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7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7DF92-CE2D-496F-880B-4BD57479F0E9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F529A-7B1F-43DC-99D9-1BE3DE71F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35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20F6F3-1459-45AB-955D-616F90DE98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CCFD-8317-4043-A305-1A538EED0E7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D7A-2562-4F79-9B09-ADF6A9FB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4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CCFD-8317-4043-A305-1A538EED0E7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D7A-2562-4F79-9B09-ADF6A9FB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16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CCFD-8317-4043-A305-1A538EED0E7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D7A-2562-4F79-9B09-ADF6A9FB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91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CCFD-8317-4043-A305-1A538EED0E7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D7A-2562-4F79-9B09-ADF6A9FB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50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CCFD-8317-4043-A305-1A538EED0E7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D7A-2562-4F79-9B09-ADF6A9FB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51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CCFD-8317-4043-A305-1A538EED0E7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D7A-2562-4F79-9B09-ADF6A9FB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41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CCFD-8317-4043-A305-1A538EED0E7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D7A-2562-4F79-9B09-ADF6A9FB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8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CCFD-8317-4043-A305-1A538EED0E7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D7A-2562-4F79-9B09-ADF6A9FB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00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CCFD-8317-4043-A305-1A538EED0E7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D7A-2562-4F79-9B09-ADF6A9FB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CCFD-8317-4043-A305-1A538EED0E7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D7A-2562-4F79-9B09-ADF6A9FB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71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CCFD-8317-4043-A305-1A538EED0E7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CD7A-2562-4F79-9B09-ADF6A9FB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ECCFD-8317-4043-A305-1A538EED0E7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6CD7A-2562-4F79-9B09-ADF6A9FB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55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692275" y="214313"/>
            <a:ext cx="7151688" cy="3070671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Запорізький національний університет, кафедра фізіології, імунології і біохімії з курсом цивільного захисту та медицини</a:t>
            </a:r>
            <a:br>
              <a:rPr lang="uk-UA" sz="24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/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2276872"/>
            <a:ext cx="8569325" cy="3168824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ІМУНОЛОГІЯ</a:t>
            </a:r>
            <a:endPara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 робота </a:t>
            </a:r>
            <a:r>
              <a:rPr lang="uk-UA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uk-UA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Імунологічна толерантність. Імунологія вагітності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Users\Андрей\Desktop\zn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3" y="260648"/>
            <a:ext cx="1150476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23850" y="5229225"/>
            <a:ext cx="7993063" cy="13684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uk-UA" sz="2000" dirty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4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/>
              <a:t>Під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впливом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може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виникнути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індукована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толекантність</a:t>
            </a:r>
            <a:r>
              <a:rPr lang="ru-RU" sz="2400" b="1" dirty="0" smtClean="0"/>
              <a:t>?</a:t>
            </a:r>
            <a:br>
              <a:rPr lang="ru-RU" sz="2400" b="1" dirty="0" smtClean="0"/>
            </a:br>
            <a:r>
              <a:rPr lang="ru-RU" sz="2400" b="1" dirty="0" err="1"/>
              <a:t>Фактори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призводять</a:t>
            </a:r>
            <a:r>
              <a:rPr lang="ru-RU" sz="2400" b="1" dirty="0"/>
              <a:t> до </a:t>
            </a:r>
            <a:r>
              <a:rPr lang="ru-RU" sz="2400" b="1" dirty="0" err="1" smtClean="0"/>
              <a:t>толерантності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pic>
        <p:nvPicPr>
          <p:cNvPr id="8194" name="Picture 2" descr="C:\Users\Acer\Desktop\23569596.k2vo5ni7cl.W6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552728" cy="510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90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МЕХАНІЗМ ВИСОКОДОЗОВОЇ ТОЛЕРАНТНОСТІ?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91035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МЕХАНІЗМ НИЗЬКОДОЗОВОЇ ТОЛЕРАНТНОСТІ?</a:t>
            </a:r>
            <a:endParaRPr lang="ru-RU" sz="2000" b="1" dirty="0"/>
          </a:p>
        </p:txBody>
      </p:sp>
      <p:pic>
        <p:nvPicPr>
          <p:cNvPr id="6146" name="Picture 2" descr="C:\Users\Ac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81" y="1484784"/>
            <a:ext cx="7018149" cy="42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6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Біологічне значення толерантності?</a:t>
            </a:r>
            <a:endParaRPr lang="ru-RU" dirty="0"/>
          </a:p>
        </p:txBody>
      </p:sp>
      <p:pic>
        <p:nvPicPr>
          <p:cNvPr id="10242" name="Picture 2" descr="C:\Users\Acer\Desktop\depositphotos_7154682-stock-photo-human-disease-and-inf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55586"/>
            <a:ext cx="4657700" cy="456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208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Імунологія репродукції.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uk-UA" dirty="0" smtClean="0"/>
              <a:t>Особливості функціонування у чоловіків?</a:t>
            </a:r>
          </a:p>
          <a:p>
            <a:r>
              <a:rPr lang="uk-UA" dirty="0" smtClean="0"/>
              <a:t>Особливості функціонування у жінок?</a:t>
            </a:r>
          </a:p>
          <a:p>
            <a:r>
              <a:rPr lang="uk-UA" dirty="0" smtClean="0"/>
              <a:t>Особливості функціонування при вагітності?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12290" name="Picture 2" descr="C:\Users\Acer\Desktop\beremenn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7318"/>
            <a:ext cx="9144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228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rezus-konflik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6619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056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er\Desktop\6-3-3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1"/>
            <a:ext cx="9144000" cy="68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722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Непрямий </a:t>
            </a:r>
            <a:r>
              <a:rPr lang="uk-UA" sz="2400" b="1" dirty="0" err="1">
                <a:solidFill>
                  <a:srgbClr val="FF0000"/>
                </a:solidFill>
              </a:rPr>
              <a:t>імунофлуоресцентний</a:t>
            </a:r>
            <a:r>
              <a:rPr lang="uk-UA" sz="2400" b="1" dirty="0">
                <a:solidFill>
                  <a:srgbClr val="FF0000"/>
                </a:solidFill>
              </a:rPr>
              <a:t> метод </a:t>
            </a:r>
            <a:r>
              <a:rPr lang="uk-UA" sz="2400" b="1" dirty="0" err="1">
                <a:solidFill>
                  <a:srgbClr val="FF0000"/>
                </a:solidFill>
              </a:rPr>
              <a:t>фенотипування</a:t>
            </a:r>
            <a:r>
              <a:rPr lang="uk-UA" sz="2400" b="1" dirty="0">
                <a:solidFill>
                  <a:srgbClr val="FF0000"/>
                </a:solidFill>
              </a:rPr>
              <a:t> лімфоцитів крові за допомогою МКАТ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Users\Acer\Desktop\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549188" cy="370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444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Основні етапи: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err="1"/>
              <a:t>Лімфоцити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гепаринізованої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центрифугуванням</a:t>
            </a:r>
            <a:r>
              <a:rPr lang="ru-RU" dirty="0"/>
              <a:t> на </a:t>
            </a:r>
            <a:r>
              <a:rPr lang="ru-RU" dirty="0" err="1"/>
              <a:t>градієнті</a:t>
            </a:r>
            <a:r>
              <a:rPr lang="ru-RU" dirty="0"/>
              <a:t> </a:t>
            </a:r>
            <a:r>
              <a:rPr lang="ru-RU" dirty="0" err="1"/>
              <a:t>фікол-верографіна</a:t>
            </a:r>
            <a:r>
              <a:rPr lang="ru-RU" dirty="0"/>
              <a:t> (</a:t>
            </a:r>
            <a:r>
              <a:rPr lang="ru-RU" dirty="0" err="1"/>
              <a:t>щільність</a:t>
            </a:r>
            <a:r>
              <a:rPr lang="ru-RU" dirty="0"/>
              <a:t> 1,077-1,078 г/мл).</a:t>
            </a:r>
          </a:p>
          <a:p>
            <a:pPr lvl="0"/>
            <a:r>
              <a:rPr lang="ru-RU" dirty="0"/>
              <a:t>1-0,1 млн </a:t>
            </a:r>
            <a:r>
              <a:rPr lang="ru-RU" dirty="0" err="1"/>
              <a:t>лімфоцитів</a:t>
            </a:r>
            <a:r>
              <a:rPr lang="ru-RU" dirty="0"/>
              <a:t> в </a:t>
            </a:r>
            <a:r>
              <a:rPr lang="ru-RU" dirty="0" err="1"/>
              <a:t>об'ємі</a:t>
            </a:r>
            <a:r>
              <a:rPr lang="ru-RU" dirty="0"/>
              <a:t> 50 </a:t>
            </a:r>
            <a:r>
              <a:rPr lang="ru-RU" dirty="0" err="1"/>
              <a:t>мкл</a:t>
            </a:r>
            <a:r>
              <a:rPr lang="ru-RU" dirty="0"/>
              <a:t> </a:t>
            </a:r>
            <a:r>
              <a:rPr lang="ru-RU" dirty="0" err="1"/>
              <a:t>вносять</a:t>
            </a:r>
            <a:r>
              <a:rPr lang="ru-RU" dirty="0"/>
              <a:t> у </a:t>
            </a:r>
            <a:r>
              <a:rPr lang="ru-RU" dirty="0" err="1"/>
              <a:t>центрифужні</a:t>
            </a:r>
            <a:r>
              <a:rPr lang="ru-RU" dirty="0"/>
              <a:t> </a:t>
            </a:r>
            <a:r>
              <a:rPr lang="ru-RU" dirty="0" err="1"/>
              <a:t>пробірки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лунки 96-луночного круглодонного планшета. До </a:t>
            </a:r>
            <a:r>
              <a:rPr lang="ru-RU" dirty="0" err="1"/>
              <a:t>клітин</a:t>
            </a:r>
            <a:r>
              <a:rPr lang="ru-RU" dirty="0"/>
              <a:t> до</a:t>
            </a:r>
            <a:r>
              <a:rPr lang="uk-UA" dirty="0"/>
              <a:t>да</a:t>
            </a:r>
            <a:r>
              <a:rPr lang="ru-RU" dirty="0" err="1"/>
              <a:t>ють</a:t>
            </a:r>
            <a:r>
              <a:rPr lang="ru-RU" dirty="0"/>
              <a:t> 5 </a:t>
            </a:r>
            <a:r>
              <a:rPr lang="ru-RU" dirty="0" err="1"/>
              <a:t>мкл</a:t>
            </a:r>
            <a:r>
              <a:rPr lang="ru-RU" dirty="0"/>
              <a:t> </a:t>
            </a:r>
            <a:r>
              <a:rPr lang="ru-RU" dirty="0" err="1"/>
              <a:t>тестуючого</a:t>
            </a:r>
            <a:r>
              <a:rPr lang="ru-RU" dirty="0"/>
              <a:t> </a:t>
            </a:r>
            <a:r>
              <a:rPr lang="ru-RU" dirty="0" err="1"/>
              <a:t>моноклонального</a:t>
            </a:r>
            <a:r>
              <a:rPr lang="ru-RU" dirty="0"/>
              <a:t> </a:t>
            </a:r>
            <a:r>
              <a:rPr lang="ru-RU" dirty="0" err="1"/>
              <a:t>антитіла</a:t>
            </a:r>
            <a:r>
              <a:rPr lang="ru-RU" dirty="0"/>
              <a:t> та </a:t>
            </a:r>
            <a:r>
              <a:rPr lang="uk-UA" dirty="0"/>
              <a:t>і</a:t>
            </a:r>
            <a:r>
              <a:rPr lang="ru-RU" dirty="0" err="1"/>
              <a:t>нкубують</a:t>
            </a:r>
            <a:r>
              <a:rPr lang="ru-RU" dirty="0"/>
              <a:t> 30-45 </a:t>
            </a:r>
            <a:r>
              <a:rPr lang="ru-RU" dirty="0" err="1"/>
              <a:t>хв</a:t>
            </a:r>
            <a:r>
              <a:rPr lang="ru-RU" dirty="0"/>
              <a:t>. при +4</a:t>
            </a:r>
            <a:r>
              <a:rPr lang="ru-RU" baseline="30000" dirty="0"/>
              <a:t>о</a:t>
            </a:r>
            <a:r>
              <a:rPr lang="ru-RU" dirty="0"/>
              <a:t>С.</a:t>
            </a:r>
          </a:p>
          <a:p>
            <a:pPr lvl="0"/>
            <a:r>
              <a:rPr lang="ru-RU" dirty="0" err="1"/>
              <a:t>Моноклональні</a:t>
            </a:r>
            <a:r>
              <a:rPr lang="ru-RU" dirty="0"/>
              <a:t> </a:t>
            </a:r>
            <a:r>
              <a:rPr lang="ru-RU" dirty="0" err="1"/>
              <a:t>антитіла</a:t>
            </a:r>
            <a:r>
              <a:rPr lang="ru-RU" dirty="0"/>
              <a:t> </a:t>
            </a:r>
            <a:r>
              <a:rPr lang="ru-RU" dirty="0" err="1"/>
              <a:t>видаляють</a:t>
            </a:r>
            <a:r>
              <a:rPr lang="ru-RU" dirty="0"/>
              <a:t> шляхом </a:t>
            </a:r>
            <a:r>
              <a:rPr lang="ru-RU" dirty="0" err="1"/>
              <a:t>подвійного</a:t>
            </a:r>
            <a:r>
              <a:rPr lang="ru-RU" dirty="0"/>
              <a:t> </a:t>
            </a:r>
            <a:r>
              <a:rPr lang="ru-RU" dirty="0" err="1"/>
              <a:t>відмивання</a:t>
            </a:r>
            <a:r>
              <a:rPr lang="ru-RU" dirty="0"/>
              <a:t> </a:t>
            </a:r>
            <a:r>
              <a:rPr lang="ru-RU" dirty="0" err="1"/>
              <a:t>розчином</a:t>
            </a:r>
            <a:r>
              <a:rPr lang="ru-RU" dirty="0"/>
              <a:t> </a:t>
            </a:r>
            <a:r>
              <a:rPr lang="ru-RU" dirty="0" err="1"/>
              <a:t>Хенкса</a:t>
            </a:r>
            <a:r>
              <a:rPr lang="ru-RU" dirty="0"/>
              <a:t> по 200 мл і </a:t>
            </a:r>
            <a:r>
              <a:rPr lang="ru-RU" dirty="0" err="1"/>
              <a:t>центрифугуванням</a:t>
            </a:r>
            <a:r>
              <a:rPr lang="ru-RU" dirty="0"/>
              <a:t> 5 </a:t>
            </a:r>
            <a:r>
              <a:rPr lang="ru-RU" dirty="0" err="1"/>
              <a:t>хв</a:t>
            </a:r>
            <a:r>
              <a:rPr lang="uk-UA" dirty="0"/>
              <a:t>.</a:t>
            </a:r>
            <a:r>
              <a:rPr lang="ru-RU" dirty="0"/>
              <a:t> при 200 g.</a:t>
            </a:r>
          </a:p>
          <a:p>
            <a:pPr lvl="0"/>
            <a:r>
              <a:rPr lang="ru-RU" dirty="0" err="1"/>
              <a:t>Видаляють</a:t>
            </a:r>
            <a:r>
              <a:rPr lang="ru-RU" dirty="0"/>
              <a:t> </a:t>
            </a:r>
            <a:r>
              <a:rPr lang="ru-RU" dirty="0" err="1"/>
              <a:t>супернатант</a:t>
            </a:r>
            <a:r>
              <a:rPr lang="ru-RU" dirty="0"/>
              <a:t>. До осаду </a:t>
            </a:r>
            <a:r>
              <a:rPr lang="ru-RU" dirty="0" err="1"/>
              <a:t>відмитих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до</a:t>
            </a:r>
            <a:r>
              <a:rPr lang="uk-UA" dirty="0"/>
              <a:t>да</a:t>
            </a:r>
            <a:r>
              <a:rPr lang="ru-RU" dirty="0" err="1"/>
              <a:t>ють</a:t>
            </a:r>
            <a:r>
              <a:rPr lang="ru-RU" dirty="0"/>
              <a:t> 50 </a:t>
            </a:r>
            <a:r>
              <a:rPr lang="ru-RU" dirty="0" err="1"/>
              <a:t>мкл</a:t>
            </a:r>
            <a:r>
              <a:rPr lang="ru-RU" dirty="0"/>
              <a:t> F(</a:t>
            </a:r>
            <a:r>
              <a:rPr lang="ru-RU" dirty="0" err="1"/>
              <a:t>ab</a:t>
            </a:r>
            <a:r>
              <a:rPr lang="ru-RU" dirty="0"/>
              <a:t>)</a:t>
            </a:r>
            <a:r>
              <a:rPr lang="ru-RU" baseline="30000" dirty="0"/>
              <a:t>2</a:t>
            </a:r>
            <a:r>
              <a:rPr lang="ru-RU" dirty="0"/>
              <a:t>-фрагментів </a:t>
            </a:r>
            <a:r>
              <a:rPr lang="ru-RU" dirty="0" err="1"/>
              <a:t>овечих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 до </a:t>
            </a:r>
            <a:r>
              <a:rPr lang="ru-RU" dirty="0" err="1"/>
              <a:t>Ig</a:t>
            </a:r>
            <a:r>
              <a:rPr lang="ru-RU" dirty="0"/>
              <a:t> </a:t>
            </a:r>
            <a:r>
              <a:rPr lang="ru-RU" dirty="0" err="1"/>
              <a:t>миші</a:t>
            </a:r>
            <a:r>
              <a:rPr lang="ru-RU" dirty="0"/>
              <a:t>, </a:t>
            </a:r>
            <a:r>
              <a:rPr lang="ru-RU" dirty="0" err="1"/>
              <a:t>мічених</a:t>
            </a:r>
            <a:r>
              <a:rPr lang="ru-RU" dirty="0"/>
              <a:t> </a:t>
            </a:r>
            <a:r>
              <a:rPr lang="uk-UA" dirty="0"/>
              <a:t>FITC (флуоресцеїн </a:t>
            </a:r>
            <a:r>
              <a:rPr lang="uk-UA" dirty="0" err="1"/>
              <a:t>ізотіоціанат</a:t>
            </a:r>
            <a:r>
              <a:rPr lang="uk-UA" dirty="0"/>
              <a:t>)</a:t>
            </a:r>
            <a:r>
              <a:rPr lang="ru-RU" dirty="0"/>
              <a:t> і </a:t>
            </a:r>
            <a:r>
              <a:rPr lang="ru-RU" dirty="0" err="1"/>
              <a:t>розведених</a:t>
            </a:r>
            <a:r>
              <a:rPr lang="ru-RU" dirty="0"/>
              <a:t> 1:100 </a:t>
            </a:r>
            <a:r>
              <a:rPr lang="ru-RU" dirty="0" err="1"/>
              <a:t>фізрозчином</a:t>
            </a:r>
            <a:r>
              <a:rPr lang="ru-RU" dirty="0"/>
              <a:t>.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суспендують</a:t>
            </a:r>
            <a:r>
              <a:rPr lang="ru-RU" dirty="0"/>
              <a:t> та </a:t>
            </a:r>
            <a:r>
              <a:rPr lang="ru-RU" dirty="0" err="1"/>
              <a:t>інкубують</a:t>
            </a:r>
            <a:r>
              <a:rPr lang="ru-RU" dirty="0"/>
              <a:t> 30 </a:t>
            </a:r>
            <a:r>
              <a:rPr lang="ru-RU" dirty="0" err="1"/>
              <a:t>хв</a:t>
            </a:r>
            <a:r>
              <a:rPr lang="ru-RU" dirty="0"/>
              <a:t>. при +4</a:t>
            </a:r>
            <a:r>
              <a:rPr lang="ru-RU" baseline="30000" dirty="0"/>
              <a:t>о</a:t>
            </a:r>
            <a:r>
              <a:rPr lang="ru-RU" dirty="0"/>
              <a:t>С.</a:t>
            </a:r>
          </a:p>
          <a:p>
            <a:pPr lvl="0"/>
            <a:r>
              <a:rPr lang="ru-RU" dirty="0" err="1"/>
              <a:t>Клітини</a:t>
            </a:r>
            <a:r>
              <a:rPr lang="ru-RU" dirty="0"/>
              <a:t> 2 рази </a:t>
            </a:r>
            <a:r>
              <a:rPr lang="ru-RU" dirty="0" err="1"/>
              <a:t>відмивають</a:t>
            </a:r>
            <a:r>
              <a:rPr lang="ru-RU" dirty="0"/>
              <a:t> як </a:t>
            </a:r>
            <a:r>
              <a:rPr lang="ru-RU" dirty="0" err="1"/>
              <a:t>зазначено</a:t>
            </a:r>
            <a:r>
              <a:rPr lang="ru-RU" dirty="0"/>
              <a:t> в </a:t>
            </a:r>
            <a:r>
              <a:rPr lang="ru-RU" dirty="0" err="1"/>
              <a:t>пункті</a:t>
            </a:r>
            <a:r>
              <a:rPr lang="ru-RU" dirty="0"/>
              <a:t> 3,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вони </a:t>
            </a:r>
            <a:r>
              <a:rPr lang="ru-RU" dirty="0" err="1"/>
              <a:t>готові</a:t>
            </a:r>
            <a:r>
              <a:rPr lang="ru-RU" dirty="0"/>
              <a:t> для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імунофлуоресценції</a:t>
            </a:r>
            <a:r>
              <a:rPr lang="ru-RU" dirty="0"/>
              <a:t>. </a:t>
            </a:r>
            <a:r>
              <a:rPr lang="ru-RU" dirty="0" err="1"/>
              <a:t>Пофарбовані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аналізуються</a:t>
            </a:r>
            <a:r>
              <a:rPr lang="ru-RU" dirty="0"/>
              <a:t> на проточному </a:t>
            </a:r>
            <a:r>
              <a:rPr lang="ru-RU" dirty="0" err="1"/>
              <a:t>цитометрі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проглядаються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флуоресцентного </a:t>
            </a:r>
            <a:r>
              <a:rPr lang="ru-RU" dirty="0" err="1"/>
              <a:t>мікроскопа</a:t>
            </a:r>
            <a:r>
              <a:rPr lang="ru-RU" dirty="0"/>
              <a:t>. В </a:t>
            </a:r>
            <a:r>
              <a:rPr lang="ru-RU" dirty="0" err="1"/>
              <a:t>останньому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суспендують</a:t>
            </a:r>
            <a:r>
              <a:rPr lang="ru-RU" dirty="0"/>
              <a:t>, </a:t>
            </a:r>
            <a:r>
              <a:rPr lang="ru-RU" dirty="0" err="1"/>
              <a:t>суспензія</a:t>
            </a:r>
            <a:r>
              <a:rPr lang="ru-RU" dirty="0"/>
              <a:t> переноситься на </a:t>
            </a:r>
            <a:r>
              <a:rPr lang="ru-RU" dirty="0" err="1"/>
              <a:t>предметне</a:t>
            </a:r>
            <a:r>
              <a:rPr lang="ru-RU" dirty="0"/>
              <a:t> </a:t>
            </a:r>
            <a:r>
              <a:rPr lang="ru-RU" dirty="0" err="1"/>
              <a:t>скло</a:t>
            </a:r>
            <a:r>
              <a:rPr lang="ru-RU" dirty="0"/>
              <a:t>, </a:t>
            </a:r>
            <a:r>
              <a:rPr lang="ru-RU" dirty="0" err="1"/>
              <a:t>накривається</a:t>
            </a:r>
            <a:r>
              <a:rPr lang="ru-RU" dirty="0"/>
              <a:t> </a:t>
            </a:r>
            <a:r>
              <a:rPr lang="ru-RU" dirty="0" err="1"/>
              <a:t>покривним</a:t>
            </a:r>
            <a:r>
              <a:rPr lang="ru-RU" dirty="0"/>
              <a:t> </a:t>
            </a:r>
            <a:r>
              <a:rPr lang="ru-RU" dirty="0" err="1"/>
              <a:t>склом</a:t>
            </a:r>
            <a:r>
              <a:rPr lang="ru-RU" dirty="0"/>
              <a:t> і препарат </a:t>
            </a:r>
            <a:r>
              <a:rPr lang="ru-RU" dirty="0" err="1"/>
              <a:t>проглядається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імерсією</a:t>
            </a:r>
            <a:r>
              <a:rPr lang="ru-RU" dirty="0"/>
              <a:t> на флуоресцентному </a:t>
            </a:r>
            <a:r>
              <a:rPr lang="ru-RU" dirty="0" err="1"/>
              <a:t>мікроскопі</a:t>
            </a:r>
            <a:r>
              <a:rPr lang="ru-RU" dirty="0"/>
              <a:t> (</a:t>
            </a:r>
            <a:r>
              <a:rPr lang="ru-RU" dirty="0" err="1"/>
              <a:t>об'єктив</a:t>
            </a:r>
            <a:r>
              <a:rPr lang="ru-RU" dirty="0"/>
              <a:t> х90). </a:t>
            </a:r>
            <a:r>
              <a:rPr lang="ru-RU" dirty="0" err="1"/>
              <a:t>Кількість</a:t>
            </a:r>
            <a:r>
              <a:rPr lang="ru-RU" dirty="0"/>
              <a:t> антиген-</a:t>
            </a:r>
            <a:r>
              <a:rPr lang="ru-RU" dirty="0" err="1"/>
              <a:t>позитивних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як % </a:t>
            </a:r>
            <a:r>
              <a:rPr lang="ru-RU" dirty="0" err="1"/>
              <a:t>флуоресціюючих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при </a:t>
            </a:r>
            <a:r>
              <a:rPr lang="ru-RU" dirty="0" err="1"/>
              <a:t>аналізі</a:t>
            </a:r>
            <a:r>
              <a:rPr lang="ru-RU" dirty="0"/>
              <a:t> 200 </a:t>
            </a:r>
            <a:r>
              <a:rPr lang="ru-RU" dirty="0" err="1"/>
              <a:t>лімфоцитів</a:t>
            </a:r>
            <a:r>
              <a:rPr lang="ru-RU" dirty="0"/>
              <a:t> за </a:t>
            </a:r>
            <a:r>
              <a:rPr lang="ru-RU" dirty="0" err="1"/>
              <a:t>вирахуванням</a:t>
            </a:r>
            <a:r>
              <a:rPr lang="ru-RU" dirty="0"/>
              <a:t> % </a:t>
            </a:r>
            <a:r>
              <a:rPr lang="ru-RU" dirty="0" err="1"/>
              <a:t>флуоресціюючих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спостерігаються</a:t>
            </a:r>
            <a:r>
              <a:rPr lang="ru-RU" dirty="0"/>
              <a:t> в </a:t>
            </a:r>
            <a:r>
              <a:rPr lang="ru-RU" dirty="0" err="1"/>
              <a:t>препараті</a:t>
            </a:r>
            <a:r>
              <a:rPr lang="ru-RU" dirty="0"/>
              <a:t> негативного контролю.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97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Питання до лабораторної роботи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uk-UA" dirty="0"/>
              <a:t>Імунологічна толерантність. Визначення, класифікація.</a:t>
            </a:r>
            <a:endParaRPr lang="ru-RU" dirty="0"/>
          </a:p>
          <a:p>
            <a:pPr lvl="0"/>
            <a:r>
              <a:rPr lang="uk-UA" dirty="0"/>
              <a:t>Природна толерантність: утворення, механізм підтримування, наслідки її втрати.</a:t>
            </a:r>
            <a:endParaRPr lang="ru-RU" dirty="0"/>
          </a:p>
          <a:p>
            <a:pPr lvl="0"/>
            <a:r>
              <a:rPr lang="uk-UA" dirty="0"/>
              <a:t>Придбана толерантність до живих </a:t>
            </a:r>
            <a:r>
              <a:rPr lang="uk-UA" dirty="0" err="1"/>
              <a:t>алогенних</a:t>
            </a:r>
            <a:r>
              <a:rPr lang="uk-UA" dirty="0"/>
              <a:t> та </a:t>
            </a:r>
            <a:r>
              <a:rPr lang="uk-UA" dirty="0" err="1"/>
              <a:t>ксеногенних</a:t>
            </a:r>
            <a:r>
              <a:rPr lang="uk-UA" dirty="0"/>
              <a:t> клітин.</a:t>
            </a:r>
            <a:endParaRPr lang="ru-RU" dirty="0"/>
          </a:p>
          <a:p>
            <a:pPr lvl="0"/>
            <a:r>
              <a:rPr lang="uk-UA" dirty="0"/>
              <a:t>Придбана толерантність до неклітинних антигенів. Високо- та </a:t>
            </a:r>
            <a:r>
              <a:rPr lang="uk-UA" dirty="0" err="1"/>
              <a:t>низькодозова</a:t>
            </a:r>
            <a:r>
              <a:rPr lang="uk-UA" dirty="0"/>
              <a:t> толерантність.</a:t>
            </a:r>
            <a:endParaRPr lang="ru-RU" dirty="0"/>
          </a:p>
          <a:p>
            <a:pPr lvl="0"/>
            <a:r>
              <a:rPr lang="uk-UA" dirty="0"/>
              <a:t>Біологічне значення толерантності.</a:t>
            </a:r>
            <a:endParaRPr lang="ru-RU" dirty="0"/>
          </a:p>
          <a:p>
            <a:pPr lvl="0"/>
            <a:r>
              <a:rPr lang="uk-UA" dirty="0"/>
              <a:t>Імунологія вагітності. Роль антигенів </a:t>
            </a:r>
            <a:r>
              <a:rPr lang="uk-UA" dirty="0" err="1"/>
              <a:t>гістосумісності</a:t>
            </a:r>
            <a:r>
              <a:rPr lang="uk-UA" dirty="0"/>
              <a:t> у підтриманні та розвитку вагітності.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0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Що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таке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імунологічна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толерантність</a:t>
            </a:r>
            <a:r>
              <a:rPr lang="ru-RU" sz="3600" b="1" dirty="0" smtClean="0">
                <a:solidFill>
                  <a:srgbClr val="FF0000"/>
                </a:solidFill>
              </a:rPr>
              <a:t>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132856"/>
            <a:ext cx="5688632" cy="57606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/>
              <a:t>ІМУНОЛОГІЧНА ТОЛЕРАНТНІСТЬ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429000"/>
            <a:ext cx="266355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ВРОДЖЕНА (ПРИРОДНА)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46078" y="3429000"/>
            <a:ext cx="247349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НАБУТА (ІНДУКОВАНА)</a:t>
            </a:r>
            <a:endParaRPr lang="ru-RU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015343" y="2708920"/>
            <a:ext cx="2520653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  <a:endCxn id="5" idx="0"/>
          </p:cNvCxnSpPr>
          <p:nvPr/>
        </p:nvCxnSpPr>
        <p:spPr>
          <a:xfrm>
            <a:off x="4535996" y="2708920"/>
            <a:ext cx="2546831" cy="72008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499980" y="5805264"/>
            <a:ext cx="822960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err="1" smtClean="0">
                <a:solidFill>
                  <a:srgbClr val="FF0000"/>
                </a:solidFill>
              </a:rPr>
              <a:t>Що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таке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ареактивність</a:t>
            </a:r>
            <a:r>
              <a:rPr lang="ru-RU" sz="3600" b="1" dirty="0" smtClean="0">
                <a:solidFill>
                  <a:srgbClr val="FF0000"/>
                </a:solidFill>
              </a:rPr>
              <a:t>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>
            <a:stCxn id="20" idx="2"/>
            <a:endCxn id="21" idx="0"/>
          </p:cNvCxnSpPr>
          <p:nvPr/>
        </p:nvCxnSpPr>
        <p:spPr>
          <a:xfrm flipH="1">
            <a:off x="5587269" y="4431310"/>
            <a:ext cx="1467506" cy="604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24" idx="0"/>
          </p:cNvCxnSpPr>
          <p:nvPr/>
        </p:nvCxnSpPr>
        <p:spPr>
          <a:xfrm>
            <a:off x="7072890" y="4431310"/>
            <a:ext cx="610614" cy="604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>
            <a:off x="7082827" y="3798332"/>
            <a:ext cx="0" cy="27874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5610" y="4061978"/>
            <a:ext cx="239833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ЗАЛЕЖНО ВІД ДОЗИ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44008" y="5035374"/>
            <a:ext cx="188652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НИЗЬКОДОЗОВА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757032" y="5035374"/>
            <a:ext cx="1852943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ВИСОКОДОЗОВА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44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slide-9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7"/>
          <a:stretch/>
        </p:blipFill>
        <p:spPr bwMode="auto">
          <a:xfrm>
            <a:off x="134304" y="188640"/>
            <a:ext cx="8820472" cy="535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89098"/>
            <a:ext cx="7200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ЦЕНТРАЛЬНА ТОЛЕРАНТН</a:t>
            </a:r>
            <a:r>
              <a:rPr lang="uk-UA" sz="2400" b="1" dirty="0" smtClean="0"/>
              <a:t>ІСТЬ Т-КЛІТИН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35088" y="1700808"/>
            <a:ext cx="180020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Негативна селекція : видалення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3984" y="3284984"/>
            <a:ext cx="180020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Формування регуляторних В-клітин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19274" y="836712"/>
            <a:ext cx="18002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Периферія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912" y="5560820"/>
            <a:ext cx="8703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 smtClean="0"/>
              <a:t>Які</a:t>
            </a:r>
            <a:r>
              <a:rPr lang="ru-RU" sz="3200" b="1" dirty="0" smtClean="0"/>
              <a:t> причини </a:t>
            </a:r>
            <a:r>
              <a:rPr lang="ru-RU" sz="3200" b="1" dirty="0"/>
              <a:t>і </a:t>
            </a:r>
            <a:r>
              <a:rPr lang="ru-RU" sz="3200" b="1" dirty="0" err="1"/>
              <a:t>механізми</a:t>
            </a:r>
            <a:r>
              <a:rPr lang="ru-RU" sz="3200" b="1" dirty="0"/>
              <a:t> </a:t>
            </a:r>
            <a:r>
              <a:rPr lang="ru-RU" sz="3200" b="1" dirty="0" err="1"/>
              <a:t>втрати</a:t>
            </a:r>
            <a:r>
              <a:rPr lang="ru-RU" sz="3200" b="1" dirty="0"/>
              <a:t> </a:t>
            </a:r>
            <a:r>
              <a:rPr lang="ru-RU" sz="3200" b="1" dirty="0" err="1"/>
              <a:t>природної</a:t>
            </a:r>
            <a:r>
              <a:rPr lang="ru-RU" sz="3200" b="1" dirty="0"/>
              <a:t> </a:t>
            </a:r>
            <a:r>
              <a:rPr lang="ru-RU" sz="3200" b="1" dirty="0" err="1"/>
              <a:t>толерантності</a:t>
            </a:r>
            <a:r>
              <a:rPr lang="ru-RU" sz="3200" b="1" dirty="0"/>
              <a:t> </a:t>
            </a:r>
            <a:r>
              <a:rPr lang="ru-RU" sz="3200" b="1" dirty="0" err="1" smtClean="0"/>
              <a:t>ви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знаєте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458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4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20"/>
            <a:ext cx="9144000" cy="685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3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027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865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2" y="-1"/>
            <a:ext cx="9155211" cy="685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7307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374</Words>
  <Application>Microsoft Office PowerPoint</Application>
  <PresentationFormat>Экран (4:3)</PresentationFormat>
  <Paragraphs>41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Запорізький національний університет, кафедра фізіології, імунології і біохімії з курсом цивільного захисту та медицини     </vt:lpstr>
      <vt:lpstr>Питання до лабораторної роботи</vt:lpstr>
      <vt:lpstr>Що таке імунологічна толерантність?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 впливом чого може виникнути індукована толекантність? Фактори, що призводять до толерантності?</vt:lpstr>
      <vt:lpstr>Презентация PowerPoint</vt:lpstr>
      <vt:lpstr>Біологічне значення толерантності?</vt:lpstr>
      <vt:lpstr>Імунологія репродукції.</vt:lpstr>
      <vt:lpstr>Презентация PowerPoint</vt:lpstr>
      <vt:lpstr>Презентация PowerPoint</vt:lpstr>
      <vt:lpstr>Непрямий імунофлуоресцентний метод фенотипування лімфоцитів крові за допомогою МКАТ</vt:lpstr>
      <vt:lpstr>Основні етапи: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Запорізький національний університет, кафедра фізіології, імунології і біохімії з курсом цивільного захисту та медицини</dc:title>
  <dc:creator>Oleksandra Bekasova</dc:creator>
  <cp:lastModifiedBy>Oleksandra Bekasova</cp:lastModifiedBy>
  <cp:revision>27</cp:revision>
  <dcterms:created xsi:type="dcterms:W3CDTF">2020-12-08T09:16:31Z</dcterms:created>
  <dcterms:modified xsi:type="dcterms:W3CDTF">2021-01-18T15:51:40Z</dcterms:modified>
</cp:coreProperties>
</file>