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2" r:id="rId7"/>
    <p:sldId id="263" r:id="rId8"/>
    <p:sldId id="265" r:id="rId9"/>
    <p:sldId id="266" r:id="rId10"/>
    <p:sldId id="267" r:id="rId11"/>
    <p:sldId id="268" r:id="rId12"/>
    <p:sldId id="269" r:id="rId13"/>
    <p:sldId id="270" r:id="rId14"/>
    <p:sldId id="272" r:id="rId15"/>
    <p:sldId id="271" r:id="rId16"/>
    <p:sldId id="286" r:id="rId17"/>
    <p:sldId id="274" r:id="rId18"/>
    <p:sldId id="275" r:id="rId19"/>
    <p:sldId id="288" r:id="rId20"/>
    <p:sldId id="289" r:id="rId21"/>
    <p:sldId id="292" r:id="rId22"/>
    <p:sldId id="293" r:id="rId23"/>
    <p:sldId id="295" r:id="rId24"/>
    <p:sldId id="315" r:id="rId25"/>
    <p:sldId id="316" r:id="rId26"/>
    <p:sldId id="291" r:id="rId27"/>
    <p:sldId id="290" r:id="rId28"/>
    <p:sldId id="277" r:id="rId29"/>
    <p:sldId id="278" r:id="rId30"/>
    <p:sldId id="279" r:id="rId31"/>
    <p:sldId id="280" r:id="rId32"/>
    <p:sldId id="281" r:id="rId33"/>
    <p:sldId id="309" r:id="rId34"/>
    <p:sldId id="311" r:id="rId35"/>
    <p:sldId id="282" r:id="rId36"/>
    <p:sldId id="283" r:id="rId37"/>
    <p:sldId id="284" r:id="rId38"/>
    <p:sldId id="310" r:id="rId39"/>
    <p:sldId id="313" r:id="rId40"/>
    <p:sldId id="312"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33"/>
    <a:srgbClr val="CCCC00"/>
    <a:srgbClr val="BED193"/>
    <a:srgbClr val="00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4660"/>
  </p:normalViewPr>
  <p:slideViewPr>
    <p:cSldViewPr showGuides="1">
      <p:cViewPr varScale="1">
        <p:scale>
          <a:sx n="86" d="100"/>
          <a:sy n="86" d="100"/>
        </p:scale>
        <p:origin x="1518" y="90"/>
      </p:cViewPr>
      <p:guideLst>
        <p:guide orient="horz" pos="219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256562B5-6DE6-4D55-BC8A-2885CDD5AB1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256562B5-6DE6-4D55-BC8A-2885CDD5AB13}"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6562B5-6DE6-4D55-BC8A-2885CDD5AB13}"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6562B5-6DE6-4D55-BC8A-2885CDD5AB13}"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256562B5-6DE6-4D55-BC8A-2885CDD5AB1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256562B5-6DE6-4D55-BC8A-2885CDD5AB1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562B5-6DE6-4D55-BC8A-2885CDD5AB13}"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117D3-809E-4639-9422-05F1266F75D6}"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uk.wikipedia.org/wiki/%D0%93%D0%B0%D1%80%D0%B2%D0%B0%D1%80%D0%B4%D1%81%D1%8C%D0%BA%D0%B8%D0%B9_%D1%83%D0%BD%D1%96%D0%B2%D0%B5%D1%80%D1%81%D0%B8%D1%82%D0%B5%D1%82" TargetMode="External"/><Relationship Id="rId1" Type="http://schemas.openxmlformats.org/officeDocument/2006/relationships/hyperlink" Target="http://uk.wikipedia.org/wiki/%D0%91%D1%96%D0%B7%D0%BD%D0%B5%D1%8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uk.wikipedia.org/wiki/%D0%A1%D0%A8%D0%90" TargetMode="External"/><Relationship Id="rId4" Type="http://schemas.openxmlformats.org/officeDocument/2006/relationships/hyperlink" Target="http://uk.wikipedia.org/wiki/2006" TargetMode="External"/><Relationship Id="rId3" Type="http://schemas.openxmlformats.org/officeDocument/2006/relationships/hyperlink" Target="http://uk.wikipedia.org/wiki/%D0%9A%D0%BE%D0%B4_%D0%B4%D0%B0_%D0%92%D1%96%D0%BD%D1%87%D1%96_(%D1%80%D0%BE%D0%BC%D0%B0%D0%BD)" TargetMode="External"/><Relationship Id="rId2" Type="http://schemas.openxmlformats.org/officeDocument/2006/relationships/hyperlink" Target="http://uk.wikipedia.org/wiki/%D0%94%D0%B5%D0%BD_%D0%91%D1%80%D0%B0%D1%83%D0%BD" TargetMode="External"/><Relationship Id="rId1" Type="http://schemas.openxmlformats.org/officeDocument/2006/relationships/hyperlink" Target="http://uk.wikipedia.org/wiki/%D0%A2%D1%83%D1%80%D0%B8%D1%81%D1%8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hyperlink" Target="http://uk.wikipedia.org/wiki/%D0%9B%D0%B5%D0%BE%D0%BD%D0%B0%D1%80%D0%B4%D0%BE_%D0%B4%D0%B0_%D0%92%D1%96%D0%BD%D1%87%D1%96" TargetMode="External"/><Relationship Id="rId8" Type="http://schemas.openxmlformats.org/officeDocument/2006/relationships/hyperlink" Target="http://uk.wikipedia.org/wiki/%D0%A2%D1%96%D1%86%D1%96%D0%B0%D0%BD" TargetMode="External"/><Relationship Id="rId7" Type="http://schemas.openxmlformats.org/officeDocument/2006/relationships/hyperlink" Target="http://uk.wikipedia.org/wiki/%D0%A0%D0%B5%D0%BC%D0%B1%D1%80%D0%B0%D0%BD%D0%B4%D1%82" TargetMode="External"/><Relationship Id="rId6" Type="http://schemas.openxmlformats.org/officeDocument/2006/relationships/hyperlink" Target="http://uk.wikipedia.org/wiki/%D0%9D%D1%96%D0%BA%D0%B0_%D0%A1%D0%B0%D0%BC%D0%BE%D1%84%D1%80%D0%B0%D0%BA%D1%96%D0%B9%D1%81%D1%8C%D0%BA%D0%B0" TargetMode="External"/><Relationship Id="rId5" Type="http://schemas.openxmlformats.org/officeDocument/2006/relationships/hyperlink" Target="http://uk.wikipedia.org/wiki/%D0%92%D0%B5%D0%BD%D0%B5%D1%80%D0%B0_%D0%9C%D1%96%D0%BB%D0%BE%D1%81%D1%8C%D0%BA%D0%B0" TargetMode="External"/><Relationship Id="rId4" Type="http://schemas.openxmlformats.org/officeDocument/2006/relationships/hyperlink" Target="http://uk.wikipedia.org/wiki/%D0%9C%D0%BE%D0%BD%D0%B0_%D0%9B%D1%96%D0%B7%D0%B0" TargetMode="External"/><Relationship Id="rId3" Type="http://schemas.openxmlformats.org/officeDocument/2006/relationships/hyperlink" Target="http://uk.wikipedia.org/wiki/%D0%96%D0%BE%D1%80%D0%B6_%D0%9F%D0%BE%D0%BC%D0%BF%D1%96%D0%B4%D1%83" TargetMode="External"/><Relationship Id="rId2" Type="http://schemas.openxmlformats.org/officeDocument/2006/relationships/hyperlink" Target="http://uk.wikipedia.org/wiki/%D0%9C%D1%83%D0%B7%D0%B5%D0%B9_%D0%B4'%D0%9E%D1%80%D1%81%D0%B5" TargetMode="External"/><Relationship Id="rId11" Type="http://schemas.openxmlformats.org/officeDocument/2006/relationships/slideLayout" Target="../slideLayouts/slideLayout2.xml"/><Relationship Id="rId10" Type="http://schemas.openxmlformats.org/officeDocument/2006/relationships/hyperlink" Target="http://uk.wikipedia.org/wiki/1989" TargetMode="Externa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uk.wikipedia.org/wiki/%D0%9C%D1%83%D0%B7%D0%B5%D0%B9_%D0%BD%D0%B0_%D0%BD%D0%B0%D0%B1%D0%B5%D1%80%D0%B5%D0%B6%D0%BD%D1%96%D0%B9_%D0%91%D1%80%D0%B0%D0%BD%D0%BB%D1%96" TargetMode="External"/><Relationship Id="rId7" Type="http://schemas.openxmlformats.org/officeDocument/2006/relationships/hyperlink" Target="http://uk.wikipedia.org/wiki/%D0%9C%D1%83%D0%B7%D0%B5%D0%B9_%D0%A0%D0%BE%D0%B4%D0%B5%D0%BD%D0%B0" TargetMode="External"/><Relationship Id="rId6" Type="http://schemas.openxmlformats.org/officeDocument/2006/relationships/hyperlink" Target="http://uk.wikipedia.org/wiki/%D0%9D%D0%B0%D1%86%D1%96%D0%BE%D0%BD%D0%B0%D0%BB%D1%8C%D0%BD%D0%B8%D0%B9_%D0%BC%D1%83%D0%B7%D0%B5%D0%B9_%D1%81%D1%85%D1%96%D0%B4%D0%BD%D0%B8%D1%85_%D0%BC%D0%B8%D1%81%D1%82%D0%B5%D1%86%D1%82%D0%B2_%D2%90%D1%96%D0%BC%D0%B5" TargetMode="External"/><Relationship Id="rId5" Type="http://schemas.openxmlformats.org/officeDocument/2006/relationships/hyperlink" Target="http://uk.wikipedia.org/wiki/%D0%92%D0%B5%D1%80%D1%81%D0%B0%D0%BB%D1%8C" TargetMode="External"/><Relationship Id="rId4" Type="http://schemas.openxmlformats.org/officeDocument/2006/relationships/hyperlink" Target="http://uk.wikipedia.org/wiki/%D0%9C%D1%83%D0%B7%D0%B5%D0%B9_%D0%B4'%D0%9E%D1%80%D1%81%D0%B5" TargetMode="External"/><Relationship Id="rId3" Type="http://schemas.openxmlformats.org/officeDocument/2006/relationships/hyperlink" Target="http://uk.wikipedia.org/wiki/%D0%A6%D0%B5%D0%BD%D1%82%D1%80_%D0%96%D0%BE%D1%80%D0%B6%D0%B0_%D0%9F%D0%BE%D0%BC%D0%BF%D1%96%D0%B4%D1%83" TargetMode="External"/><Relationship Id="rId2" Type="http://schemas.openxmlformats.org/officeDocument/2006/relationships/image" Target="../media/image11.jpeg"/><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uk.wikipedia.org/wiki/1926" TargetMode="External"/></Relationships>
</file>

<file path=ppt/slides/_rels/slide35.xml.rels><?xml version="1.0" encoding="UTF-8" standalone="yes"?>
<Relationships xmlns="http://schemas.openxmlformats.org/package/2006/relationships"><Relationship Id="rId9" Type="http://schemas.openxmlformats.org/officeDocument/2006/relationships/hyperlink" Target="http://uk.wikipedia.org/wiki/%D0%94%D1%96%D0%B0%D0%BC%D0%B0%D0%BD%D1%82%D0%BE%D0%B2%D0%B0_%D1%81%D1%83%D1%82%D1%80%D0%B0" TargetMode="External"/><Relationship Id="rId8" Type="http://schemas.openxmlformats.org/officeDocument/2006/relationships/hyperlink" Target="http://uk.wikipedia.org/w/index.php?title=%D0%9A%D0%BD%D0%B8%D0%B3%D0%B0_%D0%B3%D0%B0%D0%B4%D0%B0%D0%BD%D1%8C&amp;action=edit&amp;redlink=1" TargetMode="External"/><Relationship Id="rId7" Type="http://schemas.openxmlformats.org/officeDocument/2006/relationships/hyperlink" Target="http://uk.wikipedia.org/wiki/%D0%86%D1%80%D0%B0%D0%BA" TargetMode="External"/><Relationship Id="rId6" Type="http://schemas.openxmlformats.org/officeDocument/2006/relationships/hyperlink" Target="http://uk.wikipedia.org/wiki/%D0%9C%D0%B5%D1%81%D0%BE%D0%BF%D0%BE%D1%82%D0%B0%D0%BC%D1%96%D1%8F" TargetMode="External"/><Relationship Id="rId5" Type="http://schemas.openxmlformats.org/officeDocument/2006/relationships/hyperlink" Target="http://uk.wikipedia.org/wiki/%D0%9A%D0%B0%D1%97%D1%80" TargetMode="External"/><Relationship Id="rId4" Type="http://schemas.openxmlformats.org/officeDocument/2006/relationships/hyperlink" Target="http://uk.wikipedia.org/wiki/%D0%A1%D0%B0%D1%80%D0%BA%D0%BE%D1%84%D0%B0%D0%B3" TargetMode="External"/><Relationship Id="rId3" Type="http://schemas.openxmlformats.org/officeDocument/2006/relationships/hyperlink" Target="http://uk.wikipedia.org/wiki/%D0%9C%D1%83%D0%BC%D1%96%D1%8F" TargetMode="External"/><Relationship Id="rId20" Type="http://schemas.openxmlformats.org/officeDocument/2006/relationships/slideLayout" Target="../slideLayouts/slideLayout2.xml"/><Relationship Id="rId2" Type="http://schemas.openxmlformats.org/officeDocument/2006/relationships/hyperlink" Target="http://uk.wikipedia.org/wiki/%D0%A0%D0%BE%D0%B7%D0%B5%D1%82%D1%81%D1%8C%D0%BA%D0%B8%D0%B9_%D0%BA%D0%B0%D0%BC%D1%96%D0%BD%D1%8C" TargetMode="External"/><Relationship Id="rId19" Type="http://schemas.openxmlformats.org/officeDocument/2006/relationships/hyperlink" Target="http://uk.wikipedia.org/wiki/%D0%92%D1%96%D0%BB%D1%8C%D1%8F%D0%BC_%D0%91%D0%BB%D0%B5%D0%B9%D0%BA" TargetMode="External"/><Relationship Id="rId18" Type="http://schemas.openxmlformats.org/officeDocument/2006/relationships/hyperlink" Target="http://uk.wikipedia.org/wiki/%D0%A0%D0%B5%D0%BC%D0%B1%D1%80%D0%B0%D0%BD%D0%B4%D1%82" TargetMode="External"/><Relationship Id="rId17" Type="http://schemas.openxmlformats.org/officeDocument/2006/relationships/hyperlink" Target="http://uk.wikipedia.org/wiki/%D0%90%D0%BB%D1%8C%D0%B1%D1%80%D0%B5%D1%85%D1%82_%D0%94%D1%8E%D1%80%D0%B5%D1%80" TargetMode="External"/><Relationship Id="rId16" Type="http://schemas.openxmlformats.org/officeDocument/2006/relationships/hyperlink" Target="http://uk.wikipedia.org/wiki/%D0%9B%D0%B5%D0%BE%D0%BD%D0%B0%D1%80%D0%B4%D0%BE_%D0%B4%D0%B0_%D0%92%D1%96%D0%BD%D1%87%D1%96" TargetMode="External"/><Relationship Id="rId15" Type="http://schemas.openxmlformats.org/officeDocument/2006/relationships/hyperlink" Target="http://uk.wikipedia.org/wiki/%D0%A0%D0%B0%D1%84%D0%B0%D0%B5%D0%BB%D1%8C" TargetMode="External"/><Relationship Id="rId14" Type="http://schemas.openxmlformats.org/officeDocument/2006/relationships/hyperlink" Target="http://uk.wikipedia.org/wiki/%D0%9C%D1%96%D0%BA%D0%B5%D0%BB%D0%B0%D0%BD%D0%B4%D0%B6%D0%B5%D0%BB%D0%BE" TargetMode="External"/><Relationship Id="rId13" Type="http://schemas.openxmlformats.org/officeDocument/2006/relationships/hyperlink" Target="http://uk.wikipedia.org/wiki/%D0%A4%D0%B0%D1%80%D1%84%D0%BE%D1%80" TargetMode="External"/><Relationship Id="rId12" Type="http://schemas.openxmlformats.org/officeDocument/2006/relationships/hyperlink" Target="http://uk.wikipedia.org/w/index.php?title=%D0%9D%D0%B0%D1%81%D1%82%D0%B0%D0%BD%D0%BE%D0%B2%D0%B8_%D1%81%D1%82%D0%B0%D1%80%D1%88%D0%BE%D1%97_%D0%BF%D1%80%D0%B8%D0%B4%D0%B2%D0%BE%D1%80%D0%BD%D0%BE%D1%97_%D0%B4%D0%B0%D0%BC%D0%B8&amp;action=edit&amp;redlink=1" TargetMode="External"/><Relationship Id="rId11" Type="http://schemas.openxmlformats.org/officeDocument/2006/relationships/hyperlink" Target="http://uk.wikipedia.org/w/index.php?title=%D0%A1%D1%82%D1%83%D0%BF%D0%B0_%D0%9A%D0%B0%D0%BD%D1%96%D1%88%D0%BA%D0%B8&amp;action=edit&amp;redlink=1" TargetMode="External"/><Relationship Id="rId10" Type="http://schemas.openxmlformats.org/officeDocument/2006/relationships/hyperlink" Target="http://uk.wikipedia.org/w/index.php?title=%D0%A6%D1%8F%D0%BD%D1%8C%D1%84%D0%BE%D0%B4%D1%83%D0%BD&amp;action=edit&amp;redlink=1" TargetMode="External"/><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9" Type="http://schemas.openxmlformats.org/officeDocument/2006/relationships/hyperlink" Target="http://uk.wikipedia.org/wiki/%D0%95%D1%80%D0%B0%D0%B7%D0%BC_%D0%A0%D0%BE%D1%82%D0%B5%D1%80%D0%B4%D0%B0%D0%BC%D1%81%D1%8C%D0%BA%D0%B8%D0%B9" TargetMode="External"/><Relationship Id="rId8" Type="http://schemas.openxmlformats.org/officeDocument/2006/relationships/hyperlink" Target="http://uk.wikipedia.org/wiki/%D0%96%D0%B0%D0%BD_%D0%9A%D0%B0%D0%BB%D1%8C%D0%B2%D1%96%D0%BD" TargetMode="External"/><Relationship Id="rId7" Type="http://schemas.openxmlformats.org/officeDocument/2006/relationships/hyperlink" Target="http://uk.wikipedia.org/wiki/%D0%9C%D0%B0%D1%80%D1%82%D1%96%D0%BD_%D0%9B%D1%8E%D1%82%D0%B5%D1%80" TargetMode="External"/><Relationship Id="rId6" Type="http://schemas.openxmlformats.org/officeDocument/2006/relationships/hyperlink" Target="http://uk.wikipedia.org/wiki/%D0%9E%D0%BB%D1%96%D0%B2%D0%B5%D1%80_%D0%9A%D1%80%D0%BE%D0%BC%D0%B2%D0%B5%D0%BB%D1%8C" TargetMode="External"/><Relationship Id="rId5" Type="http://schemas.openxmlformats.org/officeDocument/2006/relationships/hyperlink" Target="http://uk.wikipedia.org/wiki/%D0%A8%D0%B5%D0%BA%D1%81%D0%BF%D1%96%D1%80" TargetMode="External"/><Relationship Id="rId4" Type="http://schemas.openxmlformats.org/officeDocument/2006/relationships/hyperlink" Target="http://uk.wikipedia.org/wiki/%D0%92%D0%B5%D0%BB%D0%B8%D0%BA%D0%B0_%D1%85%D0%B0%D1%80%D1%82%D1%96%D1%8F_%D0%B2%D0%BE%D0%BB%D1%8C%D0%BD%D0%BE%D1%81%D1%82%D0%B5%D0%B9" TargetMode="External"/><Relationship Id="rId3" Type="http://schemas.openxmlformats.org/officeDocument/2006/relationships/hyperlink" Target="http://uk.wikipedia.org/w/index.php?title=%D0%A0%D0%B0%D1%80%D0%B8%D1%82%D0%B5%D1%82&amp;action=edit&amp;redlink=1" TargetMode="External"/><Relationship Id="rId2" Type="http://schemas.openxmlformats.org/officeDocument/2006/relationships/hyperlink" Target="http://uk.wikipedia.org/wiki/%D0%94%D0%B0%D0%B2%D0%BD%D1%8C%D0%BE%D0%B3%D1%80%D0%B5%D1%86%D1%8C%D0%BA%D0%B0_%D0%BB%D1%96%D1%82%D0%B5%D1%80%D0%B0%D1%82%D1%83%D1%80%D0%B0" TargetMode="External"/><Relationship Id="rId14" Type="http://schemas.openxmlformats.org/officeDocument/2006/relationships/slideLayout" Target="../slideLayouts/slideLayout2.xml"/><Relationship Id="rId13" Type="http://schemas.openxmlformats.org/officeDocument/2006/relationships/image" Target="../media/image15.png"/><Relationship Id="rId12" Type="http://schemas.openxmlformats.org/officeDocument/2006/relationships/hyperlink" Target="http://uk.wikipedia.org/wiki/%D0%A0%D0%B5%D0%BD%D0%B5_%D0%94%D0%B5%D0%BA%D0%B0%D1%80%D1%82" TargetMode="External"/><Relationship Id="rId11" Type="http://schemas.openxmlformats.org/officeDocument/2006/relationships/hyperlink" Target="http://uk.wikipedia.org/wiki/%D0%93%D0%B0%D0%BB%D1%96%D0%BB%D0%B5%D0%BE_%D0%93%D0%B0%D0%BB%D1%96%D0%BB%D0%B5%D0%B9" TargetMode="External"/><Relationship Id="rId10" Type="http://schemas.openxmlformats.org/officeDocument/2006/relationships/hyperlink" Target="http://uk.wikipedia.org/wiki/%D0%86%D1%81%D0%B0%D0%B0%D0%BA_%D0%9D%D1%8C%D1%8E%D1%82%D0%BE%D0%BD" TargetMode="External"/><Relationship Id="rId1" Type="http://schemas.openxmlformats.org/officeDocument/2006/relationships/hyperlink" Target="http://uk.wikipedia.org/w/index.php?title=%D0%90%D0%BB%D0%BC%D0%B0%D0%B7%D0%BD%D0%B0_%D1%81%D1%83%D1%82%D1%80%D0%B0&amp;action=edit&amp;redlink=1"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hyperlink" Target="http://uk.wikipedia.org/wiki/%D0%90%D0%BB%D1%8C%D0%B1%D1%80%D0%B5%D1%85%D1%82_%D0%94%D1%8E%D1%80%D0%B5%D1%8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2">
              <a:lumMod val="40000"/>
              <a:lumOff val="60000"/>
            </a:schemeClr>
          </a:solidFill>
        </p:spPr>
        <p:txBody>
          <a:bodyPr>
            <a:normAutofit fontScale="90000"/>
          </a:bodyPr>
          <a:lstStyle/>
          <a:p>
            <a:r>
              <a:rPr lang="ru-RU" sz="3600" dirty="0" err="1" smtClean="0"/>
              <a:t>Лекц</a:t>
            </a:r>
            <a:r>
              <a:rPr lang="uk-UA" sz="3600" dirty="0" err="1" smtClean="0"/>
              <a:t>ія</a:t>
            </a:r>
            <a:r>
              <a:rPr lang="uk-UA" sz="3600" dirty="0" smtClean="0"/>
              <a:t> 11. </a:t>
            </a:r>
            <a:r>
              <a:rPr lang="uk-UA" sz="3600" b="1" dirty="0" smtClean="0"/>
              <a:t>Європейське мистецтво у видатних музеях Європи</a:t>
            </a:r>
            <a:endParaRPr lang="ru-RU" sz="3600" b="1" dirty="0"/>
          </a:p>
        </p:txBody>
      </p:sp>
      <p:sp>
        <p:nvSpPr>
          <p:cNvPr id="5" name="Объект 4"/>
          <p:cNvSpPr>
            <a:spLocks noGrp="1"/>
          </p:cNvSpPr>
          <p:nvPr>
            <p:ph idx="1"/>
          </p:nvPr>
        </p:nvSpPr>
        <p:spPr>
          <a:blipFill>
            <a:blip r:embed="rId1"/>
            <a:tile tx="0" ty="0" sx="100000" sy="100000" flip="none" algn="tl"/>
          </a:blipFill>
        </p:spPr>
        <p:txBody>
          <a:bodyPr>
            <a:normAutofit fontScale="87500" lnSpcReduction="20000"/>
          </a:bodyPr>
          <a:lstStyle/>
          <a:p>
            <a:pPr marL="0" indent="0" algn="ctr">
              <a:buNone/>
            </a:pPr>
            <a:r>
              <a:rPr lang="uk-UA" b="1" i="1" dirty="0"/>
              <a:t>План</a:t>
            </a:r>
            <a:endParaRPr lang="ru-RU" dirty="0"/>
          </a:p>
          <a:p>
            <a:r>
              <a:rPr lang="uk-UA" dirty="0"/>
              <a:t>1. Мистецтво: функції, теорії походження, видова специфіка</a:t>
            </a:r>
            <a:endParaRPr lang="uk-UA" dirty="0"/>
          </a:p>
          <a:p>
            <a:r>
              <a:rPr lang="uk-UA" dirty="0"/>
              <a:t>2. Музей Лувр, Париж, Франція</a:t>
            </a:r>
            <a:endParaRPr lang="ru-RU" dirty="0"/>
          </a:p>
          <a:p>
            <a:r>
              <a:rPr lang="uk-UA" dirty="0"/>
              <a:t>3. Музей Прадо, Мадрид, Іспанія</a:t>
            </a:r>
            <a:r>
              <a:rPr lang="uk-UA" dirty="0" smtClean="0"/>
              <a:t>.</a:t>
            </a:r>
            <a:endParaRPr lang="uk-UA" dirty="0" smtClean="0"/>
          </a:p>
          <a:p>
            <a:r>
              <a:rPr lang="uk-UA" dirty="0" smtClean="0"/>
              <a:t>4. Британський музей, Лондон, Велика Британія</a:t>
            </a:r>
            <a:endParaRPr lang="ru-RU" dirty="0"/>
          </a:p>
          <a:p>
            <a:r>
              <a:rPr lang="uk-UA" b="1" dirty="0"/>
              <a:t> </a:t>
            </a:r>
            <a:endParaRPr lang="ru-RU" dirty="0"/>
          </a:p>
          <a:p>
            <a:r>
              <a:rPr lang="uk-UA" i="1" dirty="0"/>
              <a:t>Основні поняття:</a:t>
            </a:r>
            <a:r>
              <a:rPr lang="uk-UA" dirty="0"/>
              <a:t> </a:t>
            </a:r>
            <a:r>
              <a:rPr lang="uk-UA" dirty="0" smtClean="0"/>
              <a:t>мистецтво, </a:t>
            </a:r>
            <a:r>
              <a:rPr lang="uk-UA" dirty="0" err="1" smtClean="0"/>
              <a:t>онтологічність</a:t>
            </a:r>
            <a:r>
              <a:rPr lang="uk-UA" dirty="0" smtClean="0"/>
              <a:t> мистецтва, віртуальна </a:t>
            </a:r>
            <a:r>
              <a:rPr lang="uk-UA" dirty="0"/>
              <a:t>реальність в мистецтві</a:t>
            </a:r>
            <a:r>
              <a:rPr lang="uk-UA" dirty="0" smtClean="0"/>
              <a:t>, художня </a:t>
            </a:r>
            <a:r>
              <a:rPr lang="uk-UA" dirty="0"/>
              <a:t>картина світу, художній феномен трансцендентного.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lstStyle/>
          <a:p>
            <a:r>
              <a:rPr lang="ru-RU" dirty="0" smtClean="0"/>
              <a:t>Аргументом </a:t>
            </a:r>
            <a:r>
              <a:rPr lang="ru-RU" dirty="0" err="1" smtClean="0"/>
              <a:t>проти</a:t>
            </a:r>
            <a:r>
              <a:rPr lang="ru-RU" dirty="0" smtClean="0"/>
              <a:t> </a:t>
            </a:r>
            <a:r>
              <a:rPr lang="ru-RU" dirty="0" err="1" smtClean="0"/>
              <a:t>такої</a:t>
            </a:r>
            <a:r>
              <a:rPr lang="ru-RU" dirty="0" smtClean="0"/>
              <a:t> </a:t>
            </a:r>
            <a:r>
              <a:rPr lang="ru-RU" dirty="0" err="1" smtClean="0"/>
              <a:t>теорії</a:t>
            </a:r>
            <a:r>
              <a:rPr lang="ru-RU" dirty="0" smtClean="0"/>
              <a:t>:</a:t>
            </a:r>
            <a:endParaRPr lang="ru-RU" dirty="0"/>
          </a:p>
        </p:txBody>
      </p:sp>
      <p:sp>
        <p:nvSpPr>
          <p:cNvPr id="3" name="Объект 2"/>
          <p:cNvSpPr>
            <a:spLocks noGrp="1"/>
          </p:cNvSpPr>
          <p:nvPr>
            <p:ph idx="1"/>
          </p:nvPr>
        </p:nvSpPr>
        <p:spPr>
          <a:solidFill>
            <a:srgbClr val="00FFFF"/>
          </a:solidFill>
        </p:spPr>
        <p:txBody>
          <a:bodyPr/>
          <a:lstStyle/>
          <a:p>
            <a:pPr algn="just"/>
            <a:r>
              <a:rPr lang="ru-RU" dirty="0" smtClean="0"/>
              <a:t>1</a:t>
            </a:r>
            <a:r>
              <a:rPr lang="ru-RU" dirty="0"/>
              <a:t>) </a:t>
            </a:r>
            <a:r>
              <a:rPr lang="ru-RU" dirty="0" err="1"/>
              <a:t>доведення</a:t>
            </a:r>
            <a:r>
              <a:rPr lang="ru-RU" dirty="0"/>
              <a:t> про </a:t>
            </a:r>
            <a:r>
              <a:rPr lang="ru-RU" dirty="0" err="1"/>
              <a:t>відсутність</a:t>
            </a:r>
            <a:r>
              <a:rPr lang="ru-RU" dirty="0"/>
              <a:t> у </a:t>
            </a:r>
            <a:r>
              <a:rPr lang="ru-RU" dirty="0" err="1"/>
              <a:t>тварин</a:t>
            </a:r>
            <a:r>
              <a:rPr lang="ru-RU" dirty="0"/>
              <a:t> </a:t>
            </a:r>
            <a:r>
              <a:rPr lang="ru-RU" dirty="0" err="1"/>
              <a:t>змінності</a:t>
            </a:r>
            <a:r>
              <a:rPr lang="ru-RU" dirty="0"/>
              <a:t> </a:t>
            </a:r>
            <a:r>
              <a:rPr lang="ru-RU" dirty="0" err="1"/>
              <a:t>інстинкту</a:t>
            </a:r>
            <a:r>
              <a:rPr lang="ru-RU" dirty="0"/>
              <a:t> (не </a:t>
            </a:r>
            <a:r>
              <a:rPr lang="ru-RU" dirty="0" err="1"/>
              <a:t>йде</a:t>
            </a:r>
            <a:r>
              <a:rPr lang="ru-RU" dirty="0"/>
              <a:t> </a:t>
            </a:r>
            <a:r>
              <a:rPr lang="ru-RU" dirty="0" err="1"/>
              <a:t>мова</a:t>
            </a:r>
            <a:r>
              <a:rPr lang="ru-RU" dirty="0"/>
              <a:t> про </a:t>
            </a:r>
            <a:r>
              <a:rPr lang="ru-RU" dirty="0" err="1"/>
              <a:t>дресерування</a:t>
            </a:r>
            <a:r>
              <a:rPr lang="ru-RU" dirty="0" smtClean="0"/>
              <a:t>);</a:t>
            </a:r>
            <a:endParaRPr lang="ru-RU" dirty="0" smtClean="0"/>
          </a:p>
          <a:p>
            <a:pPr algn="just"/>
            <a:r>
              <a:rPr lang="ru-RU" dirty="0" smtClean="0"/>
              <a:t> </a:t>
            </a:r>
            <a:r>
              <a:rPr lang="ru-RU" dirty="0"/>
              <a:t>2) проблема </a:t>
            </a:r>
            <a:r>
              <a:rPr lang="ru-RU" dirty="0" err="1"/>
              <a:t>вибору</a:t>
            </a:r>
            <a:r>
              <a:rPr lang="ru-RU" dirty="0"/>
              <a:t> та </a:t>
            </a:r>
            <a:r>
              <a:rPr lang="ru-RU" dirty="0" err="1"/>
              <a:t>якісної</a:t>
            </a:r>
            <a:r>
              <a:rPr lang="ru-RU" dirty="0"/>
              <a:t> </a:t>
            </a:r>
            <a:r>
              <a:rPr lang="ru-RU" dirty="0" err="1"/>
              <a:t>оцінки</a:t>
            </a:r>
            <a:r>
              <a:rPr lang="ru-RU" dirty="0"/>
              <a:t> характерна </a:t>
            </a:r>
            <a:r>
              <a:rPr lang="ru-RU" dirty="0" err="1"/>
              <a:t>лише</a:t>
            </a:r>
            <a:r>
              <a:rPr lang="ru-RU" dirty="0"/>
              <a:t> для </a:t>
            </a:r>
            <a:r>
              <a:rPr lang="ru-RU" dirty="0" err="1"/>
              <a:t>людини</a:t>
            </a:r>
            <a:r>
              <a:rPr lang="ru-RU" dirty="0"/>
              <a:t>.</a:t>
            </a:r>
            <a:endParaRPr lang="ru-RU" dirty="0"/>
          </a:p>
          <a:p>
            <a:pPr algn="just"/>
            <a:r>
              <a:rPr lang="uk-UA" b="1" dirty="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66FF33"/>
          </a:solidFill>
        </p:spPr>
        <p:txBody>
          <a:bodyPr>
            <a:normAutofit fontScale="90000"/>
          </a:bodyPr>
          <a:lstStyle/>
          <a:p>
            <a:r>
              <a:rPr lang="ru-RU" sz="3600" b="1" dirty="0" err="1" smtClean="0"/>
              <a:t>Художня</a:t>
            </a:r>
            <a:r>
              <a:rPr lang="ru-RU" sz="3600" b="1" dirty="0" smtClean="0"/>
              <a:t> культура </a:t>
            </a:r>
            <a:r>
              <a:rPr lang="ru-RU" sz="3600" b="1" dirty="0" err="1" smtClean="0"/>
              <a:t>суспільства</a:t>
            </a:r>
            <a:r>
              <a:rPr lang="ru-RU" sz="3600" dirty="0" smtClean="0"/>
              <a:t> </a:t>
            </a:r>
            <a:r>
              <a:rPr lang="ru-RU" sz="3600" dirty="0" err="1" smtClean="0"/>
              <a:t>поєднує</a:t>
            </a:r>
            <a:r>
              <a:rPr lang="ru-RU" sz="3600" dirty="0" smtClean="0"/>
              <a:t> </a:t>
            </a:r>
            <a:r>
              <a:rPr lang="ru-RU" sz="3600" dirty="0" err="1" smtClean="0"/>
              <a:t>такі</a:t>
            </a:r>
            <a:r>
              <a:rPr lang="ru-RU" sz="3600" b="1" dirty="0" smtClean="0"/>
              <a:t> </a:t>
            </a:r>
            <a:r>
              <a:rPr lang="ru-RU" sz="3600" b="1" dirty="0" err="1" smtClean="0"/>
              <a:t>рівні</a:t>
            </a:r>
            <a:r>
              <a:rPr lang="ru-RU" sz="3600" b="1" dirty="0" smtClean="0"/>
              <a:t>:</a:t>
            </a:r>
            <a:endParaRPr lang="ru-RU" sz="3600" b="1" dirty="0"/>
          </a:p>
        </p:txBody>
      </p:sp>
      <p:sp>
        <p:nvSpPr>
          <p:cNvPr id="3" name="Объект 2"/>
          <p:cNvSpPr>
            <a:spLocks noGrp="1"/>
          </p:cNvSpPr>
          <p:nvPr>
            <p:ph idx="1"/>
          </p:nvPr>
        </p:nvSpPr>
        <p:spPr>
          <a:solidFill>
            <a:srgbClr val="00FFCC"/>
          </a:solidFill>
        </p:spPr>
        <p:txBody>
          <a:bodyPr>
            <a:normAutofit fontScale="70000" lnSpcReduction="20000"/>
          </a:bodyPr>
          <a:lstStyle/>
          <a:p>
            <a:pPr algn="just"/>
            <a:r>
              <a:rPr lang="uk-UA" dirty="0" smtClean="0"/>
              <a:t>1</a:t>
            </a:r>
            <a:r>
              <a:rPr lang="uk-UA" dirty="0"/>
              <a:t>) </a:t>
            </a:r>
            <a:r>
              <a:rPr lang="ru-RU" b="1" i="1" u="sng" dirty="0" err="1" smtClean="0"/>
              <a:t>організаційно-інституційний</a:t>
            </a:r>
            <a:r>
              <a:rPr lang="ru-RU" dirty="0" smtClean="0"/>
              <a:t> -</a:t>
            </a:r>
            <a:r>
              <a:rPr lang="ru-RU" dirty="0" err="1" smtClean="0"/>
              <a:t>полягає</a:t>
            </a:r>
            <a:r>
              <a:rPr lang="ru-RU" dirty="0" smtClean="0"/>
              <a:t> в </a:t>
            </a:r>
            <a:r>
              <a:rPr lang="ru-RU" dirty="0" err="1" smtClean="0"/>
              <a:t>організації</a:t>
            </a:r>
            <a:r>
              <a:rPr lang="ru-RU" dirty="0" smtClean="0"/>
              <a:t> </a:t>
            </a:r>
            <a:r>
              <a:rPr lang="ru-RU" dirty="0" err="1" smtClean="0"/>
              <a:t>творчого</a:t>
            </a:r>
            <a:r>
              <a:rPr lang="ru-RU" dirty="0" smtClean="0"/>
              <a:t> </a:t>
            </a:r>
            <a:r>
              <a:rPr lang="ru-RU" dirty="0" err="1" smtClean="0"/>
              <a:t>процесу</a:t>
            </a:r>
            <a:r>
              <a:rPr lang="ru-RU" dirty="0" smtClean="0"/>
              <a:t>, </a:t>
            </a:r>
            <a:r>
              <a:rPr lang="ru-RU" dirty="0" err="1" smtClean="0"/>
              <a:t>процесу</a:t>
            </a:r>
            <a:r>
              <a:rPr lang="ru-RU" dirty="0" smtClean="0"/>
              <a:t> </a:t>
            </a:r>
            <a:r>
              <a:rPr lang="ru-RU" dirty="0" err="1" smtClean="0"/>
              <a:t>спілкування</a:t>
            </a:r>
            <a:r>
              <a:rPr lang="ru-RU" dirty="0" smtClean="0"/>
              <a:t> </a:t>
            </a:r>
            <a:r>
              <a:rPr lang="ru-RU" dirty="0" err="1" smtClean="0"/>
              <a:t>творів</a:t>
            </a:r>
            <a:r>
              <a:rPr lang="ru-RU" dirty="0" smtClean="0"/>
              <a:t> </a:t>
            </a:r>
            <a:r>
              <a:rPr lang="ru-RU" dirty="0" err="1" smtClean="0"/>
              <a:t>мистецтва</a:t>
            </a:r>
            <a:r>
              <a:rPr lang="ru-RU" dirty="0" smtClean="0"/>
              <a:t> з </a:t>
            </a:r>
            <a:r>
              <a:rPr lang="ru-RU" dirty="0" err="1" smtClean="0"/>
              <a:t>глядачами</a:t>
            </a:r>
            <a:r>
              <a:rPr lang="ru-RU" dirty="0" smtClean="0"/>
              <a:t>. </a:t>
            </a:r>
            <a:r>
              <a:rPr lang="ru-RU" dirty="0" err="1" smtClean="0"/>
              <a:t>Інститути</a:t>
            </a:r>
            <a:r>
              <a:rPr lang="ru-RU" dirty="0" smtClean="0"/>
              <a:t> </a:t>
            </a:r>
            <a:r>
              <a:rPr lang="ru-RU" dirty="0" err="1" smtClean="0"/>
              <a:t>художньої</a:t>
            </a:r>
            <a:r>
              <a:rPr lang="ru-RU" dirty="0" smtClean="0"/>
              <a:t> </a:t>
            </a:r>
            <a:r>
              <a:rPr lang="ru-RU" dirty="0" err="1" smtClean="0"/>
              <a:t>культури</a:t>
            </a:r>
            <a:r>
              <a:rPr lang="ru-RU" dirty="0" smtClean="0"/>
              <a:t> –</a:t>
            </a:r>
            <a:r>
              <a:rPr lang="ru-RU" dirty="0" err="1" smtClean="0"/>
              <a:t>музеї</a:t>
            </a:r>
            <a:r>
              <a:rPr lang="ru-RU" dirty="0" smtClean="0"/>
              <a:t>, </a:t>
            </a:r>
            <a:r>
              <a:rPr lang="ru-RU" dirty="0" err="1" smtClean="0"/>
              <a:t>бібліотеки</a:t>
            </a:r>
            <a:r>
              <a:rPr lang="ru-RU" dirty="0" smtClean="0"/>
              <a:t>, </a:t>
            </a:r>
            <a:r>
              <a:rPr lang="ru-RU" dirty="0" err="1" smtClean="0"/>
              <a:t>театри</a:t>
            </a:r>
            <a:r>
              <a:rPr lang="ru-RU" dirty="0" smtClean="0"/>
              <a:t>, цирки, </a:t>
            </a:r>
            <a:r>
              <a:rPr lang="ru-RU" dirty="0" err="1" smtClean="0"/>
              <a:t>кінотеатри</a:t>
            </a:r>
            <a:r>
              <a:rPr lang="ru-RU" dirty="0" smtClean="0"/>
              <a:t>, </a:t>
            </a:r>
            <a:r>
              <a:rPr lang="ru-RU" dirty="0" err="1" smtClean="0"/>
              <a:t>книгарні</a:t>
            </a:r>
            <a:r>
              <a:rPr lang="ru-RU" dirty="0" smtClean="0"/>
              <a:t>, </a:t>
            </a:r>
            <a:r>
              <a:rPr lang="ru-RU" dirty="0" err="1" smtClean="0"/>
              <a:t>кіностудії</a:t>
            </a:r>
            <a:r>
              <a:rPr lang="ru-RU" dirty="0" smtClean="0"/>
              <a:t>, </a:t>
            </a:r>
            <a:r>
              <a:rPr lang="ru-RU" dirty="0" err="1" smtClean="0"/>
              <a:t>художні</a:t>
            </a:r>
            <a:r>
              <a:rPr lang="ru-RU" dirty="0" smtClean="0"/>
              <a:t> </a:t>
            </a:r>
            <a:r>
              <a:rPr lang="ru-RU" dirty="0" err="1" smtClean="0"/>
              <a:t>студії</a:t>
            </a:r>
            <a:r>
              <a:rPr lang="ru-RU" dirty="0" smtClean="0"/>
              <a:t>, </a:t>
            </a:r>
            <a:r>
              <a:rPr lang="ru-RU" dirty="0" err="1" smtClean="0"/>
              <a:t>художні</a:t>
            </a:r>
            <a:r>
              <a:rPr lang="ru-RU" dirty="0" smtClean="0"/>
              <a:t> </a:t>
            </a:r>
            <a:r>
              <a:rPr lang="ru-RU" dirty="0" err="1" smtClean="0"/>
              <a:t>галереї</a:t>
            </a:r>
            <a:r>
              <a:rPr lang="ru-RU" dirty="0" smtClean="0"/>
              <a:t> та </a:t>
            </a:r>
            <a:r>
              <a:rPr lang="ru-RU" dirty="0" err="1" smtClean="0"/>
              <a:t>виставки</a:t>
            </a:r>
            <a:r>
              <a:rPr lang="ru-RU" dirty="0" smtClean="0"/>
              <a:t> та </a:t>
            </a:r>
            <a:r>
              <a:rPr lang="ru-RU" dirty="0" err="1" smtClean="0"/>
              <a:t>ін</a:t>
            </a:r>
            <a:r>
              <a:rPr lang="ru-RU" dirty="0" smtClean="0"/>
              <a:t>.</a:t>
            </a:r>
            <a:endParaRPr lang="ru-RU" dirty="0" smtClean="0"/>
          </a:p>
          <a:p>
            <a:pPr algn="just"/>
            <a:r>
              <a:rPr lang="uk-UA" dirty="0" smtClean="0"/>
              <a:t>2</a:t>
            </a:r>
            <a:r>
              <a:rPr lang="uk-UA" dirty="0"/>
              <a:t>) </a:t>
            </a:r>
            <a:r>
              <a:rPr lang="ru-RU" b="1" i="1" u="sng" dirty="0" smtClean="0"/>
              <a:t>духовно-</a:t>
            </a:r>
            <a:r>
              <a:rPr lang="ru-RU" b="1" i="1" u="sng" dirty="0" err="1" smtClean="0"/>
              <a:t>змістовий</a:t>
            </a:r>
            <a:r>
              <a:rPr lang="ru-RU" dirty="0" smtClean="0"/>
              <a:t> - </a:t>
            </a:r>
            <a:r>
              <a:rPr lang="ru-RU" dirty="0" err="1" smtClean="0"/>
              <a:t>полягає</a:t>
            </a:r>
            <a:r>
              <a:rPr lang="ru-RU" dirty="0" smtClean="0"/>
              <a:t> в тому, </a:t>
            </a:r>
            <a:r>
              <a:rPr lang="ru-RU" dirty="0" err="1" smtClean="0"/>
              <a:t>що</a:t>
            </a:r>
            <a:r>
              <a:rPr lang="ru-RU" dirty="0" smtClean="0"/>
              <a:t> на кожному </a:t>
            </a:r>
            <a:r>
              <a:rPr lang="ru-RU" dirty="0" err="1" smtClean="0"/>
              <a:t>етапі</a:t>
            </a:r>
            <a:r>
              <a:rPr lang="ru-RU" dirty="0" smtClean="0"/>
              <a:t> </a:t>
            </a:r>
            <a:r>
              <a:rPr lang="ru-RU" dirty="0" err="1" smtClean="0"/>
              <a:t>історії</a:t>
            </a:r>
            <a:r>
              <a:rPr lang="ru-RU" dirty="0" smtClean="0"/>
              <a:t>, попри </a:t>
            </a:r>
            <a:r>
              <a:rPr lang="ru-RU" dirty="0" err="1" smtClean="0"/>
              <a:t>особливості</a:t>
            </a:r>
            <a:r>
              <a:rPr lang="ru-RU" dirty="0" smtClean="0"/>
              <a:t> </a:t>
            </a:r>
            <a:r>
              <a:rPr lang="ru-RU" dirty="0" err="1" smtClean="0"/>
              <a:t>видів</a:t>
            </a:r>
            <a:r>
              <a:rPr lang="ru-RU" dirty="0" smtClean="0"/>
              <a:t> </a:t>
            </a:r>
            <a:r>
              <a:rPr lang="ru-RU" dirty="0" err="1" smtClean="0"/>
              <a:t>мистецтва</a:t>
            </a:r>
            <a:r>
              <a:rPr lang="ru-RU" dirty="0" smtClean="0"/>
              <a:t>, </a:t>
            </a:r>
            <a:r>
              <a:rPr lang="ru-RU" dirty="0" err="1" smtClean="0"/>
              <a:t>існує</a:t>
            </a:r>
            <a:r>
              <a:rPr lang="ru-RU" dirty="0" smtClean="0"/>
              <a:t> </a:t>
            </a:r>
            <a:r>
              <a:rPr lang="ru-RU" dirty="0" err="1" smtClean="0"/>
              <a:t>їх</a:t>
            </a:r>
            <a:r>
              <a:rPr lang="ru-RU" dirty="0" smtClean="0"/>
              <a:t> </a:t>
            </a:r>
            <a:r>
              <a:rPr lang="ru-RU" dirty="0" err="1" smtClean="0"/>
              <a:t>певна</a:t>
            </a:r>
            <a:r>
              <a:rPr lang="ru-RU" dirty="0" smtClean="0"/>
              <a:t> духовна </a:t>
            </a:r>
            <a:r>
              <a:rPr lang="ru-RU" dirty="0" err="1" smtClean="0"/>
              <a:t>єдність</a:t>
            </a:r>
            <a:r>
              <a:rPr lang="ru-RU" dirty="0" smtClean="0"/>
              <a:t>. </a:t>
            </a:r>
            <a:r>
              <a:rPr lang="ru-RU" dirty="0" err="1" smtClean="0"/>
              <a:t>Приміром</a:t>
            </a:r>
            <a:r>
              <a:rPr lang="ru-RU" dirty="0" smtClean="0"/>
              <a:t>, </a:t>
            </a:r>
            <a:r>
              <a:rPr lang="ru-RU" dirty="0" err="1" smtClean="0"/>
              <a:t>єдиний</a:t>
            </a:r>
            <a:r>
              <a:rPr lang="ru-RU" dirty="0" smtClean="0"/>
              <a:t> тип </a:t>
            </a:r>
            <a:r>
              <a:rPr lang="ru-RU" dirty="0" err="1" smtClean="0"/>
              <a:t>художньої</a:t>
            </a:r>
            <a:r>
              <a:rPr lang="ru-RU" dirty="0" smtClean="0"/>
              <a:t> </a:t>
            </a:r>
            <a:r>
              <a:rPr lang="ru-RU" dirty="0" err="1" smtClean="0"/>
              <a:t>свідомості</a:t>
            </a:r>
            <a:r>
              <a:rPr lang="ru-RU" dirty="0" smtClean="0"/>
              <a:t> </a:t>
            </a:r>
            <a:r>
              <a:rPr lang="ru-RU" dirty="0" err="1" smtClean="0"/>
              <a:t>характерний</a:t>
            </a:r>
            <a:r>
              <a:rPr lang="ru-RU" dirty="0" smtClean="0"/>
              <a:t> для </a:t>
            </a:r>
            <a:r>
              <a:rPr lang="ru-RU" dirty="0" err="1" smtClean="0"/>
              <a:t>художників</a:t>
            </a:r>
            <a:r>
              <a:rPr lang="ru-RU" dirty="0" smtClean="0"/>
              <a:t>, </a:t>
            </a:r>
            <a:r>
              <a:rPr lang="ru-RU" dirty="0" err="1" smtClean="0"/>
              <a:t>драматургів</a:t>
            </a:r>
            <a:r>
              <a:rPr lang="ru-RU" dirty="0" smtClean="0"/>
              <a:t>, </a:t>
            </a:r>
            <a:r>
              <a:rPr lang="ru-RU" dirty="0" err="1" smtClean="0"/>
              <a:t>композиторів</a:t>
            </a:r>
            <a:r>
              <a:rPr lang="ru-RU" dirty="0" smtClean="0"/>
              <a:t> XX ст.</a:t>
            </a:r>
            <a:endParaRPr lang="ru-RU" dirty="0" smtClean="0"/>
          </a:p>
          <a:p>
            <a:pPr algn="just"/>
            <a:r>
              <a:rPr lang="uk-UA" dirty="0" smtClean="0"/>
              <a:t>3</a:t>
            </a:r>
            <a:r>
              <a:rPr lang="uk-UA" dirty="0"/>
              <a:t>) </a:t>
            </a:r>
            <a:r>
              <a:rPr lang="ru-RU" b="1" i="1" u="sng" dirty="0" err="1" smtClean="0"/>
              <a:t>морфологічний</a:t>
            </a:r>
            <a:r>
              <a:rPr lang="uk-UA" i="1" u="sng" dirty="0"/>
              <a:t> </a:t>
            </a:r>
            <a:r>
              <a:rPr lang="ru-RU" b="1" u="sng" dirty="0" err="1" smtClean="0"/>
              <a:t>рівень</a:t>
            </a:r>
            <a:r>
              <a:rPr lang="ru-RU" b="1" u="sng" dirty="0" smtClean="0"/>
              <a:t> </a:t>
            </a:r>
            <a:r>
              <a:rPr lang="ru-RU" b="1" u="sng" dirty="0" err="1"/>
              <a:t>культури</a:t>
            </a:r>
            <a:r>
              <a:rPr lang="ru-RU" b="1" u="sng" dirty="0"/>
              <a:t> </a:t>
            </a:r>
            <a:r>
              <a:rPr lang="ru-RU" dirty="0" err="1"/>
              <a:t>пов’язаний</a:t>
            </a:r>
            <a:r>
              <a:rPr lang="ru-RU" dirty="0"/>
              <a:t> з </a:t>
            </a:r>
            <a:r>
              <a:rPr lang="ru-RU" dirty="0" err="1"/>
              <a:t>тим</a:t>
            </a:r>
            <a:r>
              <a:rPr lang="ru-RU" dirty="0"/>
              <a:t>, </a:t>
            </a:r>
            <a:r>
              <a:rPr lang="ru-RU" dirty="0" err="1"/>
              <a:t>що</a:t>
            </a:r>
            <a:r>
              <a:rPr lang="ru-RU" dirty="0"/>
              <a:t> </a:t>
            </a:r>
            <a:r>
              <a:rPr lang="ru-RU" dirty="0" err="1"/>
              <a:t>кожна</a:t>
            </a:r>
            <a:r>
              <a:rPr lang="ru-RU" dirty="0"/>
              <a:t> </a:t>
            </a:r>
            <a:r>
              <a:rPr lang="ru-RU" dirty="0" err="1"/>
              <a:t>епоха</a:t>
            </a:r>
            <a:r>
              <a:rPr lang="ru-RU" dirty="0"/>
              <a:t> </a:t>
            </a:r>
            <a:r>
              <a:rPr lang="ru-RU" dirty="0" err="1"/>
              <a:t>переживає</a:t>
            </a:r>
            <a:r>
              <a:rPr lang="ru-RU" dirty="0"/>
              <a:t> </a:t>
            </a:r>
            <a:r>
              <a:rPr lang="ru-RU" dirty="0" err="1"/>
              <a:t>зміну</a:t>
            </a:r>
            <a:r>
              <a:rPr lang="ru-RU" dirty="0"/>
              <a:t> </a:t>
            </a:r>
            <a:r>
              <a:rPr lang="ru-RU" dirty="0" err="1"/>
              <a:t>видо</a:t>
            </a:r>
            <a:r>
              <a:rPr lang="ru-RU" dirty="0"/>
              <a:t>-</a:t>
            </a:r>
            <a:r>
              <a:rPr lang="ru-RU" dirty="0" err="1"/>
              <a:t>родо</a:t>
            </a:r>
            <a:r>
              <a:rPr lang="ru-RU" dirty="0"/>
              <a:t>-жанрового «</a:t>
            </a:r>
            <a:r>
              <a:rPr lang="ru-RU" dirty="0" err="1"/>
              <a:t>лідера</a:t>
            </a:r>
            <a:r>
              <a:rPr lang="ru-RU" dirty="0"/>
              <a:t>» (</a:t>
            </a:r>
            <a:r>
              <a:rPr lang="ru-RU" dirty="0" err="1"/>
              <a:t>скажімо</a:t>
            </a:r>
            <a:r>
              <a:rPr lang="ru-RU" dirty="0"/>
              <a:t>, </a:t>
            </a:r>
            <a:r>
              <a:rPr lang="ru-RU" dirty="0" err="1"/>
              <a:t>основними</a:t>
            </a:r>
            <a:r>
              <a:rPr lang="ru-RU" dirty="0"/>
              <a:t> </a:t>
            </a:r>
            <a:r>
              <a:rPr lang="ru-RU" dirty="0" err="1"/>
              <a:t>мистецтвами</a:t>
            </a:r>
            <a:r>
              <a:rPr lang="ru-RU" dirty="0"/>
              <a:t> </a:t>
            </a:r>
            <a:r>
              <a:rPr lang="ru-RU" dirty="0" err="1"/>
              <a:t>Античності</a:t>
            </a:r>
            <a:r>
              <a:rPr lang="ru-RU" dirty="0"/>
              <a:t> </a:t>
            </a:r>
            <a:r>
              <a:rPr lang="ru-RU" dirty="0" err="1"/>
              <a:t>були</a:t>
            </a:r>
            <a:r>
              <a:rPr lang="ru-RU" dirty="0"/>
              <a:t> театр і скульптура; </a:t>
            </a:r>
            <a:r>
              <a:rPr lang="ru-RU" dirty="0" err="1"/>
              <a:t>Середньовіччя</a:t>
            </a:r>
            <a:r>
              <a:rPr lang="ru-RU" dirty="0"/>
              <a:t> – </a:t>
            </a:r>
            <a:r>
              <a:rPr lang="ru-RU" dirty="0" err="1"/>
              <a:t>архітектура</a:t>
            </a:r>
            <a:r>
              <a:rPr lang="ru-RU" dirty="0"/>
              <a:t>; </a:t>
            </a:r>
            <a:r>
              <a:rPr lang="ru-RU" dirty="0" err="1"/>
              <a:t>епохи</a:t>
            </a:r>
            <a:r>
              <a:rPr lang="ru-RU" dirty="0"/>
              <a:t> </a:t>
            </a:r>
            <a:r>
              <a:rPr lang="ru-RU" dirty="0" err="1"/>
              <a:t>Відродження</a:t>
            </a:r>
            <a:r>
              <a:rPr lang="ru-RU" dirty="0"/>
              <a:t> – </a:t>
            </a:r>
            <a:r>
              <a:rPr lang="ru-RU" dirty="0" err="1"/>
              <a:t>живопис</a:t>
            </a:r>
            <a:r>
              <a:rPr lang="ru-RU" dirty="0"/>
              <a:t>; XVII</a:t>
            </a:r>
            <a:r>
              <a:rPr lang="uk-UA" dirty="0"/>
              <a:t>-</a:t>
            </a:r>
            <a:r>
              <a:rPr lang="ru-RU" dirty="0"/>
              <a:t>XVIII </a:t>
            </a:r>
            <a:r>
              <a:rPr lang="ru-RU" dirty="0" err="1"/>
              <a:t>століть</a:t>
            </a:r>
            <a:r>
              <a:rPr lang="ru-RU" dirty="0"/>
              <a:t> – </a:t>
            </a:r>
            <a:r>
              <a:rPr lang="ru-RU" dirty="0" err="1"/>
              <a:t>музика</a:t>
            </a:r>
            <a:r>
              <a:rPr lang="ru-RU" dirty="0"/>
              <a:t>, театр; XIX ст. – </a:t>
            </a:r>
            <a:r>
              <a:rPr lang="ru-RU" dirty="0" err="1"/>
              <a:t>література</a:t>
            </a:r>
            <a:r>
              <a:rPr lang="ru-RU" dirty="0"/>
              <a:t>, </a:t>
            </a:r>
            <a:r>
              <a:rPr lang="ru-RU" dirty="0" err="1"/>
              <a:t>музика</a:t>
            </a:r>
            <a:r>
              <a:rPr lang="ru-RU" dirty="0"/>
              <a:t>; ХХ-ХХ</a:t>
            </a:r>
            <a:r>
              <a:rPr lang="uk-UA" dirty="0"/>
              <a:t>І</a:t>
            </a:r>
            <a:r>
              <a:rPr lang="ru-RU" dirty="0"/>
              <a:t> </a:t>
            </a:r>
            <a:r>
              <a:rPr lang="ru-RU" dirty="0" err="1"/>
              <a:t>століть</a:t>
            </a:r>
            <a:r>
              <a:rPr lang="ru-RU" dirty="0"/>
              <a:t> – </a:t>
            </a:r>
            <a:r>
              <a:rPr lang="ru-RU" dirty="0" err="1" smtClean="0"/>
              <a:t>кіно</a:t>
            </a:r>
            <a:r>
              <a:rPr lang="ru-RU" dirty="0" smtClean="0"/>
              <a:t>, </a:t>
            </a:r>
            <a:r>
              <a:rPr lang="ru-RU" dirty="0" err="1" smtClean="0"/>
              <a:t>медіамистецтво</a:t>
            </a:r>
            <a:r>
              <a:rPr lang="ru-RU" dirty="0" smtClean="0"/>
              <a:t>, </a:t>
            </a:r>
            <a:r>
              <a:rPr lang="ru-RU" dirty="0" err="1" smtClean="0"/>
              <a:t>музика</a:t>
            </a:r>
            <a:r>
              <a:rPr lang="ru-RU" dirty="0" smtClean="0"/>
              <a:t>).</a:t>
            </a:r>
            <a:endParaRPr lang="ru-RU" dirty="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normAutofit fontScale="90000"/>
          </a:bodyPr>
          <a:lstStyle/>
          <a:p>
            <a:br>
              <a:rPr lang="uk-UA" b="1" dirty="0" smtClean="0"/>
            </a:br>
            <a:r>
              <a:rPr lang="uk-UA" b="1" dirty="0" smtClean="0"/>
              <a:t>Видова </a:t>
            </a:r>
            <a:r>
              <a:rPr lang="uk-UA" b="1" dirty="0"/>
              <a:t>специфіка мистецтва</a:t>
            </a:r>
            <a:br>
              <a:rPr lang="ru-RU" dirty="0"/>
            </a:br>
            <a:r>
              <a:rPr lang="ru-RU" dirty="0"/>
              <a:t> </a:t>
            </a:r>
            <a:br>
              <a:rPr lang="ru-RU" dirty="0"/>
            </a:br>
            <a:endParaRPr lang="ru-RU" dirty="0"/>
          </a:p>
        </p:txBody>
      </p:sp>
      <p:sp>
        <p:nvSpPr>
          <p:cNvPr id="3" name="Объект 2"/>
          <p:cNvSpPr>
            <a:spLocks noGrp="1"/>
          </p:cNvSpPr>
          <p:nvPr>
            <p:ph idx="1"/>
          </p:nvPr>
        </p:nvSpPr>
        <p:spPr>
          <a:blipFill>
            <a:blip r:embed="rId2"/>
            <a:tile tx="0" ty="0" sx="100000" sy="100000" flip="none" algn="tl"/>
          </a:blipFill>
        </p:spPr>
        <p:txBody>
          <a:bodyPr/>
          <a:lstStyle/>
          <a:p>
            <a:pPr marL="0" indent="0" algn="just">
              <a:buNone/>
            </a:pPr>
            <a:r>
              <a:rPr lang="ru-RU" b="1" dirty="0" smtClean="0"/>
              <a:t>	</a:t>
            </a:r>
            <a:r>
              <a:rPr lang="ru-RU" sz="3600" b="1" dirty="0" err="1" smtClean="0"/>
              <a:t>Види</a:t>
            </a:r>
            <a:r>
              <a:rPr lang="ru-RU" sz="3600" b="1" dirty="0" smtClean="0"/>
              <a:t> </a:t>
            </a:r>
            <a:r>
              <a:rPr lang="ru-RU" sz="3600" b="1" dirty="0" err="1" smtClean="0"/>
              <a:t>мистецтва</a:t>
            </a:r>
            <a:r>
              <a:rPr lang="ru-RU" sz="3600" b="1" dirty="0" smtClean="0"/>
              <a:t> </a:t>
            </a:r>
            <a:r>
              <a:rPr lang="ru-RU" sz="3600" i="1" dirty="0" smtClean="0"/>
              <a:t>– </a:t>
            </a:r>
            <a:r>
              <a:rPr lang="ru-RU" sz="3600" dirty="0" err="1"/>
              <a:t>це</a:t>
            </a:r>
            <a:r>
              <a:rPr lang="ru-RU" sz="3600" dirty="0"/>
              <a:t> </a:t>
            </a:r>
            <a:r>
              <a:rPr lang="ru-RU" sz="3600" dirty="0" err="1"/>
              <a:t>форми</a:t>
            </a:r>
            <a:r>
              <a:rPr lang="ru-RU" sz="3600" dirty="0"/>
              <a:t> </a:t>
            </a:r>
            <a:r>
              <a:rPr lang="ru-RU" sz="3600" dirty="0" err="1"/>
              <a:t>художньо-творчої</a:t>
            </a:r>
            <a:r>
              <a:rPr lang="ru-RU" sz="3600" dirty="0"/>
              <a:t> </a:t>
            </a:r>
            <a:r>
              <a:rPr lang="ru-RU" sz="3600" dirty="0" err="1"/>
              <a:t>діяльності</a:t>
            </a:r>
            <a:r>
              <a:rPr lang="ru-RU" sz="3600" dirty="0"/>
              <a:t>, </a:t>
            </a:r>
            <a:r>
              <a:rPr lang="ru-RU" sz="3600" dirty="0" err="1"/>
              <a:t>що</a:t>
            </a:r>
            <a:r>
              <a:rPr lang="ru-RU" sz="3600" dirty="0"/>
              <a:t> </a:t>
            </a:r>
            <a:r>
              <a:rPr lang="ru-RU" sz="3600" dirty="0" err="1"/>
              <a:t>різняться</a:t>
            </a:r>
            <a:r>
              <a:rPr lang="ru-RU" sz="3600" dirty="0"/>
              <a:t> </a:t>
            </a:r>
            <a:r>
              <a:rPr lang="ru-RU" sz="3600" dirty="0" err="1"/>
              <a:t>між</a:t>
            </a:r>
            <a:r>
              <a:rPr lang="ru-RU" sz="3600" dirty="0"/>
              <a:t> собою, </a:t>
            </a:r>
            <a:r>
              <a:rPr lang="ru-RU" sz="3600" dirty="0" err="1"/>
              <a:t>передовсім</a:t>
            </a:r>
            <a:r>
              <a:rPr lang="ru-RU" sz="3600" dirty="0"/>
              <a:t>, </a:t>
            </a:r>
            <a:r>
              <a:rPr lang="ru-RU" sz="3600" i="1" dirty="0"/>
              <a:t>способом </a:t>
            </a:r>
            <a:r>
              <a:rPr lang="ru-RU" sz="3600" i="1" dirty="0" err="1"/>
              <a:t>матеріального</a:t>
            </a:r>
            <a:r>
              <a:rPr lang="ru-RU" sz="3600" i="1" dirty="0"/>
              <a:t> </a:t>
            </a:r>
            <a:r>
              <a:rPr lang="ru-RU" sz="3600" i="1" dirty="0" err="1"/>
              <a:t>втілення</a:t>
            </a:r>
            <a:r>
              <a:rPr lang="ru-RU" sz="3600" i="1" dirty="0"/>
              <a:t> </a:t>
            </a:r>
            <a:r>
              <a:rPr lang="ru-RU" sz="3600" i="1" dirty="0" err="1"/>
              <a:t>художнього</a:t>
            </a:r>
            <a:r>
              <a:rPr lang="ru-RU" sz="3600" i="1" dirty="0"/>
              <a:t> </a:t>
            </a:r>
            <a:r>
              <a:rPr lang="ru-RU" sz="3600" i="1" dirty="0" err="1"/>
              <a:t>змісту</a:t>
            </a:r>
            <a:r>
              <a:rPr lang="ru-RU" sz="3600" dirty="0"/>
              <a:t> (</a:t>
            </a:r>
            <a:r>
              <a:rPr lang="ru-RU" sz="3600" b="1" i="1" dirty="0"/>
              <a:t>слово</a:t>
            </a:r>
            <a:r>
              <a:rPr lang="ru-RU" sz="3600" dirty="0"/>
              <a:t> – для </a:t>
            </a:r>
            <a:r>
              <a:rPr lang="ru-RU" sz="3600" dirty="0" err="1"/>
              <a:t>літератури</a:t>
            </a:r>
            <a:r>
              <a:rPr lang="ru-RU" sz="3600" dirty="0"/>
              <a:t>, </a:t>
            </a:r>
            <a:r>
              <a:rPr lang="ru-RU" sz="3600" b="1" i="1" dirty="0"/>
              <a:t>звук </a:t>
            </a:r>
            <a:r>
              <a:rPr lang="ru-RU" sz="3600" dirty="0"/>
              <a:t>– для </a:t>
            </a:r>
            <a:r>
              <a:rPr lang="ru-RU" sz="3600" dirty="0" err="1"/>
              <a:t>музики</a:t>
            </a:r>
            <a:r>
              <a:rPr lang="ru-RU" sz="3600" dirty="0"/>
              <a:t> </a:t>
            </a:r>
            <a:r>
              <a:rPr lang="ru-RU" sz="3600" dirty="0" smtClean="0"/>
              <a:t> </a:t>
            </a:r>
            <a:r>
              <a:rPr lang="ru-RU" sz="3600" dirty="0" err="1" smtClean="0"/>
              <a:t>тощо</a:t>
            </a:r>
            <a:r>
              <a:rPr lang="ru-RU" sz="3600" dirty="0"/>
              <a:t>).</a:t>
            </a:r>
            <a:endParaRPr lang="ru-RU" sz="3600" dirty="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000"/>
          </a:xfrm>
          <a:solidFill>
            <a:schemeClr val="accent6">
              <a:lumMod val="40000"/>
              <a:lumOff val="60000"/>
            </a:schemeClr>
          </a:solidFill>
        </p:spPr>
        <p:txBody>
          <a:bodyPr>
            <a:normAutofit fontScale="90000"/>
          </a:bodyPr>
          <a:lstStyle/>
          <a:p>
            <a:r>
              <a:rPr lang="uk-UA" dirty="0" smtClean="0"/>
              <a:t>Найбільш відвідувані музеї світу</a:t>
            </a:r>
            <a:endParaRPr lang="ru-RU" dirty="0"/>
          </a:p>
        </p:txBody>
      </p:sp>
      <p:graphicFrame>
        <p:nvGraphicFramePr>
          <p:cNvPr id="4" name="Объект 3"/>
          <p:cNvGraphicFramePr>
            <a:graphicFrameLocks noGrp="1"/>
          </p:cNvGraphicFramePr>
          <p:nvPr>
            <p:ph idx="1"/>
          </p:nvPr>
        </p:nvGraphicFramePr>
        <p:xfrm>
          <a:off x="2411760" y="188640"/>
          <a:ext cx="5040559" cy="7762126"/>
        </p:xfrm>
        <a:graphic>
          <a:graphicData uri="http://schemas.openxmlformats.org/drawingml/2006/table">
            <a:tbl>
              <a:tblPr>
                <a:tableStyleId>{284E427A-3D55-4303-BF80-6455036E1DE7}</a:tableStyleId>
              </a:tblPr>
              <a:tblGrid>
                <a:gridCol w="1224485"/>
                <a:gridCol w="1908037"/>
                <a:gridCol w="1908037"/>
              </a:tblGrid>
              <a:tr h="639963">
                <a:tc>
                  <a:txBody>
                    <a:bodyPr/>
                    <a:lstStyle/>
                    <a:p>
                      <a:pPr algn="l" fontAlgn="ctr"/>
                      <a:br>
                        <a:rPr lang="ru-RU" sz="1600" dirty="0">
                          <a:effectLst/>
                        </a:rPr>
                      </a:br>
                      <a:r>
                        <a:rPr lang="ru-RU" sz="1600" dirty="0" smtClean="0">
                          <a:effectLst/>
                        </a:rPr>
                        <a:t>1</a:t>
                      </a:r>
                      <a:endParaRPr lang="ru-RU" sz="1600" b="0" dirty="0">
                        <a:effectLst/>
                        <a:latin typeface="Arial" panose="020B0604020202020204"/>
                      </a:endParaRPr>
                    </a:p>
                  </a:txBody>
                  <a:tcPr marL="4852" marR="4852" marT="4852" marB="4852" anchor="ctr"/>
                </a:tc>
                <a:tc>
                  <a:txBody>
                    <a:bodyPr/>
                    <a:lstStyle/>
                    <a:p>
                      <a:r>
                        <a:rPr lang="uk-UA" sz="1600" dirty="0" smtClean="0"/>
                        <a:t>Лувр, Париж, Франція</a:t>
                      </a:r>
                      <a:endParaRPr lang="ru-RU" sz="1600" dirty="0"/>
                    </a:p>
                  </a:txBody>
                  <a:tcPr marL="23290" marR="23290" marT="11645" marB="11645"/>
                </a:tc>
                <a:tc>
                  <a:txBody>
                    <a:bodyPr/>
                    <a:lstStyle/>
                    <a:p>
                      <a:r>
                        <a:rPr lang="uk-UA" sz="1600" dirty="0" smtClean="0"/>
                        <a:t>8,9</a:t>
                      </a:r>
                      <a:endParaRPr lang="ru-RU" sz="1600" dirty="0"/>
                    </a:p>
                  </a:txBody>
                  <a:tcPr marL="23290" marR="23290" marT="11645" marB="11645"/>
                </a:tc>
              </a:tr>
              <a:tr h="728188">
                <a:tc>
                  <a:txBody>
                    <a:bodyPr/>
                    <a:lstStyle/>
                    <a:p>
                      <a:pPr algn="l" fontAlgn="ctr"/>
                      <a:r>
                        <a:rPr lang="ru-RU" sz="1600">
                          <a:effectLst/>
                        </a:rPr>
                        <a:t>2</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Музей </a:t>
                      </a:r>
                      <a:r>
                        <a:rPr lang="ru-RU" sz="1600" dirty="0" err="1">
                          <a:effectLst/>
                        </a:rPr>
                        <a:t>Метрополітен</a:t>
                      </a:r>
                      <a:r>
                        <a:rPr lang="ru-RU" sz="1600" dirty="0">
                          <a:effectLst/>
                        </a:rPr>
                        <a:t>, </a:t>
                      </a:r>
                      <a:r>
                        <a:rPr lang="ru-RU" sz="1600" dirty="0" err="1">
                          <a:effectLst/>
                        </a:rPr>
                        <a:t>Нью_Йорк</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6,604</a:t>
                      </a:r>
                      <a:endParaRPr lang="ru-RU" sz="1600" b="0">
                        <a:effectLst/>
                        <a:latin typeface="Arial" panose="020B0604020202020204"/>
                      </a:endParaRPr>
                    </a:p>
                  </a:txBody>
                  <a:tcPr marL="4852" marR="4852" marT="4852" marB="4852" anchor="ctr"/>
                </a:tc>
              </a:tr>
              <a:tr h="504056">
                <a:tc>
                  <a:txBody>
                    <a:bodyPr/>
                    <a:lstStyle/>
                    <a:p>
                      <a:pPr algn="l" fontAlgn="ctr"/>
                      <a:r>
                        <a:rPr lang="ru-RU" sz="1600">
                          <a:effectLst/>
                        </a:rPr>
                        <a:t>3</a:t>
                      </a:r>
                      <a:endParaRPr lang="ru-RU" sz="1600" b="0">
                        <a:effectLst/>
                        <a:latin typeface="Arial" panose="020B0604020202020204"/>
                      </a:endParaRPr>
                    </a:p>
                  </a:txBody>
                  <a:tcPr marL="4852" marR="4852" marT="4852" marB="4852" anchor="ctr"/>
                </a:tc>
                <a:tc>
                  <a:txBody>
                    <a:bodyPr/>
                    <a:lstStyle/>
                    <a:p>
                      <a:pPr algn="l" fontAlgn="ctr"/>
                      <a:r>
                        <a:rPr lang="ru-RU" sz="1600">
                          <a:effectLst/>
                        </a:rPr>
                        <a:t>Британський Музей, Лондон</a:t>
                      </a:r>
                      <a:endParaRPr lang="ru-RU" sz="1600" b="0">
                        <a:effectLst/>
                        <a:latin typeface="Arial" panose="020B0604020202020204"/>
                      </a:endParaRPr>
                    </a:p>
                  </a:txBody>
                  <a:tcPr marL="4852" marR="4852" marT="4852" marB="4852" anchor="ctr"/>
                </a:tc>
                <a:tc>
                  <a:txBody>
                    <a:bodyPr/>
                    <a:lstStyle/>
                    <a:p>
                      <a:pPr algn="l" fontAlgn="ctr"/>
                      <a:r>
                        <a:rPr lang="ru-RU" sz="1600">
                          <a:effectLst/>
                        </a:rPr>
                        <a:t>5,848</a:t>
                      </a:r>
                      <a:endParaRPr lang="ru-RU" sz="1600" b="0">
                        <a:effectLst/>
                        <a:latin typeface="Arial" panose="020B0604020202020204"/>
                      </a:endParaRPr>
                    </a:p>
                  </a:txBody>
                  <a:tcPr marL="4852" marR="4852" marT="4852" marB="4852" anchor="ctr"/>
                </a:tc>
              </a:tr>
              <a:tr h="504056">
                <a:tc>
                  <a:txBody>
                    <a:bodyPr/>
                    <a:lstStyle/>
                    <a:p>
                      <a:pPr algn="l" fontAlgn="ctr"/>
                      <a:r>
                        <a:rPr lang="ru-RU" sz="1600">
                          <a:effectLst/>
                        </a:rPr>
                        <a:t>4</a:t>
                      </a:r>
                      <a:endParaRPr lang="ru-RU" sz="1600" b="0">
                        <a:effectLst/>
                        <a:latin typeface="Arial" panose="020B0604020202020204"/>
                      </a:endParaRPr>
                    </a:p>
                  </a:txBody>
                  <a:tcPr marL="4852" marR="4852" marT="4852" marB="4852" anchor="ctr"/>
                </a:tc>
                <a:tc>
                  <a:txBody>
                    <a:bodyPr/>
                    <a:lstStyle/>
                    <a:p>
                      <a:pPr algn="l" fontAlgn="ctr"/>
                      <a:r>
                        <a:rPr lang="ru-RU" sz="1600" dirty="0" err="1">
                          <a:effectLst/>
                        </a:rPr>
                        <a:t>Національна</a:t>
                      </a:r>
                      <a:r>
                        <a:rPr lang="ru-RU" sz="1600" dirty="0">
                          <a:effectLst/>
                        </a:rPr>
                        <a:t> галерея, Лондон</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5,253</a:t>
                      </a:r>
                      <a:endParaRPr lang="ru-RU" sz="1600" b="0" dirty="0">
                        <a:effectLst/>
                        <a:latin typeface="Arial" panose="020B0604020202020204"/>
                      </a:endParaRPr>
                    </a:p>
                  </a:txBody>
                  <a:tcPr marL="4852" marR="4852" marT="4852" marB="4852" anchor="ctr"/>
                </a:tc>
              </a:tr>
              <a:tr h="288032">
                <a:tc>
                  <a:txBody>
                    <a:bodyPr/>
                    <a:lstStyle/>
                    <a:p>
                      <a:pPr algn="l" fontAlgn="ctr"/>
                      <a:r>
                        <a:rPr lang="ru-RU" sz="1600">
                          <a:effectLst/>
                        </a:rPr>
                        <a:t>5</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Тейт Модерн, Лондон</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4,802</a:t>
                      </a:r>
                      <a:endParaRPr lang="ru-RU" sz="1600" b="0" dirty="0">
                        <a:effectLst/>
                        <a:latin typeface="Arial" panose="020B0604020202020204"/>
                      </a:endParaRPr>
                    </a:p>
                  </a:txBody>
                  <a:tcPr marL="4852" marR="4852" marT="4852" marB="4852" anchor="ctr"/>
                </a:tc>
              </a:tr>
              <a:tr h="720080">
                <a:tc>
                  <a:txBody>
                    <a:bodyPr/>
                    <a:lstStyle/>
                    <a:p>
                      <a:pPr algn="l" fontAlgn="ctr"/>
                      <a:r>
                        <a:rPr lang="ru-RU" sz="1600" dirty="0">
                          <a:effectLst/>
                        </a:rPr>
                        <a:t>6</a:t>
                      </a:r>
                      <a:endParaRPr lang="ru-RU" sz="1600" b="0" dirty="0">
                        <a:effectLst/>
                        <a:latin typeface="Arial" panose="020B0604020202020204"/>
                      </a:endParaRPr>
                    </a:p>
                  </a:txBody>
                  <a:tcPr marL="4852" marR="4852" marT="4852" marB="4852" anchor="ctr"/>
                </a:tc>
                <a:tc>
                  <a:txBody>
                    <a:bodyPr/>
                    <a:lstStyle/>
                    <a:p>
                      <a:pPr algn="l" fontAlgn="ctr"/>
                      <a:r>
                        <a:rPr lang="ru-RU" sz="1600" dirty="0" err="1">
                          <a:effectLst/>
                        </a:rPr>
                        <a:t>Національна</a:t>
                      </a:r>
                      <a:r>
                        <a:rPr lang="ru-RU" sz="1600" dirty="0">
                          <a:effectLst/>
                        </a:rPr>
                        <a:t> Галерея </a:t>
                      </a:r>
                      <a:r>
                        <a:rPr lang="ru-RU" sz="1600" dirty="0" err="1">
                          <a:effectLst/>
                        </a:rPr>
                        <a:t>мистецтв</a:t>
                      </a:r>
                      <a:r>
                        <a:rPr lang="ru-RU" sz="1600" dirty="0">
                          <a:effectLst/>
                        </a:rPr>
                        <a:t>, Вашингтон</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4,392</a:t>
                      </a:r>
                      <a:endParaRPr lang="ru-RU" sz="1600" b="0" dirty="0">
                        <a:effectLst/>
                        <a:latin typeface="Arial" panose="020B0604020202020204"/>
                      </a:endParaRPr>
                    </a:p>
                  </a:txBody>
                  <a:tcPr marL="4852" marR="4852" marT="4852" marB="4852" anchor="ctr"/>
                </a:tc>
              </a:tr>
              <a:tr h="792088">
                <a:tc>
                  <a:txBody>
                    <a:bodyPr/>
                    <a:lstStyle/>
                    <a:p>
                      <a:pPr algn="l" fontAlgn="ctr"/>
                      <a:r>
                        <a:rPr lang="ru-RU" sz="1600">
                          <a:effectLst/>
                        </a:rPr>
                        <a:t>7</a:t>
                      </a:r>
                      <a:endParaRPr lang="ru-RU" sz="1600" b="0">
                        <a:effectLst/>
                        <a:latin typeface="Arial" panose="020B0604020202020204"/>
                      </a:endParaRPr>
                    </a:p>
                  </a:txBody>
                  <a:tcPr marL="4852" marR="4852" marT="4852" marB="4852" anchor="ctr"/>
                </a:tc>
                <a:tc>
                  <a:txBody>
                    <a:bodyPr/>
                    <a:lstStyle/>
                    <a:p>
                      <a:pPr algn="l" fontAlgn="ctr"/>
                      <a:r>
                        <a:rPr lang="ru-RU" sz="1600" dirty="0" err="1" smtClean="0">
                          <a:effectLst/>
                        </a:rPr>
                        <a:t>Национальний</a:t>
                      </a:r>
                      <a:r>
                        <a:rPr lang="ru-RU" sz="1600" dirty="0" smtClean="0">
                          <a:effectLst/>
                        </a:rPr>
                        <a:t> музей-</a:t>
                      </a:r>
                      <a:r>
                        <a:rPr lang="ru-RU" sz="1600" dirty="0" err="1" smtClean="0">
                          <a:effectLst/>
                        </a:rPr>
                        <a:t>дворець</a:t>
                      </a:r>
                      <a:r>
                        <a:rPr lang="ru-RU" sz="1600" dirty="0" smtClean="0">
                          <a:effectLst/>
                        </a:rPr>
                        <a:t>, </a:t>
                      </a:r>
                      <a:r>
                        <a:rPr lang="ru-RU" sz="1600" dirty="0">
                          <a:effectLst/>
                        </a:rPr>
                        <a:t>Тайбэй </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3,849</a:t>
                      </a:r>
                      <a:endParaRPr lang="ru-RU" sz="1600" b="0">
                        <a:effectLst/>
                        <a:latin typeface="Arial" panose="020B0604020202020204"/>
                      </a:endParaRPr>
                    </a:p>
                  </a:txBody>
                  <a:tcPr marL="4852" marR="4852" marT="4852" marB="4852" anchor="ctr"/>
                </a:tc>
              </a:tr>
              <a:tr h="504056">
                <a:tc>
                  <a:txBody>
                    <a:bodyPr/>
                    <a:lstStyle/>
                    <a:p>
                      <a:pPr algn="l" fontAlgn="ctr"/>
                      <a:r>
                        <a:rPr lang="ru-RU" sz="1600">
                          <a:effectLst/>
                        </a:rPr>
                        <a:t>8</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Центр </a:t>
                      </a:r>
                      <a:r>
                        <a:rPr lang="ru-RU" sz="1600" dirty="0" err="1">
                          <a:effectLst/>
                        </a:rPr>
                        <a:t>Помпіду</a:t>
                      </a:r>
                      <a:r>
                        <a:rPr lang="ru-RU" sz="1600" dirty="0">
                          <a:effectLst/>
                        </a:rPr>
                        <a:t>, Париж</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3,613</a:t>
                      </a:r>
                      <a:endParaRPr lang="ru-RU" sz="1600" b="0">
                        <a:effectLst/>
                        <a:latin typeface="Arial" panose="020B0604020202020204"/>
                      </a:endParaRPr>
                    </a:p>
                  </a:txBody>
                  <a:tcPr marL="4852" marR="4852" marT="4852" marB="4852" anchor="ctr"/>
                </a:tc>
              </a:tr>
              <a:tr h="576064">
                <a:tc>
                  <a:txBody>
                    <a:bodyPr/>
                    <a:lstStyle/>
                    <a:p>
                      <a:pPr algn="l" fontAlgn="ctr"/>
                      <a:r>
                        <a:rPr lang="ru-RU" sz="1600">
                          <a:effectLst/>
                        </a:rPr>
                        <a:t>9</a:t>
                      </a:r>
                      <a:endParaRPr lang="ru-RU" sz="1600" b="0">
                        <a:effectLst/>
                        <a:latin typeface="Arial" panose="020B0604020202020204"/>
                      </a:endParaRPr>
                    </a:p>
                  </a:txBody>
                  <a:tcPr marL="4852" marR="4852" marT="4852" marB="4852" anchor="ctr"/>
                </a:tc>
                <a:tc>
                  <a:txBody>
                    <a:bodyPr/>
                    <a:lstStyle/>
                    <a:p>
                      <a:pPr algn="l" fontAlgn="ctr"/>
                      <a:r>
                        <a:rPr lang="ru-RU" sz="1600" dirty="0" err="1">
                          <a:effectLst/>
                        </a:rPr>
                        <a:t>Національний</a:t>
                      </a:r>
                      <a:r>
                        <a:rPr lang="ru-RU" sz="1600" dirty="0">
                          <a:effectLst/>
                        </a:rPr>
                        <a:t> музей </a:t>
                      </a:r>
                      <a:r>
                        <a:rPr lang="ru-RU" sz="1600" dirty="0" err="1">
                          <a:effectLst/>
                        </a:rPr>
                        <a:t>Кореї</a:t>
                      </a:r>
                      <a:r>
                        <a:rPr lang="ru-RU" sz="1600" dirty="0">
                          <a:effectLst/>
                        </a:rPr>
                        <a:t>, Сеул</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3,239</a:t>
                      </a:r>
                      <a:endParaRPr lang="ru-RU" sz="1600" b="0">
                        <a:effectLst/>
                        <a:latin typeface="Arial" panose="020B0604020202020204"/>
                      </a:endParaRPr>
                    </a:p>
                  </a:txBody>
                  <a:tcPr marL="4852" marR="4852" marT="4852" marB="4852" anchor="ctr"/>
                </a:tc>
              </a:tr>
              <a:tr h="432048">
                <a:tc>
                  <a:txBody>
                    <a:bodyPr/>
                    <a:lstStyle/>
                    <a:p>
                      <a:pPr algn="l" fontAlgn="ctr"/>
                      <a:r>
                        <a:rPr lang="ru-RU" sz="1600">
                          <a:effectLst/>
                        </a:rPr>
                        <a:t>10</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Музей </a:t>
                      </a:r>
                      <a:r>
                        <a:rPr lang="ru-RU" sz="1600" dirty="0" err="1">
                          <a:effectLst/>
                        </a:rPr>
                        <a:t>Д'Орсе</a:t>
                      </a:r>
                      <a:r>
                        <a:rPr lang="ru-RU" sz="1600" dirty="0">
                          <a:effectLst/>
                        </a:rPr>
                        <a:t>, Париж</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3,154</a:t>
                      </a:r>
                      <a:endParaRPr lang="ru-RU" sz="1600" b="0" dirty="0">
                        <a:effectLst/>
                        <a:latin typeface="Arial" panose="020B0604020202020204"/>
                      </a:endParaRPr>
                    </a:p>
                  </a:txBody>
                  <a:tcPr marL="4852" marR="4852" marT="4852" marB="4852" anchor="ctr"/>
                </a:tc>
              </a:tr>
              <a:tr h="2073495">
                <a:tc>
                  <a:txBody>
                    <a:bodyPr/>
                    <a:lstStyle/>
                    <a:p>
                      <a:pPr algn="l" fontAlgn="ctr"/>
                      <a:r>
                        <a:rPr lang="ru-RU" sz="1600" dirty="0">
                          <a:effectLst/>
                        </a:rPr>
                        <a:t>11</a:t>
                      </a:r>
                      <a:endParaRPr lang="ru-RU" sz="1600" b="0" dirty="0">
                        <a:effectLst/>
                        <a:latin typeface="Arial" panose="020B0604020202020204"/>
                      </a:endParaRPr>
                    </a:p>
                  </a:txBody>
                  <a:tcPr marL="4852" marR="4852" marT="4852" marB="4852" anchor="ct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ru-RU" sz="1600" dirty="0" err="1" smtClean="0">
                          <a:effectLst/>
                        </a:rPr>
                        <a:t>Національний</a:t>
                      </a:r>
                      <a:r>
                        <a:rPr lang="ru-RU" sz="1600" dirty="0" smtClean="0">
                          <a:effectLst/>
                        </a:rPr>
                        <a:t> музей Прадо, Мадрид</a:t>
                      </a:r>
                      <a:endParaRPr lang="ru-RU" sz="1600" b="0" dirty="0" smtClean="0">
                        <a:effectLst/>
                        <a:latin typeface="Arial" panose="020B0604020202020204"/>
                      </a:endParaRPr>
                    </a:p>
                    <a:p>
                      <a:pPr algn="l" fontAlgn="ct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0,938</a:t>
                      </a:r>
                      <a:endParaRPr lang="ru-RU" sz="1600" b="0" dirty="0">
                        <a:effectLst/>
                        <a:latin typeface="Arial" panose="020B0604020202020204"/>
                      </a:endParaRPr>
                    </a:p>
                  </a:txBody>
                  <a:tcPr marL="4852" marR="4852" marT="4852" marB="4852" anchor="ctr"/>
                </a:tc>
              </a:tr>
            </a:tbl>
          </a:graphicData>
        </a:graphic>
      </p:graphicFrame>
      <p:sp>
        <p:nvSpPr>
          <p:cNvPr id="5" name="Rectangle 1"/>
          <p:cNvSpPr>
            <a:spLocks noChangeArrowheads="1"/>
          </p:cNvSpPr>
          <p:nvPr/>
        </p:nvSpPr>
        <p:spPr bwMode="auto">
          <a:xfrm>
            <a:off x="3917950" y="121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p:spPr>
        <p:txBody>
          <a:bodyPr/>
          <a:lstStyle/>
          <a:p>
            <a:r>
              <a:rPr lang="uk-UA" dirty="0" smtClean="0"/>
              <a:t>Музеї світу</a:t>
            </a:r>
            <a:endParaRPr lang="ru-RU" dirty="0"/>
          </a:p>
        </p:txBody>
      </p:sp>
      <p:sp>
        <p:nvSpPr>
          <p:cNvPr id="3" name="Объект 2"/>
          <p:cNvSpPr>
            <a:spLocks noGrp="1"/>
          </p:cNvSpPr>
          <p:nvPr>
            <p:ph idx="1"/>
          </p:nvPr>
        </p:nvSpPr>
        <p:spPr>
          <a:solidFill>
            <a:schemeClr val="accent2">
              <a:lumMod val="40000"/>
              <a:lumOff val="60000"/>
            </a:schemeClr>
          </a:solidFill>
        </p:spPr>
        <p:txBody>
          <a:bodyPr>
            <a:normAutofit fontScale="62500" lnSpcReduction="20000"/>
          </a:bodyPr>
          <a:lstStyle/>
          <a:p>
            <a:pPr algn="just"/>
            <a:r>
              <a:rPr lang="ru-RU" dirty="0" smtClean="0"/>
              <a:t>В </a:t>
            </a:r>
            <a:r>
              <a:rPr lang="ru-RU" dirty="0"/>
              <a:t>20</a:t>
            </a:r>
            <a:r>
              <a:rPr lang="uk-UA" altLang="ru-RU" dirty="0"/>
              <a:t>2</a:t>
            </a:r>
            <a:r>
              <a:rPr lang="ru-RU" dirty="0"/>
              <a:t>1 </a:t>
            </a:r>
            <a:r>
              <a:rPr lang="ru-RU" dirty="0" err="1"/>
              <a:t>році</a:t>
            </a:r>
            <a:r>
              <a:rPr lang="ru-RU" dirty="0"/>
              <a:t> </a:t>
            </a:r>
            <a:r>
              <a:rPr lang="ru-RU" dirty="0" err="1"/>
              <a:t>близько</a:t>
            </a:r>
            <a:r>
              <a:rPr lang="ru-RU" dirty="0"/>
              <a:t> 8,9 млн. </a:t>
            </a:r>
            <a:r>
              <a:rPr lang="ru-RU" dirty="0" err="1"/>
              <a:t>осіб</a:t>
            </a:r>
            <a:r>
              <a:rPr lang="ru-RU" dirty="0"/>
              <a:t> </a:t>
            </a:r>
            <a:r>
              <a:rPr lang="ru-RU" dirty="0" err="1" smtClean="0"/>
              <a:t>відвідали</a:t>
            </a:r>
            <a:r>
              <a:rPr lang="ru-RU" dirty="0" smtClean="0"/>
              <a:t> </a:t>
            </a:r>
            <a:r>
              <a:rPr lang="ru-RU" b="1" dirty="0" smtClean="0"/>
              <a:t>Лувр</a:t>
            </a:r>
            <a:r>
              <a:rPr lang="ru-RU" dirty="0" smtClean="0"/>
              <a:t>, </a:t>
            </a:r>
            <a:r>
              <a:rPr lang="ru-RU" dirty="0" err="1"/>
              <a:t>французький</a:t>
            </a:r>
            <a:r>
              <a:rPr lang="ru-RU" dirty="0"/>
              <a:t> музей, </a:t>
            </a:r>
            <a:endParaRPr lang="ru-RU" dirty="0"/>
          </a:p>
          <a:p>
            <a:pPr algn="just"/>
            <a:r>
              <a:rPr lang="ru-RU" dirty="0"/>
              <a:t>У Нью-Йорку </a:t>
            </a:r>
            <a:r>
              <a:rPr lang="ru-RU" b="1" dirty="0" err="1"/>
              <a:t>Метрополітен</a:t>
            </a:r>
            <a:r>
              <a:rPr lang="ru-RU" b="1" dirty="0"/>
              <a:t>-музей</a:t>
            </a:r>
            <a:r>
              <a:rPr lang="ru-RU" dirty="0"/>
              <a:t> </a:t>
            </a:r>
            <a:r>
              <a:rPr lang="ru-RU" dirty="0" err="1"/>
              <a:t>був</a:t>
            </a:r>
            <a:r>
              <a:rPr lang="ru-RU" dirty="0"/>
              <a:t> другим </a:t>
            </a:r>
            <a:r>
              <a:rPr lang="ru-RU" dirty="0" err="1"/>
              <a:t>найбільш</a:t>
            </a:r>
            <a:r>
              <a:rPr lang="ru-RU" dirty="0"/>
              <a:t> </a:t>
            </a:r>
            <a:r>
              <a:rPr lang="ru-RU" dirty="0" err="1"/>
              <a:t>відвідуваним</a:t>
            </a:r>
            <a:r>
              <a:rPr lang="ru-RU" dirty="0"/>
              <a:t> </a:t>
            </a:r>
            <a:r>
              <a:rPr lang="ru-RU" dirty="0" err="1"/>
              <a:t>місцем</a:t>
            </a:r>
            <a:r>
              <a:rPr lang="ru-RU" dirty="0"/>
              <a:t>, а </a:t>
            </a:r>
            <a:r>
              <a:rPr lang="ru-RU" b="1" dirty="0" err="1"/>
              <a:t>Британський</a:t>
            </a:r>
            <a:r>
              <a:rPr lang="ru-RU" b="1" dirty="0"/>
              <a:t> музей </a:t>
            </a:r>
            <a:r>
              <a:rPr lang="ru-RU" dirty="0" err="1"/>
              <a:t>опинився</a:t>
            </a:r>
            <a:r>
              <a:rPr lang="ru-RU" dirty="0"/>
              <a:t>  на </a:t>
            </a:r>
            <a:r>
              <a:rPr lang="ru-RU" dirty="0" err="1"/>
              <a:t>третьому</a:t>
            </a:r>
            <a:r>
              <a:rPr lang="ru-RU" dirty="0"/>
              <a:t> </a:t>
            </a:r>
            <a:r>
              <a:rPr lang="ru-RU" dirty="0" err="1"/>
              <a:t>місці.Ще</a:t>
            </a:r>
            <a:r>
              <a:rPr lang="ru-RU" dirty="0"/>
              <a:t> два </a:t>
            </a:r>
            <a:r>
              <a:rPr lang="ru-RU" dirty="0" err="1"/>
              <a:t>лондонських</a:t>
            </a:r>
            <a:r>
              <a:rPr lang="ru-RU" dirty="0"/>
              <a:t> </a:t>
            </a:r>
            <a:r>
              <a:rPr lang="ru-RU" dirty="0" err="1"/>
              <a:t>музеї</a:t>
            </a:r>
            <a:r>
              <a:rPr lang="ru-RU" dirty="0"/>
              <a:t> - </a:t>
            </a:r>
            <a:r>
              <a:rPr lang="ru-RU" dirty="0" err="1"/>
              <a:t>Національна</a:t>
            </a:r>
            <a:r>
              <a:rPr lang="ru-RU" dirty="0"/>
              <a:t> галерея і галерея Тейт Модерн-</a:t>
            </a:r>
            <a:r>
              <a:rPr lang="ru-RU" dirty="0" err="1"/>
              <a:t>зайняли</a:t>
            </a:r>
            <a:r>
              <a:rPr lang="ru-RU" dirty="0"/>
              <a:t> </a:t>
            </a:r>
            <a:r>
              <a:rPr lang="ru-RU" dirty="0" err="1"/>
              <a:t>четверте</a:t>
            </a:r>
            <a:r>
              <a:rPr lang="ru-RU" dirty="0"/>
              <a:t> і </a:t>
            </a:r>
            <a:r>
              <a:rPr lang="ru-RU" dirty="0" err="1"/>
              <a:t>п'яте</a:t>
            </a:r>
            <a:r>
              <a:rPr lang="ru-RU" dirty="0"/>
              <a:t> </a:t>
            </a:r>
            <a:r>
              <a:rPr lang="ru-RU" dirty="0" err="1"/>
              <a:t>місце</a:t>
            </a:r>
            <a:r>
              <a:rPr lang="ru-RU" dirty="0"/>
              <a:t> </a:t>
            </a:r>
            <a:r>
              <a:rPr lang="ru-RU" dirty="0" err="1"/>
              <a:t>відповідно</a:t>
            </a:r>
            <a:r>
              <a:rPr lang="ru-RU" dirty="0"/>
              <a:t>.</a:t>
            </a:r>
            <a:endParaRPr lang="ru-RU" dirty="0"/>
          </a:p>
          <a:p>
            <a:pPr algn="just"/>
            <a:r>
              <a:rPr lang="uk-UA" dirty="0" smtClean="0"/>
              <a:t>Лувр</a:t>
            </a:r>
            <a:r>
              <a:rPr lang="ru-RU" dirty="0" smtClean="0"/>
              <a:t> </a:t>
            </a:r>
            <a:r>
              <a:rPr lang="ru-RU" dirty="0" err="1"/>
              <a:t>залишається</a:t>
            </a:r>
            <a:r>
              <a:rPr lang="ru-RU" dirty="0"/>
              <a:t> </a:t>
            </a:r>
            <a:r>
              <a:rPr lang="ru-RU" dirty="0" err="1"/>
              <a:t>популярними</a:t>
            </a:r>
            <a:r>
              <a:rPr lang="ru-RU" dirty="0"/>
              <a:t>, тому </a:t>
            </a:r>
            <a:r>
              <a:rPr lang="ru-RU" dirty="0" err="1"/>
              <a:t>що</a:t>
            </a:r>
            <a:r>
              <a:rPr lang="ru-RU" dirty="0"/>
              <a:t> тут представлена ​​робота Леонардо да </a:t>
            </a:r>
            <a:r>
              <a:rPr lang="ru-RU" dirty="0" err="1"/>
              <a:t>Вінчі</a:t>
            </a:r>
            <a:r>
              <a:rPr lang="ru-RU" dirty="0"/>
              <a:t> </a:t>
            </a:r>
            <a:r>
              <a:rPr lang="ru-RU" dirty="0" err="1"/>
              <a:t>Мона</a:t>
            </a:r>
            <a:r>
              <a:rPr lang="ru-RU" dirty="0"/>
              <a:t> </a:t>
            </a:r>
            <a:r>
              <a:rPr lang="ru-RU" dirty="0" err="1"/>
              <a:t>Ліза</a:t>
            </a:r>
            <a:r>
              <a:rPr lang="ru-RU" dirty="0"/>
              <a:t> "</a:t>
            </a:r>
            <a:r>
              <a:rPr lang="ru-RU" dirty="0" err="1"/>
              <a:t>серед</a:t>
            </a:r>
            <a:r>
              <a:rPr lang="ru-RU" dirty="0"/>
              <a:t> </a:t>
            </a:r>
            <a:r>
              <a:rPr lang="ru-RU" dirty="0" err="1"/>
              <a:t>інших</a:t>
            </a:r>
            <a:r>
              <a:rPr lang="ru-RU" dirty="0"/>
              <a:t> </a:t>
            </a:r>
            <a:r>
              <a:rPr lang="ru-RU" dirty="0" err="1"/>
              <a:t>скарбів</a:t>
            </a:r>
            <a:r>
              <a:rPr lang="ru-RU" dirty="0"/>
              <a:t>".</a:t>
            </a:r>
            <a:endParaRPr lang="ru-RU" dirty="0"/>
          </a:p>
          <a:p>
            <a:pPr algn="just"/>
            <a:r>
              <a:rPr lang="ru-RU" dirty="0" err="1"/>
              <a:t>Відвідуваність</a:t>
            </a:r>
            <a:r>
              <a:rPr lang="ru-RU" dirty="0"/>
              <a:t> </a:t>
            </a:r>
            <a:r>
              <a:rPr lang="ru-RU" dirty="0" err="1"/>
              <a:t>художніх</a:t>
            </a:r>
            <a:r>
              <a:rPr lang="ru-RU" dirty="0"/>
              <a:t> галерей </a:t>
            </a:r>
            <a:r>
              <a:rPr lang="ru-RU" dirty="0" err="1"/>
              <a:t>продовжує</a:t>
            </a:r>
            <a:r>
              <a:rPr lang="ru-RU" dirty="0"/>
              <a:t> </a:t>
            </a:r>
            <a:r>
              <a:rPr lang="ru-RU" dirty="0" err="1"/>
              <a:t>зростати</a:t>
            </a:r>
            <a:r>
              <a:rPr lang="ru-RU" dirty="0"/>
              <a:t>, </a:t>
            </a:r>
            <a:r>
              <a:rPr lang="ru-RU" dirty="0" err="1"/>
              <a:t>незважаючи</a:t>
            </a:r>
            <a:r>
              <a:rPr lang="ru-RU" dirty="0"/>
              <a:t> на </a:t>
            </a:r>
            <a:r>
              <a:rPr lang="uk-UA" altLang="ru-RU" dirty="0"/>
              <a:t>епідемію, воєнні конфдікти, </a:t>
            </a:r>
            <a:r>
              <a:rPr lang="ru-RU" dirty="0" err="1"/>
              <a:t>глобальну</a:t>
            </a:r>
            <a:r>
              <a:rPr lang="ru-RU" dirty="0"/>
              <a:t> </a:t>
            </a:r>
            <a:r>
              <a:rPr lang="ru-RU" dirty="0" err="1"/>
              <a:t>рецесію</a:t>
            </a:r>
            <a:r>
              <a:rPr lang="ru-RU" dirty="0" smtClean="0"/>
              <a:t>. </a:t>
            </a:r>
            <a:r>
              <a:rPr lang="ru-RU" dirty="0" err="1" smtClean="0"/>
              <a:t>Аналітики</a:t>
            </a:r>
            <a:r>
              <a:rPr lang="ru-RU" dirty="0" smtClean="0"/>
              <a:t> </a:t>
            </a:r>
            <a:r>
              <a:rPr lang="ru-RU" dirty="0" err="1"/>
              <a:t>відзначають</a:t>
            </a:r>
            <a:r>
              <a:rPr lang="ru-RU" dirty="0"/>
              <a:t> </a:t>
            </a:r>
            <a:r>
              <a:rPr lang="ru-RU" dirty="0" err="1"/>
              <a:t>загальну</a:t>
            </a:r>
            <a:r>
              <a:rPr lang="ru-RU" dirty="0"/>
              <a:t> </a:t>
            </a:r>
            <a:r>
              <a:rPr lang="ru-RU" dirty="0" err="1"/>
              <a:t>світову</a:t>
            </a:r>
            <a:r>
              <a:rPr lang="ru-RU" dirty="0"/>
              <a:t> </a:t>
            </a:r>
            <a:r>
              <a:rPr lang="ru-RU" dirty="0" err="1"/>
              <a:t>тенденцію</a:t>
            </a:r>
            <a:r>
              <a:rPr lang="ru-RU" dirty="0"/>
              <a:t> до </a:t>
            </a:r>
            <a:r>
              <a:rPr lang="ru-RU" dirty="0" err="1"/>
              <a:t>зростання</a:t>
            </a:r>
            <a:r>
              <a:rPr lang="ru-RU" dirty="0"/>
              <a:t> </a:t>
            </a:r>
            <a:r>
              <a:rPr lang="ru-RU" dirty="0" err="1"/>
              <a:t>інтересу</a:t>
            </a:r>
            <a:r>
              <a:rPr lang="ru-RU" dirty="0"/>
              <a:t> до </a:t>
            </a:r>
            <a:r>
              <a:rPr lang="ru-RU" dirty="0" err="1"/>
              <a:t>культури</a:t>
            </a:r>
            <a:r>
              <a:rPr lang="ru-RU" dirty="0"/>
              <a:t> та </a:t>
            </a:r>
            <a:r>
              <a:rPr lang="ru-RU" dirty="0" err="1"/>
              <a:t>мистецтва</a:t>
            </a:r>
            <a:r>
              <a:rPr lang="ru-RU" dirty="0"/>
              <a:t>.</a:t>
            </a:r>
            <a:endParaRPr lang="ru-RU" dirty="0"/>
          </a:p>
          <a:p>
            <a:pPr algn="just"/>
            <a:r>
              <a:rPr lang="ru-RU" dirty="0" err="1" smtClean="0"/>
              <a:t>Зростання</a:t>
            </a:r>
            <a:r>
              <a:rPr lang="ru-RU" dirty="0" smtClean="0"/>
              <a:t> </a:t>
            </a:r>
            <a:r>
              <a:rPr lang="ru-RU" dirty="0" err="1"/>
              <a:t>популярності</a:t>
            </a:r>
            <a:r>
              <a:rPr lang="ru-RU" dirty="0"/>
              <a:t> </a:t>
            </a:r>
            <a:r>
              <a:rPr lang="ru-RU" dirty="0" err="1"/>
              <a:t>музеїв</a:t>
            </a:r>
            <a:r>
              <a:rPr lang="ru-RU" dirty="0"/>
              <a:t> і галерей у </a:t>
            </a:r>
            <a:r>
              <a:rPr lang="ru-RU" dirty="0" err="1"/>
              <a:t>світі</a:t>
            </a:r>
            <a:r>
              <a:rPr lang="ru-RU" dirty="0"/>
              <a:t> </a:t>
            </a:r>
            <a:r>
              <a:rPr lang="ru-RU" dirty="0" err="1"/>
              <a:t>відображає</a:t>
            </a:r>
            <a:r>
              <a:rPr lang="ru-RU" dirty="0"/>
              <a:t> </a:t>
            </a:r>
            <a:r>
              <a:rPr lang="ru-RU" dirty="0" err="1"/>
              <a:t>неминущу</a:t>
            </a:r>
            <a:r>
              <a:rPr lang="ru-RU" dirty="0"/>
              <a:t> </a:t>
            </a:r>
            <a:r>
              <a:rPr lang="ru-RU" dirty="0" err="1"/>
              <a:t>привабливість</a:t>
            </a:r>
            <a:r>
              <a:rPr lang="ru-RU" dirty="0"/>
              <a:t> і </a:t>
            </a:r>
            <a:r>
              <a:rPr lang="ru-RU" dirty="0" err="1"/>
              <a:t>значимість</a:t>
            </a:r>
            <a:r>
              <a:rPr lang="ru-RU" dirty="0"/>
              <a:t> картин </a:t>
            </a:r>
            <a:r>
              <a:rPr lang="ru-RU" dirty="0" err="1"/>
              <a:t>старих</a:t>
            </a:r>
            <a:r>
              <a:rPr lang="ru-RU" dirty="0"/>
              <a:t> </a:t>
            </a:r>
            <a:r>
              <a:rPr lang="ru-RU" dirty="0" err="1"/>
              <a:t>майстрів</a:t>
            </a:r>
            <a:r>
              <a:rPr lang="ru-RU" dirty="0"/>
              <a:t> </a:t>
            </a:r>
            <a:r>
              <a:rPr lang="ru-RU" dirty="0" err="1"/>
              <a:t>сьогодні</a:t>
            </a:r>
            <a:r>
              <a:rPr lang="ru-RU" dirty="0"/>
              <a:t>, а </a:t>
            </a:r>
            <a:r>
              <a:rPr lang="ru-RU" dirty="0" err="1"/>
              <a:t>також</a:t>
            </a:r>
            <a:r>
              <a:rPr lang="ru-RU" dirty="0"/>
              <a:t> силу </a:t>
            </a:r>
            <a:r>
              <a:rPr lang="ru-RU" dirty="0" err="1"/>
              <a:t>залучення</a:t>
            </a:r>
            <a:r>
              <a:rPr lang="ru-RU" dirty="0"/>
              <a:t> </a:t>
            </a:r>
            <a:r>
              <a:rPr lang="ru-RU" dirty="0" err="1"/>
              <a:t>уваги</a:t>
            </a:r>
            <a:r>
              <a:rPr lang="ru-RU" dirty="0"/>
              <a:t> </a:t>
            </a:r>
            <a:r>
              <a:rPr lang="ru-RU" dirty="0" err="1"/>
              <a:t>широкої</a:t>
            </a:r>
            <a:r>
              <a:rPr lang="ru-RU" dirty="0"/>
              <a:t> </a:t>
            </a:r>
            <a:r>
              <a:rPr lang="ru-RU" dirty="0" err="1"/>
              <a:t>громадськості</a:t>
            </a:r>
            <a:r>
              <a:rPr lang="ru-RU" dirty="0"/>
              <a:t> до </a:t>
            </a:r>
            <a:r>
              <a:rPr lang="ru-RU" dirty="0" err="1" smtClean="0"/>
              <a:t>виставок</a:t>
            </a:r>
            <a:r>
              <a:rPr lang="ru-RU" dirty="0" smtClean="0"/>
              <a:t>.</a:t>
            </a:r>
            <a:r>
              <a:rPr lang="ru-RU" dirty="0"/>
              <a:t> </a:t>
            </a:r>
            <a:endParaRPr lang="ru-RU" dirty="0"/>
          </a:p>
          <a:p>
            <a:pPr algn="just"/>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lstStyle/>
          <a:p>
            <a:r>
              <a:rPr lang="ru-RU" dirty="0" err="1"/>
              <a:t>Ендаумент</a:t>
            </a:r>
            <a:r>
              <a:rPr lang="ru-RU" dirty="0"/>
              <a:t>-фонд</a:t>
            </a:r>
            <a:r>
              <a:rPr lang="uk-UA" altLang="ru-RU" dirty="0"/>
              <a:t> музеїв</a:t>
            </a:r>
            <a:endParaRPr lang="uk-UA" altLang="ru-RU" dirty="0"/>
          </a:p>
        </p:txBody>
      </p:sp>
      <p:sp>
        <p:nvSpPr>
          <p:cNvPr id="3" name="Объект 2"/>
          <p:cNvSpPr>
            <a:spLocks noGrp="1"/>
          </p:cNvSpPr>
          <p:nvPr>
            <p:ph idx="1"/>
          </p:nvPr>
        </p:nvSpPr>
        <p:spPr>
          <a:solidFill>
            <a:schemeClr val="accent2">
              <a:lumMod val="40000"/>
              <a:lumOff val="60000"/>
            </a:schemeClr>
          </a:solidFill>
        </p:spPr>
        <p:txBody>
          <a:bodyPr>
            <a:normAutofit fontScale="80000" lnSpcReduction="20000"/>
          </a:bodyPr>
          <a:lstStyle/>
          <a:p>
            <a:pPr marL="0" indent="0" algn="just">
              <a:buNone/>
            </a:pPr>
            <a:r>
              <a:rPr lang="ru-RU" dirty="0" smtClean="0"/>
              <a:t>	</a:t>
            </a:r>
            <a:r>
              <a:rPr lang="uk-UA" altLang="ru-RU" dirty="0" smtClean="0"/>
              <a:t>К</a:t>
            </a:r>
            <a:r>
              <a:rPr lang="ru-RU" dirty="0" err="1"/>
              <a:t>ожний</a:t>
            </a:r>
            <a:r>
              <a:rPr lang="ru-RU" dirty="0"/>
              <a:t> музей — </a:t>
            </a:r>
            <a:r>
              <a:rPr lang="ru-RU" dirty="0" err="1"/>
              <a:t>це</a:t>
            </a:r>
            <a:r>
              <a:rPr lang="ru-RU" dirty="0"/>
              <a:t> не </a:t>
            </a:r>
            <a:r>
              <a:rPr lang="ru-RU" dirty="0" err="1"/>
              <a:t>тільки</a:t>
            </a:r>
            <a:r>
              <a:rPr lang="ru-RU" dirty="0"/>
              <a:t> </a:t>
            </a:r>
            <a:r>
              <a:rPr lang="ru-RU" dirty="0" err="1"/>
              <a:t>експонати</a:t>
            </a:r>
            <a:r>
              <a:rPr lang="ru-RU" dirty="0"/>
              <a:t> і </a:t>
            </a:r>
            <a:r>
              <a:rPr lang="ru-RU" dirty="0" err="1"/>
              <a:t>експозиції</a:t>
            </a:r>
            <a:r>
              <a:rPr lang="ru-RU" dirty="0"/>
              <a:t>, а й </a:t>
            </a:r>
            <a:r>
              <a:rPr lang="ru-RU" dirty="0" err="1"/>
              <a:t>ремонти</a:t>
            </a:r>
            <a:r>
              <a:rPr lang="ru-RU" dirty="0"/>
              <a:t>, </a:t>
            </a:r>
            <a:r>
              <a:rPr lang="ru-RU" dirty="0" err="1"/>
              <a:t>придбання</a:t>
            </a:r>
            <a:r>
              <a:rPr lang="ru-RU" dirty="0"/>
              <a:t> </a:t>
            </a:r>
            <a:r>
              <a:rPr lang="ru-RU" dirty="0" err="1"/>
              <a:t>нових</a:t>
            </a:r>
            <a:r>
              <a:rPr lang="ru-RU" dirty="0"/>
              <a:t> </a:t>
            </a:r>
            <a:r>
              <a:rPr lang="ru-RU" dirty="0" err="1"/>
              <a:t>артефактів</a:t>
            </a:r>
            <a:r>
              <a:rPr lang="ru-RU" dirty="0"/>
              <a:t>.</a:t>
            </a:r>
            <a:endParaRPr lang="ru-RU" dirty="0"/>
          </a:p>
          <a:p>
            <a:pPr marL="0" indent="0" algn="just">
              <a:buNone/>
            </a:pPr>
            <a:r>
              <a:rPr lang="ru-RU" dirty="0" smtClean="0"/>
              <a:t>	</a:t>
            </a:r>
            <a:r>
              <a:rPr lang="ru-RU" dirty="0" err="1" smtClean="0"/>
              <a:t>Відкривається</a:t>
            </a:r>
            <a:r>
              <a:rPr lang="ru-RU" dirty="0" smtClean="0"/>
              <a:t> </a:t>
            </a:r>
            <a:r>
              <a:rPr lang="ru-RU" dirty="0" err="1"/>
              <a:t>рахунок</a:t>
            </a:r>
            <a:r>
              <a:rPr lang="ru-RU" dirty="0"/>
              <a:t>, на </a:t>
            </a:r>
            <a:r>
              <a:rPr lang="ru-RU" dirty="0" err="1"/>
              <a:t>який</a:t>
            </a:r>
            <a:r>
              <a:rPr lang="ru-RU" dirty="0"/>
              <a:t> </a:t>
            </a:r>
            <a:r>
              <a:rPr lang="ru-RU" dirty="0" err="1"/>
              <a:t>залучають</a:t>
            </a:r>
            <a:r>
              <a:rPr lang="ru-RU" dirty="0"/>
              <a:t> </a:t>
            </a:r>
            <a:r>
              <a:rPr lang="ru-RU" dirty="0" err="1"/>
              <a:t>кошти</a:t>
            </a:r>
            <a:r>
              <a:rPr lang="ru-RU" dirty="0"/>
              <a:t> </a:t>
            </a:r>
            <a:r>
              <a:rPr lang="ru-RU" dirty="0" err="1"/>
              <a:t>меценатів</a:t>
            </a:r>
            <a:r>
              <a:rPr lang="ru-RU" dirty="0"/>
              <a:t>. Фондом </a:t>
            </a:r>
            <a:r>
              <a:rPr lang="ru-RU" dirty="0" err="1"/>
              <a:t>керує</a:t>
            </a:r>
            <a:r>
              <a:rPr lang="ru-RU" dirty="0"/>
              <a:t> </a:t>
            </a:r>
            <a:r>
              <a:rPr lang="ru-RU" dirty="0" err="1"/>
              <a:t>окрема</a:t>
            </a:r>
            <a:r>
              <a:rPr lang="ru-RU" dirty="0"/>
              <a:t> </a:t>
            </a:r>
            <a:r>
              <a:rPr lang="ru-RU" dirty="0" err="1"/>
              <a:t>фірма</a:t>
            </a:r>
            <a:r>
              <a:rPr lang="ru-RU" dirty="0"/>
              <a:t>, </a:t>
            </a:r>
            <a:r>
              <a:rPr lang="ru-RU" dirty="0" err="1"/>
              <a:t>що</a:t>
            </a:r>
            <a:r>
              <a:rPr lang="ru-RU" dirty="0"/>
              <a:t> </a:t>
            </a:r>
            <a:r>
              <a:rPr lang="ru-RU" dirty="0" err="1"/>
              <a:t>вкладає</a:t>
            </a:r>
            <a:r>
              <a:rPr lang="ru-RU" dirty="0"/>
              <a:t> </a:t>
            </a:r>
            <a:r>
              <a:rPr lang="ru-RU" dirty="0" err="1"/>
              <a:t>кошти</a:t>
            </a:r>
            <a:r>
              <a:rPr lang="ru-RU" dirty="0"/>
              <a:t> в </a:t>
            </a:r>
            <a:r>
              <a:rPr lang="ru-RU" dirty="0" err="1"/>
              <a:t>якийсь</a:t>
            </a:r>
            <a:r>
              <a:rPr lang="ru-RU" dirty="0"/>
              <a:t> </a:t>
            </a:r>
            <a:r>
              <a:rPr lang="ru-RU" dirty="0" err="1">
                <a:hlinkClick r:id="rId1" tooltip="Бізнес"/>
              </a:rPr>
              <a:t>бізнес</a:t>
            </a:r>
            <a:r>
              <a:rPr lang="ru-RU" dirty="0"/>
              <a:t>, а музей </a:t>
            </a:r>
            <a:r>
              <a:rPr lang="ru-RU" dirty="0" err="1"/>
              <a:t>отримує</a:t>
            </a:r>
            <a:r>
              <a:rPr lang="ru-RU" dirty="0"/>
              <a:t> </a:t>
            </a:r>
            <a:r>
              <a:rPr lang="ru-RU" dirty="0" err="1"/>
              <a:t>відсотки</a:t>
            </a:r>
            <a:r>
              <a:rPr lang="ru-RU" dirty="0"/>
              <a:t>. </a:t>
            </a:r>
            <a:r>
              <a:rPr lang="ru-RU" dirty="0" err="1"/>
              <a:t>Гроші</a:t>
            </a:r>
            <a:r>
              <a:rPr lang="ru-RU" dirty="0"/>
              <a:t> фонду </a:t>
            </a:r>
            <a:r>
              <a:rPr lang="ru-RU" dirty="0" err="1"/>
              <a:t>витрачати</a:t>
            </a:r>
            <a:r>
              <a:rPr lang="ru-RU" dirty="0"/>
              <a:t> заборонено, </a:t>
            </a:r>
            <a:r>
              <a:rPr lang="ru-RU" dirty="0" err="1"/>
              <a:t>витрачають</a:t>
            </a:r>
            <a:r>
              <a:rPr lang="ru-RU" dirty="0"/>
              <a:t> </a:t>
            </a:r>
            <a:r>
              <a:rPr lang="ru-RU" dirty="0" err="1"/>
              <a:t>тільки</a:t>
            </a:r>
            <a:r>
              <a:rPr lang="ru-RU" dirty="0"/>
              <a:t> </a:t>
            </a:r>
            <a:r>
              <a:rPr lang="ru-RU" dirty="0" err="1"/>
              <a:t>відсотки</a:t>
            </a:r>
            <a:r>
              <a:rPr lang="ru-RU" dirty="0"/>
              <a:t>. Практику </a:t>
            </a:r>
            <a:r>
              <a:rPr lang="ru-RU" dirty="0" err="1"/>
              <a:t>створення</a:t>
            </a:r>
            <a:r>
              <a:rPr lang="ru-RU" dirty="0"/>
              <a:t> </a:t>
            </a:r>
            <a:r>
              <a:rPr lang="ru-RU" dirty="0" err="1"/>
              <a:t>ендаумент-фондів</a:t>
            </a:r>
            <a:r>
              <a:rPr lang="ru-RU" dirty="0"/>
              <a:t>  </a:t>
            </a:r>
            <a:r>
              <a:rPr lang="ru-RU" dirty="0" err="1"/>
              <a:t>пошир</a:t>
            </a:r>
            <a:r>
              <a:rPr lang="uk-UA" altLang="ru-RU" dirty="0" err="1"/>
              <a:t>ено</a:t>
            </a:r>
            <a:r>
              <a:rPr lang="ru-RU" dirty="0"/>
              <a:t> на </a:t>
            </a:r>
            <a:r>
              <a:rPr lang="uk-UA" altLang="ru-RU" dirty="0"/>
              <a:t>багато </a:t>
            </a:r>
            <a:r>
              <a:rPr lang="ru-RU" dirty="0" err="1"/>
              <a:t>значн</a:t>
            </a:r>
            <a:r>
              <a:rPr lang="uk-UA" altLang="ru-RU" dirty="0" err="1"/>
              <a:t>их </a:t>
            </a:r>
            <a:r>
              <a:rPr lang="ru-RU" dirty="0" err="1"/>
              <a:t>і</a:t>
            </a:r>
            <a:r>
              <a:rPr lang="ru-RU" dirty="0"/>
              <a:t> </a:t>
            </a:r>
            <a:r>
              <a:rPr lang="ru-RU" dirty="0" err="1"/>
              <a:t>музеї</a:t>
            </a:r>
            <a:r>
              <a:rPr lang="ru-RU" dirty="0"/>
              <a:t> </a:t>
            </a:r>
            <a:r>
              <a:rPr lang="uk-UA" altLang="ru-RU" dirty="0"/>
              <a:t>світу</a:t>
            </a:r>
            <a:r>
              <a:rPr lang="ru-RU" dirty="0"/>
              <a:t>.</a:t>
            </a:r>
            <a:endParaRPr lang="ru-RU" dirty="0"/>
          </a:p>
          <a:p>
            <a:pPr marL="0" indent="0" algn="just">
              <a:buNone/>
            </a:pPr>
            <a:r>
              <a:rPr lang="ru-RU" dirty="0" smtClean="0"/>
              <a:t>	</a:t>
            </a:r>
            <a:r>
              <a:rPr lang="ru-RU" b="1" i="1" dirty="0" err="1" smtClean="0"/>
              <a:t>Ендаумент</a:t>
            </a:r>
            <a:r>
              <a:rPr lang="ru-RU" b="1" i="1" dirty="0" smtClean="0"/>
              <a:t>-фонд</a:t>
            </a:r>
            <a:r>
              <a:rPr lang="ru-RU" b="1" i="1" dirty="0"/>
              <a:t> — </a:t>
            </a:r>
            <a:r>
              <a:rPr lang="ru-RU" b="1" i="1" dirty="0" err="1"/>
              <a:t>відомий</a:t>
            </a:r>
            <a:r>
              <a:rPr lang="ru-RU" b="1" i="1" dirty="0"/>
              <a:t> у США </a:t>
            </a:r>
            <a:r>
              <a:rPr lang="ru-RU" b="1" i="1" dirty="0" err="1"/>
              <a:t>фінансовий</a:t>
            </a:r>
            <a:r>
              <a:rPr lang="ru-RU" b="1" i="1" dirty="0"/>
              <a:t> </a:t>
            </a:r>
            <a:r>
              <a:rPr lang="ru-RU" b="1" i="1" dirty="0" err="1"/>
              <a:t>засіб</a:t>
            </a:r>
            <a:r>
              <a:rPr lang="ru-RU" b="1" i="1" dirty="0"/>
              <a:t> </a:t>
            </a:r>
            <a:r>
              <a:rPr lang="ru-RU" b="1" i="1" dirty="0" err="1"/>
              <a:t>підтримки</a:t>
            </a:r>
            <a:r>
              <a:rPr lang="ru-RU" b="1" i="1" dirty="0"/>
              <a:t> </a:t>
            </a:r>
            <a:r>
              <a:rPr lang="ru-RU" b="1" i="1" dirty="0" err="1"/>
              <a:t>музеїв</a:t>
            </a:r>
            <a:r>
              <a:rPr lang="uk-UA" altLang="ru-RU" b="1" i="1" dirty="0" err="1"/>
              <a:t>, університетів</a:t>
            </a:r>
            <a:r>
              <a:rPr lang="ru-RU" b="1" i="1" dirty="0"/>
              <a:t>. </a:t>
            </a:r>
            <a:r>
              <a:rPr lang="ru-RU" dirty="0"/>
              <a:t>Так, </a:t>
            </a:r>
            <a:r>
              <a:rPr lang="ru-RU" dirty="0" err="1"/>
              <a:t>цільовий</a:t>
            </a:r>
            <a:r>
              <a:rPr lang="ru-RU" dirty="0"/>
              <a:t> </a:t>
            </a:r>
            <a:r>
              <a:rPr lang="ru-RU" dirty="0" err="1"/>
              <a:t>грошовий</a:t>
            </a:r>
            <a:r>
              <a:rPr lang="ru-RU" dirty="0"/>
              <a:t> фонд </a:t>
            </a:r>
            <a:r>
              <a:rPr lang="ru-RU" dirty="0" err="1"/>
              <a:t>найстарішого</a:t>
            </a:r>
            <a:r>
              <a:rPr lang="ru-RU" dirty="0"/>
              <a:t> в </a:t>
            </a:r>
            <a:r>
              <a:rPr lang="ru-RU" dirty="0" err="1"/>
              <a:t>Сполучених</a:t>
            </a:r>
            <a:r>
              <a:rPr lang="ru-RU" dirty="0"/>
              <a:t> Штатах </a:t>
            </a:r>
            <a:r>
              <a:rPr lang="ru-RU" dirty="0" err="1">
                <a:hlinkClick r:id="rId2" tooltip="Гарвардський університет"/>
              </a:rPr>
              <a:t>Гарвардського</a:t>
            </a:r>
            <a:r>
              <a:rPr lang="ru-RU" dirty="0">
                <a:hlinkClick r:id="rId2" tooltip="Гарвардський університет"/>
              </a:rPr>
              <a:t> </a:t>
            </a:r>
            <a:r>
              <a:rPr lang="ru-RU" dirty="0" err="1">
                <a:hlinkClick r:id="rId2" tooltip="Гарвардський університет"/>
              </a:rPr>
              <a:t>університету</a:t>
            </a:r>
            <a:r>
              <a:rPr lang="ru-RU" dirty="0"/>
              <a:t> становить 36 </a:t>
            </a:r>
            <a:r>
              <a:rPr lang="ru-RU" dirty="0" err="1"/>
              <a:t>мільярдів</a:t>
            </a:r>
            <a:r>
              <a:rPr lang="ru-RU" dirty="0"/>
              <a:t> </a:t>
            </a:r>
            <a:r>
              <a:rPr lang="ru-RU" dirty="0" err="1"/>
              <a:t>доларів</a:t>
            </a:r>
            <a:r>
              <a:rPr lang="ru-RU" dirty="0"/>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lstStyle/>
          <a:p>
            <a:r>
              <a:rPr lang="uk-UA" dirty="0" smtClean="0"/>
              <a:t>Лувр</a:t>
            </a:r>
            <a:endParaRPr lang="ru-RU" dirty="0"/>
          </a:p>
        </p:txBody>
      </p:sp>
      <p:sp>
        <p:nvSpPr>
          <p:cNvPr id="3" name="Объект 2"/>
          <p:cNvSpPr>
            <a:spLocks noGrp="1"/>
          </p:cNvSpPr>
          <p:nvPr>
            <p:ph idx="1"/>
          </p:nvPr>
        </p:nvSpPr>
        <p:spPr>
          <a:solidFill>
            <a:schemeClr val="accent2">
              <a:lumMod val="60000"/>
              <a:lumOff val="40000"/>
            </a:schemeClr>
          </a:solidFill>
        </p:spPr>
        <p:txBody>
          <a:bodyPr>
            <a:normAutofit fontScale="62500" lnSpcReduction="20000"/>
          </a:bodyPr>
          <a:lstStyle/>
          <a:p>
            <a:pPr marL="0" indent="0">
              <a:buNone/>
            </a:pPr>
            <a:r>
              <a:rPr lang="ru-RU" b="1" dirty="0" smtClean="0"/>
              <a:t>	Лувр</a:t>
            </a:r>
            <a:r>
              <a:rPr lang="ru-RU" dirty="0"/>
              <a:t> </a:t>
            </a:r>
            <a:r>
              <a:rPr lang="en-US" dirty="0" smtClean="0"/>
              <a:t>— </a:t>
            </a:r>
            <a:r>
              <a:rPr lang="ru-RU" dirty="0"/>
              <a:t>один з </a:t>
            </a:r>
            <a:r>
              <a:rPr lang="ru-RU" dirty="0" err="1"/>
              <a:t>найбільших</a:t>
            </a:r>
            <a:r>
              <a:rPr lang="ru-RU" dirty="0"/>
              <a:t> </a:t>
            </a:r>
            <a:r>
              <a:rPr lang="ru-RU" dirty="0" err="1" smtClean="0"/>
              <a:t>музеїв</a:t>
            </a:r>
            <a:r>
              <a:rPr lang="ru-RU" dirty="0"/>
              <a:t> </a:t>
            </a:r>
            <a:r>
              <a:rPr lang="ru-RU" dirty="0" err="1"/>
              <a:t>світу</a:t>
            </a:r>
            <a:r>
              <a:rPr lang="ru-RU" dirty="0"/>
              <a:t>, </a:t>
            </a:r>
            <a:r>
              <a:rPr lang="ru-RU" dirty="0" err="1"/>
              <a:t>розташований</a:t>
            </a:r>
            <a:r>
              <a:rPr lang="ru-RU" dirty="0"/>
              <a:t> на правому </a:t>
            </a:r>
            <a:r>
              <a:rPr lang="ru-RU" dirty="0" err="1"/>
              <a:t>березі</a:t>
            </a:r>
            <a:r>
              <a:rPr lang="ru-RU" dirty="0"/>
              <a:t> Сени в </a:t>
            </a:r>
            <a:r>
              <a:rPr lang="ru-RU" dirty="0" err="1"/>
              <a:t>першому</a:t>
            </a:r>
            <a:r>
              <a:rPr lang="ru-RU" dirty="0"/>
              <a:t> </a:t>
            </a:r>
            <a:r>
              <a:rPr lang="ru-RU" dirty="0" err="1"/>
              <a:t>окрузі</a:t>
            </a:r>
            <a:r>
              <a:rPr lang="ru-RU" dirty="0"/>
              <a:t> </a:t>
            </a:r>
            <a:r>
              <a:rPr lang="ru-RU" dirty="0" smtClean="0"/>
              <a:t>Парижу. </a:t>
            </a:r>
            <a:r>
              <a:rPr lang="ru-RU" dirty="0"/>
              <a:t>Музей Лувр </a:t>
            </a:r>
            <a:r>
              <a:rPr lang="ru-RU" dirty="0" err="1"/>
              <a:t>демонструє</a:t>
            </a:r>
            <a:r>
              <a:rPr lang="ru-RU" dirty="0"/>
              <a:t> 35 000 </a:t>
            </a:r>
            <a:r>
              <a:rPr lang="ru-RU" dirty="0" err="1"/>
              <a:t>експонатів</a:t>
            </a:r>
            <a:r>
              <a:rPr lang="ru-RU" dirty="0"/>
              <a:t>, </a:t>
            </a:r>
            <a:r>
              <a:rPr lang="ru-RU" dirty="0" err="1"/>
              <a:t>від</a:t>
            </a:r>
            <a:r>
              <a:rPr lang="ru-RU" dirty="0"/>
              <a:t> </a:t>
            </a:r>
            <a:r>
              <a:rPr lang="ru-RU" dirty="0" err="1"/>
              <a:t>найдавніших</a:t>
            </a:r>
            <a:r>
              <a:rPr lang="ru-RU" dirty="0"/>
              <a:t> </a:t>
            </a:r>
            <a:r>
              <a:rPr lang="ru-RU" dirty="0" err="1"/>
              <a:t>часів</a:t>
            </a:r>
            <a:r>
              <a:rPr lang="ru-RU" dirty="0"/>
              <a:t> до 19 </a:t>
            </a:r>
            <a:r>
              <a:rPr lang="ru-RU" dirty="0" err="1"/>
              <a:t>століття</a:t>
            </a:r>
            <a:r>
              <a:rPr lang="ru-RU" dirty="0"/>
              <a:t> на </a:t>
            </a:r>
            <a:r>
              <a:rPr lang="ru-RU" dirty="0" err="1"/>
              <a:t>площі</a:t>
            </a:r>
            <a:r>
              <a:rPr lang="ru-RU" dirty="0"/>
              <a:t> </a:t>
            </a:r>
            <a:r>
              <a:rPr lang="ru-RU" dirty="0" err="1"/>
              <a:t>понад</a:t>
            </a:r>
            <a:r>
              <a:rPr lang="ru-RU" dirty="0"/>
              <a:t> 60 000 м².</a:t>
            </a:r>
            <a:endParaRPr lang="ru-RU" dirty="0"/>
          </a:p>
          <a:p>
            <a:pPr marL="0" indent="0">
              <a:buNone/>
            </a:pPr>
            <a:r>
              <a:rPr lang="ru-RU" dirty="0" smtClean="0"/>
              <a:t>	Музей </a:t>
            </a:r>
            <a:r>
              <a:rPr lang="ru-RU" dirty="0" err="1"/>
              <a:t>розташований</a:t>
            </a:r>
            <a:r>
              <a:rPr lang="ru-RU" dirty="0"/>
              <a:t> в </a:t>
            </a:r>
            <a:r>
              <a:rPr lang="ru-RU" dirty="0" err="1"/>
              <a:t>палаці</a:t>
            </a:r>
            <a:r>
              <a:rPr lang="ru-RU" dirty="0"/>
              <a:t> Лувру, </a:t>
            </a:r>
            <a:r>
              <a:rPr lang="ru-RU" dirty="0" err="1"/>
              <a:t>який</a:t>
            </a:r>
            <a:r>
              <a:rPr lang="ru-RU" dirty="0"/>
              <a:t> </a:t>
            </a:r>
            <a:r>
              <a:rPr lang="ru-RU" dirty="0" err="1"/>
              <a:t>був</a:t>
            </a:r>
            <a:r>
              <a:rPr lang="ru-RU" dirty="0"/>
              <a:t> </a:t>
            </a:r>
            <a:r>
              <a:rPr lang="ru-RU" dirty="0" err="1"/>
              <a:t>побудований</a:t>
            </a:r>
            <a:r>
              <a:rPr lang="ru-RU" dirty="0"/>
              <a:t> як </a:t>
            </a:r>
            <a:r>
              <a:rPr lang="ru-RU" dirty="0" err="1"/>
              <a:t>фортеця</a:t>
            </a:r>
            <a:r>
              <a:rPr lang="ru-RU" dirty="0"/>
              <a:t> в </a:t>
            </a:r>
            <a:r>
              <a:rPr lang="ru-RU" dirty="0" err="1"/>
              <a:t>кінці</a:t>
            </a:r>
            <a:r>
              <a:rPr lang="ru-RU" dirty="0"/>
              <a:t> 12 </a:t>
            </a:r>
            <a:r>
              <a:rPr lang="ru-RU" dirty="0" err="1"/>
              <a:t>століття</a:t>
            </a:r>
            <a:r>
              <a:rPr lang="ru-RU" dirty="0"/>
              <a:t> </a:t>
            </a:r>
            <a:r>
              <a:rPr lang="ru-RU" dirty="0" smtClean="0"/>
              <a:t>при</a:t>
            </a:r>
            <a:r>
              <a:rPr lang="en-US" dirty="0" smtClean="0"/>
              <a:t> </a:t>
            </a:r>
            <a:r>
              <a:rPr lang="ru-RU" dirty="0" smtClean="0"/>
              <a:t>Фил</a:t>
            </a:r>
            <a:r>
              <a:rPr lang="uk-UA" dirty="0" err="1" smtClean="0"/>
              <a:t>іпі</a:t>
            </a:r>
            <a:r>
              <a:rPr lang="uk-UA" dirty="0" smtClean="0"/>
              <a:t> 2</a:t>
            </a:r>
            <a:r>
              <a:rPr lang="en-US" dirty="0" smtClean="0"/>
              <a:t>.</a:t>
            </a:r>
            <a:r>
              <a:rPr lang="en-US" dirty="0"/>
              <a:t> </a:t>
            </a:r>
            <a:r>
              <a:rPr lang="ru-RU" dirty="0" err="1"/>
              <a:t>Б</a:t>
            </a:r>
            <a:r>
              <a:rPr lang="ru-RU" dirty="0" err="1" smtClean="0"/>
              <a:t>удівля</a:t>
            </a:r>
            <a:r>
              <a:rPr lang="ru-RU" dirty="0"/>
              <a:t> </a:t>
            </a:r>
            <a:r>
              <a:rPr lang="ru-RU" dirty="0" err="1"/>
              <a:t>розширювалась</a:t>
            </a:r>
            <a:r>
              <a:rPr lang="ru-RU" dirty="0"/>
              <a:t> </a:t>
            </a:r>
            <a:r>
              <a:rPr lang="ru-RU" dirty="0" err="1"/>
              <a:t>багато</a:t>
            </a:r>
            <a:r>
              <a:rPr lang="ru-RU" dirty="0"/>
              <a:t> </a:t>
            </a:r>
            <a:r>
              <a:rPr lang="ru-RU" dirty="0" err="1"/>
              <a:t>разів</a:t>
            </a:r>
            <a:r>
              <a:rPr lang="ru-RU" dirty="0"/>
              <a:t>, </a:t>
            </a:r>
            <a:r>
              <a:rPr lang="ru-RU" dirty="0" err="1"/>
              <a:t>сформувавши</a:t>
            </a:r>
            <a:r>
              <a:rPr lang="ru-RU" dirty="0"/>
              <a:t> </a:t>
            </a:r>
            <a:r>
              <a:rPr lang="ru-RU" dirty="0" err="1"/>
              <a:t>сучасний</a:t>
            </a:r>
            <a:r>
              <a:rPr lang="ru-RU" dirty="0"/>
              <a:t> палац Лувр. В </a:t>
            </a:r>
            <a:r>
              <a:rPr lang="ru-RU" dirty="0" smtClean="0"/>
              <a:t>1682</a:t>
            </a:r>
            <a:r>
              <a:rPr lang="ru-RU" dirty="0"/>
              <a:t> </a:t>
            </a:r>
            <a:r>
              <a:rPr lang="ru-RU" dirty="0" err="1"/>
              <a:t>році</a:t>
            </a:r>
            <a:r>
              <a:rPr lang="ru-RU" dirty="0"/>
              <a:t> </a:t>
            </a:r>
            <a:r>
              <a:rPr lang="uk-UA" dirty="0" smtClean="0"/>
              <a:t>Людовік Х1</a:t>
            </a:r>
            <a:r>
              <a:rPr lang="en-US" dirty="0" smtClean="0"/>
              <a:t>Y</a:t>
            </a:r>
            <a:r>
              <a:rPr lang="en-US" dirty="0"/>
              <a:t> </a:t>
            </a:r>
            <a:r>
              <a:rPr lang="ru-RU" dirty="0" err="1"/>
              <a:t>вибрав</a:t>
            </a:r>
            <a:r>
              <a:rPr lang="ru-RU" dirty="0"/>
              <a:t> </a:t>
            </a:r>
            <a:r>
              <a:rPr lang="ru-RU" dirty="0" smtClean="0"/>
              <a:t>Версальский Палац</a:t>
            </a:r>
            <a:r>
              <a:rPr lang="ru-RU" dirty="0"/>
              <a:t> як свою </a:t>
            </a:r>
            <a:r>
              <a:rPr lang="ru-RU" dirty="0" err="1"/>
              <a:t>резиденцію</a:t>
            </a:r>
            <a:r>
              <a:rPr lang="ru-RU" dirty="0"/>
              <a:t>, а Лувр </a:t>
            </a:r>
            <a:r>
              <a:rPr lang="ru-RU" dirty="0" err="1"/>
              <a:t>перетворився</a:t>
            </a:r>
            <a:r>
              <a:rPr lang="ru-RU" dirty="0"/>
              <a:t> в </a:t>
            </a:r>
            <a:r>
              <a:rPr lang="ru-RU" dirty="0" err="1"/>
              <a:t>місце</a:t>
            </a:r>
            <a:r>
              <a:rPr lang="ru-RU" dirty="0"/>
              <a:t> </a:t>
            </a:r>
            <a:r>
              <a:rPr lang="ru-RU" dirty="0" err="1"/>
              <a:t>зберігання</a:t>
            </a:r>
            <a:r>
              <a:rPr lang="ru-RU" dirty="0"/>
              <a:t> </a:t>
            </a:r>
            <a:r>
              <a:rPr lang="ru-RU" dirty="0" err="1"/>
              <a:t>королівської</a:t>
            </a:r>
            <a:r>
              <a:rPr lang="ru-RU" dirty="0"/>
              <a:t> </a:t>
            </a:r>
            <a:r>
              <a:rPr lang="ru-RU" dirty="0" err="1"/>
              <a:t>колекції</a:t>
            </a:r>
            <a:r>
              <a:rPr lang="ru-RU" dirty="0"/>
              <a:t>, </a:t>
            </a:r>
            <a:r>
              <a:rPr lang="ru-RU" dirty="0" err="1"/>
              <a:t>зокрема</a:t>
            </a:r>
            <a:r>
              <a:rPr lang="ru-RU" dirty="0"/>
              <a:t>, з </a:t>
            </a:r>
            <a:r>
              <a:rPr lang="ru-RU" dirty="0" smtClean="0"/>
              <a:t>1692 року</a:t>
            </a:r>
            <a:r>
              <a:rPr lang="ru-RU" dirty="0"/>
              <a:t>, </a:t>
            </a:r>
            <a:r>
              <a:rPr lang="ru-RU" dirty="0" err="1"/>
              <a:t>колекції</a:t>
            </a:r>
            <a:r>
              <a:rPr lang="ru-RU" dirty="0"/>
              <a:t> </a:t>
            </a:r>
            <a:r>
              <a:rPr lang="ru-RU" dirty="0" err="1"/>
              <a:t>античної</a:t>
            </a:r>
            <a:r>
              <a:rPr lang="ru-RU" dirty="0"/>
              <a:t> </a:t>
            </a:r>
            <a:r>
              <a:rPr lang="ru-RU" dirty="0" err="1" smtClean="0"/>
              <a:t>скульптури</a:t>
            </a:r>
            <a:r>
              <a:rPr lang="ru-RU" dirty="0" smtClean="0"/>
              <a:t>.</a:t>
            </a:r>
            <a:endParaRPr lang="ru-RU" dirty="0" smtClean="0"/>
          </a:p>
          <a:p>
            <a:pPr marL="0" indent="0">
              <a:buNone/>
            </a:pPr>
            <a:r>
              <a:rPr lang="ru-RU" dirty="0" smtClean="0"/>
              <a:t>	</a:t>
            </a:r>
            <a:r>
              <a:rPr lang="ru-RU" dirty="0" err="1" smtClean="0"/>
              <a:t>Починаючи</a:t>
            </a:r>
            <a:r>
              <a:rPr lang="ru-RU" dirty="0" smtClean="0"/>
              <a:t> </a:t>
            </a:r>
            <a:r>
              <a:rPr lang="ru-RU" dirty="0"/>
              <a:t>з </a:t>
            </a:r>
            <a:r>
              <a:rPr lang="ru-RU" dirty="0" smtClean="0"/>
              <a:t>2008</a:t>
            </a:r>
            <a:r>
              <a:rPr lang="ru-RU" dirty="0"/>
              <a:t> року, </a:t>
            </a:r>
            <a:r>
              <a:rPr lang="ru-RU" dirty="0" err="1"/>
              <a:t>експонати</a:t>
            </a:r>
            <a:r>
              <a:rPr lang="ru-RU" dirty="0"/>
              <a:t> музею </a:t>
            </a:r>
            <a:r>
              <a:rPr lang="ru-RU" dirty="0" err="1"/>
              <a:t>розділені</a:t>
            </a:r>
            <a:r>
              <a:rPr lang="ru-RU" dirty="0"/>
              <a:t> на 8 </a:t>
            </a:r>
            <a:r>
              <a:rPr lang="ru-RU" dirty="0" err="1"/>
              <a:t>колекцій</a:t>
            </a:r>
            <a:r>
              <a:rPr lang="ru-RU" dirty="0"/>
              <a:t>: </a:t>
            </a:r>
            <a:r>
              <a:rPr lang="ru-RU" dirty="0" err="1"/>
              <a:t>Стародавній</a:t>
            </a:r>
            <a:r>
              <a:rPr lang="ru-RU" dirty="0"/>
              <a:t> </a:t>
            </a:r>
            <a:r>
              <a:rPr lang="ru-RU" dirty="0" err="1"/>
              <a:t>Схід</a:t>
            </a:r>
            <a:r>
              <a:rPr lang="ru-RU" dirty="0"/>
              <a:t>, </a:t>
            </a:r>
            <a:r>
              <a:rPr lang="ru-RU" dirty="0" smtClean="0"/>
              <a:t>  </a:t>
            </a:r>
            <a:r>
              <a:rPr lang="ru-RU" dirty="0" err="1" smtClean="0"/>
              <a:t>Стародавній</a:t>
            </a:r>
            <a:r>
              <a:rPr lang="ru-RU" dirty="0" smtClean="0"/>
              <a:t> </a:t>
            </a:r>
            <a:r>
              <a:rPr lang="ru-RU" dirty="0" err="1" smtClean="0"/>
              <a:t>Єгипет</a:t>
            </a:r>
            <a:r>
              <a:rPr lang="ru-RU" dirty="0" smtClean="0"/>
              <a:t>,</a:t>
            </a:r>
            <a:r>
              <a:rPr lang="ru-RU" dirty="0"/>
              <a:t> </a:t>
            </a:r>
            <a:r>
              <a:rPr lang="ru-RU" dirty="0" err="1" smtClean="0"/>
              <a:t>Стародавня</a:t>
            </a:r>
            <a:r>
              <a:rPr lang="ru-RU" dirty="0" smtClean="0"/>
              <a:t> </a:t>
            </a:r>
            <a:r>
              <a:rPr lang="ru-RU" dirty="0" err="1" smtClean="0"/>
              <a:t>Греція</a:t>
            </a:r>
            <a:r>
              <a:rPr lang="ru-RU" dirty="0" smtClean="0"/>
              <a:t>,</a:t>
            </a:r>
            <a:r>
              <a:rPr lang="ru-RU" dirty="0"/>
              <a:t> </a:t>
            </a:r>
            <a:r>
              <a:rPr lang="ru-RU" dirty="0" err="1" smtClean="0"/>
              <a:t>Етрурія</a:t>
            </a:r>
            <a:r>
              <a:rPr lang="ru-RU" dirty="0"/>
              <a:t> та </a:t>
            </a:r>
            <a:r>
              <a:rPr lang="ru-RU" dirty="0" smtClean="0"/>
              <a:t>Рим, </a:t>
            </a:r>
            <a:r>
              <a:rPr lang="ru-RU" dirty="0" err="1" smtClean="0"/>
              <a:t>Мистенцтво</a:t>
            </a:r>
            <a:r>
              <a:rPr lang="ru-RU" dirty="0" smtClean="0"/>
              <a:t> </a:t>
            </a:r>
            <a:r>
              <a:rPr lang="ru-RU" dirty="0" err="1" smtClean="0"/>
              <a:t>Ісламу</a:t>
            </a:r>
            <a:r>
              <a:rPr lang="ru-RU" dirty="0" smtClean="0"/>
              <a:t>,</a:t>
            </a:r>
            <a:r>
              <a:rPr lang="ru-RU" dirty="0"/>
              <a:t> </a:t>
            </a:r>
            <a:r>
              <a:rPr lang="ru-RU" dirty="0" err="1" smtClean="0"/>
              <a:t>Скульптури</a:t>
            </a:r>
            <a:r>
              <a:rPr lang="ru-RU" dirty="0" smtClean="0"/>
              <a:t>, </a:t>
            </a:r>
            <a:r>
              <a:rPr lang="ru-RU" dirty="0" err="1"/>
              <a:t>Предмети</a:t>
            </a:r>
            <a:r>
              <a:rPr lang="ru-RU" dirty="0"/>
              <a:t> </a:t>
            </a:r>
            <a:r>
              <a:rPr lang="ru-RU" dirty="0" err="1"/>
              <a:t>мистецтва</a:t>
            </a:r>
            <a:r>
              <a:rPr lang="ru-RU" dirty="0"/>
              <a:t>, </a:t>
            </a:r>
            <a:r>
              <a:rPr lang="ru-RU" dirty="0" err="1" smtClean="0"/>
              <a:t>Образотворче</a:t>
            </a:r>
            <a:r>
              <a:rPr lang="ru-RU" dirty="0" smtClean="0"/>
              <a:t> </a:t>
            </a:r>
            <a:r>
              <a:rPr lang="ru-RU" dirty="0" err="1" smtClean="0"/>
              <a:t>мистецтво</a:t>
            </a:r>
            <a:r>
              <a:rPr lang="ru-RU" dirty="0" smtClean="0"/>
              <a:t>, </a:t>
            </a:r>
            <a:r>
              <a:rPr lang="ru-RU" dirty="0" err="1"/>
              <a:t>Графічне</a:t>
            </a:r>
            <a:r>
              <a:rPr lang="ru-RU" dirty="0"/>
              <a:t> </a:t>
            </a:r>
            <a:r>
              <a:rPr lang="ru-RU" dirty="0" err="1"/>
              <a:t>мистецтво</a:t>
            </a:r>
            <a:r>
              <a:rPr lang="ru-RU" dirty="0" smtClean="0"/>
              <a:t>.</a:t>
            </a:r>
            <a:endParaRPr lang="ru-RU" dirty="0" smtClean="0"/>
          </a:p>
          <a:p>
            <a:pPr marL="0" indent="0">
              <a:buNone/>
            </a:pPr>
            <a:r>
              <a:rPr lang="ru-RU" dirty="0" smtClean="0"/>
              <a:t> </a:t>
            </a:r>
            <a:r>
              <a:rPr lang="ru-RU" dirty="0"/>
              <a:t>Лувр — </a:t>
            </a:r>
            <a:r>
              <a:rPr lang="ru-RU" dirty="0" err="1"/>
              <a:t>найбільш</a:t>
            </a:r>
            <a:r>
              <a:rPr lang="ru-RU" dirty="0"/>
              <a:t> </a:t>
            </a:r>
            <a:r>
              <a:rPr lang="ru-RU" dirty="0" err="1"/>
              <a:t>відвідуваний</a:t>
            </a:r>
            <a:r>
              <a:rPr lang="ru-RU" dirty="0"/>
              <a:t> </a:t>
            </a:r>
            <a:r>
              <a:rPr lang="ru-RU" dirty="0" err="1"/>
              <a:t>художній</a:t>
            </a:r>
            <a:r>
              <a:rPr lang="ru-RU" dirty="0"/>
              <a:t> музей у </a:t>
            </a:r>
            <a:r>
              <a:rPr lang="ru-RU" dirty="0" err="1"/>
              <a:t>світі</a:t>
            </a:r>
            <a:r>
              <a:rPr lang="ru-RU" dirty="0"/>
              <a:t>, в </a:t>
            </a:r>
            <a:r>
              <a:rPr lang="ru-RU" dirty="0" smtClean="0"/>
              <a:t>20</a:t>
            </a:r>
            <a:r>
              <a:rPr lang="uk-UA" altLang="ru-RU" dirty="0" smtClean="0"/>
              <a:t>24</a:t>
            </a:r>
            <a:r>
              <a:rPr lang="ru-RU" dirty="0"/>
              <a:t> </a:t>
            </a:r>
            <a:r>
              <a:rPr lang="ru-RU" dirty="0" err="1"/>
              <a:t>році</a:t>
            </a:r>
            <a:r>
              <a:rPr lang="ru-RU" dirty="0"/>
              <a:t> </a:t>
            </a:r>
            <a:r>
              <a:rPr lang="ru-RU" dirty="0" err="1"/>
              <a:t>його</a:t>
            </a:r>
            <a:r>
              <a:rPr lang="ru-RU" dirty="0"/>
              <a:t> </a:t>
            </a:r>
            <a:r>
              <a:rPr lang="ru-RU" dirty="0" err="1"/>
              <a:t>відвідали</a:t>
            </a:r>
            <a:r>
              <a:rPr lang="ru-RU" dirty="0"/>
              <a:t> </a:t>
            </a:r>
            <a:r>
              <a:rPr lang="uk-UA" altLang="ru-RU" dirty="0"/>
              <a:t>10,0</a:t>
            </a:r>
            <a:r>
              <a:rPr lang="ru-RU" dirty="0" smtClean="0"/>
              <a:t> </a:t>
            </a:r>
            <a:r>
              <a:rPr lang="ru-RU" dirty="0"/>
              <a:t>млн. </a:t>
            </a:r>
            <a:r>
              <a:rPr lang="ru-RU" dirty="0" smtClean="0"/>
              <a:t>людей.</a:t>
            </a:r>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ЛУВР</a:t>
            </a:r>
            <a:endParaRPr lang="ru-RU" dirty="0"/>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1556792"/>
            <a:ext cx="7629821" cy="5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lstStyle/>
          <a:p>
            <a:r>
              <a:rPr lang="uk-UA" dirty="0" smtClean="0"/>
              <a:t>Лувр</a:t>
            </a:r>
            <a:endParaRPr lang="ru-RU" dirty="0"/>
          </a:p>
        </p:txBody>
      </p:sp>
      <p:sp>
        <p:nvSpPr>
          <p:cNvPr id="3" name="Объект 2"/>
          <p:cNvSpPr>
            <a:spLocks noGrp="1"/>
          </p:cNvSpPr>
          <p:nvPr>
            <p:ph idx="1"/>
          </p:nvPr>
        </p:nvSpPr>
        <p:spPr>
          <a:solidFill>
            <a:srgbClr val="66FF33"/>
          </a:solidFill>
        </p:spPr>
        <p:txBody>
          <a:bodyPr>
            <a:normAutofit fontScale="92500" lnSpcReduction="10000"/>
          </a:bodyPr>
          <a:lstStyle/>
          <a:p>
            <a:r>
              <a:rPr lang="vi-VN" dirty="0"/>
              <a:t>Це найбільш відвідуваний музей у світі, в середньому </a:t>
            </a:r>
            <a:r>
              <a:rPr lang="uk-UA" altLang="vi-VN" dirty="0"/>
              <a:t>2</a:t>
            </a:r>
            <a:r>
              <a:rPr lang="vi-VN" dirty="0"/>
              <a:t>5 000 відвідувачів в день, 65 відсотків з яких складають </a:t>
            </a:r>
            <a:r>
              <a:rPr lang="vi-VN" dirty="0">
                <a:hlinkClick r:id="rId1" tooltip="Турист"/>
              </a:rPr>
              <a:t>туристи</a:t>
            </a:r>
            <a:r>
              <a:rPr lang="vi-VN" dirty="0"/>
              <a:t>. Лувр став об’єктом підвищеної уваги завдяки книзі американського письменника </a:t>
            </a:r>
            <a:r>
              <a:rPr lang="vi-VN" dirty="0">
                <a:hlinkClick r:id="rId2" tooltip="Ден Браун"/>
              </a:rPr>
              <a:t>Дена Брауна</a:t>
            </a:r>
            <a:r>
              <a:rPr lang="vi-VN" dirty="0"/>
              <a:t> "</a:t>
            </a:r>
            <a:r>
              <a:rPr lang="vi-VN" dirty="0">
                <a:hlinkClick r:id="rId3" tooltip="Код да Вінчі (роман)"/>
              </a:rPr>
              <a:t>Код да Ві́нчі</a:t>
            </a:r>
            <a:r>
              <a:rPr lang="vi-VN" dirty="0"/>
              <a:t>" і знятому в </a:t>
            </a:r>
            <a:r>
              <a:rPr lang="vi-VN" dirty="0">
                <a:hlinkClick r:id="rId4" tooltip="2006"/>
              </a:rPr>
              <a:t>2006</a:t>
            </a:r>
            <a:r>
              <a:rPr lang="vi-VN" dirty="0"/>
              <a:t> році однойменному фільмі на основі цієї книги. Музей заробив 2,5 млн. доларів </a:t>
            </a:r>
            <a:r>
              <a:rPr lang="vi-VN" dirty="0">
                <a:hlinkClick r:id="rId5" tooltip="США"/>
              </a:rPr>
              <a:t>США</a:t>
            </a:r>
            <a:r>
              <a:rPr lang="vi-VN" dirty="0"/>
              <a:t>, надавши право на знімання фільму в своїх галереях</a:t>
            </a:r>
            <a:r>
              <a:rPr lang="vi-VN" dirty="0" smtClean="0"/>
              <a:t>.</a:t>
            </a:r>
            <a:endParaRPr lang="uk-UA" dirty="0" smtClean="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txBody>
          <a:bodyPr/>
          <a:lstStyle/>
          <a:p>
            <a:r>
              <a:rPr lang="uk-UA" dirty="0" smtClean="0"/>
              <a:t>Лувр</a:t>
            </a:r>
            <a:endParaRPr lang="ru-RU" dirty="0"/>
          </a:p>
        </p:txBody>
      </p:sp>
      <p:sp>
        <p:nvSpPr>
          <p:cNvPr id="3" name="Объект 2"/>
          <p:cNvSpPr>
            <a:spLocks noGrp="1"/>
          </p:cNvSpPr>
          <p:nvPr>
            <p:ph idx="1"/>
          </p:nvPr>
        </p:nvSpPr>
        <p:spPr>
          <a:solidFill>
            <a:schemeClr val="accent3">
              <a:lumMod val="40000"/>
              <a:lumOff val="60000"/>
            </a:schemeClr>
          </a:solidFill>
        </p:spPr>
        <p:txBody>
          <a:bodyPr>
            <a:normAutofit fontScale="60000" lnSpcReduction="20000"/>
          </a:bodyPr>
          <a:lstStyle/>
          <a:p>
            <a:pPr marL="0" indent="0">
              <a:buNone/>
            </a:pPr>
            <a:r>
              <a:rPr lang="ru-RU" dirty="0" smtClean="0"/>
              <a:t>	Персонал Лувру становить </a:t>
            </a:r>
            <a:r>
              <a:rPr lang="ru-RU" dirty="0" err="1" smtClean="0"/>
              <a:t>більше</a:t>
            </a:r>
            <a:r>
              <a:rPr lang="ru-RU" dirty="0" smtClean="0"/>
              <a:t> 2000 </a:t>
            </a:r>
            <a:r>
              <a:rPr lang="ru-RU" dirty="0" err="1" smtClean="0"/>
              <a:t>працівників</a:t>
            </a:r>
            <a:r>
              <a:rPr lang="ru-RU" dirty="0" smtClean="0"/>
              <a:t> на </a:t>
            </a:r>
            <a:r>
              <a:rPr lang="ru-RU" dirty="0" err="1" smtClean="0"/>
              <a:t>чолі</a:t>
            </a:r>
            <a:r>
              <a:rPr lang="ru-RU" dirty="0" smtClean="0"/>
              <a:t> з </a:t>
            </a:r>
            <a:r>
              <a:rPr lang="uk-UA" altLang="ru-RU" dirty="0" smtClean="0"/>
              <a:t>(</a:t>
            </a:r>
            <a:r>
              <a:rPr lang="en-US" altLang="en-US" b="1" i="1" dirty="0" smtClean="0"/>
              <a:t>Станом на жовтень 2025 року</a:t>
            </a:r>
            <a:r>
              <a:rPr lang="uk-UA" altLang="en-US" b="1" i="1" dirty="0" smtClean="0"/>
              <a:t>)</a:t>
            </a:r>
            <a:r>
              <a:rPr lang="en-US" altLang="en-US" b="1" i="1" dirty="0" smtClean="0"/>
              <a:t> директоркою Лувру є Лоранс де Кар (Laurence des Cars). Вона очолює музей з 2021 року, ставши першою жінкою на цій посаді</a:t>
            </a:r>
            <a:r>
              <a:rPr lang="uk-UA" altLang="en-US" b="1" i="1" dirty="0" smtClean="0"/>
              <a:t>( до неї директорм був</a:t>
            </a:r>
            <a:r>
              <a:rPr lang="ru-RU" b="1" i="1" dirty="0" smtClean="0"/>
              <a:t> </a:t>
            </a:r>
            <a:r>
              <a:rPr lang="ru-RU" b="1" i="1" dirty="0" err="1" smtClean="0"/>
              <a:t>Анрі</a:t>
            </a:r>
            <a:r>
              <a:rPr lang="ru-RU" b="1" i="1" dirty="0" smtClean="0"/>
              <a:t> </a:t>
            </a:r>
            <a:r>
              <a:rPr lang="ru-RU" b="1" i="1" dirty="0" err="1" smtClean="0"/>
              <a:t>Луарет</a:t>
            </a:r>
            <a:r>
              <a:rPr lang="uk-UA" altLang="ru-RU" b="1" i="1" dirty="0" err="1" smtClean="0"/>
              <a:t>). Директор </a:t>
            </a:r>
            <a:r>
              <a:rPr lang="ru-RU" dirty="0" err="1" smtClean="0"/>
              <a:t>звітує</a:t>
            </a:r>
            <a:r>
              <a:rPr lang="ru-RU" dirty="0" smtClean="0"/>
              <a:t> перед </a:t>
            </a:r>
            <a:r>
              <a:rPr lang="ru-RU" dirty="0" err="1" smtClean="0"/>
              <a:t>французьким</a:t>
            </a:r>
            <a:r>
              <a:rPr lang="ru-RU" dirty="0" smtClean="0"/>
              <a:t> </a:t>
            </a:r>
            <a:r>
              <a:rPr lang="ru-RU" dirty="0" err="1" smtClean="0"/>
              <a:t>міністерством</a:t>
            </a:r>
            <a:r>
              <a:rPr lang="ru-RU" dirty="0" smtClean="0"/>
              <a:t> </a:t>
            </a:r>
            <a:r>
              <a:rPr lang="ru-RU" dirty="0" err="1" smtClean="0"/>
              <a:t>культури</a:t>
            </a:r>
            <a:r>
              <a:rPr lang="ru-RU" dirty="0" smtClean="0"/>
              <a:t> та </a:t>
            </a:r>
            <a:r>
              <a:rPr lang="ru-RU" dirty="0" err="1" smtClean="0"/>
              <a:t>комунікації</a:t>
            </a:r>
            <a:r>
              <a:rPr lang="ru-RU" dirty="0" smtClean="0"/>
              <a:t>. </a:t>
            </a:r>
            <a:r>
              <a:rPr lang="ru-RU" dirty="0" err="1" smtClean="0"/>
              <a:t>Під</a:t>
            </a:r>
            <a:r>
              <a:rPr lang="ru-RU" dirty="0" smtClean="0"/>
              <a:t> </a:t>
            </a:r>
            <a:r>
              <a:rPr lang="ru-RU" dirty="0" err="1" smtClean="0"/>
              <a:t>керівництвом</a:t>
            </a:r>
            <a:r>
              <a:rPr lang="ru-RU" dirty="0" smtClean="0"/>
              <a:t> </a:t>
            </a:r>
            <a:r>
              <a:rPr lang="ru-RU" dirty="0" err="1" smtClean="0"/>
              <a:t>Луарета</a:t>
            </a:r>
            <a:r>
              <a:rPr lang="ru-RU" dirty="0" smtClean="0"/>
              <a:t> </a:t>
            </a:r>
            <a:r>
              <a:rPr lang="ru-RU" dirty="0" err="1" smtClean="0"/>
              <a:t>політика</a:t>
            </a:r>
            <a:r>
              <a:rPr lang="ru-RU" dirty="0" smtClean="0"/>
              <a:t> Лувру </a:t>
            </a:r>
            <a:r>
              <a:rPr lang="ru-RU" dirty="0" err="1" smtClean="0"/>
              <a:t>зазнала</a:t>
            </a:r>
            <a:r>
              <a:rPr lang="ru-RU" dirty="0" smtClean="0"/>
              <a:t> </a:t>
            </a:r>
            <a:r>
              <a:rPr lang="ru-RU" dirty="0" err="1" smtClean="0"/>
              <a:t>змін</a:t>
            </a:r>
            <a:r>
              <a:rPr lang="ru-RU" dirty="0" smtClean="0"/>
              <a:t>, дозволивши музею </a:t>
            </a:r>
            <a:r>
              <a:rPr lang="ru-RU" dirty="0" err="1" smtClean="0"/>
              <a:t>надавати</a:t>
            </a:r>
            <a:r>
              <a:rPr lang="ru-RU" dirty="0" smtClean="0"/>
              <a:t> і </a:t>
            </a:r>
            <a:r>
              <a:rPr lang="ru-RU" dirty="0" err="1" smtClean="0"/>
              <a:t>позичати</a:t>
            </a:r>
            <a:r>
              <a:rPr lang="ru-RU" dirty="0" smtClean="0"/>
              <a:t> </a:t>
            </a:r>
            <a:r>
              <a:rPr lang="ru-RU" dirty="0" err="1" smtClean="0"/>
              <a:t>більше</a:t>
            </a:r>
            <a:r>
              <a:rPr lang="ru-RU" dirty="0" smtClean="0"/>
              <a:t> </a:t>
            </a:r>
            <a:r>
              <a:rPr lang="ru-RU" dirty="0" err="1" smtClean="0"/>
              <a:t>експонатів</a:t>
            </a:r>
            <a:r>
              <a:rPr lang="ru-RU" dirty="0" smtClean="0"/>
              <a:t>, </a:t>
            </a:r>
            <a:r>
              <a:rPr lang="ru-RU" dirty="0" err="1" smtClean="0"/>
              <a:t>ніж</a:t>
            </a:r>
            <a:r>
              <a:rPr lang="ru-RU" dirty="0" smtClean="0"/>
              <a:t> </a:t>
            </a:r>
            <a:r>
              <a:rPr lang="ru-RU" dirty="0" err="1" smtClean="0"/>
              <a:t>раніше</a:t>
            </a:r>
            <a:r>
              <a:rPr lang="ru-RU" dirty="0" smtClean="0"/>
              <a:t>. З 2006 по 2009 Лувр </a:t>
            </a:r>
            <a:r>
              <a:rPr lang="ru-RU" dirty="0" err="1" smtClean="0"/>
              <a:t>надав</a:t>
            </a:r>
            <a:r>
              <a:rPr lang="ru-RU" dirty="0" smtClean="0"/>
              <a:t> </a:t>
            </a:r>
            <a:r>
              <a:rPr lang="ru-RU" dirty="0" err="1" smtClean="0"/>
              <a:t>свої</a:t>
            </a:r>
            <a:r>
              <a:rPr lang="ru-RU" dirty="0" smtClean="0"/>
              <a:t> </a:t>
            </a:r>
            <a:r>
              <a:rPr lang="ru-RU" dirty="0" err="1" smtClean="0"/>
              <a:t>роботи</a:t>
            </a:r>
            <a:r>
              <a:rPr lang="ru-RU" dirty="0" smtClean="0"/>
              <a:t> для Музею </a:t>
            </a:r>
            <a:r>
              <a:rPr lang="ru-RU" dirty="0" err="1" smtClean="0"/>
              <a:t>високого</a:t>
            </a:r>
            <a:r>
              <a:rPr lang="ru-RU" dirty="0" smtClean="0"/>
              <a:t> </a:t>
            </a:r>
            <a:r>
              <a:rPr lang="ru-RU" dirty="0" err="1" smtClean="0"/>
              <a:t>мистецтва</a:t>
            </a:r>
            <a:r>
              <a:rPr lang="ru-RU" dirty="0" smtClean="0"/>
              <a:t> в </a:t>
            </a:r>
            <a:r>
              <a:rPr lang="ru-RU" dirty="0" err="1" smtClean="0"/>
              <a:t>Атланті</a:t>
            </a:r>
            <a:r>
              <a:rPr lang="ru-RU" dirty="0" smtClean="0"/>
              <a:t>, штат </a:t>
            </a:r>
            <a:r>
              <a:rPr lang="ru-RU" dirty="0" err="1" smtClean="0"/>
              <a:t>Джорджія</a:t>
            </a:r>
            <a:r>
              <a:rPr lang="ru-RU" dirty="0" smtClean="0"/>
              <a:t>, і </a:t>
            </a:r>
            <a:r>
              <a:rPr lang="ru-RU" dirty="0" err="1" smtClean="0"/>
              <a:t>отримав</a:t>
            </a:r>
            <a:r>
              <a:rPr lang="ru-RU" dirty="0" smtClean="0"/>
              <a:t> за </a:t>
            </a:r>
            <a:r>
              <a:rPr lang="ru-RU" dirty="0" err="1" smtClean="0"/>
              <a:t>це</a:t>
            </a:r>
            <a:r>
              <a:rPr lang="ru-RU" dirty="0" smtClean="0"/>
              <a:t> 6,9 млн. дол США, </a:t>
            </a:r>
            <a:r>
              <a:rPr lang="ru-RU" dirty="0" err="1" smtClean="0"/>
              <a:t>які</a:t>
            </a:r>
            <a:r>
              <a:rPr lang="ru-RU" dirty="0" smtClean="0"/>
              <a:t> </a:t>
            </a:r>
            <a:r>
              <a:rPr lang="ru-RU" dirty="0" err="1" smtClean="0"/>
              <a:t>були</a:t>
            </a:r>
            <a:r>
              <a:rPr lang="ru-RU" dirty="0" smtClean="0"/>
              <a:t> </a:t>
            </a:r>
            <a:r>
              <a:rPr lang="ru-RU" dirty="0" err="1" smtClean="0"/>
              <a:t>використані</a:t>
            </a:r>
            <a:r>
              <a:rPr lang="ru-RU" dirty="0" smtClean="0"/>
              <a:t> на ремонт </a:t>
            </a:r>
            <a:r>
              <a:rPr lang="ru-RU" dirty="0" err="1" smtClean="0"/>
              <a:t>приміщення</a:t>
            </a:r>
            <a:r>
              <a:rPr lang="ru-RU" dirty="0" smtClean="0"/>
              <a:t> музею. </a:t>
            </a:r>
            <a:r>
              <a:rPr lang="ru-RU" dirty="0" err="1" smtClean="0"/>
              <a:t>Відкриття</a:t>
            </a:r>
            <a:r>
              <a:rPr lang="ru-RU" dirty="0" smtClean="0"/>
              <a:t> </a:t>
            </a:r>
            <a:r>
              <a:rPr lang="ru-RU" dirty="0" err="1" smtClean="0"/>
              <a:t>філіалу</a:t>
            </a:r>
            <a:r>
              <a:rPr lang="ru-RU" dirty="0" smtClean="0"/>
              <a:t> музею в </a:t>
            </a:r>
            <a:r>
              <a:rPr lang="ru-RU" dirty="0" err="1" smtClean="0"/>
              <a:t>столиці</a:t>
            </a:r>
            <a:r>
              <a:rPr lang="ru-RU" dirty="0" smtClean="0"/>
              <a:t> </a:t>
            </a:r>
            <a:r>
              <a:rPr lang="ru-RU" dirty="0" err="1" smtClean="0"/>
              <a:t>Об’єднаних</a:t>
            </a:r>
            <a:r>
              <a:rPr lang="ru-RU" dirty="0" smtClean="0"/>
              <a:t> </a:t>
            </a:r>
            <a:r>
              <a:rPr lang="ru-RU" dirty="0" err="1" smtClean="0"/>
              <a:t>Арабських</a:t>
            </a:r>
            <a:r>
              <a:rPr lang="ru-RU" dirty="0" smtClean="0"/>
              <a:t> </a:t>
            </a:r>
            <a:r>
              <a:rPr lang="ru-RU" dirty="0" err="1" smtClean="0"/>
              <a:t>Еміратів</a:t>
            </a:r>
            <a:r>
              <a:rPr lang="ru-RU" dirty="0" smtClean="0"/>
              <a:t> Абу-</a:t>
            </a:r>
            <a:r>
              <a:rPr lang="ru-RU" dirty="0" err="1" smtClean="0"/>
              <a:t>Дабі</a:t>
            </a:r>
            <a:r>
              <a:rPr lang="ru-RU" dirty="0" smtClean="0"/>
              <a:t> </a:t>
            </a:r>
            <a:r>
              <a:rPr lang="ru-RU" dirty="0" err="1" smtClean="0"/>
              <a:t>збільши</a:t>
            </a:r>
            <a:r>
              <a:rPr lang="uk-UA" altLang="ru-RU" dirty="0" err="1" smtClean="0"/>
              <a:t>ло</a:t>
            </a:r>
            <a:r>
              <a:rPr lang="ru-RU" dirty="0" smtClean="0"/>
              <a:t> </a:t>
            </a:r>
            <a:r>
              <a:rPr lang="ru-RU" dirty="0" err="1" smtClean="0"/>
              <a:t>також</a:t>
            </a:r>
            <a:r>
              <a:rPr lang="ru-RU" dirty="0" smtClean="0"/>
              <a:t> </a:t>
            </a:r>
            <a:r>
              <a:rPr lang="ru-RU" dirty="0" err="1" smtClean="0"/>
              <a:t>додаткові</a:t>
            </a:r>
            <a:r>
              <a:rPr lang="ru-RU" dirty="0" smtClean="0"/>
              <a:t> </a:t>
            </a:r>
            <a:r>
              <a:rPr lang="ru-RU" dirty="0" err="1" smtClean="0"/>
              <a:t>надходження</a:t>
            </a:r>
            <a:r>
              <a:rPr lang="ru-RU" dirty="0" smtClean="0"/>
              <a:t> для Лувру.  </a:t>
            </a:r>
            <a:r>
              <a:rPr lang="ru-RU" dirty="0" err="1" smtClean="0"/>
              <a:t>Анрі</a:t>
            </a:r>
            <a:r>
              <a:rPr lang="ru-RU" dirty="0" smtClean="0"/>
              <a:t> </a:t>
            </a:r>
            <a:r>
              <a:rPr lang="ru-RU" dirty="0" err="1" smtClean="0"/>
              <a:t>Луарете</a:t>
            </a:r>
            <a:r>
              <a:rPr lang="ru-RU" dirty="0" smtClean="0"/>
              <a:t> </a:t>
            </a:r>
            <a:r>
              <a:rPr lang="ru-RU" dirty="0" err="1" smtClean="0"/>
              <a:t>більш</a:t>
            </a:r>
            <a:r>
              <a:rPr lang="ru-RU" dirty="0" smtClean="0"/>
              <a:t> </a:t>
            </a:r>
            <a:r>
              <a:rPr lang="ru-RU" dirty="0" err="1" smtClean="0"/>
              <a:t>незалежний</a:t>
            </a:r>
            <a:r>
              <a:rPr lang="ru-RU" dirty="0" smtClean="0"/>
              <a:t> в </a:t>
            </a:r>
            <a:r>
              <a:rPr lang="ru-RU" dirty="0" err="1" smtClean="0"/>
              <a:t>прийняті</a:t>
            </a:r>
            <a:r>
              <a:rPr lang="ru-RU" dirty="0" smtClean="0"/>
              <a:t> </a:t>
            </a:r>
            <a:r>
              <a:rPr lang="ru-RU" dirty="0" err="1" smtClean="0"/>
              <a:t>рішень</a:t>
            </a:r>
            <a:r>
              <a:rPr lang="ru-RU" dirty="0" smtClean="0"/>
              <a:t>, за </a:t>
            </a:r>
            <a:r>
              <a:rPr lang="ru-RU" dirty="0" err="1" smtClean="0"/>
              <a:t>його</a:t>
            </a:r>
            <a:r>
              <a:rPr lang="ru-RU" dirty="0" smtClean="0"/>
              <a:t> </a:t>
            </a:r>
            <a:r>
              <a:rPr lang="ru-RU" dirty="0" err="1" smtClean="0"/>
              <a:t>керівництва</a:t>
            </a:r>
            <a:r>
              <a:rPr lang="ru-RU" dirty="0" smtClean="0"/>
              <a:t> </a:t>
            </a:r>
            <a:r>
              <a:rPr lang="ru-RU" dirty="0" err="1" smtClean="0"/>
              <a:t>більш</a:t>
            </a:r>
            <a:r>
              <a:rPr lang="ru-RU" dirty="0" smtClean="0"/>
              <a:t> </a:t>
            </a:r>
            <a:r>
              <a:rPr lang="ru-RU" dirty="0" err="1" smtClean="0"/>
              <a:t>ніж</a:t>
            </a:r>
            <a:r>
              <a:rPr lang="ru-RU" dirty="0" smtClean="0"/>
              <a:t> 90 </a:t>
            </a:r>
            <a:r>
              <a:rPr lang="ru-RU" dirty="0" err="1" smtClean="0"/>
              <a:t>відсотків</a:t>
            </a:r>
            <a:r>
              <a:rPr lang="ru-RU" dirty="0" smtClean="0"/>
              <a:t> </a:t>
            </a:r>
            <a:r>
              <a:rPr lang="ru-RU" dirty="0" err="1" smtClean="0"/>
              <a:t>загальної</a:t>
            </a:r>
            <a:r>
              <a:rPr lang="ru-RU" dirty="0" smtClean="0"/>
              <a:t> </a:t>
            </a:r>
            <a:r>
              <a:rPr lang="ru-RU" dirty="0" err="1" smtClean="0"/>
              <a:t>площі</a:t>
            </a:r>
            <a:r>
              <a:rPr lang="ru-RU" dirty="0" smtClean="0"/>
              <a:t> музею </a:t>
            </a:r>
            <a:r>
              <a:rPr lang="ru-RU" dirty="0" err="1" smtClean="0"/>
              <a:t>тепер</a:t>
            </a:r>
            <a:r>
              <a:rPr lang="ru-RU" dirty="0" smtClean="0"/>
              <a:t> </a:t>
            </a:r>
            <a:r>
              <a:rPr lang="ru-RU" dirty="0" err="1" smtClean="0"/>
              <a:t>доступні</a:t>
            </a:r>
            <a:r>
              <a:rPr lang="ru-RU" dirty="0" smtClean="0"/>
              <a:t> для </a:t>
            </a:r>
            <a:r>
              <a:rPr lang="ru-RU" dirty="0" err="1" smtClean="0"/>
              <a:t>демонстрації</a:t>
            </a:r>
            <a:r>
              <a:rPr lang="ru-RU" dirty="0" smtClean="0"/>
              <a:t> </a:t>
            </a:r>
            <a:r>
              <a:rPr lang="ru-RU" dirty="0" err="1" smtClean="0"/>
              <a:t>експонатів</a:t>
            </a:r>
            <a:r>
              <a:rPr lang="ru-RU" dirty="0" smtClean="0"/>
              <a:t> </a:t>
            </a:r>
            <a:r>
              <a:rPr lang="ru-RU" dirty="0" err="1" smtClean="0"/>
              <a:t>кожен</a:t>
            </a:r>
            <a:r>
              <a:rPr lang="ru-RU" dirty="0" smtClean="0"/>
              <a:t> день, </a:t>
            </a:r>
            <a:r>
              <a:rPr lang="ru-RU" dirty="0" err="1" smtClean="0"/>
              <a:t>проти</a:t>
            </a:r>
            <a:r>
              <a:rPr lang="ru-RU" dirty="0" smtClean="0"/>
              <a:t> 74 </a:t>
            </a:r>
            <a:r>
              <a:rPr lang="ru-RU" dirty="0" err="1" smtClean="0"/>
              <a:t>відсотків</a:t>
            </a:r>
            <a:r>
              <a:rPr lang="ru-RU" dirty="0" smtClean="0"/>
              <a:t> у 2001 </a:t>
            </a:r>
            <a:r>
              <a:rPr lang="ru-RU" dirty="0" err="1" smtClean="0"/>
              <a:t>році</a:t>
            </a:r>
            <a:r>
              <a:rPr lang="ru-RU" dirty="0" smtClean="0"/>
              <a:t>. </a:t>
            </a:r>
            <a:r>
              <a:rPr lang="ru-RU" dirty="0" err="1" smtClean="0"/>
              <a:t>Він</a:t>
            </a:r>
            <a:r>
              <a:rPr lang="ru-RU" dirty="0" smtClean="0"/>
              <a:t> </a:t>
            </a:r>
            <a:r>
              <a:rPr lang="ru-RU" dirty="0" err="1" smtClean="0"/>
              <a:t>ввів</a:t>
            </a:r>
            <a:r>
              <a:rPr lang="ru-RU" dirty="0" smtClean="0"/>
              <a:t> </a:t>
            </a:r>
            <a:r>
              <a:rPr lang="ru-RU" b="1" i="1" dirty="0" err="1" smtClean="0"/>
              <a:t>безкоштовний</a:t>
            </a:r>
            <a:r>
              <a:rPr lang="ru-RU" b="1" i="1" dirty="0" smtClean="0"/>
              <a:t> </a:t>
            </a:r>
            <a:r>
              <a:rPr lang="ru-RU" b="1" i="1" dirty="0" err="1" smtClean="0"/>
              <a:t>вхід</a:t>
            </a:r>
            <a:r>
              <a:rPr lang="ru-RU" b="1" i="1" dirty="0" smtClean="0"/>
              <a:t> в </a:t>
            </a:r>
            <a:r>
              <a:rPr lang="ru-RU" b="1" i="1" dirty="0" err="1" smtClean="0"/>
              <a:t>п'ятницю</a:t>
            </a:r>
            <a:r>
              <a:rPr lang="ru-RU" b="1" i="1" dirty="0" smtClean="0"/>
              <a:t> </a:t>
            </a:r>
            <a:r>
              <a:rPr lang="ru-RU" b="1" i="1" dirty="0" err="1" smtClean="0"/>
              <a:t>увечері</a:t>
            </a:r>
            <a:r>
              <a:rPr lang="ru-RU" dirty="0" smtClean="0"/>
              <a:t>, </a:t>
            </a:r>
            <a:r>
              <a:rPr lang="ru-RU" dirty="0" err="1" smtClean="0"/>
              <a:t>подовжив</a:t>
            </a:r>
            <a:r>
              <a:rPr lang="ru-RU" dirty="0" smtClean="0"/>
              <a:t> роботу музею, фонд </a:t>
            </a:r>
            <a:r>
              <a:rPr lang="ru-RU" dirty="0" err="1" smtClean="0"/>
              <a:t>придбання</a:t>
            </a:r>
            <a:r>
              <a:rPr lang="ru-RU" dirty="0" smtClean="0"/>
              <a:t> </a:t>
            </a:r>
            <a:r>
              <a:rPr lang="ru-RU" dirty="0" err="1" smtClean="0"/>
              <a:t>творів</a:t>
            </a:r>
            <a:r>
              <a:rPr lang="ru-RU" dirty="0" smtClean="0"/>
              <a:t> </a:t>
            </a:r>
            <a:r>
              <a:rPr lang="ru-RU" dirty="0" err="1" smtClean="0"/>
              <a:t>мистецтва</a:t>
            </a:r>
            <a:r>
              <a:rPr lang="ru-RU" dirty="0" smtClean="0"/>
              <a:t> </a:t>
            </a:r>
            <a:r>
              <a:rPr lang="ru-RU" dirty="0" err="1" smtClean="0"/>
              <a:t>збільшився</a:t>
            </a:r>
            <a:r>
              <a:rPr lang="ru-RU" dirty="0" smtClean="0"/>
              <a:t> з $4,5 млн. в 2004 до $36 млн. в 2007.</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3">
              <a:lumMod val="60000"/>
              <a:lumOff val="40000"/>
            </a:schemeClr>
          </a:solidFill>
        </p:spPr>
        <p:txBody>
          <a:bodyPr>
            <a:normAutofit fontScale="90000"/>
          </a:bodyPr>
          <a:lstStyle/>
          <a:p>
            <a:r>
              <a:rPr lang="uk-UA" i="1" dirty="0"/>
              <a:t>Література</a:t>
            </a:r>
            <a:br>
              <a:rPr lang="ru-RU" dirty="0"/>
            </a:br>
            <a:endParaRPr lang="ru-RU" dirty="0"/>
          </a:p>
        </p:txBody>
      </p:sp>
      <p:sp>
        <p:nvSpPr>
          <p:cNvPr id="5" name="Объект 4"/>
          <p:cNvSpPr>
            <a:spLocks noGrp="1"/>
          </p:cNvSpPr>
          <p:nvPr>
            <p:ph idx="1"/>
          </p:nvPr>
        </p:nvSpPr>
        <p:spPr>
          <a:solidFill>
            <a:srgbClr val="66FF33"/>
          </a:solidFill>
        </p:spPr>
        <p:txBody>
          <a:bodyPr>
            <a:normAutofit/>
          </a:bodyPr>
          <a:lstStyle/>
          <a:p>
            <a:r>
              <a:rPr lang="uk-UA" dirty="0"/>
              <a:t>1. Естетика: Підручник / За </a:t>
            </a:r>
            <a:r>
              <a:rPr lang="uk-UA" dirty="0" err="1"/>
              <a:t>заг</a:t>
            </a:r>
            <a:r>
              <a:rPr lang="uk-UA" dirty="0"/>
              <a:t>. ред. </a:t>
            </a:r>
            <a:r>
              <a:rPr lang="uk-UA" dirty="0" err="1"/>
              <a:t>докт</a:t>
            </a:r>
            <a:r>
              <a:rPr lang="uk-UA" dirty="0"/>
              <a:t>. філ. наук, проф. Л.Т. Левчук. – К.: Вища школа, 2000. – 399 с. – (Бібліотека ЗНУ).</a:t>
            </a:r>
            <a:endParaRPr lang="ru-RU" dirty="0"/>
          </a:p>
          <a:p>
            <a:pPr marL="0" indent="0">
              <a:buNone/>
            </a:pPr>
            <a:r>
              <a:rPr lang="uk-UA" b="1" dirty="0"/>
              <a:t> </a:t>
            </a:r>
            <a:endParaRPr lang="ru-RU"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lstStyle/>
          <a:p>
            <a:r>
              <a:rPr lang="uk-UA" dirty="0" smtClean="0"/>
              <a:t>РЕОРГАНІЗАЦІЇ ЛУВРА</a:t>
            </a:r>
            <a:endParaRPr lang="ru-RU" dirty="0"/>
          </a:p>
        </p:txBody>
      </p:sp>
      <p:sp>
        <p:nvSpPr>
          <p:cNvPr id="3" name="Объект 2"/>
          <p:cNvSpPr>
            <a:spLocks noGrp="1"/>
          </p:cNvSpPr>
          <p:nvPr>
            <p:ph idx="1"/>
          </p:nvPr>
        </p:nvSpPr>
        <p:spPr>
          <a:solidFill>
            <a:schemeClr val="accent3">
              <a:lumMod val="60000"/>
              <a:lumOff val="40000"/>
            </a:schemeClr>
          </a:solidFill>
        </p:spPr>
        <p:txBody>
          <a:bodyPr>
            <a:normAutofit fontScale="70000" lnSpcReduction="20000"/>
          </a:bodyPr>
          <a:lstStyle/>
          <a:p>
            <a:pPr algn="just"/>
            <a:r>
              <a:rPr lang="ru-RU" dirty="0"/>
              <a:t>Лувр </a:t>
            </a:r>
            <a:r>
              <a:rPr lang="ru-RU" dirty="0" err="1"/>
              <a:t>зазнав</a:t>
            </a:r>
            <a:r>
              <a:rPr lang="ru-RU" dirty="0"/>
              <a:t> </a:t>
            </a:r>
            <a:r>
              <a:rPr lang="ru-RU" dirty="0" err="1"/>
              <a:t>декілька</a:t>
            </a:r>
            <a:r>
              <a:rPr lang="ru-RU" dirty="0"/>
              <a:t> </a:t>
            </a:r>
            <a:r>
              <a:rPr lang="ru-RU" dirty="0" err="1"/>
              <a:t>значних</a:t>
            </a:r>
            <a:r>
              <a:rPr lang="ru-RU" dirty="0"/>
              <a:t> </a:t>
            </a:r>
            <a:r>
              <a:rPr lang="ru-RU" dirty="0" err="1"/>
              <a:t>реорганізацій</a:t>
            </a:r>
            <a:r>
              <a:rPr lang="ru-RU" dirty="0"/>
              <a:t>. </a:t>
            </a:r>
            <a:r>
              <a:rPr lang="ru-RU" dirty="0" err="1"/>
              <a:t>Найбільша</a:t>
            </a:r>
            <a:r>
              <a:rPr lang="ru-RU" dirty="0"/>
              <a:t> — </a:t>
            </a:r>
            <a:r>
              <a:rPr lang="ru-RU" dirty="0" err="1"/>
              <a:t>створення</a:t>
            </a:r>
            <a:r>
              <a:rPr lang="ru-RU" dirty="0"/>
              <a:t> </a:t>
            </a:r>
            <a:r>
              <a:rPr lang="ru-RU" dirty="0">
                <a:hlinkClick r:id="rId2" tooltip="Музей д'Орсе"/>
              </a:rPr>
              <a:t>музея </a:t>
            </a:r>
            <a:r>
              <a:rPr lang="ru-RU" dirty="0" err="1">
                <a:hlinkClick r:id="rId2" tooltip="Музей д'Орсе"/>
              </a:rPr>
              <a:t>д'Орсе</a:t>
            </a:r>
            <a:r>
              <a:rPr lang="ru-RU" dirty="0"/>
              <a:t> і передача </a:t>
            </a:r>
            <a:r>
              <a:rPr lang="ru-RU" dirty="0" err="1"/>
              <a:t>туди</a:t>
            </a:r>
            <a:r>
              <a:rPr lang="ru-RU" dirty="0"/>
              <a:t> </a:t>
            </a:r>
            <a:r>
              <a:rPr lang="ru-RU" dirty="0" err="1"/>
              <a:t>всіх</a:t>
            </a:r>
            <a:r>
              <a:rPr lang="ru-RU" dirty="0"/>
              <a:t> </a:t>
            </a:r>
            <a:r>
              <a:rPr lang="ru-RU" dirty="0" err="1"/>
              <a:t>творів</a:t>
            </a:r>
            <a:r>
              <a:rPr lang="ru-RU" dirty="0"/>
              <a:t> </a:t>
            </a:r>
            <a:r>
              <a:rPr lang="ru-RU" dirty="0" err="1"/>
              <a:t>від</a:t>
            </a:r>
            <a:r>
              <a:rPr lang="ru-RU" dirty="0"/>
              <a:t> 1848 по 1914 роки. </a:t>
            </a:r>
            <a:r>
              <a:rPr lang="ru-RU" dirty="0" err="1"/>
              <a:t>Саме</a:t>
            </a:r>
            <a:r>
              <a:rPr lang="ru-RU" dirty="0"/>
              <a:t> в </a:t>
            </a:r>
            <a:r>
              <a:rPr lang="ru-RU" dirty="0">
                <a:hlinkClick r:id="rId2" tooltip="Музей д'Орсе"/>
              </a:rPr>
              <a:t>музей </a:t>
            </a:r>
            <a:r>
              <a:rPr lang="ru-RU" dirty="0" err="1">
                <a:hlinkClick r:id="rId2" tooltip="Музей д'Орсе"/>
              </a:rPr>
              <a:t>д'Орсе</a:t>
            </a:r>
            <a:r>
              <a:rPr lang="ru-RU" dirty="0"/>
              <a:t> </a:t>
            </a:r>
            <a:r>
              <a:rPr lang="ru-RU" dirty="0" err="1"/>
              <a:t>увійшли</a:t>
            </a:r>
            <a:r>
              <a:rPr lang="ru-RU" dirty="0"/>
              <a:t> </a:t>
            </a:r>
            <a:r>
              <a:rPr lang="ru-RU" dirty="0" err="1"/>
              <a:t>картини</a:t>
            </a:r>
            <a:r>
              <a:rPr lang="ru-RU" dirty="0"/>
              <a:t> </a:t>
            </a:r>
            <a:r>
              <a:rPr lang="ru-RU" dirty="0" err="1"/>
              <a:t>імперссіоністів</a:t>
            </a:r>
            <a:r>
              <a:rPr lang="ru-RU" dirty="0"/>
              <a:t> і </a:t>
            </a:r>
            <a:r>
              <a:rPr lang="ru-RU" dirty="0" err="1"/>
              <a:t>інших</a:t>
            </a:r>
            <a:r>
              <a:rPr lang="ru-RU" dirty="0"/>
              <a:t> </a:t>
            </a:r>
            <a:r>
              <a:rPr lang="ru-RU" dirty="0" err="1"/>
              <a:t>мистецьких</a:t>
            </a:r>
            <a:r>
              <a:rPr lang="ru-RU" dirty="0"/>
              <a:t> </a:t>
            </a:r>
            <a:r>
              <a:rPr lang="ru-RU" dirty="0" err="1"/>
              <a:t>напрямків</a:t>
            </a:r>
            <a:r>
              <a:rPr lang="ru-RU" dirty="0"/>
              <a:t>. Твори </a:t>
            </a:r>
            <a:r>
              <a:rPr lang="ru-RU" dirty="0" err="1"/>
              <a:t>майстрів</a:t>
            </a:r>
            <a:r>
              <a:rPr lang="ru-RU" dirty="0"/>
              <a:t> 20 </a:t>
            </a:r>
            <a:r>
              <a:rPr lang="ru-RU" dirty="0" err="1"/>
              <a:t>століття</a:t>
            </a:r>
            <a:r>
              <a:rPr lang="ru-RU" dirty="0"/>
              <a:t> </a:t>
            </a:r>
            <a:r>
              <a:rPr lang="ru-RU" dirty="0" err="1"/>
              <a:t>збирає</a:t>
            </a:r>
            <a:r>
              <a:rPr lang="ru-RU" dirty="0"/>
              <a:t>, </a:t>
            </a:r>
            <a:r>
              <a:rPr lang="ru-RU" dirty="0" err="1"/>
              <a:t>вивчає</a:t>
            </a:r>
            <a:r>
              <a:rPr lang="ru-RU" dirty="0"/>
              <a:t> і </a:t>
            </a:r>
            <a:r>
              <a:rPr lang="ru-RU" dirty="0" err="1"/>
              <a:t>експонує</a:t>
            </a:r>
            <a:r>
              <a:rPr lang="ru-RU" dirty="0"/>
              <a:t> Музей </a:t>
            </a:r>
            <a:r>
              <a:rPr lang="ru-RU" dirty="0" err="1"/>
              <a:t>сучасного</a:t>
            </a:r>
            <a:r>
              <a:rPr lang="ru-RU" dirty="0"/>
              <a:t> </a:t>
            </a:r>
            <a:r>
              <a:rPr lang="ru-RU" dirty="0" err="1"/>
              <a:t>мистецтва</a:t>
            </a:r>
            <a:r>
              <a:rPr lang="ru-RU" dirty="0"/>
              <a:t> </a:t>
            </a:r>
            <a:r>
              <a:rPr lang="ru-RU" dirty="0" err="1"/>
              <a:t>імені</a:t>
            </a:r>
            <a:r>
              <a:rPr lang="ru-RU" dirty="0"/>
              <a:t> </a:t>
            </a:r>
            <a:r>
              <a:rPr lang="ru-RU" dirty="0">
                <a:hlinkClick r:id="rId3" tooltip="Жорж Помпіду"/>
              </a:rPr>
              <a:t>Жоржа </a:t>
            </a:r>
            <a:r>
              <a:rPr lang="ru-RU" dirty="0" err="1">
                <a:hlinkClick r:id="rId3" tooltip="Жорж Помпіду"/>
              </a:rPr>
              <a:t>Помпіду</a:t>
            </a:r>
            <a:r>
              <a:rPr lang="ru-RU" dirty="0"/>
              <a:t>. </a:t>
            </a:r>
            <a:r>
              <a:rPr lang="ru-RU" dirty="0" err="1"/>
              <a:t>Хронологічно</a:t>
            </a:r>
            <a:r>
              <a:rPr lang="ru-RU" dirty="0"/>
              <a:t> </a:t>
            </a:r>
            <a:r>
              <a:rPr lang="ru-RU" dirty="0" err="1"/>
              <a:t>експозиції</a:t>
            </a:r>
            <a:r>
              <a:rPr lang="ru-RU" dirty="0"/>
              <a:t> Лувра </a:t>
            </a:r>
            <a:r>
              <a:rPr lang="ru-RU" dirty="0" err="1"/>
              <a:t>закінчуються</a:t>
            </a:r>
            <a:r>
              <a:rPr lang="ru-RU" dirty="0"/>
              <a:t> 1848 роком</a:t>
            </a:r>
            <a:r>
              <a:rPr lang="ru-RU" dirty="0" smtClean="0"/>
              <a:t>.</a:t>
            </a:r>
            <a:endParaRPr lang="ru-RU" dirty="0" smtClean="0"/>
          </a:p>
          <a:p>
            <a:pPr algn="just"/>
            <a:r>
              <a:rPr lang="ru-RU" dirty="0"/>
              <a:t> В </a:t>
            </a:r>
            <a:r>
              <a:rPr lang="ru-RU" dirty="0" err="1"/>
              <a:t>Луврі</a:t>
            </a:r>
            <a:r>
              <a:rPr lang="ru-RU" dirty="0"/>
              <a:t> </a:t>
            </a:r>
            <a:r>
              <a:rPr lang="ru-RU" dirty="0" err="1"/>
              <a:t>знаходиться</a:t>
            </a:r>
            <a:r>
              <a:rPr lang="ru-RU" dirty="0"/>
              <a:t> одна з </a:t>
            </a:r>
            <a:r>
              <a:rPr lang="ru-RU" dirty="0" err="1"/>
              <a:t>найбільших</a:t>
            </a:r>
            <a:r>
              <a:rPr lang="ru-RU" dirty="0"/>
              <a:t> </a:t>
            </a:r>
            <a:r>
              <a:rPr lang="ru-RU" dirty="0" err="1"/>
              <a:t>колекцій</a:t>
            </a:r>
            <a:r>
              <a:rPr lang="ru-RU" dirty="0"/>
              <a:t> картин, скульптур і </a:t>
            </a:r>
            <a:r>
              <a:rPr lang="ru-RU" dirty="0" err="1"/>
              <a:t>інших</a:t>
            </a:r>
            <a:r>
              <a:rPr lang="ru-RU" dirty="0"/>
              <a:t> </a:t>
            </a:r>
            <a:r>
              <a:rPr lang="ru-RU" dirty="0" err="1"/>
              <a:t>зразків</a:t>
            </a:r>
            <a:r>
              <a:rPr lang="ru-RU" dirty="0"/>
              <a:t> </a:t>
            </a:r>
            <a:r>
              <a:rPr lang="ru-RU" dirty="0" err="1"/>
              <a:t>європейського</a:t>
            </a:r>
            <a:r>
              <a:rPr lang="ru-RU" dirty="0"/>
              <a:t> та </a:t>
            </a:r>
            <a:r>
              <a:rPr lang="ru-RU" dirty="0" err="1"/>
              <a:t>французького</a:t>
            </a:r>
            <a:r>
              <a:rPr lang="ru-RU" dirty="0"/>
              <a:t> </a:t>
            </a:r>
            <a:r>
              <a:rPr lang="ru-RU" dirty="0" err="1"/>
              <a:t>мистецтва</a:t>
            </a:r>
            <a:r>
              <a:rPr lang="ru-RU" dirty="0"/>
              <a:t>. В </a:t>
            </a:r>
            <a:r>
              <a:rPr lang="ru-RU" dirty="0" err="1"/>
              <a:t>його</a:t>
            </a:r>
            <a:r>
              <a:rPr lang="ru-RU" dirty="0"/>
              <a:t> </a:t>
            </a:r>
            <a:r>
              <a:rPr lang="ru-RU" dirty="0" err="1"/>
              <a:t>колекції</a:t>
            </a:r>
            <a:r>
              <a:rPr lang="ru-RU" dirty="0"/>
              <a:t> є </a:t>
            </a:r>
            <a:r>
              <a:rPr lang="ru-RU" dirty="0" err="1"/>
              <a:t>такі</a:t>
            </a:r>
            <a:r>
              <a:rPr lang="ru-RU" dirty="0"/>
              <a:t> </a:t>
            </a:r>
            <a:r>
              <a:rPr lang="ru-RU" dirty="0" err="1"/>
              <a:t>відомі</a:t>
            </a:r>
            <a:r>
              <a:rPr lang="ru-RU" dirty="0"/>
              <a:t> твори, як Джоконда (</a:t>
            </a:r>
            <a:r>
              <a:rPr lang="ru-RU" dirty="0" err="1">
                <a:hlinkClick r:id="rId4" tooltip="Мона Ліза"/>
              </a:rPr>
              <a:t>Мона</a:t>
            </a:r>
            <a:r>
              <a:rPr lang="ru-RU" dirty="0">
                <a:hlinkClick r:id="rId4" tooltip="Мона Ліза"/>
              </a:rPr>
              <a:t> </a:t>
            </a:r>
            <a:r>
              <a:rPr lang="ru-RU" dirty="0" err="1">
                <a:hlinkClick r:id="rId4" tooltip="Мона Ліза"/>
              </a:rPr>
              <a:t>Ліза</a:t>
            </a:r>
            <a:r>
              <a:rPr lang="ru-RU" dirty="0"/>
              <a:t>), </a:t>
            </a:r>
            <a:r>
              <a:rPr lang="ru-RU" dirty="0">
                <a:hlinkClick r:id="rId5" tooltip="Венера Мілоська"/>
              </a:rPr>
              <a:t>Венера </a:t>
            </a:r>
            <a:r>
              <a:rPr lang="ru-RU" dirty="0" err="1">
                <a:hlinkClick r:id="rId5" tooltip="Венера Мілоська"/>
              </a:rPr>
              <a:t>Мілоська</a:t>
            </a:r>
            <a:r>
              <a:rPr lang="ru-RU" dirty="0"/>
              <a:t>, </a:t>
            </a:r>
            <a:r>
              <a:rPr lang="ru-RU" dirty="0" err="1">
                <a:hlinkClick r:id="rId6" tooltip="Ніка Самофракійська"/>
              </a:rPr>
              <a:t>Ніка</a:t>
            </a:r>
            <a:r>
              <a:rPr lang="ru-RU" dirty="0">
                <a:hlinkClick r:id="rId6" tooltip="Ніка Самофракійська"/>
              </a:rPr>
              <a:t> </a:t>
            </a:r>
            <a:r>
              <a:rPr lang="ru-RU" dirty="0" err="1">
                <a:hlinkClick r:id="rId6" tooltip="Ніка Самофракійська"/>
              </a:rPr>
              <a:t>Самофракійська</a:t>
            </a:r>
            <a:r>
              <a:rPr lang="ru-RU" dirty="0"/>
              <a:t>, </a:t>
            </a:r>
            <a:r>
              <a:rPr lang="ru-RU" dirty="0" err="1"/>
              <a:t>картини</a:t>
            </a:r>
            <a:r>
              <a:rPr lang="ru-RU" dirty="0"/>
              <a:t> </a:t>
            </a:r>
            <a:r>
              <a:rPr lang="ru-RU" dirty="0">
                <a:hlinkClick r:id="rId7" tooltip="Рембрандт"/>
              </a:rPr>
              <a:t>Рембрандта</a:t>
            </a:r>
            <a:r>
              <a:rPr lang="ru-RU" dirty="0"/>
              <a:t>, </a:t>
            </a:r>
            <a:r>
              <a:rPr lang="ru-RU" dirty="0" err="1">
                <a:hlinkClick r:id="rId8" tooltip="Тіціан"/>
              </a:rPr>
              <a:t>Тіціана</a:t>
            </a:r>
            <a:r>
              <a:rPr lang="ru-RU" dirty="0"/>
              <a:t> і </a:t>
            </a:r>
            <a:r>
              <a:rPr lang="ru-RU" dirty="0">
                <a:hlinkClick r:id="rId9" tooltip="Леонардо да Вінчі"/>
              </a:rPr>
              <a:t>Леонардо да </a:t>
            </a:r>
            <a:r>
              <a:rPr lang="ru-RU" dirty="0" smtClean="0"/>
              <a:t>.</a:t>
            </a:r>
            <a:endParaRPr lang="ru-RU" dirty="0" smtClean="0"/>
          </a:p>
          <a:p>
            <a:pPr marL="0" indent="0" algn="just">
              <a:buNone/>
            </a:pPr>
            <a:r>
              <a:rPr lang="ru-RU" dirty="0" smtClean="0"/>
              <a:t> </a:t>
            </a:r>
            <a:r>
              <a:rPr lang="ru-RU" dirty="0"/>
              <a:t>У </a:t>
            </a:r>
            <a:r>
              <a:rPr lang="ru-RU" dirty="0">
                <a:hlinkClick r:id="rId10" tooltip="1989"/>
              </a:rPr>
              <a:t>1989</a:t>
            </a:r>
            <a:r>
              <a:rPr lang="ru-RU" dirty="0"/>
              <a:t> р. в </a:t>
            </a:r>
            <a:r>
              <a:rPr lang="ru-RU" dirty="0" err="1"/>
              <a:t>центрі</a:t>
            </a:r>
            <a:r>
              <a:rPr lang="ru-RU" dirty="0"/>
              <a:t> палацу </a:t>
            </a:r>
            <a:r>
              <a:rPr lang="ru-RU" dirty="0" err="1"/>
              <a:t>була</a:t>
            </a:r>
            <a:r>
              <a:rPr lang="ru-RU" dirty="0"/>
              <a:t> додана </a:t>
            </a:r>
            <a:r>
              <a:rPr lang="ru-RU" dirty="0" err="1"/>
              <a:t>скляна</a:t>
            </a:r>
            <a:r>
              <a:rPr lang="ru-RU" dirty="0"/>
              <a:t> </a:t>
            </a:r>
            <a:r>
              <a:rPr lang="ru-RU" dirty="0" err="1"/>
              <a:t>піраміда</a:t>
            </a:r>
            <a:r>
              <a:rPr lang="ru-RU" dirty="0"/>
              <a:t>, створена китайско-американским </a:t>
            </a:r>
            <a:r>
              <a:rPr lang="ru-RU" dirty="0" err="1"/>
              <a:t>архітектором</a:t>
            </a:r>
            <a:r>
              <a:rPr lang="ru-RU" dirty="0"/>
              <a:t> Й. М. </a:t>
            </a:r>
            <a:r>
              <a:rPr lang="ru-RU" dirty="0" err="1"/>
              <a:t>Пейєм</a:t>
            </a:r>
            <a:r>
              <a:rPr lang="ru-RU" dirty="0"/>
              <a:t>.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CCCC00"/>
          </a:solidFill>
        </p:spPr>
        <p:txBody>
          <a:bodyPr/>
          <a:lstStyle/>
          <a:p>
            <a:r>
              <a:rPr lang="ru-RU" dirty="0" err="1"/>
              <a:t>С</a:t>
            </a:r>
            <a:r>
              <a:rPr lang="ru-RU" dirty="0" err="1" smtClean="0"/>
              <a:t>кляна</a:t>
            </a:r>
            <a:r>
              <a:rPr lang="ru-RU" dirty="0" smtClean="0"/>
              <a:t> </a:t>
            </a:r>
            <a:r>
              <a:rPr lang="ru-RU" dirty="0" err="1" smtClean="0"/>
              <a:t>піраміда</a:t>
            </a:r>
            <a:r>
              <a:rPr lang="ru-RU" dirty="0" smtClean="0"/>
              <a:t> Лувру</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47663" y="1628800"/>
            <a:ext cx="6192000" cy="465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ЛУВР</a:t>
            </a:r>
            <a:endParaRPr lang="ru-RU" dirty="0"/>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45576" y="1196752"/>
            <a:ext cx="3780000" cy="540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sz="4000" b="1"/>
              <a:t>Які твори видатні твори європейського мистецва знаходяться в Луврі</a:t>
            </a:r>
            <a:r>
              <a:rPr lang="uk-UA" altLang="en-US" sz="4000"/>
              <a:t> </a:t>
            </a:r>
            <a:endParaRPr lang="uk-UA" altLang="en-US" sz="4000"/>
          </a:p>
        </p:txBody>
      </p:sp>
      <p:sp>
        <p:nvSpPr>
          <p:cNvPr id="3" name="Content Placeholder 2"/>
          <p:cNvSpPr>
            <a:spLocks noGrp="1"/>
          </p:cNvSpPr>
          <p:nvPr>
            <p:ph idx="1"/>
          </p:nvPr>
        </p:nvSpPr>
        <p:spPr/>
        <p:txBody>
          <a:bodyPr>
            <a:normAutofit lnSpcReduction="10000"/>
          </a:bodyPr>
          <a:p>
            <a:pPr marL="0" indent="0">
              <a:buNone/>
            </a:pPr>
            <a:r>
              <a:rPr lang="en-US" altLang="en-US"/>
              <a:t>Леонардо да Вінчі</a:t>
            </a:r>
            <a:r>
              <a:rPr lang="uk-UA" altLang="en-US"/>
              <a:t> - </a:t>
            </a:r>
            <a:r>
              <a:rPr lang="uk-UA" altLang="en-US" b="1"/>
              <a:t>Мона Ліза</a:t>
            </a:r>
            <a:endParaRPr lang="uk-UA" altLang="en-US" b="1"/>
          </a:p>
          <a:p>
            <a:pPr marL="0" indent="0">
              <a:buNone/>
            </a:pPr>
            <a:r>
              <a:rPr lang="en-US" altLang="en-US"/>
              <a:t>Мікеланджело</a:t>
            </a:r>
            <a:r>
              <a:rPr lang="uk-UA" altLang="en-US" b="1"/>
              <a:t>      - Вмираючий раб</a:t>
            </a:r>
            <a:endParaRPr lang="uk-UA" altLang="en-US" b="1"/>
          </a:p>
          <a:p>
            <a:pPr marL="0" indent="0">
              <a:buNone/>
            </a:pPr>
            <a:r>
              <a:rPr lang="en-US" altLang="en-US" sz="2400"/>
              <a:t>Давньогрецька скульптур</a:t>
            </a:r>
            <a:r>
              <a:rPr lang="uk-UA" altLang="en-US" sz="2400"/>
              <a:t>и - </a:t>
            </a:r>
            <a:r>
              <a:rPr lang="uk-UA" altLang="en-US" sz="3600" b="1"/>
              <a:t>Венера Мілоська, </a:t>
            </a:r>
            <a:endParaRPr lang="uk-UA" altLang="en-US" sz="3600" b="1"/>
          </a:p>
          <a:p>
            <a:pPr marL="0" indent="0">
              <a:buNone/>
            </a:pPr>
            <a:r>
              <a:rPr lang="en-US" altLang="en-US" sz="3600" b="1"/>
              <a:t>Крилата Перемога Самофракії</a:t>
            </a:r>
            <a:endParaRPr lang="en-US" altLang="en-US" sz="3600" b="1"/>
          </a:p>
          <a:p>
            <a:pPr marL="0" indent="0">
              <a:buNone/>
            </a:pPr>
            <a:r>
              <a:rPr lang="en-US" altLang="en-US" sz="3600"/>
              <a:t>Жак-Луї Давід</a:t>
            </a:r>
            <a:r>
              <a:rPr lang="uk-UA" altLang="en-US" sz="3600" b="1"/>
              <a:t> - Клятва Гораціїв, </a:t>
            </a:r>
            <a:r>
              <a:rPr lang="en-US" altLang="en-US" sz="3600" b="1"/>
              <a:t>Втручання сабінянок</a:t>
            </a:r>
            <a:endParaRPr lang="en-US" altLang="en-US" sz="3600" b="1"/>
          </a:p>
          <a:p>
            <a:pPr marL="0" indent="0">
              <a:buNone/>
            </a:pPr>
            <a:r>
              <a:rPr lang="en-US" altLang="en-US" sz="3600"/>
              <a:t>Ежен Делакруа</a:t>
            </a:r>
            <a:r>
              <a:rPr lang="uk-UA" altLang="en-US" sz="3600"/>
              <a:t>- </a:t>
            </a:r>
            <a:r>
              <a:rPr lang="en-US" altLang="en-US" sz="3600" b="1"/>
              <a:t>Свобода, що веде народ</a:t>
            </a:r>
            <a:endParaRPr lang="en-US" altLang="en-US" sz="36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sz="3555" b="1">
                <a:sym typeface="+mn-ea"/>
              </a:rPr>
              <a:t>Які твори видатні твори європейського мистецва знаходяться в Луврі </a:t>
            </a:r>
            <a:endParaRPr lang="uk-UA" altLang="en-US" sz="3555" b="1">
              <a:sym typeface="+mn-ea"/>
            </a:endParaRPr>
          </a:p>
        </p:txBody>
      </p:sp>
      <p:sp>
        <p:nvSpPr>
          <p:cNvPr id="3" name="Content Placeholder 2"/>
          <p:cNvSpPr>
            <a:spLocks noGrp="1"/>
          </p:cNvSpPr>
          <p:nvPr>
            <p:ph idx="1"/>
          </p:nvPr>
        </p:nvSpPr>
        <p:spPr/>
        <p:txBody>
          <a:bodyPr/>
          <a:p>
            <a:pPr marL="0" indent="0">
              <a:buNone/>
            </a:pPr>
            <a:r>
              <a:rPr lang="en-US" altLang="en-US"/>
              <a:t>Жан-Огюст-Домінік Енгр</a:t>
            </a:r>
            <a:r>
              <a:rPr lang="uk-UA" altLang="en-US"/>
              <a:t> - </a:t>
            </a:r>
            <a:r>
              <a:rPr lang="en-US" altLang="en-US" b="1"/>
              <a:t>Велика одаліска</a:t>
            </a:r>
            <a:endParaRPr lang="en-US" altLang="en-US" b="1"/>
          </a:p>
          <a:p>
            <a:pPr marL="0" indent="0">
              <a:buNone/>
            </a:pPr>
            <a:r>
              <a:rPr lang="en-US" altLang="en-US" b="1"/>
              <a:t> Інші європейські шедеври</a:t>
            </a:r>
            <a:endParaRPr lang="en-US" altLang="en-US" b="1"/>
          </a:p>
          <a:p>
            <a:pPr marL="0" indent="0">
              <a:buNone/>
            </a:pPr>
            <a:r>
              <a:rPr lang="en-US" altLang="en-US" b="1"/>
              <a:t>• 	Кодекс Гамільтона — рукописи Леонардо да Вінчі.</a:t>
            </a:r>
            <a:endParaRPr lang="en-US" altLang="en-US" b="1"/>
          </a:p>
          <a:p>
            <a:pPr marL="0" indent="0">
              <a:buNone/>
            </a:pPr>
            <a:r>
              <a:rPr lang="en-US" altLang="en-US" b="1"/>
              <a:t>• 	Гобелени та декоративне мистецтво — зразки французького та італійського бароко.</a:t>
            </a:r>
            <a:endParaRPr lang="en-US" altLang="en-US" b="1"/>
          </a:p>
          <a:p>
            <a:pPr marL="0" indent="0">
              <a:buNone/>
            </a:pPr>
            <a:r>
              <a:rPr lang="en-US" altLang="en-US" b="1"/>
              <a:t>• 	Мініатюри, гравюри, середньовічні ікони — у відділі графіки.</a:t>
            </a:r>
            <a:endParaRPr lang="en-US" altLang="en-US"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10959"/>
            <a:ext cx="8229600" cy="1143000"/>
          </a:xfrm>
        </p:spPr>
        <p:txBody>
          <a:bodyPr>
            <a:noAutofit/>
          </a:bodyPr>
          <a:lstStyle/>
          <a:p>
            <a:pPr algn="l"/>
            <a:r>
              <a:rPr lang="uk-UA" sz="3200" b="1" dirty="0" err="1" smtClean="0"/>
              <a:t>Ієронімус</a:t>
            </a:r>
            <a:r>
              <a:rPr lang="uk-UA" sz="3200" b="1" dirty="0" smtClean="0"/>
              <a:t> </a:t>
            </a:r>
            <a:r>
              <a:rPr lang="uk-UA" sz="3200" b="1" dirty="0" err="1" smtClean="0"/>
              <a:t>Босх</a:t>
            </a:r>
            <a:r>
              <a:rPr lang="uk-UA" sz="3200" b="1" dirty="0" smtClean="0"/>
              <a:t> </a:t>
            </a:r>
            <a:br>
              <a:rPr lang="uk-UA" sz="3200" dirty="0" smtClean="0"/>
            </a:br>
            <a:r>
              <a:rPr lang="uk-UA" sz="3200" dirty="0" smtClean="0"/>
              <a:t>(1450-1516,</a:t>
            </a:r>
            <a:br>
              <a:rPr lang="uk-UA" sz="3200" dirty="0" smtClean="0"/>
            </a:br>
            <a:r>
              <a:rPr lang="uk-UA" sz="3200" dirty="0" smtClean="0"/>
              <a:t> Нідерланди)</a:t>
            </a:r>
            <a:endParaRPr lang="ru-RU" sz="3200" dirty="0"/>
          </a:p>
        </p:txBody>
      </p:sp>
      <p:sp>
        <p:nvSpPr>
          <p:cNvPr id="3" name="Объект 2"/>
          <p:cNvSpPr>
            <a:spLocks noGrp="1"/>
          </p:cNvSpPr>
          <p:nvPr>
            <p:ph idx="1"/>
          </p:nvPr>
        </p:nvSpPr>
        <p:spPr>
          <a:xfrm>
            <a:off x="385192" y="1556792"/>
            <a:ext cx="8229600" cy="4525963"/>
          </a:xfrm>
        </p:spPr>
        <p:txBody>
          <a:bodyPr/>
          <a:lstStyle/>
          <a:p>
            <a:r>
              <a:rPr lang="uk-UA" b="1" dirty="0"/>
              <a:t>К</a:t>
            </a:r>
            <a:r>
              <a:rPr lang="uk-UA" b="1" dirty="0" smtClean="0"/>
              <a:t>орабель дурнів</a:t>
            </a:r>
            <a:endParaRPr lang="ru-RU" b="1"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99992" y="10959"/>
            <a:ext cx="3528000" cy="683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lstStyle/>
          <a:p>
            <a:r>
              <a:rPr lang="uk-UA" b="1" dirty="0" smtClean="0"/>
              <a:t>Лувр в Абу-Дабі</a:t>
            </a:r>
            <a:endParaRPr lang="ru-RU" b="1" dirty="0"/>
          </a:p>
        </p:txBody>
      </p:sp>
      <p:sp>
        <p:nvSpPr>
          <p:cNvPr id="3" name="Объект 2"/>
          <p:cNvSpPr>
            <a:spLocks noGrp="1"/>
          </p:cNvSpPr>
          <p:nvPr>
            <p:ph idx="1"/>
          </p:nvPr>
        </p:nvSpPr>
        <p:spPr>
          <a:blipFill>
            <a:blip r:embed="rId2"/>
            <a:tile tx="0" ty="0" sx="100000" sy="100000" flip="none" algn="tl"/>
          </a:blipFill>
        </p:spPr>
        <p:txBody>
          <a:bodyPr>
            <a:normAutofit fontScale="70000" lnSpcReduction="20000"/>
          </a:bodyPr>
          <a:lstStyle/>
          <a:p>
            <a:r>
              <a:rPr lang="ru-RU" dirty="0" smtClean="0"/>
              <a:t>В 2012</a:t>
            </a:r>
            <a:r>
              <a:rPr lang="ru-RU" dirty="0"/>
              <a:t> </a:t>
            </a:r>
            <a:r>
              <a:rPr lang="ru-RU" dirty="0" err="1"/>
              <a:t>році</a:t>
            </a:r>
            <a:r>
              <a:rPr lang="ru-RU" dirty="0"/>
              <a:t> в </a:t>
            </a:r>
            <a:r>
              <a:rPr lang="ru-RU" dirty="0" smtClean="0"/>
              <a:t>Абу-</a:t>
            </a:r>
            <a:r>
              <a:rPr lang="ru-RU" dirty="0" err="1" smtClean="0"/>
              <a:t>Дабі</a:t>
            </a:r>
            <a:r>
              <a:rPr lang="ru-RU" dirty="0"/>
              <a:t> </a:t>
            </a:r>
            <a:r>
              <a:rPr lang="ru-RU" dirty="0" err="1" smtClean="0"/>
              <a:t>був</a:t>
            </a:r>
            <a:r>
              <a:rPr lang="ru-RU" dirty="0" smtClean="0"/>
              <a:t> </a:t>
            </a:r>
            <a:r>
              <a:rPr lang="ru-RU" dirty="0" err="1"/>
              <a:t>збудований</a:t>
            </a:r>
            <a:r>
              <a:rPr lang="ru-RU" dirty="0"/>
              <a:t> </a:t>
            </a:r>
            <a:r>
              <a:rPr lang="ru-RU" dirty="0" err="1"/>
              <a:t>філіал</a:t>
            </a:r>
            <a:r>
              <a:rPr lang="ru-RU" dirty="0"/>
              <a:t> музею Лувр. </a:t>
            </a:r>
            <a:r>
              <a:rPr lang="ru-RU" dirty="0" err="1"/>
              <a:t>Згідно</a:t>
            </a:r>
            <a:r>
              <a:rPr lang="ru-RU" dirty="0"/>
              <a:t> з 30-річною </a:t>
            </a:r>
            <a:r>
              <a:rPr lang="ru-RU" dirty="0" err="1"/>
              <a:t>угодою</a:t>
            </a:r>
            <a:r>
              <a:rPr lang="ru-RU" dirty="0"/>
              <a:t>, </a:t>
            </a:r>
            <a:r>
              <a:rPr lang="ru-RU" dirty="0" err="1"/>
              <a:t>підписаною</a:t>
            </a:r>
            <a:r>
              <a:rPr lang="ru-RU" dirty="0"/>
              <a:t> </a:t>
            </a:r>
            <a:r>
              <a:rPr lang="ru-RU" dirty="0" err="1"/>
              <a:t>міністром</a:t>
            </a:r>
            <a:r>
              <a:rPr lang="ru-RU" dirty="0"/>
              <a:t> </a:t>
            </a:r>
            <a:r>
              <a:rPr lang="ru-RU" dirty="0" err="1"/>
              <a:t>культури</a:t>
            </a:r>
            <a:r>
              <a:rPr lang="ru-RU" dirty="0"/>
              <a:t> </a:t>
            </a:r>
            <a:r>
              <a:rPr lang="ru-RU" dirty="0" err="1"/>
              <a:t>Франції</a:t>
            </a:r>
            <a:r>
              <a:rPr lang="ru-RU" dirty="0"/>
              <a:t> Рено </a:t>
            </a:r>
            <a:r>
              <a:rPr lang="ru-RU" dirty="0" err="1"/>
              <a:t>Доннедье</a:t>
            </a:r>
            <a:r>
              <a:rPr lang="ru-RU" dirty="0"/>
              <a:t> де </a:t>
            </a:r>
            <a:r>
              <a:rPr lang="ru-RU" dirty="0" err="1"/>
              <a:t>Вабром</a:t>
            </a:r>
            <a:r>
              <a:rPr lang="ru-RU" dirty="0"/>
              <a:t> і шейхом </a:t>
            </a:r>
            <a:r>
              <a:rPr lang="ru-RU" dirty="0" err="1"/>
              <a:t>Заіда</a:t>
            </a:r>
            <a:r>
              <a:rPr lang="ru-RU" dirty="0"/>
              <a:t> бен Султана Аль </a:t>
            </a:r>
            <a:r>
              <a:rPr lang="ru-RU" dirty="0" err="1"/>
              <a:t>Нахайяна</a:t>
            </a:r>
            <a:r>
              <a:rPr lang="ru-RU" dirty="0"/>
              <a:t>, в </a:t>
            </a:r>
            <a:r>
              <a:rPr lang="ru-RU" dirty="0" err="1"/>
              <a:t>центрі</a:t>
            </a:r>
            <a:r>
              <a:rPr lang="ru-RU" dirty="0"/>
              <a:t> Абу-</a:t>
            </a:r>
            <a:r>
              <a:rPr lang="ru-RU" dirty="0" err="1"/>
              <a:t>Дабі</a:t>
            </a:r>
            <a:r>
              <a:rPr lang="ru-RU" dirty="0"/>
              <a:t> </a:t>
            </a:r>
            <a:r>
              <a:rPr lang="ru-RU" dirty="0" err="1"/>
              <a:t>планують</a:t>
            </a:r>
            <a:r>
              <a:rPr lang="ru-RU" dirty="0"/>
              <a:t> </a:t>
            </a:r>
            <a:r>
              <a:rPr lang="ru-RU" dirty="0" err="1"/>
              <a:t>побудувати</a:t>
            </a:r>
            <a:r>
              <a:rPr lang="ru-RU" dirty="0"/>
              <a:t> музей в </a:t>
            </a:r>
            <a:r>
              <a:rPr lang="ru-RU" dirty="0" err="1"/>
              <a:t>обмін</a:t>
            </a:r>
            <a:r>
              <a:rPr lang="ru-RU" dirty="0"/>
              <a:t> на </a:t>
            </a:r>
            <a:r>
              <a:rPr lang="ru-RU" b="1" dirty="0"/>
              <a:t>€ 832 млн ($1,3 млрд.). </a:t>
            </a:r>
            <a:r>
              <a:rPr lang="ru-RU" dirty="0"/>
              <a:t>За проектом </a:t>
            </a:r>
            <a:r>
              <a:rPr lang="ru-RU" dirty="0" err="1"/>
              <a:t>французького</a:t>
            </a:r>
            <a:r>
              <a:rPr lang="ru-RU" dirty="0"/>
              <a:t> </a:t>
            </a:r>
            <a:r>
              <a:rPr lang="ru-RU" dirty="0" err="1"/>
              <a:t>архітектора</a:t>
            </a:r>
            <a:r>
              <a:rPr lang="ru-RU" dirty="0"/>
              <a:t> Жана </a:t>
            </a:r>
            <a:r>
              <a:rPr lang="ru-RU" dirty="0" err="1"/>
              <a:t>Нувеля</a:t>
            </a:r>
            <a:r>
              <a:rPr lang="ru-RU" dirty="0"/>
              <a:t> та </a:t>
            </a:r>
            <a:r>
              <a:rPr lang="ru-RU" dirty="0" err="1"/>
              <a:t>інженерної</a:t>
            </a:r>
            <a:r>
              <a:rPr lang="ru-RU" dirty="0"/>
              <a:t> </a:t>
            </a:r>
            <a:r>
              <a:rPr lang="ru-RU" dirty="0" err="1"/>
              <a:t>фірми</a:t>
            </a:r>
            <a:r>
              <a:rPr lang="ru-RU" dirty="0"/>
              <a:t> Буро </a:t>
            </a:r>
            <a:r>
              <a:rPr lang="ru-RU" dirty="0" err="1"/>
              <a:t>Хаппольд</a:t>
            </a:r>
            <a:r>
              <a:rPr lang="ru-RU" dirty="0"/>
              <a:t>, Лувр Абу-</a:t>
            </a:r>
            <a:r>
              <a:rPr lang="ru-RU" dirty="0" err="1"/>
              <a:t>Дабі</a:t>
            </a:r>
            <a:r>
              <a:rPr lang="ru-RU" dirty="0"/>
              <a:t> </a:t>
            </a:r>
            <a:r>
              <a:rPr lang="ru-RU" dirty="0" err="1" smtClean="0"/>
              <a:t>займає</a:t>
            </a:r>
            <a:r>
              <a:rPr lang="ru-RU" dirty="0" smtClean="0"/>
              <a:t> </a:t>
            </a:r>
            <a:r>
              <a:rPr lang="ru-RU" dirty="0"/>
              <a:t>24 000 м² і </a:t>
            </a:r>
            <a:r>
              <a:rPr lang="ru-RU" dirty="0" err="1" smtClean="0"/>
              <a:t>покритий</a:t>
            </a:r>
            <a:r>
              <a:rPr lang="ru-RU" dirty="0" smtClean="0"/>
              <a:t> </a:t>
            </a:r>
            <a:r>
              <a:rPr lang="ru-RU" dirty="0" err="1"/>
              <a:t>дахом</a:t>
            </a:r>
            <a:r>
              <a:rPr lang="ru-RU" dirty="0"/>
              <a:t> у </a:t>
            </a:r>
            <a:r>
              <a:rPr lang="ru-RU" dirty="0" err="1"/>
              <a:t>формі</a:t>
            </a:r>
            <a:r>
              <a:rPr lang="ru-RU" dirty="0"/>
              <a:t> </a:t>
            </a:r>
            <a:r>
              <a:rPr lang="ru-RU" dirty="0" err="1"/>
              <a:t>літаючої</a:t>
            </a:r>
            <a:r>
              <a:rPr lang="ru-RU" dirty="0"/>
              <a:t> </a:t>
            </a:r>
            <a:r>
              <a:rPr lang="ru-RU" dirty="0" err="1"/>
              <a:t>тарілки</a:t>
            </a:r>
            <a:r>
              <a:rPr lang="ru-RU" dirty="0"/>
              <a:t>. </a:t>
            </a:r>
            <a:r>
              <a:rPr lang="ru-RU" dirty="0" err="1"/>
              <a:t>Франція</a:t>
            </a:r>
            <a:r>
              <a:rPr lang="ru-RU" dirty="0"/>
              <a:t> </a:t>
            </a:r>
            <a:r>
              <a:rPr lang="ru-RU" dirty="0" err="1"/>
              <a:t>погодилася</a:t>
            </a:r>
            <a:r>
              <a:rPr lang="ru-RU" dirty="0"/>
              <a:t> </a:t>
            </a:r>
            <a:r>
              <a:rPr lang="ru-RU" dirty="0" err="1"/>
              <a:t>протягом</a:t>
            </a:r>
            <a:r>
              <a:rPr lang="ru-RU" dirty="0"/>
              <a:t> 10 </a:t>
            </a:r>
            <a:r>
              <a:rPr lang="ru-RU" dirty="0" err="1"/>
              <a:t>років</a:t>
            </a:r>
            <a:r>
              <a:rPr lang="ru-RU" dirty="0"/>
              <a:t> по </a:t>
            </a:r>
            <a:r>
              <a:rPr lang="ru-RU" dirty="0" err="1"/>
              <a:t>черзі</a:t>
            </a:r>
            <a:r>
              <a:rPr lang="ru-RU" dirty="0"/>
              <a:t> </a:t>
            </a:r>
            <a:r>
              <a:rPr lang="ru-RU" dirty="0" err="1"/>
              <a:t>надавати</a:t>
            </a:r>
            <a:r>
              <a:rPr lang="ru-RU" dirty="0"/>
              <a:t> </a:t>
            </a:r>
            <a:r>
              <a:rPr lang="ru-RU" dirty="0" err="1"/>
              <a:t>від</a:t>
            </a:r>
            <a:r>
              <a:rPr lang="ru-RU" dirty="0"/>
              <a:t> 200 до 300 </a:t>
            </a:r>
            <a:r>
              <a:rPr lang="ru-RU" dirty="0" err="1"/>
              <a:t>предметів</a:t>
            </a:r>
            <a:r>
              <a:rPr lang="ru-RU" dirty="0"/>
              <a:t> </a:t>
            </a:r>
            <a:r>
              <a:rPr lang="ru-RU" dirty="0" err="1"/>
              <a:t>мистецтва</a:t>
            </a:r>
            <a:r>
              <a:rPr lang="ru-RU" dirty="0"/>
              <a:t>; </a:t>
            </a:r>
            <a:r>
              <a:rPr lang="ru-RU" dirty="0" err="1"/>
              <a:t>надати</a:t>
            </a:r>
            <a:r>
              <a:rPr lang="ru-RU" dirty="0"/>
              <a:t> </a:t>
            </a:r>
            <a:r>
              <a:rPr lang="ru-RU" dirty="0" err="1"/>
              <a:t>досвід</a:t>
            </a:r>
            <a:r>
              <a:rPr lang="ru-RU" dirty="0"/>
              <a:t> </a:t>
            </a:r>
            <a:r>
              <a:rPr lang="ru-RU" dirty="0" err="1"/>
              <a:t>управління</a:t>
            </a:r>
            <a:r>
              <a:rPr lang="ru-RU" dirty="0"/>
              <a:t>; </a:t>
            </a:r>
            <a:r>
              <a:rPr lang="ru-RU" dirty="0" err="1"/>
              <a:t>організовувати</a:t>
            </a:r>
            <a:r>
              <a:rPr lang="ru-RU" dirty="0"/>
              <a:t> </a:t>
            </a:r>
            <a:r>
              <a:rPr lang="ru-RU" dirty="0" err="1"/>
              <a:t>проведення</a:t>
            </a:r>
            <a:r>
              <a:rPr lang="ru-RU" dirty="0"/>
              <a:t> 4 </a:t>
            </a:r>
            <a:r>
              <a:rPr lang="ru-RU" dirty="0" err="1"/>
              <a:t>тимчасових</a:t>
            </a:r>
            <a:r>
              <a:rPr lang="ru-RU" dirty="0"/>
              <a:t> </a:t>
            </a:r>
            <a:r>
              <a:rPr lang="ru-RU" dirty="0" err="1"/>
              <a:t>виставок</a:t>
            </a:r>
            <a:r>
              <a:rPr lang="ru-RU" dirty="0"/>
              <a:t> </a:t>
            </a:r>
            <a:r>
              <a:rPr lang="ru-RU" dirty="0" err="1"/>
              <a:t>щороку</a:t>
            </a:r>
            <a:r>
              <a:rPr lang="ru-RU" dirty="0"/>
              <a:t> на </a:t>
            </a:r>
            <a:r>
              <a:rPr lang="ru-RU" dirty="0" err="1"/>
              <a:t>протязі</a:t>
            </a:r>
            <a:r>
              <a:rPr lang="ru-RU" dirty="0"/>
              <a:t> 15 </a:t>
            </a:r>
            <a:r>
              <a:rPr lang="ru-RU" dirty="0" err="1"/>
              <a:t>років</a:t>
            </a:r>
            <a:r>
              <a:rPr lang="ru-RU" dirty="0"/>
              <a:t>. </a:t>
            </a:r>
            <a:r>
              <a:rPr lang="ru-RU" dirty="0" err="1"/>
              <a:t>Експонати</a:t>
            </a:r>
            <a:r>
              <a:rPr lang="ru-RU" dirty="0"/>
              <a:t> </a:t>
            </a:r>
            <a:r>
              <a:rPr lang="ru-RU" dirty="0" err="1"/>
              <a:t>будуть</a:t>
            </a:r>
            <a:r>
              <a:rPr lang="ru-RU" dirty="0"/>
              <a:t> </a:t>
            </a:r>
            <a:r>
              <a:rPr lang="ru-RU" dirty="0" err="1"/>
              <a:t>надходити</a:t>
            </a:r>
            <a:r>
              <a:rPr lang="ru-RU" dirty="0"/>
              <a:t> з </a:t>
            </a:r>
            <a:r>
              <a:rPr lang="ru-RU" dirty="0" err="1"/>
              <a:t>кількох</a:t>
            </a:r>
            <a:r>
              <a:rPr lang="ru-RU" dirty="0"/>
              <a:t> </a:t>
            </a:r>
            <a:r>
              <a:rPr lang="ru-RU" dirty="0" err="1"/>
              <a:t>музеїв</a:t>
            </a:r>
            <a:r>
              <a:rPr lang="ru-RU" dirty="0"/>
              <a:t>, </a:t>
            </a:r>
            <a:r>
              <a:rPr lang="ru-RU" dirty="0" err="1"/>
              <a:t>зокрема</a:t>
            </a:r>
            <a:r>
              <a:rPr lang="ru-RU" dirty="0"/>
              <a:t> </a:t>
            </a:r>
            <a:r>
              <a:rPr lang="ru-RU" sz="3100" dirty="0" err="1"/>
              <a:t>Лувру,</a:t>
            </a:r>
            <a:r>
              <a:rPr lang="ru-RU" sz="3100" dirty="0" err="1">
                <a:hlinkClick r:id="rId3" tooltip="Центр Жоржа Помпіду"/>
              </a:rPr>
              <a:t>Центру</a:t>
            </a:r>
            <a:r>
              <a:rPr lang="ru-RU" sz="3100" dirty="0">
                <a:hlinkClick r:id="rId3" tooltip="Центр Жоржа Помпіду"/>
              </a:rPr>
              <a:t> Жоржа </a:t>
            </a:r>
            <a:r>
              <a:rPr lang="ru-RU" sz="3100" dirty="0" err="1">
                <a:hlinkClick r:id="rId3" tooltip="Центр Жоржа Помпіду"/>
              </a:rPr>
              <a:t>Помпіду</a:t>
            </a:r>
            <a:r>
              <a:rPr lang="ru-RU" sz="3100" dirty="0" err="1"/>
              <a:t>,</a:t>
            </a:r>
            <a:r>
              <a:rPr lang="ru-RU" sz="3100" dirty="0" err="1">
                <a:hlinkClick r:id="rId4" tooltip="Музей д'Орсе"/>
              </a:rPr>
              <a:t>Музею</a:t>
            </a:r>
            <a:r>
              <a:rPr lang="ru-RU" sz="3100" dirty="0">
                <a:hlinkClick r:id="rId4" tooltip="Музей д'Орсе"/>
              </a:rPr>
              <a:t> </a:t>
            </a:r>
            <a:r>
              <a:rPr lang="ru-RU" sz="3100" dirty="0" err="1">
                <a:hlinkClick r:id="rId4" tooltip="Музей д'Орсе"/>
              </a:rPr>
              <a:t>д'Орсе</a:t>
            </a:r>
            <a:r>
              <a:rPr lang="ru-RU" sz="3100" dirty="0"/>
              <a:t>, </a:t>
            </a:r>
            <a:r>
              <a:rPr lang="ru-RU" sz="3100" dirty="0">
                <a:hlinkClick r:id="rId5" tooltip="Версаль"/>
              </a:rPr>
              <a:t>Версалю</a:t>
            </a:r>
            <a:r>
              <a:rPr lang="ru-RU" sz="3100" dirty="0"/>
              <a:t>, </a:t>
            </a:r>
            <a:r>
              <a:rPr lang="ru-RU" sz="3100" dirty="0">
                <a:hlinkClick r:id="rId6" tooltip="Національний музей східних мистецтв Ґіме"/>
              </a:rPr>
              <a:t>Музею </a:t>
            </a:r>
            <a:r>
              <a:rPr lang="ru-RU" sz="3100" dirty="0" err="1">
                <a:hlinkClick r:id="rId6" tooltip="Національний музей східних мистецтв Ґіме"/>
              </a:rPr>
              <a:t>Гіме</a:t>
            </a:r>
            <a:r>
              <a:rPr lang="ru-RU" sz="3100" dirty="0"/>
              <a:t>, </a:t>
            </a:r>
            <a:r>
              <a:rPr lang="ru-RU" sz="3100" dirty="0">
                <a:hlinkClick r:id="rId7" tooltip="Музей Родена"/>
              </a:rPr>
              <a:t>музею Родена</a:t>
            </a:r>
            <a:r>
              <a:rPr lang="ru-RU" sz="3100" dirty="0"/>
              <a:t>, і </a:t>
            </a:r>
            <a:r>
              <a:rPr lang="ru-RU" sz="3100" dirty="0">
                <a:hlinkClick r:id="rId8" tooltip="Музей на набережній Бранлі"/>
              </a:rPr>
              <a:t>Музею на </a:t>
            </a:r>
            <a:r>
              <a:rPr lang="ru-RU" sz="3100" dirty="0" err="1">
                <a:hlinkClick r:id="rId8" tooltip="Музей на набережній Бранлі"/>
              </a:rPr>
              <a:t>набережній</a:t>
            </a:r>
            <a:r>
              <a:rPr lang="ru-RU" sz="3100" dirty="0">
                <a:hlinkClick r:id="rId8" tooltip="Музей на набережній Бранлі"/>
              </a:rPr>
              <a:t> </a:t>
            </a:r>
            <a:r>
              <a:rPr lang="ru-RU" sz="3100" dirty="0" err="1">
                <a:hlinkClick r:id="rId8" tooltip="Музей на набережній Бранлі"/>
              </a:rPr>
              <a:t>Бранлі</a:t>
            </a:r>
            <a:r>
              <a:rPr lang="ru-RU" sz="3100" dirty="0"/>
              <a:t>.</a:t>
            </a:r>
            <a:endParaRPr lang="ru-RU" sz="3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uk-UA" b="1" dirty="0" smtClean="0"/>
              <a:t>ПРАДО</a:t>
            </a:r>
            <a:endParaRPr lang="ru-RU" b="1" dirty="0"/>
          </a:p>
        </p:txBody>
      </p:sp>
      <p:sp>
        <p:nvSpPr>
          <p:cNvPr id="3" name="Объект 2"/>
          <p:cNvSpPr>
            <a:spLocks noGrp="1"/>
          </p:cNvSpPr>
          <p:nvPr>
            <p:ph idx="1"/>
          </p:nvPr>
        </p:nvSpPr>
        <p:spPr>
          <a:solidFill>
            <a:srgbClr val="BED193"/>
          </a:solidFill>
        </p:spPr>
        <p:txBody>
          <a:bodyPr>
            <a:normAutofit fontScale="92500" lnSpcReduction="10000"/>
          </a:bodyPr>
          <a:lstStyle/>
          <a:p>
            <a:r>
              <a:rPr lang="ru-RU" dirty="0" smtClean="0"/>
              <a:t> — музей та галерея </a:t>
            </a:r>
            <a:r>
              <a:rPr lang="ru-RU" dirty="0" err="1" smtClean="0"/>
              <a:t>мистецтв</a:t>
            </a:r>
            <a:r>
              <a:rPr lang="ru-RU" dirty="0" smtClean="0"/>
              <a:t>, </a:t>
            </a:r>
            <a:r>
              <a:rPr lang="ru-RU" dirty="0" err="1" smtClean="0"/>
              <a:t>розташований</a:t>
            </a:r>
            <a:r>
              <a:rPr lang="ru-RU" dirty="0" smtClean="0"/>
              <a:t> в </a:t>
            </a:r>
            <a:r>
              <a:rPr lang="ru-RU" dirty="0" err="1" smtClean="0"/>
              <a:t>Мадриді</a:t>
            </a:r>
            <a:r>
              <a:rPr lang="ru-RU" dirty="0" smtClean="0"/>
              <a:t>, </a:t>
            </a:r>
            <a:r>
              <a:rPr lang="ru-RU" dirty="0" err="1" smtClean="0"/>
              <a:t>столиці</a:t>
            </a:r>
            <a:r>
              <a:rPr lang="ru-RU" dirty="0" smtClean="0"/>
              <a:t> </a:t>
            </a:r>
            <a:r>
              <a:rPr lang="ru-RU" dirty="0" err="1" smtClean="0"/>
              <a:t>Іспанії</a:t>
            </a:r>
            <a:r>
              <a:rPr lang="ru-RU" dirty="0" smtClean="0"/>
              <a:t>. «Прадо» </a:t>
            </a:r>
            <a:r>
              <a:rPr lang="ru-RU" dirty="0" err="1" smtClean="0"/>
              <a:t>означає</a:t>
            </a:r>
            <a:r>
              <a:rPr lang="ru-RU" dirty="0" smtClean="0"/>
              <a:t> «луки», «</a:t>
            </a:r>
            <a:r>
              <a:rPr lang="ru-RU" dirty="0" err="1" smtClean="0"/>
              <a:t>галявина</a:t>
            </a:r>
            <a:r>
              <a:rPr lang="ru-RU" dirty="0" smtClean="0"/>
              <a:t> для свят». </a:t>
            </a:r>
            <a:r>
              <a:rPr lang="ru-RU" dirty="0" err="1" smtClean="0"/>
              <a:t>Це</a:t>
            </a:r>
            <a:r>
              <a:rPr lang="ru-RU" dirty="0" smtClean="0"/>
              <a:t> один з великих і </a:t>
            </a:r>
            <a:r>
              <a:rPr lang="ru-RU" dirty="0" err="1" smtClean="0"/>
              <a:t>найбільш</a:t>
            </a:r>
            <a:r>
              <a:rPr lang="ru-RU" dirty="0" smtClean="0"/>
              <a:t> </a:t>
            </a:r>
            <a:r>
              <a:rPr lang="ru-RU" dirty="0" err="1" smtClean="0"/>
              <a:t>значущих</a:t>
            </a:r>
            <a:r>
              <a:rPr lang="ru-RU" dirty="0" smtClean="0"/>
              <a:t> </a:t>
            </a:r>
            <a:r>
              <a:rPr lang="ru-RU" dirty="0" err="1" smtClean="0"/>
              <a:t>музеїв</a:t>
            </a:r>
            <a:r>
              <a:rPr lang="ru-RU" dirty="0" smtClean="0"/>
              <a:t> </a:t>
            </a:r>
            <a:r>
              <a:rPr lang="ru-RU" dirty="0" err="1" smtClean="0"/>
              <a:t>європейського</a:t>
            </a:r>
            <a:r>
              <a:rPr lang="ru-RU" dirty="0" smtClean="0"/>
              <a:t> </a:t>
            </a:r>
            <a:r>
              <a:rPr lang="ru-RU" dirty="0" err="1" smtClean="0"/>
              <a:t>образотворчого</a:t>
            </a:r>
            <a:r>
              <a:rPr lang="ru-RU" dirty="0" smtClean="0"/>
              <a:t> </a:t>
            </a:r>
            <a:r>
              <a:rPr lang="ru-RU" dirty="0" err="1" smtClean="0"/>
              <a:t>мистецтва</a:t>
            </a:r>
            <a:r>
              <a:rPr lang="ru-RU" dirty="0" smtClean="0"/>
              <a:t>, </a:t>
            </a:r>
            <a:r>
              <a:rPr lang="ru-RU" dirty="0" err="1" smtClean="0"/>
              <a:t>що</a:t>
            </a:r>
            <a:r>
              <a:rPr lang="ru-RU" dirty="0" smtClean="0"/>
              <a:t> </a:t>
            </a:r>
            <a:r>
              <a:rPr lang="ru-RU" dirty="0" err="1" smtClean="0"/>
              <a:t>містить</a:t>
            </a:r>
            <a:r>
              <a:rPr lang="ru-RU" dirty="0" smtClean="0"/>
              <a:t> </a:t>
            </a:r>
            <a:r>
              <a:rPr lang="ru-RU" dirty="0" err="1" smtClean="0"/>
              <a:t>багату</a:t>
            </a:r>
            <a:r>
              <a:rPr lang="ru-RU" dirty="0" smtClean="0"/>
              <a:t> </a:t>
            </a:r>
            <a:r>
              <a:rPr lang="ru-RU" dirty="0" err="1" smtClean="0"/>
              <a:t>колекцію</a:t>
            </a:r>
            <a:r>
              <a:rPr lang="ru-RU" dirty="0" smtClean="0"/>
              <a:t> </a:t>
            </a:r>
            <a:r>
              <a:rPr lang="ru-RU" dirty="0" err="1" smtClean="0"/>
              <a:t>робіт</a:t>
            </a:r>
            <a:r>
              <a:rPr lang="ru-RU" dirty="0" smtClean="0"/>
              <a:t> з 12 по 19 </a:t>
            </a:r>
            <a:r>
              <a:rPr lang="ru-RU" dirty="0" err="1" smtClean="0"/>
              <a:t>століття</a:t>
            </a:r>
            <a:r>
              <a:rPr lang="ru-RU" dirty="0" smtClean="0"/>
              <a:t>, </a:t>
            </a:r>
            <a:r>
              <a:rPr lang="ru-RU" dirty="0" err="1" smtClean="0"/>
              <a:t>засновану</a:t>
            </a:r>
            <a:r>
              <a:rPr lang="ru-RU" dirty="0" smtClean="0"/>
              <a:t> на </a:t>
            </a:r>
            <a:r>
              <a:rPr lang="ru-RU" dirty="0" err="1" smtClean="0"/>
              <a:t>колишній</a:t>
            </a:r>
            <a:r>
              <a:rPr lang="ru-RU" dirty="0" smtClean="0"/>
              <a:t> </a:t>
            </a:r>
            <a:r>
              <a:rPr lang="ru-RU" dirty="0" err="1" smtClean="0"/>
              <a:t>королівській</a:t>
            </a:r>
            <a:r>
              <a:rPr lang="ru-RU" dirty="0" smtClean="0"/>
              <a:t> </a:t>
            </a:r>
            <a:r>
              <a:rPr lang="ru-RU" dirty="0" err="1" smtClean="0"/>
              <a:t>колекції</a:t>
            </a:r>
            <a:r>
              <a:rPr lang="ru-RU" dirty="0" smtClean="0"/>
              <a:t>.</a:t>
            </a:r>
            <a:endParaRPr lang="ru-RU" dirty="0" smtClean="0"/>
          </a:p>
          <a:p>
            <a:r>
              <a:rPr lang="uk-UA" dirty="0" err="1" smtClean="0"/>
              <a:t>Заснован</a:t>
            </a:r>
            <a:r>
              <a:rPr lang="en-US" dirty="0" smtClean="0"/>
              <a:t>o</a:t>
            </a:r>
            <a:r>
              <a:rPr lang="ru-RU" dirty="0" smtClean="0"/>
              <a:t> </a:t>
            </a:r>
            <a:r>
              <a:rPr lang="uk-UA" dirty="0" smtClean="0"/>
              <a:t>в </a:t>
            </a:r>
            <a:r>
              <a:rPr lang="ru-RU" dirty="0" smtClean="0"/>
              <a:t>1785 </a:t>
            </a:r>
            <a:r>
              <a:rPr lang="ru-RU" dirty="0" err="1" smtClean="0"/>
              <a:t>році</a:t>
            </a:r>
            <a:r>
              <a:rPr lang="ru-RU" dirty="0" smtClean="0"/>
              <a:t>.</a:t>
            </a:r>
            <a:endParaRPr lang="ru-RU" dirty="0" smtClean="0"/>
          </a:p>
          <a:p>
            <a:r>
              <a:rPr lang="uk-UA" dirty="0" smtClean="0"/>
              <a:t>Сайт –</a:t>
            </a:r>
            <a:r>
              <a:rPr lang="en-US" dirty="0" smtClean="0"/>
              <a:t> </a:t>
            </a:r>
            <a:r>
              <a:rPr lang="en-US" u="sng" dirty="0" smtClean="0"/>
              <a:t>www.museoprado.mcu.es</a:t>
            </a:r>
            <a:endParaRPr lang="ru-RU"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br>
              <a:rPr lang="ru-RU" dirty="0" smtClean="0"/>
            </a:br>
            <a:r>
              <a:rPr lang="ru-RU" dirty="0" err="1"/>
              <a:t>В</a:t>
            </a:r>
            <a:r>
              <a:rPr lang="ru-RU" dirty="0" err="1" smtClean="0"/>
              <a:t>ідвідування</a:t>
            </a:r>
            <a:r>
              <a:rPr lang="ru-RU" dirty="0" smtClean="0"/>
              <a:t> музею ПРАДО</a:t>
            </a:r>
            <a:br>
              <a:rPr lang="ru-RU" dirty="0" smtClean="0"/>
            </a:br>
            <a:endParaRPr lang="ru-RU" dirty="0"/>
          </a:p>
        </p:txBody>
      </p:sp>
      <p:sp>
        <p:nvSpPr>
          <p:cNvPr id="3" name="Объект 2"/>
          <p:cNvSpPr>
            <a:spLocks noGrp="1"/>
          </p:cNvSpPr>
          <p:nvPr>
            <p:ph idx="1"/>
          </p:nvPr>
        </p:nvSpPr>
        <p:spPr>
          <a:solidFill>
            <a:schemeClr val="accent6">
              <a:lumMod val="40000"/>
              <a:lumOff val="60000"/>
            </a:schemeClr>
          </a:solidFill>
        </p:spPr>
        <p:txBody>
          <a:bodyPr/>
          <a:lstStyle/>
          <a:p>
            <a:pPr marL="0" indent="0">
              <a:buNone/>
            </a:pPr>
            <a:r>
              <a:rPr lang="ru-RU" dirty="0" smtClean="0"/>
              <a:t>	</a:t>
            </a:r>
            <a:r>
              <a:rPr lang="ru-RU" dirty="0" err="1" smtClean="0"/>
              <a:t>Ціна</a:t>
            </a:r>
            <a:r>
              <a:rPr lang="ru-RU" dirty="0" smtClean="0"/>
              <a:t> квитка - 12 </a:t>
            </a:r>
            <a:r>
              <a:rPr lang="ru-RU" dirty="0" err="1" smtClean="0"/>
              <a:t>євро</a:t>
            </a:r>
            <a:r>
              <a:rPr lang="ru-RU" dirty="0" smtClean="0"/>
              <a:t>, для </a:t>
            </a:r>
            <a:r>
              <a:rPr lang="ru-RU" dirty="0" err="1" smtClean="0"/>
              <a:t>студентів</a:t>
            </a:r>
            <a:r>
              <a:rPr lang="ru-RU" dirty="0" smtClean="0"/>
              <a:t> - 6 </a:t>
            </a:r>
            <a:r>
              <a:rPr lang="ru-RU" dirty="0" err="1" smtClean="0"/>
              <a:t>євро</a:t>
            </a:r>
            <a:r>
              <a:rPr lang="ru-RU" dirty="0" smtClean="0"/>
              <a:t>. </a:t>
            </a:r>
            <a:r>
              <a:rPr lang="ru-RU" dirty="0" err="1" smtClean="0"/>
              <a:t>Безкоштовний</a:t>
            </a:r>
            <a:r>
              <a:rPr lang="ru-RU" dirty="0" smtClean="0"/>
              <a:t> </a:t>
            </a:r>
            <a:r>
              <a:rPr lang="ru-RU" dirty="0" err="1" smtClean="0"/>
              <a:t>вхід</a:t>
            </a:r>
            <a:r>
              <a:rPr lang="ru-RU" dirty="0" smtClean="0"/>
              <a:t> для </a:t>
            </a:r>
            <a:r>
              <a:rPr lang="ru-RU" dirty="0" err="1" smtClean="0"/>
              <a:t>відвідувачів</a:t>
            </a:r>
            <a:r>
              <a:rPr lang="ru-RU" dirty="0" smtClean="0"/>
              <a:t> </a:t>
            </a:r>
            <a:r>
              <a:rPr lang="ru-RU" dirty="0" err="1" smtClean="0"/>
              <a:t>молодше</a:t>
            </a:r>
            <a:r>
              <a:rPr lang="ru-RU" dirty="0" smtClean="0"/>
              <a:t> 18 </a:t>
            </a:r>
            <a:r>
              <a:rPr lang="ru-RU" dirty="0" err="1" smtClean="0"/>
              <a:t>років</a:t>
            </a:r>
            <a:r>
              <a:rPr lang="ru-RU" dirty="0" smtClean="0"/>
              <a:t>, </a:t>
            </a:r>
            <a:r>
              <a:rPr lang="ru-RU" dirty="0" err="1" smtClean="0"/>
              <a:t>викладачів</a:t>
            </a:r>
            <a:r>
              <a:rPr lang="ru-RU" dirty="0" smtClean="0"/>
              <a:t> і </a:t>
            </a:r>
            <a:r>
              <a:rPr lang="ru-RU" dirty="0" err="1" smtClean="0"/>
              <a:t>гідів</a:t>
            </a:r>
            <a:r>
              <a:rPr lang="ru-RU" dirty="0" smtClean="0"/>
              <a:t>. Для </a:t>
            </a:r>
            <a:r>
              <a:rPr lang="ru-RU" dirty="0" err="1" smtClean="0"/>
              <a:t>всіх</a:t>
            </a:r>
            <a:r>
              <a:rPr lang="ru-RU" dirty="0" smtClean="0"/>
              <a:t> - </a:t>
            </a:r>
            <a:r>
              <a:rPr lang="ru-RU" dirty="0" err="1" smtClean="0"/>
              <a:t>після</a:t>
            </a:r>
            <a:r>
              <a:rPr lang="ru-RU" dirty="0" smtClean="0"/>
              <a:t> 18 </a:t>
            </a:r>
            <a:r>
              <a:rPr lang="ru-RU" dirty="0" err="1" smtClean="0"/>
              <a:t>години</a:t>
            </a:r>
            <a:r>
              <a:rPr lang="ru-RU" dirty="0" smtClean="0"/>
              <a:t> в </a:t>
            </a:r>
            <a:r>
              <a:rPr lang="ru-RU" dirty="0" err="1" smtClean="0"/>
              <a:t>будні</a:t>
            </a:r>
            <a:r>
              <a:rPr lang="ru-RU" dirty="0" smtClean="0"/>
              <a:t> і </a:t>
            </a:r>
            <a:r>
              <a:rPr lang="ru-RU" dirty="0" err="1" smtClean="0"/>
              <a:t>після</a:t>
            </a:r>
            <a:r>
              <a:rPr lang="ru-RU" dirty="0" smtClean="0"/>
              <a:t> 17 годин по </a:t>
            </a:r>
            <a:r>
              <a:rPr lang="ru-RU" dirty="0" err="1" smtClean="0"/>
              <a:t>неділях</a:t>
            </a:r>
            <a:r>
              <a:rPr lang="ru-RU" dirty="0" smtClean="0"/>
              <a:t> (музей </a:t>
            </a:r>
            <a:r>
              <a:rPr lang="ru-RU" dirty="0" err="1" smtClean="0"/>
              <a:t>відкритий</a:t>
            </a:r>
            <a:r>
              <a:rPr lang="ru-RU" dirty="0" smtClean="0"/>
              <a:t> до 20 годин) і в </a:t>
            </a:r>
            <a:r>
              <a:rPr lang="ru-RU" dirty="0" err="1" smtClean="0"/>
              <a:t>дні</a:t>
            </a:r>
            <a:r>
              <a:rPr lang="ru-RU" dirty="0" smtClean="0"/>
              <a:t> </a:t>
            </a:r>
            <a:r>
              <a:rPr lang="ru-RU" dirty="0" err="1" smtClean="0"/>
              <a:t>національних</a:t>
            </a:r>
            <a:r>
              <a:rPr lang="ru-RU" dirty="0" smtClean="0"/>
              <a:t> свят.</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lstStyle/>
          <a:p>
            <a:pPr algn="l"/>
            <a:r>
              <a:rPr lang="uk-UA" dirty="0" err="1" smtClean="0"/>
              <a:t>Ієронімус</a:t>
            </a:r>
            <a:r>
              <a:rPr lang="uk-UA" dirty="0" smtClean="0"/>
              <a:t> </a:t>
            </a:r>
            <a:r>
              <a:rPr lang="uk-UA" dirty="0" err="1" smtClean="0"/>
              <a:t>Босх</a:t>
            </a:r>
            <a:endParaRPr lang="ru-RU" dirty="0"/>
          </a:p>
        </p:txBody>
      </p:sp>
      <p:sp>
        <p:nvSpPr>
          <p:cNvPr id="3" name="Объект 2"/>
          <p:cNvSpPr>
            <a:spLocks noGrp="1"/>
          </p:cNvSpPr>
          <p:nvPr>
            <p:ph idx="1"/>
          </p:nvPr>
        </p:nvSpPr>
        <p:spPr/>
        <p:txBody>
          <a:bodyPr/>
          <a:lstStyle/>
          <a:p>
            <a:r>
              <a:rPr lang="ru-RU" dirty="0" err="1"/>
              <a:t>Віз</a:t>
            </a:r>
            <a:r>
              <a:rPr lang="ru-RU" dirty="0"/>
              <a:t> </a:t>
            </a:r>
            <a:r>
              <a:rPr lang="ru-RU" dirty="0" err="1"/>
              <a:t>сіна</a:t>
            </a:r>
            <a:endParaRPr lang="ru-RU" dirty="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96206" y="571500"/>
            <a:ext cx="42291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normAutofit fontScale="90000"/>
          </a:bodyPr>
          <a:lstStyle/>
          <a:p>
            <a:r>
              <a:rPr lang="uk-UA" sz="4000" b="1" dirty="0"/>
              <a:t>Функції мистецтва</a:t>
            </a:r>
            <a:br>
              <a:rPr lang="ru-RU" sz="4000" dirty="0"/>
            </a:br>
            <a:r>
              <a:rPr lang="ru-RU" sz="4000" dirty="0"/>
              <a:t> </a:t>
            </a:r>
            <a:r>
              <a:rPr lang="ru-RU" sz="4000" dirty="0" smtClean="0"/>
              <a:t>за сферами</a:t>
            </a:r>
            <a:endParaRPr lang="ru-RU" sz="4000" dirty="0"/>
          </a:p>
        </p:txBody>
      </p:sp>
      <p:sp>
        <p:nvSpPr>
          <p:cNvPr id="3" name="Объект 2"/>
          <p:cNvSpPr>
            <a:spLocks noGrp="1"/>
          </p:cNvSpPr>
          <p:nvPr>
            <p:ph idx="1"/>
          </p:nvPr>
        </p:nvSpPr>
        <p:spPr>
          <a:blipFill>
            <a:blip r:embed="rId1"/>
            <a:tile tx="0" ty="0" sx="100000" sy="100000" flip="none" algn="tl"/>
          </a:blipFill>
        </p:spPr>
        <p:txBody>
          <a:bodyPr>
            <a:normAutofit fontScale="62500" lnSpcReduction="20000"/>
          </a:bodyPr>
          <a:lstStyle/>
          <a:p>
            <a:r>
              <a:rPr lang="uk-UA" dirty="0"/>
              <a:t>1)</a:t>
            </a:r>
            <a:r>
              <a:rPr lang="uk-UA" b="1" dirty="0"/>
              <a:t> </a:t>
            </a:r>
            <a:r>
              <a:rPr lang="ru-RU" b="1" dirty="0" err="1"/>
              <a:t>Стосовно</a:t>
            </a:r>
            <a:r>
              <a:rPr lang="ru-RU" b="1" dirty="0"/>
              <a:t> </a:t>
            </a:r>
            <a:r>
              <a:rPr lang="ru-RU" b="1" dirty="0" err="1"/>
              <a:t>людини</a:t>
            </a:r>
            <a:r>
              <a:rPr lang="ru-RU" b="1" dirty="0"/>
              <a:t>:</a:t>
            </a:r>
            <a:r>
              <a:rPr lang="ru-RU" dirty="0"/>
              <a:t> </a:t>
            </a:r>
            <a:r>
              <a:rPr lang="ru-RU" i="1" dirty="0" err="1"/>
              <a:t>виховна</a:t>
            </a:r>
            <a:r>
              <a:rPr lang="ru-RU" i="1" dirty="0"/>
              <a:t> </a:t>
            </a:r>
            <a:r>
              <a:rPr lang="ru-RU" i="1" dirty="0" err="1"/>
              <a:t>функція</a:t>
            </a:r>
            <a:r>
              <a:rPr lang="ru-RU" i="1" dirty="0"/>
              <a:t> </a:t>
            </a:r>
            <a:r>
              <a:rPr lang="ru-RU" dirty="0"/>
              <a:t>– </a:t>
            </a:r>
            <a:r>
              <a:rPr lang="ru-RU" dirty="0" err="1"/>
              <a:t>забезпечує</a:t>
            </a:r>
            <a:r>
              <a:rPr lang="ru-RU" dirty="0"/>
              <a:t> </a:t>
            </a:r>
            <a:r>
              <a:rPr lang="ru-RU" dirty="0" err="1"/>
              <a:t>розвиток</a:t>
            </a:r>
            <a:r>
              <a:rPr lang="ru-RU" dirty="0"/>
              <a:t> </a:t>
            </a:r>
            <a:r>
              <a:rPr lang="ru-RU" dirty="0" err="1"/>
              <a:t>її</a:t>
            </a:r>
            <a:r>
              <a:rPr lang="ru-RU" dirty="0"/>
              <a:t> духовного </a:t>
            </a:r>
            <a:r>
              <a:rPr lang="ru-RU" dirty="0" err="1"/>
              <a:t>потенціалу</a:t>
            </a:r>
            <a:r>
              <a:rPr lang="ru-RU" dirty="0"/>
              <a:t>, </a:t>
            </a:r>
            <a:r>
              <a:rPr lang="ru-RU" dirty="0" err="1"/>
              <a:t>спілкування</a:t>
            </a:r>
            <a:r>
              <a:rPr lang="ru-RU" dirty="0"/>
              <a:t> з </a:t>
            </a:r>
            <a:r>
              <a:rPr lang="ru-RU" dirty="0" err="1"/>
              <a:t>минулими</a:t>
            </a:r>
            <a:r>
              <a:rPr lang="ru-RU" dirty="0"/>
              <a:t> </a:t>
            </a:r>
            <a:r>
              <a:rPr lang="ru-RU" dirty="0" err="1"/>
              <a:t>поколіннями</a:t>
            </a:r>
            <a:r>
              <a:rPr lang="ru-RU" dirty="0"/>
              <a:t> й </a:t>
            </a:r>
            <a:r>
              <a:rPr lang="ru-RU" dirty="0" err="1"/>
              <a:t>іншими</a:t>
            </a:r>
            <a:r>
              <a:rPr lang="ru-RU" dirty="0"/>
              <a:t> культурами.</a:t>
            </a:r>
            <a:endParaRPr lang="ru-RU" dirty="0"/>
          </a:p>
          <a:p>
            <a:r>
              <a:rPr lang="uk-UA" dirty="0"/>
              <a:t>2)</a:t>
            </a:r>
            <a:r>
              <a:rPr lang="uk-UA" b="1" dirty="0"/>
              <a:t> </a:t>
            </a:r>
            <a:r>
              <a:rPr lang="ru-RU" b="1" dirty="0" err="1"/>
              <a:t>Щодо</a:t>
            </a:r>
            <a:r>
              <a:rPr lang="ru-RU" b="1" dirty="0"/>
              <a:t> </a:t>
            </a:r>
            <a:r>
              <a:rPr lang="ru-RU" b="1" dirty="0" err="1"/>
              <a:t>суспільства</a:t>
            </a:r>
            <a:r>
              <a:rPr lang="ru-RU" b="1" dirty="0"/>
              <a:t>:</a:t>
            </a:r>
            <a:r>
              <a:rPr lang="ru-RU" dirty="0"/>
              <a:t> </a:t>
            </a:r>
            <a:r>
              <a:rPr lang="ru-RU" i="1" dirty="0" err="1"/>
              <a:t>естетична</a:t>
            </a:r>
            <a:r>
              <a:rPr lang="ru-RU" i="1" dirty="0"/>
              <a:t> </a:t>
            </a:r>
            <a:r>
              <a:rPr lang="ru-RU" i="1" dirty="0" err="1"/>
              <a:t>функція</a:t>
            </a:r>
            <a:r>
              <a:rPr lang="ru-RU" i="1" dirty="0"/>
              <a:t> </a:t>
            </a:r>
            <a:r>
              <a:rPr lang="ru-RU" dirty="0"/>
              <a:t>– </a:t>
            </a:r>
            <a:r>
              <a:rPr lang="ru-RU" dirty="0" err="1"/>
              <a:t>надає</a:t>
            </a:r>
            <a:r>
              <a:rPr lang="ru-RU" dirty="0"/>
              <a:t> </a:t>
            </a:r>
            <a:r>
              <a:rPr lang="ru-RU" dirty="0" err="1"/>
              <a:t>естетичної</a:t>
            </a:r>
            <a:r>
              <a:rPr lang="ru-RU" dirty="0"/>
              <a:t> </a:t>
            </a:r>
            <a:r>
              <a:rPr lang="ru-RU" dirty="0" err="1"/>
              <a:t>привабливості</a:t>
            </a:r>
            <a:r>
              <a:rPr lang="ru-RU" dirty="0"/>
              <a:t> та </a:t>
            </a:r>
            <a:r>
              <a:rPr lang="ru-RU" dirty="0" err="1"/>
              <a:t>поетичності</a:t>
            </a:r>
            <a:r>
              <a:rPr lang="ru-RU" dirty="0"/>
              <a:t> </a:t>
            </a:r>
            <a:r>
              <a:rPr lang="ru-RU" dirty="0" err="1"/>
              <a:t>буденному</a:t>
            </a:r>
            <a:r>
              <a:rPr lang="ru-RU" dirty="0"/>
              <a:t> </a:t>
            </a:r>
            <a:r>
              <a:rPr lang="ru-RU" dirty="0" err="1"/>
              <a:t>життю</a:t>
            </a:r>
            <a:r>
              <a:rPr lang="ru-RU" dirty="0"/>
              <a:t>; </a:t>
            </a:r>
            <a:r>
              <a:rPr lang="ru-RU" i="1" dirty="0" err="1"/>
              <a:t>функція</a:t>
            </a:r>
            <a:r>
              <a:rPr lang="ru-RU" i="1" dirty="0"/>
              <a:t> </a:t>
            </a:r>
            <a:r>
              <a:rPr lang="ru-RU" i="1" dirty="0" err="1"/>
              <a:t>соціалізації</a:t>
            </a:r>
            <a:r>
              <a:rPr lang="ru-RU" i="1" dirty="0"/>
              <a:t> </a:t>
            </a:r>
            <a:r>
              <a:rPr lang="ru-RU" dirty="0"/>
              <a:t>– </a:t>
            </a:r>
            <a:r>
              <a:rPr lang="ru-RU" dirty="0" err="1"/>
              <a:t>забезпечує</a:t>
            </a:r>
            <a:r>
              <a:rPr lang="ru-RU" dirty="0"/>
              <a:t> </a:t>
            </a:r>
            <a:r>
              <a:rPr lang="ru-RU" dirty="0" err="1"/>
              <a:t>духовне</a:t>
            </a:r>
            <a:r>
              <a:rPr lang="ru-RU" dirty="0"/>
              <a:t> </a:t>
            </a:r>
            <a:r>
              <a:rPr lang="ru-RU" dirty="0" err="1"/>
              <a:t>долучення</a:t>
            </a:r>
            <a:r>
              <a:rPr lang="ru-RU" dirty="0"/>
              <a:t> </a:t>
            </a:r>
            <a:r>
              <a:rPr lang="ru-RU" dirty="0" err="1"/>
              <a:t>індивіда</a:t>
            </a:r>
            <a:r>
              <a:rPr lang="ru-RU" dirty="0"/>
              <a:t> до </a:t>
            </a:r>
            <a:r>
              <a:rPr lang="ru-RU" dirty="0" err="1"/>
              <a:t>соціуму</a:t>
            </a:r>
            <a:r>
              <a:rPr lang="ru-RU" dirty="0"/>
              <a:t>.</a:t>
            </a:r>
            <a:endParaRPr lang="ru-RU" dirty="0"/>
          </a:p>
          <a:p>
            <a:r>
              <a:rPr lang="uk-UA" dirty="0"/>
              <a:t>3)</a:t>
            </a:r>
            <a:r>
              <a:rPr lang="uk-UA" b="1" dirty="0"/>
              <a:t> </a:t>
            </a:r>
            <a:r>
              <a:rPr lang="ru-RU" b="1" dirty="0" err="1"/>
              <a:t>Стосовно</a:t>
            </a:r>
            <a:r>
              <a:rPr lang="ru-RU" b="1" dirty="0"/>
              <a:t> </a:t>
            </a:r>
            <a:r>
              <a:rPr lang="ru-RU" b="1" dirty="0" err="1"/>
              <a:t>природи</a:t>
            </a:r>
            <a:r>
              <a:rPr lang="ru-RU" b="1" dirty="0"/>
              <a:t>:</a:t>
            </a:r>
            <a:r>
              <a:rPr lang="ru-RU" dirty="0"/>
              <a:t> </a:t>
            </a:r>
            <a:r>
              <a:rPr lang="ru-RU" i="1" dirty="0" err="1"/>
              <a:t>перетворювальна</a:t>
            </a:r>
            <a:r>
              <a:rPr lang="ru-RU" dirty="0"/>
              <a:t> – </a:t>
            </a:r>
            <a:r>
              <a:rPr lang="ru-RU" dirty="0" err="1"/>
              <a:t>перетворює</a:t>
            </a:r>
            <a:r>
              <a:rPr lang="ru-RU" dirty="0"/>
              <a:t> природу для </a:t>
            </a:r>
            <a:r>
              <a:rPr lang="ru-RU" dirty="0" err="1"/>
              <a:t>підвищення</a:t>
            </a:r>
            <a:r>
              <a:rPr lang="ru-RU" dirty="0"/>
              <a:t> </a:t>
            </a:r>
            <a:r>
              <a:rPr lang="ru-RU" dirty="0" err="1"/>
              <a:t>її</a:t>
            </a:r>
            <a:r>
              <a:rPr lang="ru-RU" dirty="0"/>
              <a:t> </a:t>
            </a:r>
            <a:r>
              <a:rPr lang="ru-RU" dirty="0" err="1"/>
              <a:t>естетичного</a:t>
            </a:r>
            <a:r>
              <a:rPr lang="ru-RU" dirty="0"/>
              <a:t> </a:t>
            </a:r>
            <a:r>
              <a:rPr lang="ru-RU" dirty="0" err="1"/>
              <a:t>потенціалу</a:t>
            </a:r>
            <a:r>
              <a:rPr lang="ru-RU" dirty="0"/>
              <a:t>; </a:t>
            </a:r>
            <a:r>
              <a:rPr lang="ru-RU" i="1" dirty="0" err="1"/>
              <a:t>естетична</a:t>
            </a:r>
            <a:r>
              <a:rPr lang="ru-RU" dirty="0"/>
              <a:t> – </a:t>
            </a:r>
            <a:r>
              <a:rPr lang="ru-RU" dirty="0" err="1"/>
              <a:t>прикрашення</a:t>
            </a:r>
            <a:r>
              <a:rPr lang="ru-RU" dirty="0"/>
              <a:t> </a:t>
            </a:r>
            <a:r>
              <a:rPr lang="ru-RU" dirty="0" err="1"/>
              <a:t>природи</a:t>
            </a:r>
            <a:r>
              <a:rPr lang="ru-RU" dirty="0"/>
              <a:t>.</a:t>
            </a:r>
            <a:endParaRPr lang="ru-RU" dirty="0"/>
          </a:p>
          <a:p>
            <a:r>
              <a:rPr lang="uk-UA" dirty="0"/>
              <a:t>4)</a:t>
            </a:r>
            <a:r>
              <a:rPr lang="uk-UA" b="1" dirty="0"/>
              <a:t> </a:t>
            </a:r>
            <a:r>
              <a:rPr lang="ru-RU" b="1" dirty="0"/>
              <a:t>У</a:t>
            </a:r>
            <a:r>
              <a:rPr lang="ru-RU" b="1" i="1" dirty="0"/>
              <a:t> </a:t>
            </a:r>
            <a:r>
              <a:rPr lang="ru-RU" b="1" dirty="0" err="1"/>
              <a:t>сфері</a:t>
            </a:r>
            <a:r>
              <a:rPr lang="ru-RU" b="1" dirty="0"/>
              <a:t> </a:t>
            </a:r>
            <a:r>
              <a:rPr lang="ru-RU" b="1" dirty="0" err="1"/>
              <a:t>культури</a:t>
            </a:r>
            <a:r>
              <a:rPr lang="ru-RU" b="1" dirty="0"/>
              <a:t>:</a:t>
            </a:r>
            <a:r>
              <a:rPr lang="ru-RU" dirty="0"/>
              <a:t> </a:t>
            </a:r>
            <a:r>
              <a:rPr lang="ru-RU" i="1" dirty="0" err="1"/>
              <a:t>функція</a:t>
            </a:r>
            <a:r>
              <a:rPr lang="ru-RU" i="1" dirty="0"/>
              <a:t> </a:t>
            </a:r>
            <a:r>
              <a:rPr lang="ru-RU" i="1" dirty="0" err="1"/>
              <a:t>самосвідомості</a:t>
            </a:r>
            <a:r>
              <a:rPr lang="ru-RU" i="1" dirty="0"/>
              <a:t> </a:t>
            </a:r>
            <a:r>
              <a:rPr lang="ru-RU" dirty="0"/>
              <a:t>– </a:t>
            </a:r>
            <a:r>
              <a:rPr lang="ru-RU" dirty="0" err="1"/>
              <a:t>надає</a:t>
            </a:r>
            <a:r>
              <a:rPr lang="ru-RU" dirty="0"/>
              <a:t> </a:t>
            </a:r>
            <a:r>
              <a:rPr lang="ru-RU" dirty="0" err="1"/>
              <a:t>інформацію</a:t>
            </a:r>
            <a:r>
              <a:rPr lang="ru-RU" dirty="0"/>
              <a:t> про </a:t>
            </a:r>
            <a:r>
              <a:rPr lang="ru-RU" dirty="0" err="1"/>
              <a:t>внутрішній</a:t>
            </a:r>
            <a:r>
              <a:rPr lang="ru-RU" dirty="0"/>
              <a:t> стан </a:t>
            </a:r>
            <a:r>
              <a:rPr lang="ru-RU" dirty="0" err="1"/>
              <a:t>культури</a:t>
            </a:r>
            <a:r>
              <a:rPr lang="ru-RU" dirty="0"/>
              <a:t>; </a:t>
            </a:r>
            <a:r>
              <a:rPr lang="ru-RU" i="1" dirty="0" err="1"/>
              <a:t>комунікативна</a:t>
            </a:r>
            <a:r>
              <a:rPr lang="ru-RU" i="1" dirty="0"/>
              <a:t> </a:t>
            </a:r>
            <a:r>
              <a:rPr lang="ru-RU" i="1" dirty="0" err="1"/>
              <a:t>функція</a:t>
            </a:r>
            <a:r>
              <a:rPr lang="ru-RU" i="1" dirty="0"/>
              <a:t> </a:t>
            </a:r>
            <a:r>
              <a:rPr lang="ru-RU" dirty="0"/>
              <a:t>– </a:t>
            </a:r>
            <a:r>
              <a:rPr lang="ru-RU" dirty="0" err="1"/>
              <a:t>забезпечення</a:t>
            </a:r>
            <a:r>
              <a:rPr lang="ru-RU" dirty="0"/>
              <a:t> </a:t>
            </a:r>
            <a:r>
              <a:rPr lang="ru-RU" dirty="0" err="1"/>
              <a:t>спілкування</a:t>
            </a:r>
            <a:r>
              <a:rPr lang="ru-RU" dirty="0"/>
              <a:t> з </a:t>
            </a:r>
            <a:r>
              <a:rPr lang="ru-RU" dirty="0" err="1"/>
              <a:t>іншими</a:t>
            </a:r>
            <a:r>
              <a:rPr lang="ru-RU" dirty="0"/>
              <a:t> культурами.</a:t>
            </a:r>
            <a:endParaRPr lang="ru-RU" dirty="0"/>
          </a:p>
          <a:p>
            <a:r>
              <a:rPr lang="uk-UA" dirty="0"/>
              <a:t>5)</a:t>
            </a:r>
            <a:r>
              <a:rPr lang="uk-UA" b="1" dirty="0"/>
              <a:t> </a:t>
            </a:r>
            <a:r>
              <a:rPr lang="ru-RU" b="1" dirty="0"/>
              <a:t>Для </a:t>
            </a:r>
            <a:r>
              <a:rPr lang="ru-RU" b="1" dirty="0" err="1"/>
              <a:t>власних</a:t>
            </a:r>
            <a:r>
              <a:rPr lang="ru-RU" b="1" dirty="0"/>
              <a:t> потреб:</a:t>
            </a:r>
            <a:r>
              <a:rPr lang="ru-RU" dirty="0"/>
              <a:t> </a:t>
            </a:r>
            <a:r>
              <a:rPr lang="ru-RU" i="1" dirty="0" err="1"/>
              <a:t>функція</a:t>
            </a:r>
            <a:r>
              <a:rPr lang="ru-RU" i="1" dirty="0"/>
              <a:t> </a:t>
            </a:r>
            <a:r>
              <a:rPr lang="ru-RU" i="1" dirty="0" err="1"/>
              <a:t>саморегуляції</a:t>
            </a:r>
            <a:r>
              <a:rPr lang="ru-RU" i="1" dirty="0"/>
              <a:t> </a:t>
            </a:r>
            <a:r>
              <a:rPr lang="ru-RU" dirty="0"/>
              <a:t>– </a:t>
            </a:r>
            <a:r>
              <a:rPr lang="ru-RU" dirty="0" err="1"/>
              <a:t>впливає</a:t>
            </a:r>
            <a:r>
              <a:rPr lang="ru-RU" dirty="0"/>
              <a:t> на </a:t>
            </a:r>
            <a:r>
              <a:rPr lang="ru-RU" dirty="0" err="1"/>
              <a:t>художній</a:t>
            </a:r>
            <a:r>
              <a:rPr lang="ru-RU" dirty="0"/>
              <a:t> </a:t>
            </a:r>
            <a:r>
              <a:rPr lang="ru-RU" dirty="0" err="1"/>
              <a:t>розвиток</a:t>
            </a:r>
            <a:r>
              <a:rPr lang="ru-RU" dirty="0"/>
              <a:t> </a:t>
            </a:r>
            <a:r>
              <a:rPr lang="ru-RU" dirty="0" err="1"/>
              <a:t>мистецтва</a:t>
            </a:r>
            <a:r>
              <a:rPr lang="ru-RU" dirty="0"/>
              <a:t>, на </a:t>
            </a:r>
            <a:r>
              <a:rPr lang="ru-RU" dirty="0" err="1"/>
              <a:t>творчість</a:t>
            </a:r>
            <a:r>
              <a:rPr lang="ru-RU" dirty="0"/>
              <a:t> </a:t>
            </a:r>
            <a:r>
              <a:rPr lang="ru-RU" dirty="0" err="1"/>
              <a:t>сучасників</a:t>
            </a:r>
            <a:r>
              <a:rPr lang="ru-RU" dirty="0"/>
              <a:t> через авторитет </a:t>
            </a:r>
            <a:r>
              <a:rPr lang="ru-RU" dirty="0" err="1"/>
              <a:t>класики</a:t>
            </a:r>
            <a:r>
              <a:rPr lang="ru-RU" dirty="0"/>
              <a:t> та </a:t>
            </a:r>
            <a:r>
              <a:rPr lang="ru-RU" dirty="0" err="1"/>
              <a:t>засвоєння</a:t>
            </a:r>
            <a:r>
              <a:rPr lang="ru-RU" dirty="0"/>
              <a:t> </a:t>
            </a:r>
            <a:r>
              <a:rPr lang="ru-RU" dirty="0" err="1"/>
              <a:t>досвіду</a:t>
            </a:r>
            <a:r>
              <a:rPr lang="ru-RU" dirty="0"/>
              <a:t> </a:t>
            </a:r>
            <a:r>
              <a:rPr lang="ru-RU" dirty="0" err="1"/>
              <a:t>попередніх</a:t>
            </a:r>
            <a:r>
              <a:rPr lang="ru-RU" dirty="0"/>
              <a:t> </a:t>
            </a:r>
            <a:r>
              <a:rPr lang="ru-RU" dirty="0" err="1"/>
              <a:t>періодів</a:t>
            </a:r>
            <a:r>
              <a:rPr lang="ru-RU" dirty="0"/>
              <a:t> у </a:t>
            </a:r>
            <a:r>
              <a:rPr lang="ru-RU" dirty="0" err="1"/>
              <a:t>розвитку</a:t>
            </a:r>
            <a:r>
              <a:rPr lang="ru-RU" dirty="0"/>
              <a:t> </a:t>
            </a:r>
            <a:r>
              <a:rPr lang="ru-RU" dirty="0" err="1"/>
              <a:t>мистецтва</a:t>
            </a:r>
            <a:r>
              <a:rPr lang="ru-RU" dirty="0"/>
              <a:t> й </a:t>
            </a:r>
            <a:r>
              <a:rPr lang="ru-RU" dirty="0" err="1"/>
              <a:t>різних</a:t>
            </a:r>
            <a:r>
              <a:rPr lang="ru-RU" dirty="0"/>
              <a:t> </a:t>
            </a:r>
            <a:r>
              <a:rPr lang="ru-RU" dirty="0" err="1"/>
              <a:t>національних</a:t>
            </a:r>
            <a:r>
              <a:rPr lang="ru-RU" dirty="0"/>
              <a:t> </a:t>
            </a:r>
            <a:r>
              <a:rPr lang="ru-RU" dirty="0" err="1"/>
              <a:t>шкіл</a:t>
            </a:r>
            <a:r>
              <a:rPr lang="ru-RU" dirty="0"/>
              <a:t>, </a:t>
            </a:r>
            <a:r>
              <a:rPr lang="ru-RU" dirty="0" err="1"/>
              <a:t>художніх</a:t>
            </a:r>
            <a:r>
              <a:rPr lang="ru-RU" dirty="0"/>
              <a:t> </a:t>
            </a:r>
            <a:r>
              <a:rPr lang="ru-RU" dirty="0" err="1"/>
              <a:t>течій</a:t>
            </a:r>
            <a:r>
              <a:rPr lang="ru-RU" dirty="0"/>
              <a:t>, </a:t>
            </a:r>
            <a:r>
              <a:rPr lang="ru-RU" dirty="0" err="1"/>
              <a:t>опановуючи</a:t>
            </a:r>
            <a:r>
              <a:rPr lang="ru-RU" dirty="0"/>
              <a:t> </a:t>
            </a:r>
            <a:r>
              <a:rPr lang="ru-RU" dirty="0" err="1"/>
              <a:t>наявний</a:t>
            </a:r>
            <a:r>
              <a:rPr lang="ru-RU" dirty="0"/>
              <a:t> </a:t>
            </a:r>
            <a:r>
              <a:rPr lang="ru-RU" dirty="0" err="1"/>
              <a:t>професійний</a:t>
            </a:r>
            <a:r>
              <a:rPr lang="ru-RU" dirty="0"/>
              <a:t> </a:t>
            </a:r>
            <a:r>
              <a:rPr lang="ru-RU" dirty="0" err="1"/>
              <a:t>досвід</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fontScale="90000"/>
          </a:bodyPr>
          <a:lstStyle/>
          <a:p>
            <a:r>
              <a:rPr lang="ru-RU" dirty="0" err="1"/>
              <a:t>British</a:t>
            </a:r>
            <a:r>
              <a:rPr lang="ru-RU" dirty="0"/>
              <a:t> </a:t>
            </a:r>
            <a:r>
              <a:rPr lang="ru-RU" dirty="0" err="1"/>
              <a:t>Museum</a:t>
            </a:r>
            <a:r>
              <a:rPr lang="ru-RU" dirty="0"/>
              <a:t> – </a:t>
            </a:r>
            <a:r>
              <a:rPr lang="ru-RU" dirty="0" err="1"/>
              <a:t>Британський</a:t>
            </a:r>
            <a:r>
              <a:rPr lang="ru-RU" dirty="0"/>
              <a:t> музей, Лондон, </a:t>
            </a:r>
            <a:r>
              <a:rPr lang="ru-RU" dirty="0" err="1"/>
              <a:t>Великобританія</a:t>
            </a:r>
            <a:endParaRPr lang="ru-RU" dirty="0"/>
          </a:p>
        </p:txBody>
      </p:sp>
      <p:sp>
        <p:nvSpPr>
          <p:cNvPr id="3" name="Объект 2"/>
          <p:cNvSpPr>
            <a:spLocks noGrp="1"/>
          </p:cNvSpPr>
          <p:nvPr>
            <p:ph idx="1"/>
          </p:nvPr>
        </p:nvSpPr>
        <p:spPr>
          <a:solidFill>
            <a:schemeClr val="accent3">
              <a:lumMod val="60000"/>
              <a:lumOff val="40000"/>
            </a:schemeClr>
          </a:solidFill>
        </p:spPr>
        <p:txBody>
          <a:bodyPr/>
          <a:lstStyle/>
          <a:p>
            <a:endParaRPr lang="ru-RU" dirty="0"/>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1772816"/>
            <a:ext cx="6096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fontScale="90000"/>
          </a:bodyPr>
          <a:lstStyle/>
          <a:p>
            <a:r>
              <a:rPr lang="ru-RU" dirty="0" err="1"/>
              <a:t>British</a:t>
            </a:r>
            <a:r>
              <a:rPr lang="ru-RU" dirty="0"/>
              <a:t> </a:t>
            </a:r>
            <a:r>
              <a:rPr lang="ru-RU" dirty="0" err="1"/>
              <a:t>Museum</a:t>
            </a:r>
            <a:r>
              <a:rPr lang="ru-RU" dirty="0"/>
              <a:t> – </a:t>
            </a:r>
            <a:r>
              <a:rPr lang="ru-RU" dirty="0" err="1"/>
              <a:t>Британський</a:t>
            </a:r>
            <a:r>
              <a:rPr lang="ru-RU" dirty="0"/>
              <a:t> музей, Лондон, </a:t>
            </a:r>
            <a:r>
              <a:rPr lang="ru-RU" dirty="0" err="1"/>
              <a:t>Великобританія</a:t>
            </a:r>
            <a:endParaRPr lang="ru-RU" dirty="0"/>
          </a:p>
        </p:txBody>
      </p:sp>
      <p:sp>
        <p:nvSpPr>
          <p:cNvPr id="3" name="Объект 2"/>
          <p:cNvSpPr>
            <a:spLocks noGrp="1"/>
          </p:cNvSpPr>
          <p:nvPr>
            <p:ph idx="1"/>
          </p:nvPr>
        </p:nvSpPr>
        <p:spPr>
          <a:solidFill>
            <a:schemeClr val="accent3">
              <a:lumMod val="40000"/>
              <a:lumOff val="60000"/>
            </a:schemeClr>
          </a:solidFill>
        </p:spPr>
        <p:txBody>
          <a:bodyPr/>
          <a:lstStyle/>
          <a:p>
            <a:endParaRPr lang="ru-RU" dirty="0"/>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75656" y="1736102"/>
            <a:ext cx="6702097"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a:t>Британський музей.</a:t>
            </a:r>
            <a:r>
              <a:rPr lang="ru-RU" dirty="0" err="1" smtClean="0">
                <a:sym typeface="+mn-ea"/>
              </a:rPr>
              <a:t>Засновани</a:t>
            </a:r>
            <a:r>
              <a:rPr lang="ru-RU" dirty="0" smtClean="0">
                <a:sym typeface="+mn-ea"/>
              </a:rPr>
              <a:t>й в 1753 </a:t>
            </a:r>
            <a:r>
              <a:rPr lang="ru-RU" dirty="0" err="1" smtClean="0">
                <a:sym typeface="+mn-ea"/>
              </a:rPr>
              <a:t>роц</a:t>
            </a:r>
            <a:r>
              <a:rPr lang="uk-UA" dirty="0" smtClean="0">
                <a:sym typeface="+mn-ea"/>
              </a:rPr>
              <a:t>і.</a:t>
            </a:r>
            <a:endParaRPr lang="uk-UA" altLang="en-US"/>
          </a:p>
        </p:txBody>
      </p:sp>
      <p:sp>
        <p:nvSpPr>
          <p:cNvPr id="3" name="Content Placeholder 2"/>
          <p:cNvSpPr>
            <a:spLocks noGrp="1"/>
          </p:cNvSpPr>
          <p:nvPr>
            <p:ph idx="1"/>
          </p:nvPr>
        </p:nvSpPr>
        <p:spPr/>
        <p:txBody>
          <a:bodyPr>
            <a:normAutofit fontScale="90000" lnSpcReduction="10000"/>
          </a:bodyPr>
          <a:p>
            <a:pPr algn="just"/>
            <a:r>
              <a:t>Відвідування музею було суворо обмеженим, і впродовж багатьох років після свого відкриття Британський музей приймав не більше 60 осіб на день. За півстоліття ця цифра зросла тільки до 120 відвідувачів на день. При цьому музей працював для відвідувачів перші 4 дні тижня, і тільки для осіб пристойного вигляду. Відвідувачів пускали групами по 15 осіб в кожній. До 1836 року Британський музей не працював у вихідні та святкові дні, аби обмежити приток представників «низів» Лондона.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accent6">
              <a:lumMod val="40000"/>
              <a:lumOff val="60000"/>
            </a:schemeClr>
          </a:solidFill>
        </p:spPr>
        <p:txBody>
          <a:bodyPr/>
          <a:p>
            <a:r>
              <a:rPr lang="uk-UA" altLang="en-US"/>
              <a:t>Британський музей (Лондон)</a:t>
            </a:r>
            <a:endParaRPr lang="uk-UA" altLang="en-US"/>
          </a:p>
        </p:txBody>
      </p:sp>
      <p:sp>
        <p:nvSpPr>
          <p:cNvPr id="3" name="Content Placeholder 2"/>
          <p:cNvSpPr>
            <a:spLocks noGrp="1"/>
          </p:cNvSpPr>
          <p:nvPr>
            <p:ph idx="1"/>
          </p:nvPr>
        </p:nvSpPr>
        <p:spPr>
          <a:solidFill>
            <a:schemeClr val="accent2">
              <a:lumMod val="20000"/>
              <a:lumOff val="80000"/>
            </a:schemeClr>
          </a:solidFill>
        </p:spPr>
        <p:txBody>
          <a:bodyPr>
            <a:normAutofit fontScale="90000"/>
          </a:bodyPr>
          <a:p>
            <a:pPr algn="just"/>
            <a:r>
              <a:rPr lang="uk-UA" altLang="en-US"/>
              <a:t>Спочатку в</a:t>
            </a:r>
            <a:r>
              <a:rPr lang="en-US"/>
              <a:t> експозиції були представлені, головним чином, манускрипти, книги, монети та медалі. В суворій атмосфері музею вирізнялись такі експонати, як єгипетська мумія, заспиртована голова грифа, свиня-циклоп, а також один з двох рогів, що виросли на голові деякої Мері Девіс, цей факт тут же підтверджував її фотографічний портрет. Тому довгий час Британський музей по суті залишався кабінетом рідкісних та курйозних експонатів.</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dirty="0" err="1" smtClean="0"/>
              <a:t>Британський</a:t>
            </a:r>
            <a:r>
              <a:rPr lang="ru-RU" dirty="0" smtClean="0"/>
              <a:t> </a:t>
            </a:r>
            <a:r>
              <a:rPr lang="ru-RU" dirty="0"/>
              <a:t>музей, Лондон, </a:t>
            </a:r>
            <a:r>
              <a:rPr lang="ru-RU" dirty="0" err="1"/>
              <a:t>Великобританія</a:t>
            </a:r>
            <a:r>
              <a:rPr lang="uk-UA" altLang="ru-RU" sz="3555" dirty="0" err="1"/>
              <a:t>.Відвідування музею безкоштовне.</a:t>
            </a:r>
            <a:endParaRPr lang="uk-UA" altLang="ru-RU" sz="3555" dirty="0" err="1"/>
          </a:p>
        </p:txBody>
      </p:sp>
      <p:sp>
        <p:nvSpPr>
          <p:cNvPr id="3" name="Объект 2"/>
          <p:cNvSpPr>
            <a:spLocks noGrp="1"/>
          </p:cNvSpPr>
          <p:nvPr>
            <p:ph idx="1"/>
          </p:nvPr>
        </p:nvSpPr>
        <p:spPr>
          <a:solidFill>
            <a:schemeClr val="accent2">
              <a:lumMod val="40000"/>
              <a:lumOff val="60000"/>
            </a:schemeClr>
          </a:solidFill>
        </p:spPr>
        <p:txBody>
          <a:bodyPr>
            <a:normAutofit lnSpcReduction="10000"/>
          </a:bodyPr>
          <a:lstStyle/>
          <a:p>
            <a:pPr marL="0" indent="0">
              <a:buNone/>
            </a:pPr>
            <a:r>
              <a:rPr lang="uk-UA" dirty="0" smtClean="0"/>
              <a:t> Фонд – більше 13 мільйонів експонатів.  Нема картин. Але є гравюри. Спеціалізація – </a:t>
            </a:r>
            <a:r>
              <a:rPr lang="uk-UA" dirty="0" err="1" smtClean="0"/>
              <a:t>історико-архіологічна</a:t>
            </a:r>
            <a:r>
              <a:rPr lang="uk-UA" dirty="0" smtClean="0"/>
              <a:t>, </a:t>
            </a:r>
            <a:r>
              <a:rPr lang="ru-RU" dirty="0" err="1"/>
              <a:t>має</a:t>
            </a:r>
            <a:r>
              <a:rPr lang="ru-RU" dirty="0"/>
              <a:t> </a:t>
            </a:r>
            <a:r>
              <a:rPr lang="ru-RU" dirty="0" err="1"/>
              <a:t>багаті</a:t>
            </a:r>
            <a:r>
              <a:rPr lang="ru-RU" dirty="0"/>
              <a:t> </a:t>
            </a:r>
            <a:r>
              <a:rPr lang="ru-RU" dirty="0" err="1"/>
              <a:t>ботанічні</a:t>
            </a:r>
            <a:r>
              <a:rPr lang="ru-RU" dirty="0"/>
              <a:t>, </a:t>
            </a:r>
            <a:r>
              <a:rPr lang="ru-RU" dirty="0" err="1"/>
              <a:t>зоологічні</a:t>
            </a:r>
            <a:r>
              <a:rPr lang="ru-RU" dirty="0"/>
              <a:t>, </a:t>
            </a:r>
            <a:r>
              <a:rPr lang="ru-RU" dirty="0" err="1"/>
              <a:t>мінералогічні</a:t>
            </a:r>
            <a:r>
              <a:rPr lang="ru-RU" dirty="0"/>
              <a:t>, </a:t>
            </a:r>
            <a:r>
              <a:rPr lang="ru-RU" dirty="0" err="1"/>
              <a:t>геологічні</a:t>
            </a:r>
            <a:r>
              <a:rPr lang="ru-RU" dirty="0"/>
              <a:t> </a:t>
            </a:r>
            <a:r>
              <a:rPr lang="ru-RU" dirty="0" err="1"/>
              <a:t>колекції</a:t>
            </a:r>
            <a:r>
              <a:rPr lang="ru-RU" dirty="0"/>
              <a:t>. Тут </a:t>
            </a:r>
            <a:r>
              <a:rPr lang="ru-RU" dirty="0" err="1"/>
              <a:t>також</a:t>
            </a:r>
            <a:r>
              <a:rPr lang="ru-RU" dirty="0"/>
              <a:t> </a:t>
            </a:r>
            <a:r>
              <a:rPr lang="ru-RU" dirty="0" err="1"/>
              <a:t>безкоштовно</a:t>
            </a:r>
            <a:r>
              <a:rPr lang="ru-RU" dirty="0"/>
              <a:t> </a:t>
            </a:r>
            <a:r>
              <a:rPr lang="ru-RU" dirty="0" err="1"/>
              <a:t>читають</a:t>
            </a:r>
            <a:r>
              <a:rPr lang="ru-RU" dirty="0"/>
              <a:t> </a:t>
            </a:r>
            <a:r>
              <a:rPr lang="ru-RU" dirty="0" err="1"/>
              <a:t>лекції</a:t>
            </a:r>
            <a:r>
              <a:rPr lang="ru-RU" dirty="0"/>
              <a:t> з </a:t>
            </a:r>
            <a:r>
              <a:rPr lang="ru-RU" dirty="0" err="1"/>
              <a:t>геології</a:t>
            </a:r>
            <a:r>
              <a:rPr lang="ru-RU" dirty="0"/>
              <a:t>, </a:t>
            </a:r>
            <a:r>
              <a:rPr lang="ru-RU" dirty="0" err="1"/>
              <a:t>зоології</a:t>
            </a:r>
            <a:r>
              <a:rPr lang="ru-RU" dirty="0"/>
              <a:t> та </a:t>
            </a:r>
            <a:r>
              <a:rPr lang="ru-RU" dirty="0" err="1"/>
              <a:t>інших</a:t>
            </a:r>
            <a:r>
              <a:rPr lang="ru-RU" dirty="0"/>
              <a:t> </a:t>
            </a:r>
            <a:r>
              <a:rPr lang="ru-RU" dirty="0" err="1"/>
              <a:t>природничих</a:t>
            </a:r>
            <a:r>
              <a:rPr lang="ru-RU" dirty="0"/>
              <a:t> наук. З </a:t>
            </a:r>
            <a:r>
              <a:rPr lang="ru-RU" dirty="0">
                <a:hlinkClick r:id="rId1" tooltip="1926"/>
              </a:rPr>
              <a:t>1926</a:t>
            </a:r>
            <a:r>
              <a:rPr lang="ru-RU" dirty="0"/>
              <a:t> </a:t>
            </a:r>
            <a:r>
              <a:rPr lang="ru-RU" dirty="0" err="1"/>
              <a:t>Британський</a:t>
            </a:r>
            <a:r>
              <a:rPr lang="ru-RU" dirty="0"/>
              <a:t> музей </a:t>
            </a:r>
            <a:r>
              <a:rPr lang="ru-RU" dirty="0" err="1"/>
              <a:t>видає</a:t>
            </a:r>
            <a:r>
              <a:rPr lang="ru-RU" dirty="0"/>
              <a:t> </a:t>
            </a:r>
            <a:r>
              <a:rPr lang="ru-RU" dirty="0" err="1"/>
              <a:t>щоквартальний</a:t>
            </a:r>
            <a:r>
              <a:rPr lang="ru-RU" dirty="0"/>
              <a:t> журнал «</a:t>
            </a:r>
            <a:r>
              <a:rPr lang="en-US" dirty="0"/>
              <a:t>British Museum Quarterly».</a:t>
            </a:r>
            <a:endParaRPr 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FFFF"/>
          </a:solidFill>
        </p:spPr>
        <p:txBody>
          <a:bodyPr>
            <a:normAutofit fontScale="90000"/>
          </a:bodyPr>
          <a:lstStyle/>
          <a:p>
            <a:r>
              <a:rPr lang="ru-RU" dirty="0" smtClean="0"/>
              <a:t>Перлини </a:t>
            </a:r>
            <a:r>
              <a:rPr lang="ru-RU" dirty="0" err="1" smtClean="0"/>
              <a:t>зібрання</a:t>
            </a:r>
            <a:br>
              <a:rPr lang="ru-RU" dirty="0" smtClean="0"/>
            </a:br>
            <a:r>
              <a:rPr lang="ru-RU" dirty="0" err="1" smtClean="0"/>
              <a:t>Британського</a:t>
            </a:r>
            <a:r>
              <a:rPr lang="ru-RU" dirty="0" smtClean="0"/>
              <a:t> музею</a:t>
            </a:r>
            <a:endParaRPr lang="ru-RU" dirty="0"/>
          </a:p>
        </p:txBody>
      </p:sp>
      <p:sp>
        <p:nvSpPr>
          <p:cNvPr id="3" name="Объект 2"/>
          <p:cNvSpPr>
            <a:spLocks noGrp="1"/>
          </p:cNvSpPr>
          <p:nvPr>
            <p:ph idx="1"/>
          </p:nvPr>
        </p:nvSpPr>
        <p:spPr>
          <a:xfrm>
            <a:off x="32792" y="1484784"/>
            <a:ext cx="9144000" cy="4525963"/>
          </a:xfrm>
          <a:blipFill>
            <a:blip r:embed="rId1"/>
            <a:tile tx="0" ty="0" sx="100000" sy="100000" flip="none" algn="tl"/>
          </a:blipFill>
        </p:spPr>
        <p:txBody>
          <a:bodyPr>
            <a:normAutofit/>
          </a:bodyPr>
          <a:lstStyle/>
          <a:p>
            <a:pPr marL="0" indent="0">
              <a:buNone/>
            </a:pPr>
            <a:r>
              <a:rPr lang="uk-UA" dirty="0" smtClean="0"/>
              <a:t>-</a:t>
            </a:r>
            <a:r>
              <a:rPr lang="ru-RU" sz="2000" dirty="0" err="1">
                <a:hlinkClick r:id="rId2" tooltip="Розетський камінь"/>
              </a:rPr>
              <a:t>Розетський</a:t>
            </a:r>
            <a:r>
              <a:rPr lang="ru-RU" sz="2000" dirty="0">
                <a:hlinkClick r:id="rId2" tooltip="Розетський камінь"/>
              </a:rPr>
              <a:t> </a:t>
            </a:r>
            <a:r>
              <a:rPr lang="ru-RU" sz="2000" dirty="0" err="1" smtClean="0">
                <a:hlinkClick r:id="rId2" tooltip="Розетський камінь"/>
              </a:rPr>
              <a:t>камінь</a:t>
            </a:r>
            <a:r>
              <a:rPr lang="ru-RU" sz="2000" dirty="0" err="1" smtClean="0"/>
              <a:t>,найбільше</a:t>
            </a:r>
            <a:r>
              <a:rPr lang="ru-RU" sz="2000" dirty="0" smtClean="0"/>
              <a:t> </a:t>
            </a:r>
            <a:r>
              <a:rPr lang="ru-RU" sz="2000" dirty="0" err="1" smtClean="0"/>
              <a:t>зібрання</a:t>
            </a:r>
            <a:r>
              <a:rPr lang="ru-RU" sz="2000" dirty="0"/>
              <a:t> </a:t>
            </a:r>
            <a:r>
              <a:rPr lang="ru-RU" sz="2000" dirty="0" err="1">
                <a:hlinkClick r:id="rId3" tooltip="Мумія"/>
              </a:rPr>
              <a:t>мумій</a:t>
            </a:r>
            <a:r>
              <a:rPr lang="ru-RU" sz="2000" dirty="0"/>
              <a:t> і </a:t>
            </a:r>
            <a:r>
              <a:rPr lang="ru-RU" sz="2000" dirty="0" err="1">
                <a:hlinkClick r:id="rId4" tooltip="Саркофаг"/>
              </a:rPr>
              <a:t>саркофагів</a:t>
            </a:r>
            <a:r>
              <a:rPr lang="ru-RU" sz="2000" dirty="0"/>
              <a:t> поза межами </a:t>
            </a:r>
            <a:r>
              <a:rPr lang="ru-RU" sz="2000" dirty="0" err="1" smtClean="0">
                <a:hlinkClick r:id="rId5" tooltip="Каїр"/>
              </a:rPr>
              <a:t>Каїра</a:t>
            </a:r>
            <a:r>
              <a:rPr lang="ru-RU" sz="2000" dirty="0" smtClean="0"/>
              <a:t>,</a:t>
            </a:r>
            <a:endParaRPr lang="ru-RU" sz="2000" dirty="0"/>
          </a:p>
          <a:p>
            <a:pPr marL="0" indent="0">
              <a:buNone/>
            </a:pPr>
            <a:r>
              <a:rPr lang="ru-RU" sz="2000" dirty="0" err="1"/>
              <a:t>гігантські</a:t>
            </a:r>
            <a:r>
              <a:rPr lang="ru-RU" sz="2000" dirty="0"/>
              <a:t> </a:t>
            </a:r>
            <a:r>
              <a:rPr lang="ru-RU" sz="2000" dirty="0" err="1"/>
              <a:t>кам'яні</a:t>
            </a:r>
            <a:r>
              <a:rPr lang="ru-RU" sz="2000" dirty="0"/>
              <a:t> </a:t>
            </a:r>
            <a:r>
              <a:rPr lang="ru-RU" sz="2000" dirty="0" err="1"/>
              <a:t>фігури</a:t>
            </a:r>
            <a:r>
              <a:rPr lang="ru-RU" sz="2000" dirty="0"/>
              <a:t> </a:t>
            </a:r>
            <a:r>
              <a:rPr lang="ru-RU" sz="2000" dirty="0" err="1"/>
              <a:t>єгипетських</a:t>
            </a:r>
            <a:r>
              <a:rPr lang="ru-RU" sz="2000" dirty="0"/>
              <a:t> </a:t>
            </a:r>
            <a:r>
              <a:rPr lang="ru-RU" sz="2000" dirty="0" err="1" smtClean="0"/>
              <a:t>фараонів</a:t>
            </a:r>
            <a:r>
              <a:rPr lang="ru-RU" sz="2000" dirty="0" smtClean="0"/>
              <a:t>;</a:t>
            </a:r>
            <a:endParaRPr lang="ru-RU" sz="2000" dirty="0"/>
          </a:p>
          <a:p>
            <a:pPr>
              <a:buFontTx/>
              <a:buChar char="-"/>
            </a:pPr>
            <a:r>
              <a:rPr lang="ru-RU" sz="2000" dirty="0" err="1" smtClean="0"/>
              <a:t>найбільше</a:t>
            </a:r>
            <a:r>
              <a:rPr lang="ru-RU" sz="2000" dirty="0" smtClean="0"/>
              <a:t> </a:t>
            </a:r>
            <a:r>
              <a:rPr lang="ru-RU" sz="2000" dirty="0" err="1" smtClean="0"/>
              <a:t>зібрання</a:t>
            </a:r>
            <a:r>
              <a:rPr lang="ru-RU" sz="2000" dirty="0" smtClean="0"/>
              <a:t>  </a:t>
            </a:r>
            <a:r>
              <a:rPr lang="ru-RU" sz="2000" dirty="0" err="1" smtClean="0"/>
              <a:t>старожитностей</a:t>
            </a:r>
            <a:r>
              <a:rPr lang="ru-RU" sz="2000" dirty="0"/>
              <a:t> </a:t>
            </a:r>
            <a:r>
              <a:rPr lang="ru-RU" sz="2000" dirty="0" err="1" smtClean="0">
                <a:hlinkClick r:id="rId6" tooltip="Месопотамія"/>
              </a:rPr>
              <a:t>Межиріччя</a:t>
            </a:r>
            <a:r>
              <a:rPr lang="ru-RU" sz="2000" dirty="0"/>
              <a:t> </a:t>
            </a:r>
            <a:r>
              <a:rPr lang="ru-RU" sz="2000" dirty="0" smtClean="0"/>
              <a:t>поза </a:t>
            </a:r>
            <a:r>
              <a:rPr lang="ru-RU" sz="2000" dirty="0"/>
              <a:t>межами </a:t>
            </a:r>
            <a:r>
              <a:rPr lang="ru-RU" sz="2000" dirty="0" err="1" smtClean="0">
                <a:hlinkClick r:id="rId7" tooltip="Ірак"/>
              </a:rPr>
              <a:t>Ірака</a:t>
            </a:r>
            <a:r>
              <a:rPr lang="ru-RU" sz="2000" dirty="0" smtClean="0"/>
              <a:t>;</a:t>
            </a:r>
            <a:endParaRPr lang="ru-RU" sz="2000" dirty="0" smtClean="0"/>
          </a:p>
          <a:p>
            <a:r>
              <a:rPr lang="uk-UA" sz="2000" dirty="0" smtClean="0"/>
              <a:t>- </a:t>
            </a:r>
            <a:r>
              <a:rPr lang="ru-RU" sz="2000" dirty="0">
                <a:hlinkClick r:id="rId8" tooltip="Книга гадань (ще не написана)"/>
              </a:rPr>
              <a:t>«Книга </a:t>
            </a:r>
            <a:r>
              <a:rPr lang="ru-RU" sz="2000" dirty="0" err="1">
                <a:hlinkClick r:id="rId8" tooltip="Книга гадань (ще не написана)"/>
              </a:rPr>
              <a:t>гадань</a:t>
            </a:r>
            <a:r>
              <a:rPr lang="ru-RU" sz="2000" dirty="0">
                <a:hlinkClick r:id="rId8" tooltip="Книга гадань (ще не написана)"/>
              </a:rPr>
              <a:t>»</a:t>
            </a:r>
            <a:r>
              <a:rPr lang="ru-RU" sz="2000" dirty="0"/>
              <a:t>, </a:t>
            </a:r>
            <a:r>
              <a:rPr lang="ru-RU" sz="2000" dirty="0">
                <a:hlinkClick r:id="rId9" tooltip="Діамантова сутра"/>
              </a:rPr>
              <a:t>«</a:t>
            </a:r>
            <a:r>
              <a:rPr lang="ru-RU" sz="2000" dirty="0" err="1">
                <a:hlinkClick r:id="rId9" tooltip="Діамантова сутра"/>
              </a:rPr>
              <a:t>Діамантова</a:t>
            </a:r>
            <a:r>
              <a:rPr lang="ru-RU" sz="2000" dirty="0">
                <a:hlinkClick r:id="rId9" tooltip="Діамантова сутра"/>
              </a:rPr>
              <a:t> сутра»</a:t>
            </a:r>
            <a:r>
              <a:rPr lang="ru-RU" sz="2000" dirty="0"/>
              <a:t> (</a:t>
            </a:r>
            <a:r>
              <a:rPr lang="ru-RU" sz="2000" dirty="0" err="1"/>
              <a:t>найдавніша</a:t>
            </a:r>
            <a:r>
              <a:rPr lang="ru-RU" sz="2000" dirty="0"/>
              <a:t> у </a:t>
            </a:r>
            <a:r>
              <a:rPr lang="ru-RU" sz="2000" dirty="0" err="1"/>
              <a:t>світі</a:t>
            </a:r>
            <a:r>
              <a:rPr lang="ru-RU" sz="2000" dirty="0"/>
              <a:t> </a:t>
            </a:r>
            <a:r>
              <a:rPr lang="ru-RU" sz="2000" dirty="0" err="1"/>
              <a:t>друкована</a:t>
            </a:r>
            <a:r>
              <a:rPr lang="ru-RU" sz="2000" dirty="0"/>
              <a:t> книга), </a:t>
            </a:r>
            <a:r>
              <a:rPr lang="ru-RU" sz="2000" dirty="0" err="1"/>
              <a:t>вивезені</a:t>
            </a:r>
            <a:r>
              <a:rPr lang="ru-RU" sz="2000" dirty="0"/>
              <a:t>  </a:t>
            </a:r>
            <a:r>
              <a:rPr lang="ru-RU" sz="2000" dirty="0" err="1"/>
              <a:t>із</a:t>
            </a:r>
            <a:r>
              <a:rPr lang="ru-RU" sz="2000" dirty="0"/>
              <a:t> </a:t>
            </a:r>
            <a:r>
              <a:rPr lang="ru-RU" sz="2000" dirty="0" err="1" smtClean="0">
                <a:hlinkClick r:id="rId10" tooltip="Цяньфодун (ще не написана)"/>
              </a:rPr>
              <a:t>Цяньфодуна</a:t>
            </a:r>
            <a:r>
              <a:rPr lang="ru-RU" sz="2000" dirty="0" smtClean="0"/>
              <a:t>, </a:t>
            </a:r>
            <a:r>
              <a:rPr lang="ru-RU" sz="2000" dirty="0" err="1" smtClean="0"/>
              <a:t>ранньобуддистські</a:t>
            </a:r>
            <a:r>
              <a:rPr lang="ru-RU" sz="2000" dirty="0" smtClean="0"/>
              <a:t> </a:t>
            </a:r>
            <a:r>
              <a:rPr lang="ru-RU" sz="2000" dirty="0" err="1"/>
              <a:t>релиіквії</a:t>
            </a:r>
            <a:r>
              <a:rPr lang="ru-RU" sz="2000" dirty="0"/>
              <a:t>, в т. ч. </a:t>
            </a:r>
            <a:r>
              <a:rPr lang="ru-RU" sz="2000" dirty="0" err="1"/>
              <a:t>із</a:t>
            </a:r>
            <a:r>
              <a:rPr lang="ru-RU" sz="2000" dirty="0"/>
              <a:t> </a:t>
            </a:r>
            <a:r>
              <a:rPr lang="ru-RU" sz="2000" dirty="0">
                <a:hlinkClick r:id="rId11" tooltip="Ступа Канішки (ще не написана)"/>
              </a:rPr>
              <a:t>ступи </a:t>
            </a:r>
            <a:r>
              <a:rPr lang="ru-RU" sz="2000" dirty="0" err="1">
                <a:hlinkClick r:id="rId11" tooltip="Ступа Канішки (ще не написана)"/>
              </a:rPr>
              <a:t>Канішки</a:t>
            </a:r>
            <a:endParaRPr lang="ru-RU" sz="2000" dirty="0"/>
          </a:p>
          <a:p>
            <a:r>
              <a:rPr lang="ru-RU" sz="2000" dirty="0" smtClean="0"/>
              <a:t>- </a:t>
            </a:r>
            <a:r>
              <a:rPr lang="ru-RU" sz="2000" dirty="0" err="1" smtClean="0"/>
              <a:t>древньокитайський</a:t>
            </a:r>
            <a:r>
              <a:rPr lang="ru-RU" sz="2000" dirty="0" smtClean="0"/>
              <a:t> </a:t>
            </a:r>
            <a:r>
              <a:rPr lang="ru-RU" sz="2000" dirty="0" err="1"/>
              <a:t>рукопис</a:t>
            </a:r>
            <a:r>
              <a:rPr lang="ru-RU" sz="2000" dirty="0"/>
              <a:t> </a:t>
            </a:r>
            <a:r>
              <a:rPr lang="ru-RU" sz="2000" dirty="0">
                <a:hlinkClick r:id="rId12" tooltip="Настанови старшої придворної дами (ще не написана)"/>
              </a:rPr>
              <a:t>«</a:t>
            </a:r>
            <a:r>
              <a:rPr lang="ru-RU" sz="2000" dirty="0" err="1">
                <a:hlinkClick r:id="rId12" tooltip="Настанови старшої придворної дами (ще не написана)"/>
              </a:rPr>
              <a:t>Настанови</a:t>
            </a:r>
            <a:r>
              <a:rPr lang="ru-RU" sz="2000" dirty="0">
                <a:hlinkClick r:id="rId12" tooltip="Настанови старшої придворної дами (ще не написана)"/>
              </a:rPr>
              <a:t> </a:t>
            </a:r>
            <a:r>
              <a:rPr lang="ru-RU" sz="2000" dirty="0" err="1">
                <a:hlinkClick r:id="rId12" tooltip="Настанови старшої придворної дами (ще не написана)"/>
              </a:rPr>
              <a:t>старшої</a:t>
            </a:r>
            <a:r>
              <a:rPr lang="ru-RU" sz="2000" dirty="0">
                <a:hlinkClick r:id="rId12" tooltip="Настанови старшої придворної дами (ще не написана)"/>
              </a:rPr>
              <a:t> </a:t>
            </a:r>
            <a:r>
              <a:rPr lang="ru-RU" sz="2000" dirty="0" err="1">
                <a:hlinkClick r:id="rId12" tooltip="Настанови старшої придворної дами (ще не написана)"/>
              </a:rPr>
              <a:t>придворної</a:t>
            </a:r>
            <a:r>
              <a:rPr lang="ru-RU" sz="2000" dirty="0">
                <a:hlinkClick r:id="rId12" tooltip="Настанови старшої придворної дами (ще не написана)"/>
              </a:rPr>
              <a:t> </a:t>
            </a:r>
            <a:r>
              <a:rPr lang="ru-RU" sz="2000" dirty="0" err="1">
                <a:hlinkClick r:id="rId12" tooltip="Настанови старшої придворної дами (ще не написана)"/>
              </a:rPr>
              <a:t>дами</a:t>
            </a:r>
            <a:r>
              <a:rPr lang="ru-RU" sz="2000" dirty="0">
                <a:hlinkClick r:id="rId12" tooltip="Настанови старшої придворної дами (ще не написана)"/>
              </a:rPr>
              <a:t>»</a:t>
            </a:r>
            <a:endParaRPr lang="ru-RU" sz="2000" dirty="0"/>
          </a:p>
          <a:p>
            <a:r>
              <a:rPr lang="ru-RU" sz="2000" dirty="0" smtClean="0"/>
              <a:t> - </a:t>
            </a:r>
            <a:r>
              <a:rPr lang="ru-RU" sz="2000" dirty="0" err="1" smtClean="0"/>
              <a:t>найбільше</a:t>
            </a:r>
            <a:r>
              <a:rPr lang="ru-RU" sz="2000" dirty="0" smtClean="0"/>
              <a:t> </a:t>
            </a:r>
            <a:r>
              <a:rPr lang="ru-RU" sz="2000" dirty="0" err="1"/>
              <a:t>зібрання</a:t>
            </a:r>
            <a:r>
              <a:rPr lang="ru-RU" sz="2000" dirty="0"/>
              <a:t> </a:t>
            </a:r>
            <a:r>
              <a:rPr lang="ru-RU" sz="2000" dirty="0" err="1"/>
              <a:t>китайського</a:t>
            </a:r>
            <a:r>
              <a:rPr lang="ru-RU" sz="2000" dirty="0"/>
              <a:t> </a:t>
            </a:r>
            <a:r>
              <a:rPr lang="ru-RU" sz="2000" dirty="0">
                <a:hlinkClick r:id="rId13" tooltip="Фарфор"/>
              </a:rPr>
              <a:t>фарфору</a:t>
            </a:r>
            <a:r>
              <a:rPr lang="ru-RU" sz="2000" dirty="0" smtClean="0"/>
              <a:t>);</a:t>
            </a:r>
            <a:endParaRPr lang="ru-RU" sz="2000" dirty="0" smtClean="0"/>
          </a:p>
          <a:p>
            <a:r>
              <a:rPr lang="uk-UA" sz="2000" dirty="0" smtClean="0"/>
              <a:t>- </a:t>
            </a:r>
            <a:r>
              <a:rPr lang="ru-RU" sz="2000" dirty="0" err="1"/>
              <a:t>Одне</a:t>
            </a:r>
            <a:r>
              <a:rPr lang="ru-RU" sz="2000" dirty="0"/>
              <a:t> з </a:t>
            </a:r>
            <a:r>
              <a:rPr lang="ru-RU" sz="2000" dirty="0" err="1"/>
              <a:t>найбільших</a:t>
            </a:r>
            <a:r>
              <a:rPr lang="ru-RU" sz="2000" dirty="0"/>
              <a:t> у </a:t>
            </a:r>
            <a:r>
              <a:rPr lang="ru-RU" sz="2000" dirty="0" err="1"/>
              <a:t>світі</a:t>
            </a:r>
            <a:r>
              <a:rPr lang="ru-RU" sz="2000" dirty="0"/>
              <a:t> </a:t>
            </a:r>
            <a:r>
              <a:rPr lang="ru-RU" sz="2000" dirty="0" err="1"/>
              <a:t>зібрань</a:t>
            </a:r>
            <a:r>
              <a:rPr lang="ru-RU" sz="2000" dirty="0"/>
              <a:t> </a:t>
            </a:r>
            <a:r>
              <a:rPr lang="ru-RU" sz="2000" dirty="0" err="1"/>
              <a:t>графіки</a:t>
            </a:r>
            <a:r>
              <a:rPr lang="ru-RU" sz="2000" dirty="0"/>
              <a:t> та </a:t>
            </a:r>
            <a:r>
              <a:rPr lang="ru-RU" sz="2000" dirty="0" err="1"/>
              <a:t>гравюри</a:t>
            </a:r>
            <a:r>
              <a:rPr lang="ru-RU" sz="2000" dirty="0"/>
              <a:t>: </a:t>
            </a:r>
            <a:r>
              <a:rPr lang="ru-RU" sz="2000" dirty="0" err="1">
                <a:hlinkClick r:id="rId14" tooltip="Мікеланджело"/>
              </a:rPr>
              <a:t>Мікеланджело</a:t>
            </a:r>
            <a:r>
              <a:rPr lang="ru-RU" sz="2000" dirty="0"/>
              <a:t>, </a:t>
            </a:r>
            <a:r>
              <a:rPr lang="ru-RU" sz="2000" dirty="0" err="1">
                <a:hlinkClick r:id="rId15" tooltip="Рафаель"/>
              </a:rPr>
              <a:t>Рафаель</a:t>
            </a:r>
            <a:r>
              <a:rPr lang="ru-RU" sz="2000" dirty="0"/>
              <a:t>, </a:t>
            </a:r>
            <a:r>
              <a:rPr lang="ru-RU" sz="2000" dirty="0">
                <a:hlinkClick r:id="rId16" tooltip="Леонардо да Вінчі"/>
              </a:rPr>
              <a:t>Леонардо да </a:t>
            </a:r>
            <a:r>
              <a:rPr lang="ru-RU" sz="2000" dirty="0" err="1">
                <a:hlinkClick r:id="rId16" tooltip="Леонардо да Вінчі"/>
              </a:rPr>
              <a:t>Вінчі</a:t>
            </a:r>
            <a:r>
              <a:rPr lang="ru-RU" sz="2000" dirty="0"/>
              <a:t>, </a:t>
            </a:r>
            <a:r>
              <a:rPr lang="ru-RU" sz="2000" dirty="0">
                <a:hlinkClick r:id="rId17" tooltip="Альбрехт Дюрер"/>
              </a:rPr>
              <a:t>Альбрехт Дюрер</a:t>
            </a:r>
            <a:r>
              <a:rPr lang="ru-RU" sz="2000" dirty="0"/>
              <a:t>, </a:t>
            </a:r>
            <a:r>
              <a:rPr lang="ru-RU" sz="2000" dirty="0">
                <a:hlinkClick r:id="rId18" tooltip="Рембрандт"/>
              </a:rPr>
              <a:t>Рембрандт</a:t>
            </a:r>
            <a:r>
              <a:rPr lang="ru-RU" sz="2000" dirty="0"/>
              <a:t>, </a:t>
            </a:r>
            <a:r>
              <a:rPr lang="ru-RU" sz="2000" dirty="0" err="1">
                <a:hlinkClick r:id="rId19" tooltip="Вільям Блейк"/>
              </a:rPr>
              <a:t>Вільям</a:t>
            </a:r>
            <a:r>
              <a:rPr lang="ru-RU" sz="2000" dirty="0">
                <a:hlinkClick r:id="rId19" tooltip="Вільям Блейк"/>
              </a:rPr>
              <a:t> Блейк</a:t>
            </a:r>
            <a:r>
              <a:rPr lang="ru-RU" sz="2000" dirty="0"/>
              <a:t> та </a:t>
            </a:r>
            <a:r>
              <a:rPr lang="ru-RU" sz="2000" dirty="0" err="1"/>
              <a:t>інші</a:t>
            </a:r>
            <a:r>
              <a:rPr lang="ru-RU" sz="2000" dirty="0"/>
              <a:t>.</a:t>
            </a:r>
            <a:endParaRPr lang="ru-RU" sz="2000" dirty="0" smtClean="0"/>
          </a:p>
          <a:p>
            <a:endParaRPr lang="ru-RU" sz="2000" dirty="0"/>
          </a:p>
          <a:p>
            <a:pPr marL="0" indent="0">
              <a:buNone/>
            </a:pPr>
            <a:endParaRPr lang="ru-RU" sz="2000" dirty="0"/>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uk-UA" sz="3100" dirty="0" smtClean="0"/>
              <a:t>Бібліотека Британського музею</a:t>
            </a:r>
            <a:br>
              <a:rPr lang="uk-UA" sz="3100" dirty="0" smtClean="0"/>
            </a:br>
            <a:r>
              <a:rPr lang="uk-UA" sz="3100" dirty="0"/>
              <a:t> </a:t>
            </a:r>
            <a:r>
              <a:rPr lang="uk-UA" sz="3100" dirty="0" smtClean="0"/>
              <a:t>(з 1972 виокремилась в Британську національну бібліотеку</a:t>
            </a:r>
            <a:r>
              <a:rPr lang="uk-UA" dirty="0" smtClean="0"/>
              <a:t>)</a:t>
            </a:r>
            <a:endParaRPr lang="ru-RU" dirty="0"/>
          </a:p>
        </p:txBody>
      </p:sp>
      <p:sp>
        <p:nvSpPr>
          <p:cNvPr id="3" name="Объект 2"/>
          <p:cNvSpPr>
            <a:spLocks noGrp="1"/>
          </p:cNvSpPr>
          <p:nvPr>
            <p:ph idx="1"/>
          </p:nvPr>
        </p:nvSpPr>
        <p:spPr/>
        <p:txBody>
          <a:bodyPr>
            <a:normAutofit/>
          </a:bodyPr>
          <a:lstStyle/>
          <a:p>
            <a:pPr marL="0" indent="0">
              <a:buNone/>
            </a:pPr>
            <a:r>
              <a:rPr lang="ru-RU" sz="1600" dirty="0" err="1" smtClean="0"/>
              <a:t>Володіє</a:t>
            </a:r>
            <a:r>
              <a:rPr lang="ru-RU" sz="1600" dirty="0" smtClean="0"/>
              <a:t> </a:t>
            </a:r>
            <a:r>
              <a:rPr lang="ru-RU" sz="1600" dirty="0"/>
              <a:t>такими </a:t>
            </a:r>
            <a:r>
              <a:rPr lang="ru-RU" sz="1600" dirty="0" err="1"/>
              <a:t>рідкісними</a:t>
            </a:r>
            <a:r>
              <a:rPr lang="ru-RU" sz="1600" dirty="0"/>
              <a:t> </a:t>
            </a:r>
            <a:r>
              <a:rPr lang="ru-RU" sz="1600" dirty="0" err="1"/>
              <a:t>експонатами</a:t>
            </a:r>
            <a:r>
              <a:rPr lang="ru-RU" sz="1600" dirty="0"/>
              <a:t>, як </a:t>
            </a:r>
            <a:r>
              <a:rPr lang="ru-RU" sz="1600" dirty="0" err="1"/>
              <a:t>найперша</a:t>
            </a:r>
            <a:r>
              <a:rPr lang="ru-RU" sz="1600" dirty="0"/>
              <a:t> </a:t>
            </a:r>
            <a:r>
              <a:rPr lang="ru-RU" sz="1600" dirty="0" err="1"/>
              <a:t>друкована</a:t>
            </a:r>
            <a:r>
              <a:rPr lang="ru-RU" sz="1600" dirty="0"/>
              <a:t> книга у </a:t>
            </a:r>
            <a:r>
              <a:rPr lang="ru-RU" sz="1600" dirty="0" err="1"/>
              <a:t>світі</a:t>
            </a:r>
            <a:r>
              <a:rPr lang="ru-RU" sz="1600" dirty="0"/>
              <a:t> </a:t>
            </a:r>
            <a:r>
              <a:rPr lang="ru-RU" sz="1600" dirty="0">
                <a:hlinkClick r:id="rId1" tooltip="Алмазна сутра (ще не написана)"/>
              </a:rPr>
              <a:t>«</a:t>
            </a:r>
            <a:r>
              <a:rPr lang="ru-RU" sz="1600" dirty="0" err="1">
                <a:hlinkClick r:id="rId1" tooltip="Алмазна сутра (ще не написана)"/>
              </a:rPr>
              <a:t>Алмазна</a:t>
            </a:r>
            <a:r>
              <a:rPr lang="ru-RU" sz="1600" dirty="0">
                <a:hlinkClick r:id="rId1" tooltip="Алмазна сутра (ще не написана)"/>
              </a:rPr>
              <a:t> сутра»</a:t>
            </a:r>
            <a:r>
              <a:rPr lang="ru-RU" sz="1600" dirty="0"/>
              <a:t>, </a:t>
            </a:r>
            <a:r>
              <a:rPr lang="ru-RU" sz="1600" dirty="0" err="1"/>
              <a:t>перші</a:t>
            </a:r>
            <a:r>
              <a:rPr lang="ru-RU" sz="1600" dirty="0"/>
              <a:t> </a:t>
            </a:r>
            <a:r>
              <a:rPr lang="ru-RU" sz="1600" dirty="0" err="1"/>
              <a:t>видання</a:t>
            </a:r>
            <a:r>
              <a:rPr lang="ru-RU" sz="1600" dirty="0"/>
              <a:t> </a:t>
            </a:r>
            <a:r>
              <a:rPr lang="ru-RU" sz="1600" dirty="0" err="1">
                <a:hlinkClick r:id="rId2" tooltip="Давньогрецька література"/>
              </a:rPr>
              <a:t>давньогрецьких</a:t>
            </a:r>
            <a:r>
              <a:rPr lang="ru-RU" sz="1600" dirty="0">
                <a:hlinkClick r:id="rId2" tooltip="Давньогрецька література"/>
              </a:rPr>
              <a:t> </a:t>
            </a:r>
            <a:r>
              <a:rPr lang="ru-RU" sz="1600" dirty="0" err="1">
                <a:hlinkClick r:id="rId2" tooltip="Давньогрецька література"/>
              </a:rPr>
              <a:t>класиків</a:t>
            </a:r>
            <a:r>
              <a:rPr lang="ru-RU" sz="1600" dirty="0"/>
              <a:t> та </a:t>
            </a:r>
            <a:r>
              <a:rPr lang="ru-RU" sz="1600" dirty="0" err="1"/>
              <a:t>інші</a:t>
            </a:r>
            <a:r>
              <a:rPr lang="ru-RU" sz="1600" dirty="0"/>
              <a:t> </a:t>
            </a:r>
            <a:r>
              <a:rPr lang="ru-RU" sz="1600" dirty="0" err="1">
                <a:hlinkClick r:id="rId3" tooltip="Раритет (ще не написана)"/>
              </a:rPr>
              <a:t>раритети</a:t>
            </a:r>
            <a:r>
              <a:rPr lang="ru-RU" sz="1600" dirty="0"/>
              <a:t>. В </a:t>
            </a:r>
            <a:r>
              <a:rPr lang="ru-RU" sz="1600" dirty="0" err="1"/>
              <a:t>залі</a:t>
            </a:r>
            <a:r>
              <a:rPr lang="ru-RU" sz="1600" dirty="0"/>
              <a:t> </a:t>
            </a:r>
            <a:r>
              <a:rPr lang="ru-RU" sz="1600" dirty="0" err="1"/>
              <a:t>рукописів</a:t>
            </a:r>
            <a:r>
              <a:rPr lang="ru-RU" sz="1600" dirty="0"/>
              <a:t> </a:t>
            </a:r>
            <a:r>
              <a:rPr lang="ru-RU" sz="1600" dirty="0" err="1"/>
              <a:t>зберігається</a:t>
            </a:r>
            <a:r>
              <a:rPr lang="ru-RU" sz="1600" dirty="0"/>
              <a:t> </a:t>
            </a:r>
            <a:r>
              <a:rPr lang="ru-RU" sz="1600" dirty="0">
                <a:hlinkClick r:id="rId4" tooltip="Велика хартія вольностей"/>
              </a:rPr>
              <a:t>Велика </a:t>
            </a:r>
            <a:r>
              <a:rPr lang="ru-RU" sz="1600" dirty="0" err="1">
                <a:hlinkClick r:id="rId4" tooltip="Велика хартія вольностей"/>
              </a:rPr>
              <a:t>хартія</a:t>
            </a:r>
            <a:r>
              <a:rPr lang="ru-RU" sz="1600" dirty="0"/>
              <a:t>, </a:t>
            </a:r>
            <a:r>
              <a:rPr lang="ru-RU" sz="1600" dirty="0" err="1"/>
              <a:t>купча</a:t>
            </a:r>
            <a:r>
              <a:rPr lang="ru-RU" sz="1600" dirty="0"/>
              <a:t>, </a:t>
            </a:r>
            <a:r>
              <a:rPr lang="ru-RU" sz="1600" dirty="0" err="1"/>
              <a:t>підписана</a:t>
            </a:r>
            <a:r>
              <a:rPr lang="ru-RU" sz="1600" dirty="0"/>
              <a:t> </a:t>
            </a:r>
            <a:r>
              <a:rPr lang="ru-RU" sz="1600" dirty="0" err="1">
                <a:hlinkClick r:id="rId5" tooltip="Шекспір"/>
              </a:rPr>
              <a:t>Вільямом</a:t>
            </a:r>
            <a:r>
              <a:rPr lang="ru-RU" sz="1600" dirty="0">
                <a:hlinkClick r:id="rId5" tooltip="Шекспір"/>
              </a:rPr>
              <a:t> </a:t>
            </a:r>
            <a:r>
              <a:rPr lang="ru-RU" sz="1600" dirty="0" err="1">
                <a:hlinkClick r:id="rId5" tooltip="Шекспір"/>
              </a:rPr>
              <a:t>Шекспіром</a:t>
            </a:r>
            <a:r>
              <a:rPr lang="ru-RU" sz="1600" dirty="0"/>
              <a:t>, лист </a:t>
            </a:r>
            <a:r>
              <a:rPr lang="ru-RU" sz="1600" dirty="0" err="1">
                <a:hlinkClick r:id="rId6" tooltip="Олівер Кромвель"/>
              </a:rPr>
              <a:t>Олівера</a:t>
            </a:r>
            <a:r>
              <a:rPr lang="ru-RU" sz="1600" dirty="0">
                <a:hlinkClick r:id="rId6" tooltip="Олівер Кромвель"/>
              </a:rPr>
              <a:t> Кромвеля</a:t>
            </a:r>
            <a:r>
              <a:rPr lang="ru-RU" sz="1600" dirty="0"/>
              <a:t> з </a:t>
            </a:r>
            <a:r>
              <a:rPr lang="ru-RU" sz="1600" dirty="0" err="1"/>
              <a:t>описом</a:t>
            </a:r>
            <a:r>
              <a:rPr lang="ru-RU" sz="1600" dirty="0"/>
              <a:t> </a:t>
            </a:r>
            <a:r>
              <a:rPr lang="ru-RU" sz="1600" dirty="0" err="1"/>
              <a:t>битви</a:t>
            </a:r>
            <a:r>
              <a:rPr lang="ru-RU" sz="1600" dirty="0"/>
              <a:t> при </a:t>
            </a:r>
            <a:r>
              <a:rPr lang="ru-RU" sz="1600" dirty="0" err="1"/>
              <a:t>Нейсбі</a:t>
            </a:r>
            <a:r>
              <a:rPr lang="ru-RU" sz="1600" dirty="0"/>
              <a:t>, </a:t>
            </a:r>
            <a:r>
              <a:rPr lang="ru-RU" sz="1600" dirty="0" err="1"/>
              <a:t>автографи</a:t>
            </a:r>
            <a:r>
              <a:rPr lang="uk-UA" altLang="ru-RU" sz="1600" dirty="0" err="1"/>
              <a:t> </a:t>
            </a:r>
            <a:r>
              <a:rPr lang="ru-RU" sz="1600" dirty="0" err="1">
                <a:hlinkClick r:id="rId7" tooltip="Мартін Лютер"/>
              </a:rPr>
              <a:t>Мартіна</a:t>
            </a:r>
            <a:r>
              <a:rPr lang="ru-RU" sz="1600" dirty="0">
                <a:hlinkClick r:id="rId7" tooltip="Мартін Лютер"/>
              </a:rPr>
              <a:t> Лютера</a:t>
            </a:r>
            <a:r>
              <a:rPr lang="ru-RU" sz="1600" dirty="0"/>
              <a:t>, </a:t>
            </a:r>
            <a:r>
              <a:rPr lang="ru-RU" sz="1600" dirty="0">
                <a:hlinkClick r:id="rId8" tooltip="Жан Кальвін"/>
              </a:rPr>
              <a:t>Жана </a:t>
            </a:r>
            <a:r>
              <a:rPr lang="ru-RU" sz="1600" dirty="0" err="1">
                <a:hlinkClick r:id="rId8" tooltip="Жан Кальвін"/>
              </a:rPr>
              <a:t>Кальвіна</a:t>
            </a:r>
            <a:r>
              <a:rPr lang="ru-RU" sz="1600" dirty="0"/>
              <a:t>, </a:t>
            </a:r>
            <a:r>
              <a:rPr lang="ru-RU" sz="1600" dirty="0" err="1">
                <a:hlinkClick r:id="rId9" tooltip="Еразм Ротердамський"/>
              </a:rPr>
              <a:t>Еразма</a:t>
            </a:r>
            <a:r>
              <a:rPr lang="ru-RU" sz="1600" dirty="0">
                <a:hlinkClick r:id="rId9" tooltip="Еразм Ротердамський"/>
              </a:rPr>
              <a:t> </a:t>
            </a:r>
            <a:r>
              <a:rPr lang="ru-RU" sz="1600" dirty="0" err="1">
                <a:hlinkClick r:id="rId9" tooltip="Еразм Ротердамський"/>
              </a:rPr>
              <a:t>Ротердамського</a:t>
            </a:r>
            <a:r>
              <a:rPr lang="ru-RU" sz="1600" dirty="0"/>
              <a:t>, </a:t>
            </a:r>
            <a:r>
              <a:rPr lang="ru-RU" sz="1600" dirty="0" err="1">
                <a:hlinkClick r:id="rId10" tooltip="Ісаак Ньютон"/>
              </a:rPr>
              <a:t>Ісаака</a:t>
            </a:r>
            <a:r>
              <a:rPr lang="ru-RU" sz="1600" dirty="0">
                <a:hlinkClick r:id="rId10" tooltip="Ісаак Ньютон"/>
              </a:rPr>
              <a:t> Ньютона</a:t>
            </a:r>
            <a:r>
              <a:rPr lang="ru-RU" sz="1600" dirty="0"/>
              <a:t>, </a:t>
            </a:r>
            <a:r>
              <a:rPr lang="ru-RU" sz="1600" dirty="0" err="1">
                <a:hlinkClick r:id="rId11" tooltip="Галілео Галілей"/>
              </a:rPr>
              <a:t>Галілео</a:t>
            </a:r>
            <a:r>
              <a:rPr lang="ru-RU" sz="1600" dirty="0">
                <a:hlinkClick r:id="rId11" tooltip="Галілео Галілей"/>
              </a:rPr>
              <a:t> </a:t>
            </a:r>
            <a:r>
              <a:rPr lang="ru-RU" sz="1600" dirty="0" err="1">
                <a:hlinkClick r:id="rId11" tooltip="Галілео Галілей"/>
              </a:rPr>
              <a:t>Галілея</a:t>
            </a:r>
            <a:r>
              <a:rPr lang="ru-RU" sz="1600" dirty="0"/>
              <a:t>, </a:t>
            </a:r>
            <a:r>
              <a:rPr lang="ru-RU" sz="1600" u="sng" dirty="0">
                <a:hlinkClick r:id="rId12" tooltip="Рене Декарт"/>
              </a:rPr>
              <a:t>Рене Декарта</a:t>
            </a:r>
            <a:r>
              <a:rPr lang="ru-RU" sz="1600" dirty="0"/>
              <a:t> та </a:t>
            </a:r>
            <a:r>
              <a:rPr lang="ru-RU" sz="1600" dirty="0" err="1"/>
              <a:t>інших</a:t>
            </a:r>
            <a:r>
              <a:rPr lang="ru-RU" sz="1400" dirty="0"/>
              <a:t>.</a:t>
            </a:r>
            <a:endParaRPr lang="ru-RU" sz="1400" dirty="0"/>
          </a:p>
        </p:txBody>
      </p:sp>
      <p:pic>
        <p:nvPicPr>
          <p:cNvPr id="1331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35" y="2852936"/>
            <a:ext cx="9423522"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blipFill>
            <a:blip r:embed="rId1"/>
          </a:blipFill>
        </p:spPr>
        <p:txBody>
          <a:bodyPr/>
          <a:p>
            <a:r>
              <a:rPr lang="uk-UA" altLang="en-US"/>
              <a:t>Британський музей (Лондон)</a:t>
            </a:r>
            <a:endParaRPr lang="uk-UA" altLang="en-US"/>
          </a:p>
        </p:txBody>
      </p:sp>
      <p:sp>
        <p:nvSpPr>
          <p:cNvPr id="3" name="Content Placeholder 2"/>
          <p:cNvSpPr>
            <a:spLocks noGrp="1"/>
          </p:cNvSpPr>
          <p:nvPr>
            <p:ph idx="1"/>
          </p:nvPr>
        </p:nvSpPr>
        <p:spPr>
          <a:blipFill>
            <a:blip r:embed="rId2"/>
          </a:blipFill>
        </p:spPr>
        <p:txBody>
          <a:bodyPr/>
          <a:p>
            <a:pPr algn="just"/>
            <a:r>
              <a:rPr lang="en-US"/>
              <a:t>«</a:t>
            </a:r>
            <a:r>
              <a:rPr lang="en-US" b="1"/>
              <a:t>Вели́ка ха́ртія во́льностей»</a:t>
            </a:r>
            <a:r>
              <a:rPr lang="en-US"/>
              <a:t> 1215 року або Маґна Карта (середньов. лат. Magna Carta Libertatum, зазвичай Magna Carta) — перша «неписана» конституція Англії. Велика хартія вольностей вважається першим юридичним документом, у якому закладено основи концепції прав людини, створено передумови для подальшого утвердження свободи і верховенства права.</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accent6">
              <a:lumMod val="40000"/>
              <a:lumOff val="60000"/>
            </a:schemeClr>
          </a:solidFill>
        </p:spPr>
        <p:txBody>
          <a:bodyPr>
            <a:normAutofit fontScale="90000"/>
          </a:bodyPr>
          <a:p>
            <a:r>
              <a:rPr lang="uk-UA" altLang="en-US">
                <a:sym typeface="+mn-ea"/>
              </a:rPr>
              <a:t> Гравюра </a:t>
            </a:r>
            <a:r>
              <a:rPr lang="ru-RU" dirty="0">
                <a:sym typeface="+mn-ea"/>
                <a:hlinkClick r:id="rId1" tooltip="Альбрехт Дюрер"/>
              </a:rPr>
              <a:t>Альбрехт</a:t>
            </a:r>
            <a:r>
              <a:rPr lang="uk-UA" altLang="ru-RU" dirty="0">
                <a:sym typeface="+mn-ea"/>
                <a:hlinkClick r:id="rId1" tooltip="Альбрехт Дюрер"/>
              </a:rPr>
              <a:t>а</a:t>
            </a:r>
            <a:r>
              <a:rPr lang="ru-RU" dirty="0">
                <a:sym typeface="+mn-ea"/>
                <a:hlinkClick r:id="rId1" tooltip="Альбрехт Дюрер"/>
              </a:rPr>
              <a:t> Дюрер</a:t>
            </a:r>
            <a:r>
              <a:rPr lang="uk-UA" altLang="ru-RU" dirty="0">
                <a:sym typeface="+mn-ea"/>
                <a:hlinkClick r:id="rId1" tooltip="Альбрехт Дюрер"/>
              </a:rPr>
              <a:t>а</a:t>
            </a:r>
            <a:r>
              <a:rPr lang="uk-UA" altLang="en-US">
                <a:sym typeface="+mn-ea"/>
              </a:rPr>
              <a:t> “Меланхолія 1”</a:t>
            </a:r>
            <a:endParaRPr lang="en-US"/>
          </a:p>
        </p:txBody>
      </p:sp>
      <p:pic>
        <p:nvPicPr>
          <p:cNvPr id="4" name="Content Placeholder 3"/>
          <p:cNvPicPr>
            <a:picLocks noChangeAspect="1"/>
          </p:cNvPicPr>
          <p:nvPr>
            <p:ph idx="1"/>
          </p:nvPr>
        </p:nvPicPr>
        <p:blipFill>
          <a:blip r:embed="rId2"/>
          <a:stretch>
            <a:fillRect/>
          </a:stretch>
        </p:blipFill>
        <p:spPr>
          <a:xfrm>
            <a:off x="5292090" y="1628775"/>
            <a:ext cx="3584575" cy="4526280"/>
          </a:xfrm>
          <a:prstGeom prst="rect">
            <a:avLst/>
          </a:prstGeom>
        </p:spPr>
      </p:pic>
      <p:sp>
        <p:nvSpPr>
          <p:cNvPr id="5" name="Text Box 4"/>
          <p:cNvSpPr txBox="1"/>
          <p:nvPr/>
        </p:nvSpPr>
        <p:spPr>
          <a:xfrm>
            <a:off x="107315" y="1556385"/>
            <a:ext cx="6410325" cy="3569970"/>
          </a:xfrm>
          <a:prstGeom prst="rect">
            <a:avLst/>
          </a:prstGeom>
          <a:noFill/>
        </p:spPr>
        <p:txBody>
          <a:bodyPr wrap="square" rtlCol="0" anchor="t">
            <a:noAutofit/>
          </a:bodyPr>
          <a:p>
            <a:pPr algn="just"/>
            <a:r>
              <a:rPr lang="en-US"/>
              <a:t>«Меланхолія» — різцева гравюра на</a:t>
            </a:r>
            <a:endParaRPr lang="en-US"/>
          </a:p>
          <a:p>
            <a:pPr algn="just"/>
            <a:r>
              <a:rPr lang="en-US"/>
              <a:t> міді німецького художника Альбрехта Дюрера,</a:t>
            </a:r>
            <a:endParaRPr lang="en-US"/>
          </a:p>
          <a:p>
            <a:pPr algn="just"/>
            <a:r>
              <a:rPr lang="en-US"/>
              <a:t> закінчена в 1514 році. «Меланхолія» — одна з</a:t>
            </a:r>
            <a:endParaRPr lang="en-US"/>
          </a:p>
          <a:p>
            <a:pPr algn="just"/>
            <a:r>
              <a:rPr lang="en-US"/>
              <a:t> найбільш таємничих робіт Дюрера, що виділяється </a:t>
            </a:r>
            <a:endParaRPr lang="en-US"/>
          </a:p>
          <a:p>
            <a:pPr algn="just"/>
            <a:r>
              <a:rPr lang="en-US"/>
              <a:t>складністю і неочевидністю ідеї, яскравістю </a:t>
            </a:r>
            <a:endParaRPr lang="en-US"/>
          </a:p>
          <a:p>
            <a:pPr algn="just"/>
            <a:r>
              <a:rPr lang="en-US"/>
              <a:t>символів і алегорій. Розміри оригіналу гравюри </a:t>
            </a:r>
            <a:endParaRPr lang="en-US"/>
          </a:p>
          <a:p>
            <a:pPr algn="just"/>
            <a:r>
              <a:rPr lang="en-US"/>
              <a:t>23,9 × 18,8 см. Це один з трьох графічних аркушів </a:t>
            </a:r>
            <a:endParaRPr lang="en-US"/>
          </a:p>
          <a:p>
            <a:pPr algn="just"/>
            <a:r>
              <a:rPr lang="en-US"/>
              <a:t>Альбрехта Дюрера, які увійшли в історію мистецтв</a:t>
            </a:r>
            <a:endParaRPr lang="en-US"/>
          </a:p>
          <a:p>
            <a:pPr algn="just"/>
            <a:r>
              <a:rPr lang="en-US"/>
              <a:t> під назвою «Майстерні гравюри»: </a:t>
            </a:r>
            <a:endParaRPr lang="en-US"/>
          </a:p>
          <a:p>
            <a:pPr algn="just"/>
            <a:r>
              <a:rPr lang="en-US"/>
              <a:t>«Лицар, смерть і диявол», «Святий</a:t>
            </a:r>
            <a:endParaRPr lang="en-US"/>
          </a:p>
          <a:p>
            <a:pPr algn="just"/>
            <a:r>
              <a:rPr lang="en-US"/>
              <a:t> Ієронім у келії» і «Меланхолія I».</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rgbClr val="00FFFF"/>
          </a:solidFill>
        </p:spPr>
        <p:txBody>
          <a:bodyPr>
            <a:normAutofit fontScale="90000"/>
          </a:bodyPr>
          <a:p>
            <a:pPr algn="l"/>
            <a:r>
              <a:rPr lang="uk-UA" altLang="en-US" sz="4000" b="1"/>
              <a:t>Магічний квадрат</a:t>
            </a:r>
            <a:r>
              <a:rPr lang="uk-UA" altLang="en-US" sz="4000">
                <a:sym typeface="+mn-ea"/>
              </a:rPr>
              <a:t>на гравюрі “Меланхолія 1”</a:t>
            </a:r>
            <a:endParaRPr lang="uk-UA" altLang="en-US" sz="4000" b="1">
              <a:sym typeface="+mn-ea"/>
            </a:endParaRPr>
          </a:p>
        </p:txBody>
      </p:sp>
      <p:sp>
        <p:nvSpPr>
          <p:cNvPr id="3" name="Content Placeholder 2"/>
          <p:cNvSpPr>
            <a:spLocks noGrp="1"/>
          </p:cNvSpPr>
          <p:nvPr>
            <p:ph idx="1"/>
          </p:nvPr>
        </p:nvSpPr>
        <p:spPr>
          <a:xfrm>
            <a:off x="591185" y="1353185"/>
            <a:ext cx="8394065" cy="5233670"/>
          </a:xfrm>
          <a:solidFill>
            <a:schemeClr val="accent5">
              <a:lumMod val="20000"/>
              <a:lumOff val="80000"/>
            </a:schemeClr>
          </a:solidFill>
        </p:spPr>
        <p:txBody>
          <a:bodyPr>
            <a:normAutofit fontScale="25000"/>
          </a:bodyPr>
          <a:p>
            <a:r>
              <a:rPr lang="en-US" sz="9600"/>
              <a:t>16	3	2	13</a:t>
            </a:r>
            <a:endParaRPr lang="en-US" sz="9600"/>
          </a:p>
          <a:p>
            <a:r>
              <a:rPr lang="en-US" sz="9600"/>
              <a:t>5	10	11	8</a:t>
            </a:r>
            <a:endParaRPr lang="en-US" sz="9600"/>
          </a:p>
          <a:p>
            <a:r>
              <a:rPr lang="en-US" sz="9600"/>
              <a:t>9	6	7	12</a:t>
            </a:r>
            <a:endParaRPr lang="en-US" sz="9600"/>
          </a:p>
          <a:p>
            <a:r>
              <a:rPr lang="en-US" sz="9600"/>
              <a:t>4	</a:t>
            </a:r>
            <a:r>
              <a:rPr lang="en-US" sz="9600" b="1"/>
              <a:t>15	14</a:t>
            </a:r>
            <a:r>
              <a:rPr lang="en-US" sz="9600"/>
              <a:t>	1</a:t>
            </a:r>
            <a:endParaRPr lang="en-US" sz="9600"/>
          </a:p>
          <a:p>
            <a:endParaRPr lang="en-US"/>
          </a:p>
          <a:p>
            <a:pPr marL="0" indent="0" algn="dist">
              <a:buNone/>
            </a:pPr>
            <a:r>
              <a:rPr lang="en-US" sz="7200"/>
              <a:t>Магічний квадрат 4 × 4, зображений </a:t>
            </a:r>
            <a:r>
              <a:rPr lang="uk-UA" altLang="en-US" sz="7200">
                <a:sym typeface="+mn-ea"/>
              </a:rPr>
              <a:t>на гравюрі “Меланхолія 1”</a:t>
            </a:r>
            <a:endParaRPr lang="uk-UA" altLang="en-US" sz="7200">
              <a:sym typeface="+mn-ea"/>
            </a:endParaRPr>
          </a:p>
          <a:p>
            <a:pPr marL="0" indent="0" algn="dist">
              <a:buNone/>
            </a:pPr>
            <a:r>
              <a:rPr lang="en-US" sz="7200"/>
              <a:t>»</a:t>
            </a:r>
            <a:r>
              <a:rPr lang="uk-UA" altLang="en-US" sz="7200"/>
              <a:t> </a:t>
            </a:r>
            <a:r>
              <a:rPr lang="uk-UA" altLang="en-US" sz="7200">
                <a:sym typeface="+mn-ea"/>
              </a:rPr>
              <a:t>на гравюрі “Меланхолія 1”</a:t>
            </a:r>
            <a:endParaRPr lang="uk-UA" altLang="en-US" sz="7200">
              <a:sym typeface="+mn-ea"/>
            </a:endParaRPr>
          </a:p>
          <a:p>
            <a:pPr marL="0" indent="0" algn="dist">
              <a:buNone/>
            </a:pPr>
            <a:r>
              <a:rPr lang="en-US" sz="7200"/>
              <a:t>, вважається найбільш раннім в європейському мистецтві. Два середні числа в нижньому ряду вказують дату створення картини (1514, в таблиці виділено жирним). Сума чисел на будь-який горизонталі, вертикалі і діагоналі дорівнює 34. Ця сума також зустрічається в усіх кутових квадратах 2 × 2, в центральному квадраті (10 + 11 + 6 + 7), у квадраті з кутових клітин (16 + 13 + 4 + 1), в рядах чисел, побудованих «ходом коня» ((2 + 8 + 9 + 15) і (3 + 5 + 12 + 14)), прямокутниках, утворених парами середніх клітин на протилежних сторонах ((3 + 2 + 15 + 14) і (5 + 8 + 9 + 12)). Більшість додаткових симетрій пов'язано із тим, що сума будь-яких двох центрально симетрично розташованих чисел дорівнює 17</a:t>
            </a:r>
            <a:r>
              <a:rPr lang="en-US" sz="6000"/>
              <a:t>.</a:t>
            </a:r>
            <a:endParaRPr lang="en-US" sz="6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6600"/>
          </a:solidFill>
        </p:spPr>
        <p:txBody>
          <a:bodyPr>
            <a:normAutofit fontScale="90000"/>
          </a:bodyPr>
          <a:lstStyle/>
          <a:p>
            <a:r>
              <a:rPr lang="ru-RU" sz="3600" b="1" dirty="0" smtClean="0"/>
              <a:t>На </a:t>
            </a:r>
            <a:r>
              <a:rPr lang="ru-RU" sz="3600" b="1" dirty="0"/>
              <a:t>кожному </a:t>
            </a:r>
            <a:r>
              <a:rPr lang="ru-RU" sz="3600" b="1" dirty="0" err="1"/>
              <a:t>історичному</a:t>
            </a:r>
            <a:r>
              <a:rPr lang="ru-RU" sz="3600" b="1" dirty="0"/>
              <a:t> </a:t>
            </a:r>
            <a:r>
              <a:rPr lang="ru-RU" sz="3600" b="1" dirty="0" err="1"/>
              <a:t>етапі</a:t>
            </a:r>
            <a:r>
              <a:rPr lang="ru-RU" sz="3600" b="1" dirty="0"/>
              <a:t> </a:t>
            </a:r>
            <a:r>
              <a:rPr lang="ru-RU" sz="3600" b="1" dirty="0" err="1"/>
              <a:t>відбуваються</a:t>
            </a:r>
            <a:r>
              <a:rPr lang="ru-RU" sz="3600" b="1" dirty="0"/>
              <a:t> </a:t>
            </a:r>
            <a:r>
              <a:rPr lang="ru-RU" sz="3600" b="1" dirty="0" err="1"/>
              <a:t>зміни</a:t>
            </a:r>
            <a:r>
              <a:rPr lang="ru-RU" sz="3600" b="1" dirty="0"/>
              <a:t> </a:t>
            </a:r>
            <a:r>
              <a:rPr lang="ru-RU" sz="3600" b="1" dirty="0" err="1"/>
              <a:t>провідних</a:t>
            </a:r>
            <a:r>
              <a:rPr lang="ru-RU" sz="3600" b="1" dirty="0"/>
              <a:t> </a:t>
            </a:r>
            <a:r>
              <a:rPr lang="ru-RU" sz="3600" b="1" dirty="0" err="1"/>
              <a:t>функцій</a:t>
            </a:r>
            <a:r>
              <a:rPr lang="ru-RU" sz="3600" b="1" dirty="0"/>
              <a:t> </a:t>
            </a:r>
            <a:r>
              <a:rPr lang="ru-RU" sz="3600" b="1" dirty="0" err="1"/>
              <a:t>мистецтва</a:t>
            </a:r>
            <a:r>
              <a:rPr lang="ru-RU" sz="3600" b="1" dirty="0"/>
              <a:t> </a:t>
            </a:r>
            <a:endParaRPr lang="ru-RU" sz="3600" b="1" dirty="0"/>
          </a:p>
        </p:txBody>
      </p:sp>
      <p:sp>
        <p:nvSpPr>
          <p:cNvPr id="3" name="Объект 2"/>
          <p:cNvSpPr>
            <a:spLocks noGrp="1"/>
          </p:cNvSpPr>
          <p:nvPr>
            <p:ph idx="1"/>
          </p:nvPr>
        </p:nvSpPr>
        <p:spPr>
          <a:solidFill>
            <a:schemeClr val="accent2">
              <a:lumMod val="40000"/>
              <a:lumOff val="60000"/>
            </a:schemeClr>
          </a:solidFill>
        </p:spPr>
        <p:txBody>
          <a:bodyPr/>
          <a:lstStyle/>
          <a:p>
            <a:r>
              <a:rPr lang="ru-RU" dirty="0" smtClean="0"/>
              <a:t>1. В </a:t>
            </a:r>
            <a:r>
              <a:rPr lang="ru-RU" dirty="0" err="1"/>
              <a:t>традиційних</a:t>
            </a:r>
            <a:r>
              <a:rPr lang="ru-RU" dirty="0"/>
              <a:t> культурах </a:t>
            </a:r>
            <a:r>
              <a:rPr lang="ru-RU" dirty="0" err="1"/>
              <a:t>панівною</a:t>
            </a:r>
            <a:r>
              <a:rPr lang="ru-RU" dirty="0"/>
              <a:t> є </a:t>
            </a:r>
            <a:r>
              <a:rPr lang="ru-RU" i="1" dirty="0" err="1"/>
              <a:t>функція</a:t>
            </a:r>
            <a:r>
              <a:rPr lang="ru-RU" i="1" dirty="0"/>
              <a:t> </a:t>
            </a:r>
            <a:r>
              <a:rPr lang="ru-RU" i="1" dirty="0" err="1"/>
              <a:t>соціалізації</a:t>
            </a:r>
            <a:r>
              <a:rPr lang="ru-RU" i="1" dirty="0"/>
              <a:t> </a:t>
            </a:r>
            <a:r>
              <a:rPr lang="ru-RU" i="1" dirty="0" err="1"/>
              <a:t>індивіда</a:t>
            </a:r>
            <a:r>
              <a:rPr lang="ru-RU" dirty="0"/>
              <a:t>; </a:t>
            </a:r>
            <a:endParaRPr lang="ru-RU" dirty="0" smtClean="0"/>
          </a:p>
          <a:p>
            <a:r>
              <a:rPr lang="ru-RU" dirty="0" smtClean="0"/>
              <a:t>2. В </a:t>
            </a:r>
            <a:r>
              <a:rPr lang="ru-RU" dirty="0" err="1"/>
              <a:t>культурі</a:t>
            </a:r>
            <a:r>
              <a:rPr lang="ru-RU" dirty="0"/>
              <a:t> </a:t>
            </a:r>
            <a:r>
              <a:rPr lang="ru-RU" dirty="0" err="1"/>
              <a:t>інноваційно</a:t>
            </a:r>
            <a:r>
              <a:rPr lang="ru-RU" dirty="0"/>
              <a:t>-креативного типу, </a:t>
            </a:r>
            <a:r>
              <a:rPr lang="ru-RU" dirty="0" err="1"/>
              <a:t>що</a:t>
            </a:r>
            <a:r>
              <a:rPr lang="ru-RU" dirty="0"/>
              <a:t> </a:t>
            </a:r>
            <a:r>
              <a:rPr lang="ru-RU" dirty="0" err="1"/>
              <a:t>розвивається</a:t>
            </a:r>
            <a:r>
              <a:rPr lang="ru-RU" dirty="0"/>
              <a:t> на </a:t>
            </a:r>
            <a:r>
              <a:rPr lang="ru-RU" dirty="0" err="1"/>
              <a:t>Заході</a:t>
            </a:r>
            <a:r>
              <a:rPr lang="ru-RU" dirty="0"/>
              <a:t> </a:t>
            </a:r>
            <a:r>
              <a:rPr lang="ru-RU" dirty="0" smtClean="0"/>
              <a:t> з Нового часу, </a:t>
            </a:r>
            <a:r>
              <a:rPr lang="ru-RU" dirty="0"/>
              <a:t>– </a:t>
            </a:r>
            <a:r>
              <a:rPr lang="ru-RU" i="1" dirty="0" err="1"/>
              <a:t>функція</a:t>
            </a:r>
            <a:r>
              <a:rPr lang="ru-RU" i="1" dirty="0"/>
              <a:t> </a:t>
            </a:r>
            <a:r>
              <a:rPr lang="ru-RU" i="1" dirty="0" err="1"/>
              <a:t>індивідуалізації</a:t>
            </a:r>
            <a:r>
              <a:rPr lang="ru-RU" i="1" dirty="0"/>
              <a:t>; </a:t>
            </a:r>
            <a:endParaRPr lang="ru-RU" i="1" dirty="0" smtClean="0"/>
          </a:p>
          <a:p>
            <a:r>
              <a:rPr lang="ru-RU" dirty="0" smtClean="0"/>
              <a:t>3. В </a:t>
            </a:r>
            <a:r>
              <a:rPr lang="ru-RU" dirty="0" err="1"/>
              <a:t>культурі</a:t>
            </a:r>
            <a:r>
              <a:rPr lang="ru-RU" dirty="0"/>
              <a:t> </a:t>
            </a:r>
            <a:r>
              <a:rPr lang="ru-RU" dirty="0" err="1"/>
              <a:t>тоталітарних</a:t>
            </a:r>
            <a:r>
              <a:rPr lang="ru-RU" dirty="0"/>
              <a:t> держав – </a:t>
            </a:r>
            <a:r>
              <a:rPr lang="ru-RU" i="1" dirty="0" err="1" smtClean="0"/>
              <a:t>соціально-організаційна</a:t>
            </a:r>
            <a:r>
              <a:rPr lang="ru-RU" i="1" dirty="0" smtClean="0"/>
              <a:t>.</a:t>
            </a:r>
            <a:endParaRPr lang="ru-RU"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FFFF"/>
          </a:solidFill>
        </p:spPr>
        <p:txBody>
          <a:bodyPr/>
          <a:lstStyle/>
          <a:p>
            <a:r>
              <a:rPr lang="ru-RU" b="1" dirty="0" smtClean="0"/>
              <a:t>Доведено </a:t>
            </a:r>
            <a:r>
              <a:rPr lang="ru-RU" b="1" dirty="0" err="1" smtClean="0"/>
              <a:t>що</a:t>
            </a:r>
            <a:r>
              <a:rPr lang="ru-RU" b="1" dirty="0" smtClean="0"/>
              <a:t>:</a:t>
            </a:r>
            <a:endParaRPr lang="ru-RU" b="1" dirty="0"/>
          </a:p>
        </p:txBody>
      </p:sp>
      <p:sp>
        <p:nvSpPr>
          <p:cNvPr id="3" name="Объект 2"/>
          <p:cNvSpPr>
            <a:spLocks noGrp="1"/>
          </p:cNvSpPr>
          <p:nvPr>
            <p:ph idx="1"/>
          </p:nvPr>
        </p:nvSpPr>
        <p:spPr>
          <a:solidFill>
            <a:srgbClr val="00B0F0"/>
          </a:solidFill>
        </p:spPr>
        <p:txBody>
          <a:bodyPr>
            <a:normAutofit/>
          </a:bodyPr>
          <a:lstStyle/>
          <a:p>
            <a:r>
              <a:rPr lang="ru-RU" dirty="0" err="1" smtClean="0"/>
              <a:t>вік</a:t>
            </a:r>
            <a:r>
              <a:rPr lang="ru-RU" dirty="0" smtClean="0"/>
              <a:t> </a:t>
            </a:r>
            <a:r>
              <a:rPr lang="ru-RU" dirty="0" err="1"/>
              <a:t>людства</a:t>
            </a:r>
            <a:r>
              <a:rPr lang="ru-RU" dirty="0"/>
              <a:t> й </a:t>
            </a:r>
            <a:r>
              <a:rPr lang="ru-RU" dirty="0" err="1"/>
              <a:t>вік</a:t>
            </a:r>
            <a:r>
              <a:rPr lang="ru-RU" dirty="0"/>
              <a:t> </a:t>
            </a:r>
            <a:r>
              <a:rPr lang="ru-RU" dirty="0" err="1"/>
              <a:t>мистецтва</a:t>
            </a:r>
            <a:r>
              <a:rPr lang="ru-RU" dirty="0"/>
              <a:t> не </a:t>
            </a:r>
            <a:r>
              <a:rPr lang="ru-RU" dirty="0" err="1" smtClean="0"/>
              <a:t>збігаються</a:t>
            </a:r>
            <a:r>
              <a:rPr lang="ru-RU" dirty="0" smtClean="0"/>
              <a:t>;</a:t>
            </a:r>
            <a:endParaRPr lang="ru-RU" dirty="0" smtClean="0"/>
          </a:p>
          <a:p>
            <a:r>
              <a:rPr lang="ru-RU" dirty="0" err="1"/>
              <a:t>різниця</a:t>
            </a:r>
            <a:r>
              <a:rPr lang="ru-RU" dirty="0"/>
              <a:t> – </a:t>
            </a:r>
            <a:r>
              <a:rPr lang="ru-RU" dirty="0" err="1"/>
              <a:t>вік</a:t>
            </a:r>
            <a:r>
              <a:rPr lang="ru-RU" dirty="0"/>
              <a:t> </a:t>
            </a:r>
            <a:r>
              <a:rPr lang="ru-RU" dirty="0" err="1"/>
              <a:t>людства</a:t>
            </a:r>
            <a:r>
              <a:rPr lang="ru-RU" dirty="0"/>
              <a:t> та </a:t>
            </a:r>
            <a:r>
              <a:rPr lang="ru-RU" dirty="0" err="1"/>
              <a:t>вік</a:t>
            </a:r>
            <a:r>
              <a:rPr lang="ru-RU" dirty="0"/>
              <a:t> </a:t>
            </a:r>
            <a:r>
              <a:rPr lang="ru-RU" dirty="0" err="1"/>
              <a:t>мистецтва</a:t>
            </a:r>
            <a:r>
              <a:rPr lang="ru-RU" dirty="0"/>
              <a:t> </a:t>
            </a:r>
            <a:r>
              <a:rPr lang="ru-RU" dirty="0" err="1"/>
              <a:t>різняться</a:t>
            </a:r>
            <a:r>
              <a:rPr lang="ru-RU" dirty="0"/>
              <a:t> на 900 000 </a:t>
            </a:r>
            <a:r>
              <a:rPr lang="ru-RU" dirty="0" smtClean="0"/>
              <a:t>– 2 000 000 </a:t>
            </a:r>
            <a:r>
              <a:rPr lang="ru-RU" dirty="0" err="1" smtClean="0"/>
              <a:t>років</a:t>
            </a:r>
            <a:r>
              <a:rPr lang="ru-RU" dirty="0" smtClean="0"/>
              <a:t>;</a:t>
            </a:r>
            <a:endParaRPr lang="ru-RU" dirty="0" smtClean="0"/>
          </a:p>
          <a:p>
            <a:r>
              <a:rPr lang="ru-RU" dirty="0" err="1" smtClean="0"/>
              <a:t>перші</a:t>
            </a:r>
            <a:r>
              <a:rPr lang="ru-RU" dirty="0" smtClean="0"/>
              <a:t> </a:t>
            </a:r>
            <a:r>
              <a:rPr lang="ru-RU" dirty="0"/>
              <a:t>твори </a:t>
            </a:r>
            <a:r>
              <a:rPr lang="ru-RU" dirty="0" err="1"/>
              <a:t>мистецтва</a:t>
            </a:r>
            <a:r>
              <a:rPr lang="ru-RU" dirty="0"/>
              <a:t> </a:t>
            </a:r>
            <a:r>
              <a:rPr lang="ru-RU" dirty="0" err="1"/>
              <a:t>людство</a:t>
            </a:r>
            <a:r>
              <a:rPr lang="ru-RU" dirty="0"/>
              <a:t> </a:t>
            </a:r>
            <a:r>
              <a:rPr lang="ru-RU" dirty="0" err="1"/>
              <a:t>починає</a:t>
            </a:r>
            <a:r>
              <a:rPr lang="ru-RU" dirty="0"/>
              <a:t> </a:t>
            </a:r>
            <a:r>
              <a:rPr lang="ru-RU" dirty="0" err="1"/>
              <a:t>створювати</a:t>
            </a:r>
            <a:r>
              <a:rPr lang="ru-RU" dirty="0"/>
              <a:t> в </a:t>
            </a:r>
            <a:r>
              <a:rPr lang="ru-RU" dirty="0" err="1"/>
              <a:t>період</a:t>
            </a:r>
            <a:r>
              <a:rPr lang="ru-RU" dirty="0"/>
              <a:t> </a:t>
            </a:r>
            <a:r>
              <a:rPr lang="ru-RU" dirty="0" err="1"/>
              <a:t>Верхнього</a:t>
            </a:r>
            <a:r>
              <a:rPr lang="ru-RU" dirty="0"/>
              <a:t> </a:t>
            </a:r>
            <a:r>
              <a:rPr lang="ru-RU" dirty="0" err="1"/>
              <a:t>палеоліту</a:t>
            </a:r>
            <a:r>
              <a:rPr lang="ru-RU" dirty="0"/>
              <a:t> – 40 000-20 000 </a:t>
            </a:r>
            <a:r>
              <a:rPr lang="en-US" dirty="0" err="1"/>
              <a:t>pp</a:t>
            </a:r>
            <a:r>
              <a:rPr lang="ru-RU" dirty="0"/>
              <a:t>. до </a:t>
            </a:r>
            <a:r>
              <a:rPr lang="ru-RU" dirty="0" err="1"/>
              <a:t>н.е</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60000"/>
              <a:lumOff val="40000"/>
            </a:schemeClr>
          </a:solidFill>
        </p:spPr>
        <p:txBody>
          <a:bodyPr>
            <a:normAutofit/>
          </a:bodyPr>
          <a:lstStyle/>
          <a:p>
            <a:r>
              <a:rPr lang="uk-UA" sz="3600" b="1" dirty="0"/>
              <a:t>Теорії походження мистецтва</a:t>
            </a:r>
            <a:endParaRPr lang="ru-RU" sz="3600" dirty="0"/>
          </a:p>
        </p:txBody>
      </p:sp>
      <p:sp>
        <p:nvSpPr>
          <p:cNvPr id="3" name="Объект 2"/>
          <p:cNvSpPr>
            <a:spLocks noGrp="1"/>
          </p:cNvSpPr>
          <p:nvPr>
            <p:ph idx="1"/>
          </p:nvPr>
        </p:nvSpPr>
        <p:spPr>
          <a:solidFill>
            <a:schemeClr val="accent4">
              <a:lumMod val="20000"/>
              <a:lumOff val="80000"/>
            </a:schemeClr>
          </a:solidFill>
        </p:spPr>
        <p:txBody>
          <a:bodyPr>
            <a:normAutofit fontScale="70000" lnSpcReduction="20000"/>
          </a:bodyPr>
          <a:lstStyle/>
          <a:p>
            <a:pPr algn="just"/>
            <a:r>
              <a:rPr lang="uk-UA" dirty="0"/>
              <a:t>1)</a:t>
            </a:r>
            <a:r>
              <a:rPr lang="uk-UA" b="1" dirty="0"/>
              <a:t> </a:t>
            </a:r>
            <a:r>
              <a:rPr lang="ru-RU" b="1" dirty="0" err="1"/>
              <a:t>Теорія</a:t>
            </a:r>
            <a:r>
              <a:rPr lang="ru-RU" b="1" dirty="0"/>
              <a:t> </a:t>
            </a:r>
            <a:r>
              <a:rPr lang="ru-RU" b="1" dirty="0" err="1"/>
              <a:t>надлишкової</a:t>
            </a:r>
            <a:r>
              <a:rPr lang="ru-RU" b="1" dirty="0"/>
              <a:t> </a:t>
            </a:r>
            <a:r>
              <a:rPr lang="ru-RU" b="1" dirty="0" err="1"/>
              <a:t>енергії</a:t>
            </a:r>
            <a:r>
              <a:rPr lang="ru-RU" i="1" dirty="0"/>
              <a:t> Герберта Спенсера. </a:t>
            </a:r>
            <a:r>
              <a:rPr lang="ru-RU" dirty="0" err="1"/>
              <a:t>Аналізуючи</a:t>
            </a:r>
            <a:r>
              <a:rPr lang="ru-RU" dirty="0"/>
              <a:t> </a:t>
            </a:r>
            <a:r>
              <a:rPr lang="ru-RU" dirty="0" err="1"/>
              <a:t>тваринний</a:t>
            </a:r>
            <a:r>
              <a:rPr lang="ru-RU" dirty="0"/>
              <a:t> </a:t>
            </a:r>
            <a:r>
              <a:rPr lang="ru-RU" dirty="0" err="1"/>
              <a:t>світ</a:t>
            </a:r>
            <a:r>
              <a:rPr lang="ru-RU" dirty="0"/>
              <a:t>, Г. Спенсер за принципом </a:t>
            </a:r>
            <a:r>
              <a:rPr lang="ru-RU" dirty="0" err="1"/>
              <a:t>аналогії</a:t>
            </a:r>
            <a:r>
              <a:rPr lang="ru-RU" dirty="0"/>
              <a:t> </a:t>
            </a:r>
            <a:r>
              <a:rPr lang="ru-RU" dirty="0" err="1"/>
              <a:t>переніс</a:t>
            </a:r>
            <a:r>
              <a:rPr lang="ru-RU" dirty="0"/>
              <a:t> </a:t>
            </a:r>
            <a:r>
              <a:rPr lang="ru-RU" dirty="0" err="1"/>
              <a:t>висновки</a:t>
            </a:r>
            <a:r>
              <a:rPr lang="ru-RU" dirty="0"/>
              <a:t> й на </a:t>
            </a:r>
            <a:r>
              <a:rPr lang="ru-RU" dirty="0" err="1"/>
              <a:t>людський</a:t>
            </a:r>
            <a:r>
              <a:rPr lang="ru-RU" dirty="0"/>
              <a:t> </a:t>
            </a:r>
            <a:r>
              <a:rPr lang="ru-RU" dirty="0" err="1"/>
              <a:t>світ</a:t>
            </a:r>
            <a:r>
              <a:rPr lang="ru-RU" dirty="0"/>
              <a:t>. </a:t>
            </a:r>
            <a:endParaRPr lang="ru-RU" dirty="0" smtClean="0"/>
          </a:p>
          <a:p>
            <a:pPr algn="just"/>
            <a:r>
              <a:rPr lang="ru-RU" dirty="0" smtClean="0"/>
              <a:t>Ученого </a:t>
            </a:r>
            <a:r>
              <a:rPr lang="ru-RU" dirty="0" err="1"/>
              <a:t>цікавили</a:t>
            </a:r>
            <a:r>
              <a:rPr lang="ru-RU" dirty="0"/>
              <a:t> </a:t>
            </a:r>
            <a:r>
              <a:rPr lang="ru-RU" dirty="0" err="1"/>
              <a:t>питання</a:t>
            </a:r>
            <a:r>
              <a:rPr lang="ru-RU" dirty="0"/>
              <a:t>: </a:t>
            </a:r>
            <a:r>
              <a:rPr lang="ru-RU" dirty="0" err="1"/>
              <a:t>чому</a:t>
            </a:r>
            <a:r>
              <a:rPr lang="ru-RU" dirty="0"/>
              <a:t> </a:t>
            </a:r>
            <a:r>
              <a:rPr lang="ru-RU" dirty="0" err="1"/>
              <a:t>котенята</a:t>
            </a:r>
            <a:r>
              <a:rPr lang="ru-RU" dirty="0"/>
              <a:t> так активно </a:t>
            </a:r>
            <a:r>
              <a:rPr lang="ru-RU" dirty="0" err="1"/>
              <a:t>граються</a:t>
            </a:r>
            <a:r>
              <a:rPr lang="ru-RU" dirty="0"/>
              <a:t>; </a:t>
            </a:r>
            <a:r>
              <a:rPr lang="ru-RU" dirty="0" err="1"/>
              <a:t>чому</a:t>
            </a:r>
            <a:r>
              <a:rPr lang="ru-RU" dirty="0"/>
              <a:t> соловейко </a:t>
            </a:r>
            <a:r>
              <a:rPr lang="ru-RU" dirty="0" err="1"/>
              <a:t>співає</a:t>
            </a:r>
            <a:r>
              <a:rPr lang="ru-RU" dirty="0"/>
              <a:t>; </a:t>
            </a:r>
            <a:r>
              <a:rPr lang="ru-RU" dirty="0" err="1"/>
              <a:t>чому</a:t>
            </a:r>
            <a:r>
              <a:rPr lang="ru-RU" dirty="0"/>
              <a:t> пава </a:t>
            </a:r>
            <a:r>
              <a:rPr lang="ru-RU" dirty="0" err="1"/>
              <a:t>розпускає</a:t>
            </a:r>
            <a:r>
              <a:rPr lang="ru-RU" dirty="0"/>
              <a:t> </a:t>
            </a:r>
            <a:r>
              <a:rPr lang="ru-RU" dirty="0" err="1"/>
              <a:t>хвіст</a:t>
            </a:r>
            <a:r>
              <a:rPr lang="ru-RU" dirty="0"/>
              <a:t>? </a:t>
            </a:r>
            <a:r>
              <a:rPr lang="ru-RU" dirty="0" err="1" smtClean="0"/>
              <a:t>Пояснення</a:t>
            </a:r>
            <a:r>
              <a:rPr lang="ru-RU" dirty="0" smtClean="0"/>
              <a:t> </a:t>
            </a:r>
            <a:r>
              <a:rPr lang="ru-RU" dirty="0"/>
              <a:t>Г. Спенсера: </a:t>
            </a:r>
            <a:r>
              <a:rPr lang="ru-RU" dirty="0" err="1"/>
              <a:t>така</a:t>
            </a:r>
            <a:r>
              <a:rPr lang="ru-RU" dirty="0"/>
              <a:t> </a:t>
            </a:r>
            <a:r>
              <a:rPr lang="ru-RU" dirty="0" err="1"/>
              <a:t>поведінка</a:t>
            </a:r>
            <a:r>
              <a:rPr lang="ru-RU" dirty="0"/>
              <a:t> </a:t>
            </a:r>
            <a:r>
              <a:rPr lang="ru-RU" dirty="0" err="1"/>
              <a:t>тварин</a:t>
            </a:r>
            <a:r>
              <a:rPr lang="ru-RU" dirty="0"/>
              <a:t> – </a:t>
            </a:r>
            <a:r>
              <a:rPr lang="ru-RU" dirty="0" err="1"/>
              <a:t>це</a:t>
            </a:r>
            <a:r>
              <a:rPr lang="ru-RU" dirty="0"/>
              <a:t> результат </a:t>
            </a:r>
            <a:r>
              <a:rPr lang="ru-RU" dirty="0" err="1"/>
              <a:t>наявності</a:t>
            </a:r>
            <a:r>
              <a:rPr lang="ru-RU" dirty="0"/>
              <a:t> в </a:t>
            </a:r>
            <a:r>
              <a:rPr lang="ru-RU" dirty="0" err="1"/>
              <a:t>організмі</a:t>
            </a:r>
            <a:r>
              <a:rPr lang="ru-RU" dirty="0"/>
              <a:t> </a:t>
            </a:r>
            <a:r>
              <a:rPr lang="ru-RU" dirty="0" err="1"/>
              <a:t>тварин</a:t>
            </a:r>
            <a:r>
              <a:rPr lang="ru-RU" dirty="0"/>
              <a:t> </a:t>
            </a:r>
            <a:r>
              <a:rPr lang="ru-RU" dirty="0" err="1"/>
              <a:t>живої</a:t>
            </a:r>
            <a:r>
              <a:rPr lang="ru-RU" dirty="0"/>
              <a:t> </a:t>
            </a:r>
            <a:r>
              <a:rPr lang="ru-RU" dirty="0" err="1"/>
              <a:t>надлишкової</a:t>
            </a:r>
            <a:r>
              <a:rPr lang="ru-RU" dirty="0"/>
              <a:t> </a:t>
            </a:r>
            <a:r>
              <a:rPr lang="ru-RU" dirty="0" err="1"/>
              <a:t>енергії</a:t>
            </a:r>
            <a:r>
              <a:rPr lang="ru-RU" dirty="0"/>
              <a:t>, </a:t>
            </a:r>
            <a:r>
              <a:rPr lang="ru-RU" dirty="0" err="1"/>
              <a:t>що</a:t>
            </a:r>
            <a:r>
              <a:rPr lang="ru-RU" dirty="0"/>
              <a:t> </a:t>
            </a:r>
            <a:r>
              <a:rPr lang="ru-RU" dirty="0" err="1"/>
              <a:t>характерне</a:t>
            </a:r>
            <a:r>
              <a:rPr lang="ru-RU" dirty="0"/>
              <a:t> й для </a:t>
            </a:r>
            <a:r>
              <a:rPr lang="ru-RU" dirty="0" err="1"/>
              <a:t>організму</a:t>
            </a:r>
            <a:r>
              <a:rPr lang="ru-RU" dirty="0"/>
              <a:t> </a:t>
            </a:r>
            <a:r>
              <a:rPr lang="ru-RU" dirty="0" err="1"/>
              <a:t>людини</a:t>
            </a:r>
            <a:r>
              <a:rPr lang="ru-RU" dirty="0"/>
              <a:t>. </a:t>
            </a:r>
            <a:r>
              <a:rPr lang="ru-RU" dirty="0" err="1"/>
              <a:t>Звідки</a:t>
            </a:r>
            <a:r>
              <a:rPr lang="ru-RU" dirty="0"/>
              <a:t> ж </a:t>
            </a:r>
            <a:r>
              <a:rPr lang="ru-RU" dirty="0" err="1"/>
              <a:t>ця</a:t>
            </a:r>
            <a:r>
              <a:rPr lang="ru-RU" dirty="0"/>
              <a:t> </a:t>
            </a:r>
            <a:r>
              <a:rPr lang="ru-RU" dirty="0" err="1"/>
              <a:t>надлишкова</a:t>
            </a:r>
            <a:r>
              <a:rPr lang="ru-RU" dirty="0"/>
              <a:t> </a:t>
            </a:r>
            <a:r>
              <a:rPr lang="ru-RU" dirty="0" err="1"/>
              <a:t>енергія</a:t>
            </a:r>
            <a:r>
              <a:rPr lang="ru-RU" dirty="0"/>
              <a:t> </a:t>
            </a:r>
            <a:r>
              <a:rPr lang="ru-RU" dirty="0" err="1"/>
              <a:t>з’являється</a:t>
            </a:r>
            <a:r>
              <a:rPr lang="ru-RU" dirty="0"/>
              <a:t>?</a:t>
            </a:r>
            <a:endParaRPr lang="ru-RU" dirty="0"/>
          </a:p>
          <a:p>
            <a:pPr algn="just"/>
            <a:r>
              <a:rPr lang="ru-RU" dirty="0" err="1"/>
              <a:t>Спочатку</a:t>
            </a:r>
            <a:r>
              <a:rPr lang="ru-RU" dirty="0"/>
              <a:t> </a:t>
            </a:r>
            <a:r>
              <a:rPr lang="ru-RU" dirty="0" err="1"/>
              <a:t>людство</a:t>
            </a:r>
            <a:r>
              <a:rPr lang="ru-RU" dirty="0"/>
              <a:t> в </a:t>
            </a:r>
            <a:r>
              <a:rPr lang="ru-RU" dirty="0" err="1"/>
              <a:t>пошуках</a:t>
            </a:r>
            <a:r>
              <a:rPr lang="ru-RU" dirty="0"/>
              <a:t> </a:t>
            </a:r>
            <a:r>
              <a:rPr lang="ru-RU" dirty="0" err="1"/>
              <a:t>житла</a:t>
            </a:r>
            <a:r>
              <a:rPr lang="ru-RU" dirty="0"/>
              <a:t> та </a:t>
            </a:r>
            <a:r>
              <a:rPr lang="ru-RU" dirty="0" err="1"/>
              <a:t>їжі</a:t>
            </a:r>
            <a:r>
              <a:rPr lang="ru-RU" dirty="0"/>
              <a:t> за умов </a:t>
            </a:r>
            <a:r>
              <a:rPr lang="ru-RU" dirty="0" err="1"/>
              <a:t>постійної</a:t>
            </a:r>
            <a:r>
              <a:rPr lang="ru-RU" dirty="0"/>
              <a:t> </a:t>
            </a:r>
            <a:r>
              <a:rPr lang="ru-RU" dirty="0" err="1"/>
              <a:t>зовнішньої</a:t>
            </a:r>
            <a:r>
              <a:rPr lang="ru-RU" dirty="0"/>
              <a:t> </a:t>
            </a:r>
            <a:r>
              <a:rPr lang="ru-RU" dirty="0" err="1"/>
              <a:t>загрози</a:t>
            </a:r>
            <a:r>
              <a:rPr lang="ru-RU" dirty="0"/>
              <a:t> </a:t>
            </a:r>
            <a:r>
              <a:rPr lang="ru-RU" dirty="0" err="1"/>
              <a:t>використовувало</a:t>
            </a:r>
            <a:r>
              <a:rPr lang="ru-RU" dirty="0"/>
              <a:t> всю </a:t>
            </a:r>
            <a:r>
              <a:rPr lang="ru-RU" dirty="0" err="1"/>
              <a:t>природну</a:t>
            </a:r>
            <a:r>
              <a:rPr lang="ru-RU" dirty="0"/>
              <a:t> </a:t>
            </a:r>
            <a:r>
              <a:rPr lang="ru-RU" dirty="0" err="1"/>
              <a:t>енергію</a:t>
            </a:r>
            <a:r>
              <a:rPr lang="ru-RU" dirty="0"/>
              <a:t>. І </a:t>
            </a:r>
            <a:r>
              <a:rPr lang="ru-RU" dirty="0" err="1"/>
              <a:t>лише</a:t>
            </a:r>
            <a:r>
              <a:rPr lang="ru-RU" dirty="0"/>
              <a:t> з часом, </a:t>
            </a:r>
            <a:r>
              <a:rPr lang="ru-RU" dirty="0" err="1"/>
              <a:t>пройшовши</a:t>
            </a:r>
            <a:r>
              <a:rPr lang="ru-RU" dirty="0"/>
              <a:t> шлях </a:t>
            </a:r>
            <a:r>
              <a:rPr lang="ru-RU" dirty="0" err="1"/>
              <a:t>поступової</a:t>
            </a:r>
            <a:r>
              <a:rPr lang="ru-RU" dirty="0"/>
              <a:t> </a:t>
            </a:r>
            <a:r>
              <a:rPr lang="ru-RU" dirty="0" err="1"/>
              <a:t>адаптації</a:t>
            </a:r>
            <a:r>
              <a:rPr lang="ru-RU" dirty="0"/>
              <a:t>, з </a:t>
            </a:r>
            <a:r>
              <a:rPr lang="ru-RU" dirty="0" err="1"/>
              <a:t>полегшенням</a:t>
            </a:r>
            <a:r>
              <a:rPr lang="ru-RU" dirty="0"/>
              <a:t> </a:t>
            </a:r>
            <a:r>
              <a:rPr lang="ru-RU" dirty="0" err="1"/>
              <a:t>власного</a:t>
            </a:r>
            <a:r>
              <a:rPr lang="ru-RU" dirty="0"/>
              <a:t> </a:t>
            </a:r>
            <a:r>
              <a:rPr lang="ru-RU" dirty="0" err="1"/>
              <a:t>фізичного</a:t>
            </a:r>
            <a:r>
              <a:rPr lang="ru-RU" dirty="0"/>
              <a:t> </a:t>
            </a:r>
            <a:r>
              <a:rPr lang="ru-RU" dirty="0" err="1"/>
              <a:t>існування</a:t>
            </a:r>
            <a:r>
              <a:rPr lang="ru-RU" dirty="0"/>
              <a:t>, вона не </a:t>
            </a:r>
            <a:r>
              <a:rPr lang="ru-RU" dirty="0" err="1"/>
              <a:t>використовувала</a:t>
            </a:r>
            <a:r>
              <a:rPr lang="ru-RU" dirty="0"/>
              <a:t> </a:t>
            </a:r>
            <a:r>
              <a:rPr lang="ru-RU" dirty="0" err="1"/>
              <a:t>всієї</a:t>
            </a:r>
            <a:r>
              <a:rPr lang="ru-RU" dirty="0"/>
              <a:t> </a:t>
            </a:r>
            <a:r>
              <a:rPr lang="ru-RU" dirty="0" err="1"/>
              <a:t>енергії</a:t>
            </a:r>
            <a:r>
              <a:rPr lang="ru-RU" dirty="0"/>
              <a:t>, </a:t>
            </a:r>
            <a:r>
              <a:rPr lang="ru-RU" dirty="0" err="1"/>
              <a:t>що</a:t>
            </a:r>
            <a:r>
              <a:rPr lang="ru-RU" dirty="0"/>
              <a:t>, </a:t>
            </a:r>
            <a:r>
              <a:rPr lang="ru-RU" dirty="0" err="1"/>
              <a:t>відповідно</a:t>
            </a:r>
            <a:r>
              <a:rPr lang="ru-RU" dirty="0"/>
              <a:t>, стала </a:t>
            </a:r>
            <a:r>
              <a:rPr lang="ru-RU" dirty="0" err="1"/>
              <a:t>перетворюватися</a:t>
            </a:r>
            <a:r>
              <a:rPr lang="ru-RU" dirty="0"/>
              <a:t> на </a:t>
            </a:r>
            <a:r>
              <a:rPr lang="ru-RU" dirty="0" err="1"/>
              <a:t>надлишкову</a:t>
            </a:r>
            <a:r>
              <a:rPr lang="ru-RU" dirty="0"/>
              <a:t>. </a:t>
            </a:r>
            <a:r>
              <a:rPr lang="ru-RU" dirty="0" err="1"/>
              <a:t>Наслідком</a:t>
            </a:r>
            <a:r>
              <a:rPr lang="ru-RU" dirty="0"/>
              <a:t> </a:t>
            </a:r>
            <a:r>
              <a:rPr lang="ru-RU" dirty="0" err="1"/>
              <a:t>цього</a:t>
            </a:r>
            <a:r>
              <a:rPr lang="ru-RU" dirty="0"/>
              <a:t> стало </a:t>
            </a:r>
            <a:r>
              <a:rPr lang="ru-RU" dirty="0" err="1"/>
              <a:t>її</a:t>
            </a:r>
            <a:r>
              <a:rPr lang="ru-RU" dirty="0"/>
              <a:t> </a:t>
            </a:r>
            <a:r>
              <a:rPr lang="ru-RU" dirty="0" err="1"/>
              <a:t>тяжіння</a:t>
            </a:r>
            <a:r>
              <a:rPr lang="ru-RU" dirty="0"/>
              <a:t> до </a:t>
            </a:r>
            <a:r>
              <a:rPr lang="ru-RU" dirty="0" err="1"/>
              <a:t>неутилітарної</a:t>
            </a:r>
            <a:r>
              <a:rPr lang="ru-RU" dirty="0"/>
              <a:t> </a:t>
            </a:r>
            <a:r>
              <a:rPr lang="ru-RU" dirty="0" err="1"/>
              <a:t>зайнятості</a:t>
            </a:r>
            <a:r>
              <a:rPr lang="ru-RU" dirty="0"/>
              <a:t> – </a:t>
            </a:r>
            <a:r>
              <a:rPr lang="ru-RU" dirty="0" err="1"/>
              <a:t>гри</a:t>
            </a:r>
            <a:r>
              <a:rPr lang="ru-RU" dirty="0"/>
              <a:t> і </a:t>
            </a:r>
            <a:r>
              <a:rPr lang="ru-RU" dirty="0" err="1"/>
              <a:t>творчої</a:t>
            </a:r>
            <a:r>
              <a:rPr lang="ru-RU" dirty="0"/>
              <a:t> </a:t>
            </a:r>
            <a:r>
              <a:rPr lang="ru-RU" dirty="0" err="1"/>
              <a:t>діяльності</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noAutofit/>
          </a:bodyPr>
          <a:lstStyle/>
          <a:p>
            <a:r>
              <a:rPr lang="uk-UA" sz="2800" dirty="0" smtClean="0"/>
              <a:t>2)</a:t>
            </a:r>
            <a:r>
              <a:rPr lang="uk-UA" sz="2800" b="1" dirty="0" smtClean="0"/>
              <a:t> </a:t>
            </a:r>
            <a:r>
              <a:rPr lang="ru-RU" sz="2800" b="1" dirty="0" err="1" smtClean="0"/>
              <a:t>Теорія</a:t>
            </a:r>
            <a:r>
              <a:rPr lang="ru-RU" sz="2800" b="1" dirty="0" smtClean="0"/>
              <a:t> </a:t>
            </a:r>
            <a:r>
              <a:rPr lang="ru-RU" sz="2800" b="1" dirty="0" err="1" smtClean="0"/>
              <a:t>гри</a:t>
            </a:r>
            <a:r>
              <a:rPr lang="ru-RU" sz="2800" b="1" dirty="0" smtClean="0"/>
              <a:t> та </a:t>
            </a:r>
            <a:r>
              <a:rPr lang="ru-RU" sz="2800" b="1" dirty="0" err="1" smtClean="0"/>
              <a:t>розваг</a:t>
            </a:r>
            <a:r>
              <a:rPr lang="ru-RU" sz="2800" b="1" dirty="0" smtClean="0"/>
              <a:t> (</a:t>
            </a:r>
            <a:r>
              <a:rPr lang="uk-UA" sz="2800" i="1" dirty="0" smtClean="0"/>
              <a:t>Іоганн </a:t>
            </a:r>
            <a:r>
              <a:rPr lang="ru-RU" sz="2800" i="1" dirty="0"/>
              <a:t>Х</a:t>
            </a:r>
            <a:r>
              <a:rPr lang="uk-UA" sz="2800" i="1" dirty="0" err="1" smtClean="0"/>
              <a:t>ейзінга</a:t>
            </a:r>
            <a:r>
              <a:rPr lang="ru-RU" sz="2800" dirty="0" smtClean="0"/>
              <a:t> «</a:t>
            </a:r>
            <a:r>
              <a:rPr lang="en-US" sz="2800" dirty="0" smtClean="0"/>
              <a:t>Homo </a:t>
            </a:r>
            <a:r>
              <a:rPr lang="en-US" sz="2800" dirty="0" err="1" smtClean="0"/>
              <a:t>Ludens</a:t>
            </a:r>
            <a:r>
              <a:rPr lang="ru-RU" sz="2800" dirty="0" smtClean="0"/>
              <a:t>», </a:t>
            </a:r>
            <a:r>
              <a:rPr lang="ru-RU" sz="2800" i="1" dirty="0" smtClean="0"/>
              <a:t>Карл </a:t>
            </a:r>
            <a:r>
              <a:rPr lang="ru-RU" sz="2800" i="1" dirty="0" err="1" smtClean="0"/>
              <a:t>Бюхер</a:t>
            </a:r>
            <a:r>
              <a:rPr lang="ru-RU" sz="2800" dirty="0" smtClean="0"/>
              <a:t> «Робота і ритм»,</a:t>
            </a:r>
            <a:r>
              <a:rPr lang="ru-RU" sz="2800" i="1" dirty="0" smtClean="0"/>
              <a:t> </a:t>
            </a:r>
            <a:r>
              <a:rPr lang="ru-RU" sz="2800" i="1" dirty="0" err="1" smtClean="0"/>
              <a:t>Ернст</a:t>
            </a:r>
            <a:r>
              <a:rPr lang="ru-RU" sz="2800" i="1" dirty="0" smtClean="0"/>
              <a:t> Гроссе</a:t>
            </a:r>
            <a:r>
              <a:rPr lang="ru-RU" sz="2800" dirty="0" smtClean="0"/>
              <a:t> «</a:t>
            </a:r>
            <a:r>
              <a:rPr lang="ru-RU" sz="2800" dirty="0" err="1" smtClean="0"/>
              <a:t>Походження</a:t>
            </a:r>
            <a:r>
              <a:rPr lang="ru-RU" sz="2800" dirty="0" smtClean="0"/>
              <a:t> </a:t>
            </a:r>
            <a:r>
              <a:rPr lang="ru-RU" sz="2800" dirty="0" err="1" smtClean="0"/>
              <a:t>мистецтва</a:t>
            </a:r>
            <a:r>
              <a:rPr lang="ru-RU" sz="2800" dirty="0" smtClean="0"/>
              <a:t>»).</a:t>
            </a:r>
            <a:endParaRPr lang="ru-RU" sz="2800" dirty="0"/>
          </a:p>
        </p:txBody>
      </p:sp>
      <p:sp>
        <p:nvSpPr>
          <p:cNvPr id="3" name="Объект 2"/>
          <p:cNvSpPr>
            <a:spLocks noGrp="1"/>
          </p:cNvSpPr>
          <p:nvPr>
            <p:ph idx="1"/>
          </p:nvPr>
        </p:nvSpPr>
        <p:spPr>
          <a:solidFill>
            <a:schemeClr val="accent1">
              <a:lumMod val="20000"/>
              <a:lumOff val="80000"/>
            </a:schemeClr>
          </a:solidFill>
        </p:spPr>
        <p:txBody>
          <a:bodyPr>
            <a:normAutofit fontScale="85000" lnSpcReduction="20000"/>
          </a:bodyPr>
          <a:lstStyle/>
          <a:p>
            <a:pPr marL="0" indent="0" algn="just">
              <a:buNone/>
            </a:pPr>
            <a:r>
              <a:rPr lang="ru-RU" dirty="0" err="1" smtClean="0"/>
              <a:t>Автори</a:t>
            </a:r>
            <a:r>
              <a:rPr lang="ru-RU" dirty="0" smtClean="0"/>
              <a:t> </a:t>
            </a:r>
            <a:r>
              <a:rPr lang="ru-RU" dirty="0" err="1"/>
              <a:t>цієї</a:t>
            </a:r>
            <a:r>
              <a:rPr lang="ru-RU" dirty="0"/>
              <a:t> </a:t>
            </a:r>
            <a:r>
              <a:rPr lang="ru-RU" dirty="0" err="1"/>
              <a:t>теорії</a:t>
            </a:r>
            <a:r>
              <a:rPr lang="ru-RU" dirty="0"/>
              <a:t> </a:t>
            </a:r>
            <a:r>
              <a:rPr lang="ru-RU" dirty="0" err="1"/>
              <a:t>теж</a:t>
            </a:r>
            <a:r>
              <a:rPr lang="ru-RU" dirty="0"/>
              <a:t> </a:t>
            </a:r>
            <a:r>
              <a:rPr lang="ru-RU" dirty="0" err="1"/>
              <a:t>обрали</a:t>
            </a:r>
            <a:r>
              <a:rPr lang="ru-RU" dirty="0"/>
              <a:t> </a:t>
            </a:r>
            <a:r>
              <a:rPr lang="ru-RU" i="1" dirty="0"/>
              <a:t>метод </a:t>
            </a:r>
            <a:r>
              <a:rPr lang="ru-RU" i="1" dirty="0" err="1"/>
              <a:t>аналогії</a:t>
            </a:r>
            <a:r>
              <a:rPr lang="ru-RU" i="1" dirty="0"/>
              <a:t>.</a:t>
            </a:r>
            <a:endParaRPr lang="ru-RU" i="1" dirty="0"/>
          </a:p>
          <a:p>
            <a:pPr marL="0" indent="0" algn="just">
              <a:buNone/>
            </a:pPr>
            <a:r>
              <a:rPr lang="ru-RU" dirty="0"/>
              <a:t>З початками </a:t>
            </a:r>
            <a:r>
              <a:rPr lang="ru-RU" dirty="0" err="1"/>
              <a:t>людської</a:t>
            </a:r>
            <a:r>
              <a:rPr lang="ru-RU" dirty="0"/>
              <a:t> </a:t>
            </a:r>
            <a:r>
              <a:rPr lang="ru-RU" dirty="0" err="1"/>
              <a:t>цивілізації</a:t>
            </a:r>
            <a:r>
              <a:rPr lang="ru-RU" dirty="0"/>
              <a:t> </a:t>
            </a:r>
            <a:r>
              <a:rPr lang="ru-RU" dirty="0" err="1"/>
              <a:t>пов’язаний</a:t>
            </a:r>
            <a:r>
              <a:rPr lang="ru-RU" dirty="0"/>
              <a:t> феномен </a:t>
            </a:r>
            <a:r>
              <a:rPr lang="ru-RU" b="1" i="1" dirty="0" err="1"/>
              <a:t>гри</a:t>
            </a:r>
            <a:r>
              <a:rPr lang="ru-RU" b="1" i="1" dirty="0"/>
              <a:t>. </a:t>
            </a:r>
            <a:r>
              <a:rPr lang="ru-RU" b="1" i="1" dirty="0" err="1"/>
              <a:t>Гра</a:t>
            </a:r>
            <a:r>
              <a:rPr lang="ru-RU" b="1" i="1" dirty="0"/>
              <a:t> </a:t>
            </a:r>
            <a:r>
              <a:rPr lang="ru-RU" dirty="0"/>
              <a:t>– </a:t>
            </a:r>
            <a:r>
              <a:rPr lang="ru-RU" dirty="0" err="1"/>
              <a:t>це</a:t>
            </a:r>
            <a:r>
              <a:rPr lang="ru-RU" dirty="0"/>
              <a:t> методична </a:t>
            </a:r>
            <a:r>
              <a:rPr lang="ru-RU" dirty="0" err="1"/>
              <a:t>людська</a:t>
            </a:r>
            <a:r>
              <a:rPr lang="ru-RU" dirty="0"/>
              <a:t> </a:t>
            </a:r>
            <a:r>
              <a:rPr lang="ru-RU" dirty="0" err="1"/>
              <a:t>діяльність</a:t>
            </a:r>
            <a:r>
              <a:rPr lang="ru-RU" dirty="0"/>
              <a:t>, з </a:t>
            </a:r>
            <a:r>
              <a:rPr lang="ru-RU" dirty="0" err="1"/>
              <a:t>якої</a:t>
            </a:r>
            <a:r>
              <a:rPr lang="ru-RU" dirty="0"/>
              <a:t> </a:t>
            </a:r>
            <a:r>
              <a:rPr lang="ru-RU" dirty="0" err="1"/>
              <a:t>формується</a:t>
            </a:r>
            <a:r>
              <a:rPr lang="ru-RU" dirty="0"/>
              <a:t> </a:t>
            </a:r>
            <a:r>
              <a:rPr lang="ru-RU" dirty="0" err="1"/>
              <a:t>мистецтво</a:t>
            </a:r>
            <a:r>
              <a:rPr lang="ru-RU" dirty="0"/>
              <a:t>. З </a:t>
            </a:r>
            <a:r>
              <a:rPr lang="ru-RU" dirty="0" err="1"/>
              <a:t>мистецтва</a:t>
            </a:r>
            <a:r>
              <a:rPr lang="ru-RU" dirty="0"/>
              <a:t> </a:t>
            </a:r>
            <a:r>
              <a:rPr lang="ru-RU" dirty="0" err="1"/>
              <a:t>народжується</a:t>
            </a:r>
            <a:r>
              <a:rPr lang="ru-RU" dirty="0"/>
              <a:t> практика (</a:t>
            </a:r>
            <a:r>
              <a:rPr lang="ru-RU" dirty="0" err="1"/>
              <a:t>гра-мистецтво-праця</a:t>
            </a:r>
            <a:r>
              <a:rPr lang="ru-RU" dirty="0"/>
              <a:t>).</a:t>
            </a:r>
            <a:endParaRPr lang="ru-RU" dirty="0"/>
          </a:p>
          <a:p>
            <a:pPr marL="0" indent="0" algn="just">
              <a:buNone/>
            </a:pPr>
            <a:r>
              <a:rPr lang="ru-RU" dirty="0" err="1"/>
              <a:t>Аналізуючи</a:t>
            </a:r>
            <a:r>
              <a:rPr lang="ru-RU" dirty="0"/>
              <a:t> </a:t>
            </a:r>
            <a:r>
              <a:rPr lang="ru-RU" dirty="0" err="1"/>
              <a:t>вікові</a:t>
            </a:r>
            <a:r>
              <a:rPr lang="ru-RU" dirty="0"/>
              <a:t> </a:t>
            </a:r>
            <a:r>
              <a:rPr lang="ru-RU" dirty="0" err="1"/>
              <a:t>періоди</a:t>
            </a:r>
            <a:r>
              <a:rPr lang="ru-RU" dirty="0"/>
              <a:t> в </a:t>
            </a:r>
            <a:r>
              <a:rPr lang="ru-RU" dirty="0" err="1"/>
              <a:t>розвитку</a:t>
            </a:r>
            <a:r>
              <a:rPr lang="ru-RU" dirty="0"/>
              <a:t> </a:t>
            </a:r>
            <a:r>
              <a:rPr lang="ru-RU" dirty="0" err="1"/>
              <a:t>людини</a:t>
            </a:r>
            <a:r>
              <a:rPr lang="ru-RU" dirty="0"/>
              <a:t> (</a:t>
            </a:r>
            <a:r>
              <a:rPr lang="ru-RU" dirty="0" err="1"/>
              <a:t>дитина</a:t>
            </a:r>
            <a:r>
              <a:rPr lang="ru-RU" dirty="0"/>
              <a:t> </a:t>
            </a:r>
            <a:r>
              <a:rPr lang="ru-RU" dirty="0" err="1"/>
              <a:t>грається</a:t>
            </a:r>
            <a:r>
              <a:rPr lang="ru-RU" dirty="0"/>
              <a:t> – юнак </a:t>
            </a:r>
            <a:r>
              <a:rPr lang="ru-RU" dirty="0" err="1"/>
              <a:t>працює</a:t>
            </a:r>
            <a:r>
              <a:rPr lang="ru-RU" dirty="0"/>
              <a:t>, </a:t>
            </a:r>
            <a:r>
              <a:rPr lang="ru-RU" dirty="0" err="1"/>
              <a:t>граючи</a:t>
            </a:r>
            <a:r>
              <a:rPr lang="ru-RU" dirty="0"/>
              <a:t> (</a:t>
            </a:r>
            <a:r>
              <a:rPr lang="ru-RU" dirty="0" err="1"/>
              <a:t>безкорисно</a:t>
            </a:r>
            <a:r>
              <a:rPr lang="ru-RU" dirty="0"/>
              <a:t>) – доросла </a:t>
            </a:r>
            <a:r>
              <a:rPr lang="ru-RU" dirty="0" err="1"/>
              <a:t>людина</a:t>
            </a:r>
            <a:r>
              <a:rPr lang="ru-RU" dirty="0"/>
              <a:t> </a:t>
            </a:r>
            <a:r>
              <a:rPr lang="ru-RU" dirty="0" err="1"/>
              <a:t>працює</a:t>
            </a:r>
            <a:r>
              <a:rPr lang="ru-RU" dirty="0"/>
              <a:t>), К. </a:t>
            </a:r>
            <a:r>
              <a:rPr lang="ru-RU" dirty="0" err="1"/>
              <a:t>Бюхер</a:t>
            </a:r>
            <a:r>
              <a:rPr lang="ru-RU" dirty="0"/>
              <a:t> і Е. Гроссе </a:t>
            </a:r>
            <a:r>
              <a:rPr lang="ru-RU" dirty="0" err="1"/>
              <a:t>переносять</a:t>
            </a:r>
            <a:r>
              <a:rPr lang="ru-RU" dirty="0"/>
              <a:t> </a:t>
            </a:r>
            <a:r>
              <a:rPr lang="ru-RU" dirty="0" err="1"/>
              <a:t>ці</a:t>
            </a:r>
            <a:r>
              <a:rPr lang="ru-RU" dirty="0"/>
              <a:t> </a:t>
            </a:r>
            <a:r>
              <a:rPr lang="ru-RU" dirty="0" err="1"/>
              <a:t>висновки</a:t>
            </a:r>
            <a:r>
              <a:rPr lang="ru-RU" dirty="0"/>
              <a:t> на </a:t>
            </a:r>
            <a:r>
              <a:rPr lang="ru-RU" dirty="0" err="1"/>
              <a:t>розвиток</a:t>
            </a:r>
            <a:r>
              <a:rPr lang="ru-RU" dirty="0"/>
              <a:t> </a:t>
            </a:r>
            <a:r>
              <a:rPr lang="ru-RU" dirty="0" err="1"/>
              <a:t>людської</a:t>
            </a:r>
            <a:r>
              <a:rPr lang="ru-RU" dirty="0"/>
              <a:t> </a:t>
            </a:r>
            <a:r>
              <a:rPr lang="ru-RU" dirty="0" err="1"/>
              <a:t>історії</a:t>
            </a:r>
            <a:r>
              <a:rPr lang="ru-RU" dirty="0"/>
              <a:t>: в </a:t>
            </a:r>
            <a:r>
              <a:rPr lang="ru-RU" dirty="0" err="1"/>
              <a:t>період</a:t>
            </a:r>
            <a:r>
              <a:rPr lang="ru-RU" dirty="0"/>
              <a:t> </a:t>
            </a:r>
            <a:r>
              <a:rPr lang="ru-RU" dirty="0" err="1"/>
              <a:t>дитинства</a:t>
            </a:r>
            <a:r>
              <a:rPr lang="ru-RU" dirty="0"/>
              <a:t> </a:t>
            </a:r>
            <a:r>
              <a:rPr lang="ru-RU" dirty="0" err="1"/>
              <a:t>людства</a:t>
            </a:r>
            <a:r>
              <a:rPr lang="ru-RU" dirty="0"/>
              <a:t> </a:t>
            </a:r>
            <a:r>
              <a:rPr lang="ru-RU" dirty="0" err="1"/>
              <a:t>відбувається</a:t>
            </a:r>
            <a:r>
              <a:rPr lang="ru-RU" dirty="0"/>
              <a:t> </a:t>
            </a:r>
            <a:r>
              <a:rPr lang="ru-RU" dirty="0" err="1"/>
              <a:t>гра</a:t>
            </a:r>
            <a:r>
              <a:rPr lang="ru-RU" dirty="0"/>
              <a:t>, </a:t>
            </a:r>
            <a:r>
              <a:rPr lang="ru-RU" dirty="0" err="1"/>
              <a:t>дорослішаючи</a:t>
            </a:r>
            <a:r>
              <a:rPr lang="ru-RU" dirty="0"/>
              <a:t>, </a:t>
            </a:r>
            <a:r>
              <a:rPr lang="ru-RU" dirty="0" err="1"/>
              <a:t>людина</a:t>
            </a:r>
            <a:r>
              <a:rPr lang="ru-RU" dirty="0"/>
              <a:t> переносить </a:t>
            </a:r>
            <a:r>
              <a:rPr lang="ru-RU" dirty="0" err="1"/>
              <a:t>гру</a:t>
            </a:r>
            <a:r>
              <a:rPr lang="ru-RU" dirty="0"/>
              <a:t> через </a:t>
            </a:r>
            <a:r>
              <a:rPr lang="ru-RU" dirty="0" err="1"/>
              <a:t>мистецтво</a:t>
            </a:r>
            <a:r>
              <a:rPr lang="ru-RU" dirty="0"/>
              <a:t> в </a:t>
            </a:r>
            <a:r>
              <a:rPr lang="ru-RU" dirty="0" err="1"/>
              <a:t>працю</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ru-RU" dirty="0" smtClean="0"/>
              <a:t>Аргументами </a:t>
            </a:r>
            <a:r>
              <a:rPr lang="ru-RU" dirty="0" err="1" smtClean="0"/>
              <a:t>проти</a:t>
            </a:r>
            <a:r>
              <a:rPr lang="ru-RU" dirty="0" smtClean="0"/>
              <a:t> </a:t>
            </a:r>
            <a:r>
              <a:rPr lang="ru-RU" dirty="0" err="1" smtClean="0"/>
              <a:t>цієї</a:t>
            </a:r>
            <a:r>
              <a:rPr lang="ru-RU" dirty="0" smtClean="0"/>
              <a:t> </a:t>
            </a:r>
            <a:r>
              <a:rPr lang="ru-RU" dirty="0" err="1" smtClean="0"/>
              <a:t>концепції</a:t>
            </a:r>
            <a:endParaRPr lang="ru-RU" dirty="0"/>
          </a:p>
        </p:txBody>
      </p:sp>
      <p:sp>
        <p:nvSpPr>
          <p:cNvPr id="3" name="Объект 2"/>
          <p:cNvSpPr>
            <a:spLocks noGrp="1"/>
          </p:cNvSpPr>
          <p:nvPr>
            <p:ph idx="1"/>
          </p:nvPr>
        </p:nvSpPr>
        <p:spPr>
          <a:xfrm>
            <a:off x="539552" y="1628800"/>
            <a:ext cx="8229600" cy="4525963"/>
          </a:xfrm>
          <a:solidFill>
            <a:srgbClr val="CCCC00"/>
          </a:solidFill>
        </p:spPr>
        <p:txBody>
          <a:bodyPr>
            <a:normAutofit fontScale="85000" lnSpcReduction="20000"/>
          </a:bodyPr>
          <a:lstStyle/>
          <a:p>
            <a:pPr marL="0" indent="0">
              <a:buNone/>
            </a:pPr>
            <a:r>
              <a:rPr lang="ru-RU" dirty="0" smtClean="0"/>
              <a:t> </a:t>
            </a:r>
            <a:r>
              <a:rPr lang="ru-RU" dirty="0"/>
              <a:t>1) </a:t>
            </a:r>
            <a:r>
              <a:rPr lang="ru-RU" dirty="0" err="1"/>
              <a:t>підведення</a:t>
            </a:r>
            <a:r>
              <a:rPr lang="ru-RU" dirty="0"/>
              <a:t> </a:t>
            </a:r>
            <a:r>
              <a:rPr lang="ru-RU" dirty="0" err="1"/>
              <a:t>загального</a:t>
            </a:r>
            <a:r>
              <a:rPr lang="ru-RU" dirty="0"/>
              <a:t> до конкретного (</a:t>
            </a:r>
            <a:r>
              <a:rPr lang="ru-RU" dirty="0" err="1"/>
              <a:t>філософська</a:t>
            </a:r>
            <a:r>
              <a:rPr lang="ru-RU" dirty="0"/>
              <a:t> </a:t>
            </a:r>
            <a:r>
              <a:rPr lang="ru-RU" dirty="0" err="1"/>
              <a:t>помилка</a:t>
            </a:r>
            <a:r>
              <a:rPr lang="ru-RU" dirty="0"/>
              <a:t>); </a:t>
            </a:r>
            <a:endParaRPr lang="ru-RU" dirty="0" smtClean="0"/>
          </a:p>
          <a:p>
            <a:pPr marL="0" indent="0">
              <a:buNone/>
            </a:pPr>
            <a:r>
              <a:rPr lang="ru-RU" dirty="0" smtClean="0"/>
              <a:t>2</a:t>
            </a:r>
            <a:r>
              <a:rPr lang="ru-RU" dirty="0"/>
              <a:t>) на </a:t>
            </a:r>
            <a:r>
              <a:rPr lang="ru-RU" dirty="0" err="1"/>
              <a:t>розвиток</a:t>
            </a:r>
            <a:r>
              <a:rPr lang="ru-RU" dirty="0"/>
              <a:t> </a:t>
            </a:r>
            <a:r>
              <a:rPr lang="ru-RU" dirty="0" err="1"/>
              <a:t>дитини</a:t>
            </a:r>
            <a:r>
              <a:rPr lang="ru-RU" dirty="0"/>
              <a:t> </a:t>
            </a:r>
            <a:r>
              <a:rPr lang="ru-RU" dirty="0" err="1"/>
              <a:t>впливає</a:t>
            </a:r>
            <a:r>
              <a:rPr lang="ru-RU" dirty="0"/>
              <a:t> система </a:t>
            </a:r>
            <a:r>
              <a:rPr lang="ru-RU" dirty="0" err="1"/>
              <a:t>виховання</a:t>
            </a:r>
            <a:r>
              <a:rPr lang="ru-RU" dirty="0"/>
              <a:t> </a:t>
            </a:r>
            <a:r>
              <a:rPr lang="ru-RU" dirty="0" err="1"/>
              <a:t>батьків</a:t>
            </a:r>
            <a:r>
              <a:rPr lang="ru-RU" dirty="0"/>
              <a:t>, </a:t>
            </a:r>
            <a:r>
              <a:rPr lang="ru-RU" dirty="0" err="1"/>
              <a:t>які</a:t>
            </a:r>
            <a:r>
              <a:rPr lang="ru-RU" dirty="0"/>
              <a:t> </a:t>
            </a:r>
            <a:r>
              <a:rPr lang="ru-RU" dirty="0" err="1"/>
              <a:t>дають</a:t>
            </a:r>
            <a:r>
              <a:rPr lang="ru-RU" dirty="0"/>
              <a:t> </a:t>
            </a:r>
            <a:r>
              <a:rPr lang="ru-RU" dirty="0" err="1"/>
              <a:t>можливість</a:t>
            </a:r>
            <a:r>
              <a:rPr lang="ru-RU" dirty="0"/>
              <a:t> </a:t>
            </a:r>
            <a:r>
              <a:rPr lang="ru-RU" dirty="0" err="1"/>
              <a:t>підійти</a:t>
            </a:r>
            <a:r>
              <a:rPr lang="ru-RU" dirty="0"/>
              <a:t> до практики через </a:t>
            </a:r>
            <a:r>
              <a:rPr lang="ru-RU" dirty="0" err="1"/>
              <a:t>гру</a:t>
            </a:r>
            <a:r>
              <a:rPr lang="ru-RU" dirty="0"/>
              <a:t>, </a:t>
            </a:r>
            <a:r>
              <a:rPr lang="ru-RU" dirty="0" err="1"/>
              <a:t>адже</a:t>
            </a:r>
            <a:r>
              <a:rPr lang="ru-RU" dirty="0"/>
              <a:t> коли </a:t>
            </a:r>
            <a:r>
              <a:rPr lang="ru-RU" dirty="0" err="1"/>
              <a:t>мова</a:t>
            </a:r>
            <a:r>
              <a:rPr lang="ru-RU" dirty="0"/>
              <a:t> </a:t>
            </a:r>
            <a:r>
              <a:rPr lang="ru-RU" dirty="0" err="1"/>
              <a:t>йде</a:t>
            </a:r>
            <a:r>
              <a:rPr lang="ru-RU" dirty="0"/>
              <a:t> про </a:t>
            </a:r>
            <a:r>
              <a:rPr lang="ru-RU" dirty="0" err="1" smtClean="0"/>
              <a:t>людське</a:t>
            </a:r>
            <a:r>
              <a:rPr lang="ru-RU" dirty="0" smtClean="0"/>
              <a:t> </a:t>
            </a:r>
            <a:r>
              <a:rPr lang="ru-RU" dirty="0" err="1"/>
              <a:t>суспільство</a:t>
            </a:r>
            <a:r>
              <a:rPr lang="ru-RU" dirty="0"/>
              <a:t>, то </a:t>
            </a:r>
            <a:r>
              <a:rPr lang="ru-RU" dirty="0" err="1"/>
              <a:t>постає</a:t>
            </a:r>
            <a:r>
              <a:rPr lang="ru-RU" dirty="0"/>
              <a:t> </a:t>
            </a:r>
            <a:r>
              <a:rPr lang="ru-RU" dirty="0" err="1"/>
              <a:t>питання</a:t>
            </a:r>
            <a:r>
              <a:rPr lang="ru-RU" dirty="0"/>
              <a:t>, </a:t>
            </a:r>
            <a:r>
              <a:rPr lang="ru-RU" dirty="0" err="1"/>
              <a:t>хто</a:t>
            </a:r>
            <a:r>
              <a:rPr lang="ru-RU" dirty="0"/>
              <a:t> </a:t>
            </a:r>
            <a:r>
              <a:rPr lang="ru-RU" dirty="0" err="1"/>
              <a:t>чи</a:t>
            </a:r>
            <a:r>
              <a:rPr lang="ru-RU" dirty="0"/>
              <a:t> </a:t>
            </a:r>
            <a:r>
              <a:rPr lang="ru-RU" dirty="0" err="1"/>
              <a:t>що</a:t>
            </a:r>
            <a:r>
              <a:rPr lang="ru-RU" dirty="0"/>
              <a:t> тут </a:t>
            </a:r>
            <a:r>
              <a:rPr lang="ru-RU" dirty="0" err="1"/>
              <a:t>відіграє</a:t>
            </a:r>
            <a:r>
              <a:rPr lang="ru-RU" dirty="0"/>
              <a:t> роль </a:t>
            </a:r>
            <a:r>
              <a:rPr lang="ru-RU" dirty="0" err="1"/>
              <a:t>вихователя</a:t>
            </a:r>
            <a:r>
              <a:rPr lang="ru-RU" dirty="0"/>
              <a:t> – батька (морально-</a:t>
            </a:r>
            <a:r>
              <a:rPr lang="ru-RU" dirty="0" err="1"/>
              <a:t>психологічна</a:t>
            </a:r>
            <a:r>
              <a:rPr lang="ru-RU" dirty="0"/>
              <a:t> </a:t>
            </a:r>
            <a:r>
              <a:rPr lang="ru-RU" dirty="0" err="1"/>
              <a:t>помилка</a:t>
            </a:r>
            <a:r>
              <a:rPr lang="ru-RU" dirty="0"/>
              <a:t>).</a:t>
            </a:r>
            <a:endParaRPr lang="ru-RU" dirty="0"/>
          </a:p>
          <a:p>
            <a:pPr marL="0" indent="0">
              <a:buNone/>
            </a:pPr>
            <a:r>
              <a:rPr lang="ru-RU" dirty="0"/>
              <a:t>На </a:t>
            </a:r>
            <a:r>
              <a:rPr lang="ru-RU" dirty="0" err="1"/>
              <a:t>виправдання</a:t>
            </a:r>
            <a:r>
              <a:rPr lang="ru-RU" dirty="0"/>
              <a:t> </a:t>
            </a:r>
            <a:r>
              <a:rPr lang="ru-RU" dirty="0" err="1"/>
              <a:t>сказаного</a:t>
            </a:r>
            <a:r>
              <a:rPr lang="ru-RU" dirty="0"/>
              <a:t> К. </a:t>
            </a:r>
            <a:r>
              <a:rPr lang="ru-RU" dirty="0" err="1"/>
              <a:t>Бюхер</a:t>
            </a:r>
            <a:r>
              <a:rPr lang="ru-RU" dirty="0"/>
              <a:t> </a:t>
            </a:r>
            <a:r>
              <a:rPr lang="ru-RU" dirty="0" err="1"/>
              <a:t>увів</a:t>
            </a:r>
            <a:r>
              <a:rPr lang="ru-RU" dirty="0"/>
              <a:t> </a:t>
            </a:r>
            <a:r>
              <a:rPr lang="ru-RU" dirty="0" err="1"/>
              <a:t>поняття</a:t>
            </a:r>
            <a:r>
              <a:rPr lang="ru-RU" dirty="0"/>
              <a:t> «ритм» (практично </a:t>
            </a:r>
            <a:r>
              <a:rPr lang="ru-RU" dirty="0" err="1"/>
              <a:t>всі</a:t>
            </a:r>
            <a:r>
              <a:rPr lang="ru-RU" dirty="0"/>
              <a:t> </a:t>
            </a:r>
            <a:r>
              <a:rPr lang="ru-RU" dirty="0" err="1"/>
              <a:t>трудові</a:t>
            </a:r>
            <a:r>
              <a:rPr lang="ru-RU" dirty="0"/>
              <a:t> </a:t>
            </a:r>
            <a:r>
              <a:rPr lang="ru-RU" dirty="0" err="1"/>
              <a:t>процеси</a:t>
            </a:r>
            <a:r>
              <a:rPr lang="ru-RU" dirty="0"/>
              <a:t> </a:t>
            </a:r>
            <a:r>
              <a:rPr lang="ru-RU" dirty="0" err="1"/>
              <a:t>підкоряються</a:t>
            </a:r>
            <a:r>
              <a:rPr lang="ru-RU" dirty="0"/>
              <a:t> законам ритму), </a:t>
            </a:r>
            <a:r>
              <a:rPr lang="ru-RU" dirty="0" err="1"/>
              <a:t>хоча</a:t>
            </a:r>
            <a:r>
              <a:rPr lang="ru-RU" dirty="0"/>
              <a:t> </a:t>
            </a:r>
            <a:r>
              <a:rPr lang="ru-RU" dirty="0" err="1"/>
              <a:t>багато</a:t>
            </a:r>
            <a:r>
              <a:rPr lang="ru-RU" dirty="0"/>
              <a:t> </a:t>
            </a:r>
            <a:r>
              <a:rPr lang="ru-RU" dirty="0" err="1"/>
              <a:t>вчених</a:t>
            </a:r>
            <a:r>
              <a:rPr lang="ru-RU" dirty="0"/>
              <a:t> </a:t>
            </a:r>
            <a:r>
              <a:rPr lang="ru-RU" dirty="0" err="1"/>
              <a:t>вважають</a:t>
            </a:r>
            <a:r>
              <a:rPr lang="ru-RU" dirty="0"/>
              <a:t>, </a:t>
            </a:r>
            <a:r>
              <a:rPr lang="ru-RU" dirty="0" err="1"/>
              <a:t>що</a:t>
            </a:r>
            <a:r>
              <a:rPr lang="ru-RU" dirty="0"/>
              <a:t> ритм </a:t>
            </a:r>
            <a:r>
              <a:rPr lang="ru-RU" dirty="0" err="1"/>
              <a:t>стосується</a:t>
            </a:r>
            <a:r>
              <a:rPr lang="ru-RU" dirty="0"/>
              <a:t> </a:t>
            </a:r>
            <a:r>
              <a:rPr lang="ru-RU" dirty="0" err="1"/>
              <a:t>лише</a:t>
            </a:r>
            <a:r>
              <a:rPr lang="ru-RU" dirty="0"/>
              <a:t> </a:t>
            </a:r>
            <a:r>
              <a:rPr lang="ru-RU" dirty="0" err="1"/>
              <a:t>певної</a:t>
            </a:r>
            <a:r>
              <a:rPr lang="ru-RU" dirty="0"/>
              <a:t> </a:t>
            </a:r>
            <a:r>
              <a:rPr lang="ru-RU" dirty="0" err="1"/>
              <a:t>практичної</a:t>
            </a:r>
            <a:r>
              <a:rPr lang="ru-RU" dirty="0"/>
              <a:t> </a:t>
            </a:r>
            <a:r>
              <a:rPr lang="ru-RU" dirty="0" err="1"/>
              <a:t>діяльності</a:t>
            </a:r>
            <a:r>
              <a:rPr lang="ru-RU" dirty="0"/>
              <a:t>.</a:t>
            </a:r>
            <a:endParaRPr lang="ru-RU"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3200" dirty="0" smtClean="0"/>
              <a:t>3</a:t>
            </a:r>
            <a:r>
              <a:rPr lang="uk-UA" sz="3200" dirty="0" smtClean="0"/>
              <a:t>)</a:t>
            </a:r>
            <a:r>
              <a:rPr lang="uk-UA" sz="3200" b="1" dirty="0" smtClean="0"/>
              <a:t> </a:t>
            </a:r>
            <a:r>
              <a:rPr lang="ru-RU" sz="3200" b="1" dirty="0" err="1" smtClean="0"/>
              <a:t>Теорія</a:t>
            </a:r>
            <a:r>
              <a:rPr lang="ru-RU" sz="3200" b="1" dirty="0" smtClean="0"/>
              <a:t> Чарльза </a:t>
            </a:r>
            <a:r>
              <a:rPr lang="ru-RU" sz="3200" b="1" dirty="0" err="1" smtClean="0"/>
              <a:t>Дарвіна</a:t>
            </a:r>
            <a:r>
              <a:rPr lang="ru-RU" sz="3200" dirty="0" smtClean="0"/>
              <a:t> («</a:t>
            </a:r>
            <a:r>
              <a:rPr lang="ru-RU" sz="3200" dirty="0" err="1" smtClean="0"/>
              <a:t>Походження</a:t>
            </a:r>
            <a:r>
              <a:rPr lang="ru-RU" sz="3200" dirty="0" smtClean="0"/>
              <a:t> </a:t>
            </a:r>
            <a:r>
              <a:rPr lang="ru-RU" sz="3200" dirty="0" err="1" smtClean="0"/>
              <a:t>людини</a:t>
            </a:r>
            <a:r>
              <a:rPr lang="ru-RU" sz="3200" dirty="0" smtClean="0"/>
              <a:t> і </a:t>
            </a:r>
            <a:r>
              <a:rPr lang="ru-RU" sz="3200" dirty="0" err="1" smtClean="0"/>
              <a:t>статевий</a:t>
            </a:r>
            <a:r>
              <a:rPr lang="ru-RU" sz="3200" dirty="0" smtClean="0"/>
              <a:t> </a:t>
            </a:r>
            <a:r>
              <a:rPr lang="ru-RU" sz="3200" dirty="0" err="1" smtClean="0"/>
              <a:t>добір</a:t>
            </a:r>
            <a:r>
              <a:rPr lang="ru-RU" sz="3200" dirty="0" smtClean="0"/>
              <a:t>»).</a:t>
            </a:r>
            <a:endParaRPr lang="ru-RU" sz="3200" dirty="0"/>
          </a:p>
        </p:txBody>
      </p:sp>
      <p:sp>
        <p:nvSpPr>
          <p:cNvPr id="3" name="Объект 2"/>
          <p:cNvSpPr>
            <a:spLocks noGrp="1"/>
          </p:cNvSpPr>
          <p:nvPr>
            <p:ph idx="1"/>
          </p:nvPr>
        </p:nvSpPr>
        <p:spPr>
          <a:solidFill>
            <a:schemeClr val="accent2">
              <a:lumMod val="60000"/>
              <a:lumOff val="40000"/>
            </a:schemeClr>
          </a:solidFill>
        </p:spPr>
        <p:txBody>
          <a:bodyPr/>
          <a:lstStyle/>
          <a:p>
            <a:r>
              <a:rPr lang="ru-RU" dirty="0" smtClean="0"/>
              <a:t>Чарльз </a:t>
            </a:r>
            <a:r>
              <a:rPr lang="ru-RU" dirty="0" err="1"/>
              <a:t>Дарвін</a:t>
            </a:r>
            <a:r>
              <a:rPr lang="ru-RU" dirty="0"/>
              <a:t> </a:t>
            </a:r>
            <a:r>
              <a:rPr lang="ru-RU" dirty="0" err="1"/>
              <a:t>наполягав</a:t>
            </a:r>
            <a:r>
              <a:rPr lang="ru-RU" dirty="0"/>
              <a:t> на </a:t>
            </a:r>
            <a:r>
              <a:rPr lang="ru-RU" dirty="0" err="1"/>
              <a:t>ролі</a:t>
            </a:r>
            <a:r>
              <a:rPr lang="ru-RU" dirty="0"/>
              <a:t> </a:t>
            </a:r>
            <a:r>
              <a:rPr lang="ru-RU" dirty="0" err="1"/>
              <a:t>чуттєвості</a:t>
            </a:r>
            <a:r>
              <a:rPr lang="ru-RU" dirty="0"/>
              <a:t> в </a:t>
            </a:r>
            <a:r>
              <a:rPr lang="ru-RU" dirty="0" err="1"/>
              <a:t>житті</a:t>
            </a:r>
            <a:r>
              <a:rPr lang="ru-RU" dirty="0"/>
              <a:t> </a:t>
            </a:r>
            <a:r>
              <a:rPr lang="ru-RU" dirty="0" err="1"/>
              <a:t>тварини</a:t>
            </a:r>
            <a:r>
              <a:rPr lang="ru-RU" dirty="0"/>
              <a:t>, </a:t>
            </a:r>
            <a:r>
              <a:rPr lang="ru-RU" dirty="0" err="1"/>
              <a:t>зокрема</a:t>
            </a:r>
            <a:r>
              <a:rPr lang="ru-RU" dirty="0"/>
              <a:t> </a:t>
            </a:r>
            <a:r>
              <a:rPr lang="ru-RU" dirty="0" err="1"/>
              <a:t>вважав</a:t>
            </a:r>
            <a:r>
              <a:rPr lang="ru-RU" dirty="0"/>
              <a:t>, </a:t>
            </a:r>
            <a:r>
              <a:rPr lang="ru-RU" dirty="0" err="1"/>
              <a:t>що</a:t>
            </a:r>
            <a:r>
              <a:rPr lang="ru-RU" dirty="0"/>
              <a:t> </a:t>
            </a:r>
            <a:r>
              <a:rPr lang="ru-RU" dirty="0" err="1"/>
              <a:t>відчуття</a:t>
            </a:r>
            <a:r>
              <a:rPr lang="ru-RU" dirty="0"/>
              <a:t> </a:t>
            </a:r>
            <a:r>
              <a:rPr lang="ru-RU" dirty="0" err="1"/>
              <a:t>краси</a:t>
            </a:r>
            <a:r>
              <a:rPr lang="ru-RU" dirty="0"/>
              <a:t> є і у </a:t>
            </a:r>
            <a:r>
              <a:rPr lang="ru-RU" dirty="0" err="1"/>
              <a:t>світі</a:t>
            </a:r>
            <a:r>
              <a:rPr lang="ru-RU" dirty="0"/>
              <a:t> </a:t>
            </a:r>
            <a:r>
              <a:rPr lang="ru-RU" dirty="0" err="1"/>
              <a:t>тварин</a:t>
            </a:r>
            <a:r>
              <a:rPr lang="ru-RU" dirty="0"/>
              <a:t> (не є </a:t>
            </a:r>
            <a:r>
              <a:rPr lang="ru-RU" dirty="0" err="1"/>
              <a:t>привілеєм</a:t>
            </a:r>
            <a:r>
              <a:rPr lang="ru-RU" dirty="0"/>
              <a:t> </a:t>
            </a:r>
            <a:r>
              <a:rPr lang="ru-RU" dirty="0" err="1"/>
              <a:t>лише</a:t>
            </a:r>
            <a:r>
              <a:rPr lang="ru-RU" dirty="0"/>
              <a:t> </a:t>
            </a:r>
            <a:r>
              <a:rPr lang="ru-RU" dirty="0" err="1"/>
              <a:t>людини</a:t>
            </a:r>
            <a:r>
              <a:rPr lang="ru-RU" dirty="0" smtClean="0"/>
              <a:t>).</a:t>
            </a:r>
            <a:r>
              <a:rPr lang="ru-RU" dirty="0"/>
              <a:t> Людина </a:t>
            </a:r>
            <a:r>
              <a:rPr lang="ru-RU" dirty="0" err="1"/>
              <a:t>отримує</a:t>
            </a:r>
            <a:r>
              <a:rPr lang="ru-RU" dirty="0"/>
              <a:t> </a:t>
            </a:r>
            <a:r>
              <a:rPr lang="ru-RU" dirty="0" err="1"/>
              <a:t>чуттєвість</a:t>
            </a:r>
            <a:r>
              <a:rPr lang="ru-RU" dirty="0"/>
              <a:t> у </a:t>
            </a:r>
            <a:r>
              <a:rPr lang="ru-RU" dirty="0" err="1"/>
              <a:t>спадок</a:t>
            </a:r>
            <a:r>
              <a:rPr lang="ru-RU" dirty="0"/>
              <a:t> </a:t>
            </a:r>
            <a:r>
              <a:rPr lang="ru-RU" dirty="0" err="1"/>
              <a:t>від</a:t>
            </a:r>
            <a:r>
              <a:rPr lang="ru-RU" dirty="0"/>
              <a:t> </a:t>
            </a:r>
            <a:r>
              <a:rPr lang="ru-RU" dirty="0" err="1"/>
              <a:t>тварин</a:t>
            </a:r>
            <a:r>
              <a:rPr lang="ru-RU" dirty="0"/>
              <a:t>. Вона </a:t>
            </a:r>
            <a:r>
              <a:rPr lang="ru-RU" dirty="0" err="1"/>
              <a:t>тільки</a:t>
            </a:r>
            <a:r>
              <a:rPr lang="ru-RU" dirty="0"/>
              <a:t> </a:t>
            </a:r>
            <a:r>
              <a:rPr lang="ru-RU" dirty="0" err="1"/>
              <a:t>збагачує</a:t>
            </a:r>
            <a:r>
              <a:rPr lang="ru-RU" dirty="0"/>
              <a:t> </a:t>
            </a:r>
            <a:r>
              <a:rPr lang="ru-RU" dirty="0" err="1"/>
              <a:t>його</a:t>
            </a:r>
            <a:r>
              <a:rPr lang="ru-RU" dirty="0"/>
              <a:t> </a:t>
            </a:r>
            <a:r>
              <a:rPr lang="ru-RU" dirty="0" err="1"/>
              <a:t>внутрішню</a:t>
            </a:r>
            <a:r>
              <a:rPr lang="ru-RU" dirty="0"/>
              <a:t> структуру.</a:t>
            </a:r>
            <a:endParaRPr lang="ru-RU" dirty="0"/>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17096</Words>
  <Application>WPS Presentation</Application>
  <PresentationFormat>Экран (4:3)</PresentationFormat>
  <Paragraphs>297</Paragraphs>
  <Slides>39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Arial</vt:lpstr>
      <vt:lpstr>SimSun</vt:lpstr>
      <vt:lpstr>Wingdings</vt:lpstr>
      <vt:lpstr>Calibri</vt:lpstr>
      <vt:lpstr>Microsoft YaHei</vt:lpstr>
      <vt:lpstr>Arial Unicode MS</vt:lpstr>
      <vt:lpstr>Arial</vt:lpstr>
      <vt:lpstr>Тема Office</vt:lpstr>
      <vt:lpstr>Лекція 8.   ЕСТЕТИЧНИЙ ФЕНОМЕН МИСТЕЦТВА</vt:lpstr>
      <vt:lpstr>Література </vt:lpstr>
      <vt:lpstr>Функції мистецтва  за сферами</vt:lpstr>
      <vt:lpstr>На кожному історичному етапі відбуваються зміни провідних функцій мистецтва </vt:lpstr>
      <vt:lpstr>Доведено що:</vt:lpstr>
      <vt:lpstr>Теорії походження мистецтва</vt:lpstr>
      <vt:lpstr>2) Теорія гри та розваг (Іоганн Хейзінга «Homo Ludens», Карл Бюхер «Робота і ритм», Ернст Гроссе «Походження мистецтва»).</vt:lpstr>
      <vt:lpstr>Аргументами проти цієї концепції</vt:lpstr>
      <vt:lpstr>3) Теорія Чарльза Дарвіна («Походження людини і статевий добір»).</vt:lpstr>
      <vt:lpstr>Аргументом проти такої теорії:</vt:lpstr>
      <vt:lpstr>Художня культура суспільства поєднує такі рівні:</vt:lpstr>
      <vt:lpstr> Видова специфіка мистецтва   </vt:lpstr>
      <vt:lpstr>Найбільш відвідувані музеї світу</vt:lpstr>
      <vt:lpstr>Музеї світу</vt:lpstr>
      <vt:lpstr>Ендаумент-фонд Ермітажу</vt:lpstr>
      <vt:lpstr>Лувр</vt:lpstr>
      <vt:lpstr>ЛУВР</vt:lpstr>
      <vt:lpstr>Лувр</vt:lpstr>
      <vt:lpstr>Лувр</vt:lpstr>
      <vt:lpstr>РЕОРГАНІЗАЦІЇ ЛУВРА</vt:lpstr>
      <vt:lpstr>Скляна піраміда Лувру</vt:lpstr>
      <vt:lpstr>ЛУВР</vt:lpstr>
      <vt:lpstr>PowerPoint 演示文稿</vt:lpstr>
      <vt:lpstr>PowerPoint 演示文稿</vt:lpstr>
      <vt:lpstr>Ієронімус Босх  (1450-1516,  Нідерланди)</vt:lpstr>
      <vt:lpstr>Лувр в Абу-Дабі</vt:lpstr>
      <vt:lpstr>ПРАДО</vt:lpstr>
      <vt:lpstr> Відвідування музею ПРАДО </vt:lpstr>
      <vt:lpstr>Ієронімус Босх</vt:lpstr>
      <vt:lpstr>British Museum – Британський музей, Лондон, Великобританія</vt:lpstr>
      <vt:lpstr>British Museum – Британський музей, Лондон, Великобританія</vt:lpstr>
      <vt:lpstr>Британський музей.Заснований в 1753 році.</vt:lpstr>
      <vt:lpstr>Британський музей (Лондон)</vt:lpstr>
      <vt:lpstr>Британський музей, Лондон, Великобританія.Відвідування музею безкоштовне.</vt:lpstr>
      <vt:lpstr>Перлини зібрання Британського музею</vt:lpstr>
      <vt:lpstr>Бібліотека Британського музею  (з 1972 виокремилась в Британську національну бібліотеку)</vt:lpstr>
      <vt:lpstr>Британський музей (Лондон)</vt:lpstr>
      <vt:lpstr> Гравюра Альбрехта Дюрера “Меланхолія 1”</vt:lpstr>
      <vt:lpstr>Магічний квадратна гравюрі “Меланхолія 1”</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15  ЕСТЕТИЧНИЙ ФЕНОМЕН МИСТЕЦТВА</dc:title>
  <dc:creator>DNA7 X86</dc:creator>
  <cp:lastModifiedBy>Mila</cp:lastModifiedBy>
  <cp:revision>62</cp:revision>
  <dcterms:created xsi:type="dcterms:W3CDTF">2012-12-09T12:22:00Z</dcterms:created>
  <dcterms:modified xsi:type="dcterms:W3CDTF">2025-10-30T11:55:13Z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C1B07029488E47C595C058008AF37AC2_13</vt:lpwstr>
  </property>
  <property fmtid="{D5CDD505-2E9C-101B-9397-08002B2CF9AE}" pid="3" name="KSOProductBuildVer">
    <vt:lpwstr>1033-12.2.0.23131</vt:lpwstr>
  </property>
</Properties>
</file>