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9" r:id="rId4"/>
    <p:sldId id="261" r:id="rId5"/>
    <p:sldId id="257" r:id="rId6"/>
    <p:sldId id="262" r:id="rId7"/>
    <p:sldId id="266" r:id="rId8"/>
    <p:sldId id="264" r:id="rId9"/>
    <p:sldId id="265" r:id="rId10"/>
    <p:sldId id="271" r:id="rId11"/>
    <p:sldId id="272" r:id="rId12"/>
    <p:sldId id="267" r:id="rId13"/>
    <p:sldId id="273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24" autoAdjust="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“Політико-адміністративний устрій Запорізької Січі”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Витоки та причини появи Запорізького козацтва та Січі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політичного, адміністративного та військового устрою Запорізької Січі.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системи Козаччини в Гетьманщину. </a:t>
            </a:r>
          </a:p>
          <a:p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ІПДУУ 2021\7. ТІПДУУ ЛЕКЦІЯ 7 КЗ\image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7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900988" cy="4873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Політичний устрій Гетьманщини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6400" y="685800"/>
            <a:ext cx="6553200" cy="762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ГЕНЕРАЛЬНА ( військова ) РАДА</a:t>
            </a:r>
          </a:p>
          <a:p>
            <a:pPr algn="ctr">
              <a:defRPr/>
            </a:pPr>
            <a:r>
              <a:rPr lang="uk-UA" dirty="0"/>
              <a:t>найвищий законодавчий орган держави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1905000"/>
            <a:ext cx="2438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ГЕТЬМАН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1905000"/>
            <a:ext cx="2438400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Генеральний уряд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7000" y="1905000"/>
            <a:ext cx="2438400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Старшинська рада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3300" y="2533650"/>
            <a:ext cx="2438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військова, </a:t>
            </a:r>
          </a:p>
          <a:p>
            <a:pPr algn="ctr">
              <a:defRPr/>
            </a:pPr>
            <a:r>
              <a:rPr lang="uk-UA" dirty="0"/>
              <a:t>судова,</a:t>
            </a:r>
          </a:p>
          <a:p>
            <a:pPr algn="ctr">
              <a:defRPr/>
            </a:pPr>
            <a:r>
              <a:rPr lang="uk-UA" dirty="0"/>
              <a:t>адміністративна</a:t>
            </a:r>
          </a:p>
          <a:p>
            <a:pPr algn="ctr">
              <a:defRPr/>
            </a:pPr>
            <a:r>
              <a:rPr lang="uk-UA" dirty="0"/>
              <a:t>влада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0400" y="4114800"/>
            <a:ext cx="3124200" cy="2286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скликав Генеральну і старшинську ради</a:t>
            </a:r>
          </a:p>
          <a:p>
            <a:pPr algn="ctr">
              <a:defRPr/>
            </a:pPr>
            <a:r>
              <a:rPr lang="uk-UA" dirty="0"/>
              <a:t>видавав універсали</a:t>
            </a:r>
          </a:p>
          <a:p>
            <a:pPr algn="ctr">
              <a:defRPr/>
            </a:pPr>
            <a:r>
              <a:rPr lang="uk-UA" dirty="0"/>
              <a:t>брав участь у судочинстві</a:t>
            </a:r>
          </a:p>
          <a:p>
            <a:pPr algn="ctr">
              <a:defRPr/>
            </a:pPr>
            <a:r>
              <a:rPr lang="uk-UA" dirty="0"/>
              <a:t>керував фінансами</a:t>
            </a:r>
          </a:p>
          <a:p>
            <a:pPr algn="ctr">
              <a:defRPr/>
            </a:pPr>
            <a:r>
              <a:rPr lang="uk-UA" dirty="0"/>
              <a:t>здійснював зовнішню політику</a:t>
            </a:r>
          </a:p>
          <a:p>
            <a:pPr algn="ctr">
              <a:defRPr/>
            </a:pPr>
            <a:r>
              <a:rPr lang="uk-UA" dirty="0"/>
              <a:t>керував військом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61113" y="2571750"/>
            <a:ext cx="2667000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Генеральна старшина</a:t>
            </a:r>
          </a:p>
          <a:p>
            <a:pPr algn="ctr">
              <a:defRPr/>
            </a:pPr>
            <a:r>
              <a:rPr lang="uk-UA" dirty="0"/>
              <a:t>полковники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7000" y="3429000"/>
            <a:ext cx="2438400" cy="2133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Розглядали питання війни і миру;</a:t>
            </a:r>
          </a:p>
          <a:p>
            <a:pPr algn="ctr">
              <a:defRPr/>
            </a:pPr>
            <a:r>
              <a:rPr lang="uk-UA" dirty="0"/>
              <a:t>адміністративні, господарські, правові питання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0" y="2628900"/>
            <a:ext cx="2819400" cy="3733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Генеральний писар</a:t>
            </a: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dirty="0"/>
              <a:t>Генеральні судді</a:t>
            </a: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dirty="0"/>
              <a:t>Генеральний обозний</a:t>
            </a: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dirty="0"/>
              <a:t>Генеральний підскарбій</a:t>
            </a: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dirty="0"/>
              <a:t>Генеральна старшина ( осавули, хорунжий, бунчужний, наказний гетьман 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457701" y="1638300"/>
            <a:ext cx="381000" cy="3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8" idx="1"/>
          </p:cNvCxnSpPr>
          <p:nvPr/>
        </p:nvCxnSpPr>
        <p:spPr>
          <a:xfrm>
            <a:off x="5943600" y="21717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1"/>
            <a:endCxn id="7" idx="3"/>
          </p:cNvCxnSpPr>
          <p:nvPr/>
        </p:nvCxnSpPr>
        <p:spPr>
          <a:xfrm rot="10800000">
            <a:off x="2819400" y="2171700"/>
            <a:ext cx="685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572794" y="3885406"/>
            <a:ext cx="304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544594" y="3199606"/>
            <a:ext cx="304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Picture 4" descr="Правительство Азарова отказалось от развития украинского каза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4" y="519112"/>
            <a:ext cx="7889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9" y="662952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Адміністративно – територіальний устрій.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286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/>
              <a:t>полковние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2800" y="2286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Полк 16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200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сотник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0" y="3200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9000" y="36576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9000" y="51816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курінь</a:t>
            </a:r>
            <a:endParaRPr lang="ru-RU" dirty="0"/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495800" y="15240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C00000"/>
                </a:solidFill>
              </a:rPr>
              <a:t>Адміністративно – територіальний устрій Гетьманщини</a:t>
            </a:r>
            <a:endParaRPr lang="ru-RU" altLang="ru-RU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172200" y="2514600"/>
            <a:ext cx="914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>
            <a:off x="6096000" y="3429000"/>
            <a:ext cx="1066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239000" y="4724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курінь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 rot="5400000">
            <a:off x="7734301" y="2933700"/>
            <a:ext cx="381000" cy="3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</p:cNvCxnSpPr>
          <p:nvPr/>
        </p:nvCxnSpPr>
        <p:spPr>
          <a:xfrm rot="5400000">
            <a:off x="7734301" y="4381500"/>
            <a:ext cx="533400" cy="3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Picture 4" descr="Правительство Азарова отказалось от развития украинского каза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" y="4750566"/>
            <a:ext cx="7889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152400" y="2190750"/>
            <a:ext cx="403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 dirty="0">
                <a:solidFill>
                  <a:srgbClr val="C00000"/>
                </a:solidFill>
              </a:rPr>
              <a:t>“ А тепер у нас за ласкою Божою … тут у всім краю сіверському ні воєводи, ні старости, ні писаря немає. Боже дай, </a:t>
            </a:r>
            <a:r>
              <a:rPr lang="uk-UA" altLang="ru-RU" dirty="0" err="1">
                <a:solidFill>
                  <a:srgbClr val="C00000"/>
                </a:solidFill>
              </a:rPr>
              <a:t>здоров</a:t>
            </a:r>
            <a:r>
              <a:rPr lang="uk-UA" altLang="ru-RU" dirty="0">
                <a:solidFill>
                  <a:srgbClr val="C00000"/>
                </a:solidFill>
              </a:rPr>
              <a:t> був пан Богдан Хмельницький, гетьман усього Війська Запорозького! А пан полковник у нас тепер за воєводу, а пан сотник за старосту, а отаман городовий за суддю” .</a:t>
            </a:r>
          </a:p>
          <a:p>
            <a:pPr eaLnBrk="1" hangingPunct="1"/>
            <a:endParaRPr lang="uk-UA" alt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8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Збройні сили.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1752600"/>
            <a:ext cx="2971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16 полків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0" y="28956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4200" y="28956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53400" y="28956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4200" y="3962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ПОЛК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9" idx="2"/>
            <a:endCxn id="10" idx="0"/>
          </p:cNvCxnSpPr>
          <p:nvPr/>
        </p:nvCxnSpPr>
        <p:spPr>
          <a:xfrm rot="5400000">
            <a:off x="7658100" y="2971800"/>
            <a:ext cx="762000" cy="1219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10" idx="0"/>
          </p:cNvCxnSpPr>
          <p:nvPr/>
        </p:nvCxnSpPr>
        <p:spPr>
          <a:xfrm rot="16200000" flipH="1">
            <a:off x="6438900" y="2971800"/>
            <a:ext cx="762000" cy="1219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rot="5400000">
            <a:off x="7105650" y="3486150"/>
            <a:ext cx="609600" cy="381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600075" y="2279650"/>
            <a:ext cx="4533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Збройні сили нараховували понад 100 тис. чоловік.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Основа організації збройних сил – </a:t>
            </a:r>
            <a:r>
              <a:rPr lang="uk-UA" dirty="0" err="1" smtClean="0">
                <a:solidFill>
                  <a:schemeClr val="accent5">
                    <a:lumMod val="10000"/>
                  </a:schemeClr>
                </a:solidFill>
              </a:rPr>
              <a:t>полково</a:t>
            </a: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 – сотенний територіальний принцип.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Ядро збройних сил – реєстрове та запорозьке козацтво.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Основу збройних сил становила  піхота.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Створення козацької кінноти та артилерії.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Підрозділи – розвідки, фортифікаційної та прикордонної служб, загони варти.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10000"/>
                  </a:schemeClr>
                </a:solidFill>
              </a:rPr>
              <a:t>Забезпеченням армії займали спеціальні підрозділи.</a:t>
            </a:r>
            <a:endParaRPr lang="ru-RU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6400800" y="4419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FF0000"/>
                </a:solidFill>
              </a:rPr>
              <a:t>до 5 тис. чоловік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7181" name="Picture 14" descr="Казачий спецназ &quot; Вести-тамань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/>
              <a:t>Фінансова та судова системи.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924050"/>
            <a:ext cx="4038600" cy="44958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Фінансова система:</a:t>
            </a:r>
          </a:p>
          <a:p>
            <a:pPr>
              <a:defRPr/>
            </a:pPr>
            <a:r>
              <a:rPr lang="uk-UA" dirty="0" smtClean="0"/>
              <a:t>Гроші: польські, турецькі, московські.</a:t>
            </a:r>
          </a:p>
          <a:p>
            <a:pPr>
              <a:defRPr/>
            </a:pPr>
            <a:r>
              <a:rPr lang="uk-UA" dirty="0" smtClean="0"/>
              <a:t>Джерела доходів: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-  земля;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- плата за оренду;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- загальні податки;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- доходи від торгівлі.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1200" y="16764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Генеральний суд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1200" y="25146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полковий суд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7400" y="35814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сотенний суд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51816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Міський</a:t>
            </a:r>
          </a:p>
          <a:p>
            <a:pPr algn="ctr">
              <a:defRPr/>
            </a:pPr>
            <a:r>
              <a:rPr lang="uk-UA" dirty="0"/>
              <a:t>суд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1400" y="51816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Церковний суд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2"/>
            <a:endCxn id="6" idx="0"/>
          </p:cNvCxnSpPr>
          <p:nvPr/>
        </p:nvCxnSpPr>
        <p:spPr>
          <a:xfrm rot="5400000">
            <a:off x="7086601" y="2324100"/>
            <a:ext cx="381000" cy="3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5400000">
            <a:off x="6991350" y="3219450"/>
            <a:ext cx="533400" cy="381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Picture 4" descr="Правительство Азарова отказалось от развития украинского каза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1556"/>
            <a:ext cx="7889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1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ІПДУУ 2021\7. ТІПДУУ ЛЕКЦІЯ 7 КЗ\custom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7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85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Ð¾Ð²âÑÐ·Ð°Ð½Ðµ Ð·Ð¾Ð±ÑÐ°Ð¶ÐµÐ½Ð½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856983" cy="608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ÑÑÑÑ ÑÐ¾Ð·ÑÐ°ÑÑÐ²Ð°Ð½Ð½Ñ ÐÐ°Ð¿Ð¾ÑÐ¾Ð·ÑÐºÐ¸Ñ ÑÑÑÐµ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5638"/>
            <a:ext cx="8784976" cy="584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 ÐµÐ·ÑÐ»ÑÑÐ°Ñ Ð¿Ð¾ÑÑÐºÑ Ð·Ð¾Ð±ÑÐ°Ð¶ÐµÐ½Ñ Ð·Ð° Ð·Ð°Ð¿Ð¸ÑÐ¾Ð¼ &quot;Ð¿Ð¾Ð»ÑÑÐ¸ÑÐ½Ð¸Ð¹ ÑÑÑÑÑÐ¹ Ð³ÐµÑÑÐ¼Ð°Ð½ÑÐ¸Ð½Ð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8"/>
            <a:ext cx="8928992" cy="6076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 ÐµÐ·ÑÐ»ÑÑÐ°Ñ Ð¿Ð¾ÑÑÐºÑ Ð·Ð¾Ð±ÑÐ°Ð¶ÐµÐ½Ñ Ð·Ð° Ð·Ð°Ð¿Ð¸ÑÐ¾Ð¼ &quot;Ð¿Ð¾Ð»ÑÑÐ¸ÑÐ½Ð¸Ð¹ ÑÑÑÑÑÐ¹ Ð·Ð°Ð¿Ð¾ÑÑÐ·ÑÐºÐ¾Ñ ÑÑÑÑ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73008" cy="637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41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ІПДУУ 2021\7. ТІПДУУ ЛЕКЦІЯ 7 КЗ\1434054966_ystr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84976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7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ІПДУУ 2021\7. ТІПДУУ ЛЕКЦІЯ 7 КЗ\8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640960" cy="61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4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ІПДУУ 2021\7. ТІПДУУ ЛЕКЦІЯ 7 КЗ\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5597"/>
            <a:ext cx="8640959" cy="5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5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332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Політичний устрій Гетьманщини</vt:lpstr>
      <vt:lpstr>Адміністративно – територіальний устрій.</vt:lpstr>
      <vt:lpstr>Збройні сили.</vt:lpstr>
      <vt:lpstr>Фінансова та судова системи.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42</cp:revision>
  <dcterms:created xsi:type="dcterms:W3CDTF">2020-01-28T20:23:37Z</dcterms:created>
  <dcterms:modified xsi:type="dcterms:W3CDTF">2021-03-29T06:20:20Z</dcterms:modified>
</cp:coreProperties>
</file>