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0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586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688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29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639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89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558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268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43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33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2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669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3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3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979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7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194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3ADC34-0B2B-4349-9B2D-E671853259A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CEFA63-D642-4541-9EE0-DEF0B5ACAA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1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 err="1" smtClean="0"/>
              <a:t>Етномультикультуралізм</a:t>
            </a:r>
            <a:r>
              <a:rPr lang="uk-UA" dirty="0" smtClean="0"/>
              <a:t> в Україні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3200" dirty="0" smtClean="0"/>
              <a:t>Презентація до теми 9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523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197894"/>
            <a:ext cx="6096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indent="215900" algn="just">
              <a:spcBef>
                <a:spcPts val="565"/>
              </a:spcBef>
              <a:spcAft>
                <a:spcPts val="0"/>
              </a:spcAft>
              <a:tabLst>
                <a:tab pos="177800" algn="l"/>
                <a:tab pos="266700" algn="l"/>
                <a:tab pos="355600" algn="l"/>
                <a:tab pos="546100" algn="l"/>
                <a:tab pos="3746500" algn="l"/>
                <a:tab pos="5384800" algn="l"/>
                <a:tab pos="54864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Термін «</a:t>
            </a:r>
            <a:r>
              <a:rPr lang="uk-UA" sz="2800" dirty="0" err="1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етномультикультуралізм</a:t>
            </a:r>
            <a:r>
              <a:rPr lang="uk-UA" sz="2800" dirty="0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» набуває поширення в наші дні, зокрема в США і Канаді, і є різновидом етнонаціональної політики. Об’єктивні передумови </a:t>
            </a:r>
            <a:r>
              <a:rPr lang="uk-UA" sz="2800" dirty="0" err="1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багатокультурності</a:t>
            </a:r>
            <a:r>
              <a:rPr lang="uk-UA" sz="2800" dirty="0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 тут були закладені переселенцями з Європи та інших континентів. </a:t>
            </a:r>
            <a:endParaRPr lang="uk-UA" sz="2800" dirty="0"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555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1" y="1814945"/>
            <a:ext cx="10654145" cy="2677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indent="215900" algn="just">
              <a:spcBef>
                <a:spcPts val="565"/>
              </a:spcBef>
              <a:tabLst>
                <a:tab pos="177800" algn="l"/>
                <a:tab pos="266700" algn="l"/>
                <a:tab pos="355600" algn="l"/>
                <a:tab pos="546100" algn="l"/>
                <a:tab pos="3746500" algn="l"/>
                <a:tab pos="5384800" algn="l"/>
                <a:tab pos="5486400" algn="l"/>
              </a:tabLst>
            </a:pPr>
            <a:r>
              <a:rPr lang="uk-UA" sz="2400" dirty="0">
                <a:solidFill>
                  <a:srgbClr val="000000"/>
                </a:solidFill>
                <a:ea typeface="SimSun" panose="02010600030101010101" pitchFamily="2" charset="-122"/>
              </a:rPr>
              <a:t>Нині політика </a:t>
            </a:r>
            <a:r>
              <a:rPr lang="uk-UA" sz="2400" dirty="0" err="1">
                <a:solidFill>
                  <a:srgbClr val="000000"/>
                </a:solidFill>
                <a:ea typeface="SimSun" panose="02010600030101010101" pitchFamily="2" charset="-122"/>
              </a:rPr>
              <a:t>етномультикультуралізму</a:t>
            </a:r>
            <a:r>
              <a:rPr lang="uk-UA" sz="2400" dirty="0">
                <a:solidFill>
                  <a:srgbClr val="000000"/>
                </a:solidFill>
                <a:ea typeface="SimSun" panose="02010600030101010101" pitchFamily="2" charset="-122"/>
              </a:rPr>
              <a:t> спрямована проти расизму, ксенофобії, етнічної упередженості та на збереження етно­культур­ної самобутності етносів. Причому визнання основних націо­нальних прав не включає цілеспрямованого формування у всіх національностей країни приналежності до єдиної політичної нації. Отже, </a:t>
            </a:r>
            <a:r>
              <a:rPr lang="uk-UA" sz="2400" i="1" dirty="0" err="1">
                <a:solidFill>
                  <a:prstClr val="black"/>
                </a:solidFill>
                <a:ea typeface="SimSun" panose="02010600030101010101" pitchFamily="2" charset="-122"/>
              </a:rPr>
              <a:t>етномультикультуралізм</a:t>
            </a:r>
            <a:r>
              <a:rPr lang="uk-UA" sz="2400" i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uk-UA" sz="2400" dirty="0">
                <a:solidFill>
                  <a:prstClr val="black"/>
                </a:solidFill>
                <a:ea typeface="SimSun" panose="02010600030101010101" pitchFamily="2" charset="-122"/>
              </a:rPr>
              <a:t>це складова демократичної етнонаціональної політики, який реально підтримує культурний плюралізм різних </a:t>
            </a:r>
            <a:r>
              <a:rPr lang="uk-UA" sz="2400" dirty="0" err="1">
                <a:solidFill>
                  <a:prstClr val="black"/>
                </a:solidFill>
                <a:ea typeface="SimSun" panose="02010600030101010101" pitchFamily="2" charset="-122"/>
              </a:rPr>
              <a:t>етноспільнот</a:t>
            </a:r>
            <a:r>
              <a:rPr lang="uk-UA" sz="2400" dirty="0">
                <a:solidFill>
                  <a:prstClr val="black"/>
                </a:solidFill>
                <a:ea typeface="SimSun" panose="02010600030101010101" pitchFamily="2" charset="-122"/>
              </a:rPr>
              <a:t>, при цьому домагається їх інтеграції в єдину політичну націю.</a:t>
            </a:r>
            <a:endParaRPr lang="uk-UA" sz="2400" dirty="0">
              <a:solidFill>
                <a:prstClr val="black"/>
              </a:solidFill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80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437" y="831273"/>
            <a:ext cx="10584872" cy="48936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  <a:tabLst>
                <a:tab pos="177800" algn="l"/>
                <a:tab pos="266700" algn="l"/>
                <a:tab pos="355600" algn="l"/>
                <a:tab pos="546100" algn="l"/>
                <a:tab pos="3746500" algn="l"/>
                <a:tab pos="5384800" algn="l"/>
                <a:tab pos="5486400" algn="l"/>
              </a:tabLst>
            </a:pPr>
            <a:r>
              <a:rPr lang="uk-UA" sz="2400" dirty="0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Важливою складовою реалізації конституційних вимог та відповідного законодавства є забезпечення корінними народами та </a:t>
            </a:r>
            <a:r>
              <a:rPr lang="uk-UA" sz="2400" dirty="0" err="1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етноменшинами</a:t>
            </a:r>
            <a:r>
              <a:rPr lang="uk-UA" sz="2400" dirty="0" smtClean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 свого права на збереження і розвиток власної національної культури, рідної мови, національних традицій тощо. Незважаючи на обмеженість у матеріальних і фінансових ресурсах, у цілому в освітніх закладах України вдалося розширити навчання рідними мовами. В Україні діють школи з рідною мовою навчання деяких національних меншин, також двомовні </a:t>
            </a:r>
            <a:r>
              <a:rPr lang="uk-UA" sz="2400" i="1" dirty="0" smtClean="0">
                <a:effectLst/>
                <a:ea typeface="SimSun" panose="02010600030101010101" pitchFamily="2" charset="-122"/>
              </a:rPr>
              <a:t>– </a:t>
            </a:r>
            <a:r>
              <a:rPr lang="uk-UA" sz="2400" dirty="0" smtClean="0">
                <a:effectLst/>
                <a:ea typeface="SimSun" panose="02010600030101010101" pitchFamily="2" charset="-122"/>
              </a:rPr>
              <a:t>українсько-російські, українсько-румунські, українсько-угорські, українсько-словацькі тощо. Є школи, у навчальних планах яких передбачено вивчення предметів рідною мовою та літератури національних меншин. У системі освіти відбувається процес приведення викладання різними мовами у відповідність до національного складу кількості україно­мовних навчальних закладів, що забезпе­чують право громадян різних національностей на оволодіння державною мовою.</a:t>
            </a:r>
            <a:endParaRPr lang="uk-UA" sz="2400" dirty="0"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4032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</TotalTime>
  <Words>229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SimSun</vt:lpstr>
      <vt:lpstr>Arial</vt:lpstr>
      <vt:lpstr>Garamond</vt:lpstr>
      <vt:lpstr>Натуральные материалы</vt:lpstr>
      <vt:lpstr>Етномультикультуралізм в Україні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Етномультикультуралізм в Україні</dc:title>
  <dc:creator>user</dc:creator>
  <cp:lastModifiedBy>user</cp:lastModifiedBy>
  <cp:revision>1</cp:revision>
  <dcterms:created xsi:type="dcterms:W3CDTF">2020-09-10T14:27:00Z</dcterms:created>
  <dcterms:modified xsi:type="dcterms:W3CDTF">2020-09-10T14:31:06Z</dcterms:modified>
</cp:coreProperties>
</file>