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1. </a:t>
            </a:r>
            <a:r>
              <a:rPr lang="uk-UA" sz="3200" dirty="0" smtClean="0"/>
              <a:t>Основні етапи управління необоротними активами (основними фондами) підприємства.</a:t>
            </a:r>
            <a:br>
              <a:rPr lang="uk-UA" sz="3200" dirty="0" smtClean="0"/>
            </a:br>
            <a:r>
              <a:rPr lang="uk-UA" sz="3200" dirty="0" smtClean="0"/>
              <a:t>2. Управління оборотними активами підприємства.</a:t>
            </a:r>
            <a:br>
              <a:rPr lang="uk-UA" sz="3200" dirty="0" smtClean="0"/>
            </a:br>
            <a:r>
              <a:rPr lang="uk-UA" sz="3200" dirty="0" smtClean="0"/>
              <a:t>3. Нормування витрат матеріалів.</a:t>
            </a:r>
            <a:br>
              <a:rPr lang="uk-UA" sz="3200" dirty="0" smtClean="0"/>
            </a:br>
            <a:r>
              <a:rPr lang="uk-UA" sz="3200" dirty="0" smtClean="0"/>
              <a:t>4. Управління запасами підприємства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5</a:t>
            </a:r>
            <a:r>
              <a:rPr lang="uk-UA" b="1" dirty="0"/>
              <a:t>. Управління матеріальними ресурсами підприємства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У залежності від цільового призначення запаси поділяються на такі категорії: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технологічні (перехідні) запаси;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поточні (циклічні) запаси або запаси в одну партію;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резервні (страхові, буферні) запаси для компенсації випадкових коливань попиту.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Управління </a:t>
            </a:r>
            <a:r>
              <a:rPr lang="uk-UA" sz="2400" b="1" dirty="0">
                <a:latin typeface="Times New Roman"/>
                <a:ea typeface="Times New Roman"/>
              </a:rPr>
              <a:t>запасами потребує вирішення таких завдань: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1. Облік поточного рівня запасу.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2. Визначення гарантійного запасу.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3. Розрахунок розміру замовлення.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4. Визначення інтервалу часу між замовленнями.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Для </a:t>
            </a:r>
            <a:r>
              <a:rPr lang="uk-UA" sz="2400" b="1" dirty="0">
                <a:latin typeface="Times New Roman"/>
                <a:ea typeface="Times New Roman"/>
              </a:rPr>
              <a:t>ситуації, коли відсутні відхилення від запланованих показників і запаси розподіляються рівномірно, застосовуються: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- система </a:t>
            </a:r>
            <a:r>
              <a:rPr lang="uk-UA" sz="2400" dirty="0">
                <a:latin typeface="Times New Roman"/>
                <a:ea typeface="Times New Roman"/>
              </a:rPr>
              <a:t>управління запасами з фіксованим розміром замовлення;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- система </a:t>
            </a:r>
            <a:r>
              <a:rPr lang="uk-UA" sz="2400" dirty="0">
                <a:latin typeface="Times New Roman"/>
                <a:ea typeface="Times New Roman"/>
              </a:rPr>
              <a:t>управління запасами з фіксованим інтервалом часу між замовленнями.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При </a:t>
            </a:r>
            <a:r>
              <a:rPr lang="uk-UA" sz="2400" b="1" dirty="0">
                <a:latin typeface="Times New Roman"/>
                <a:ea typeface="Times New Roman"/>
              </a:rPr>
              <a:t>наявності систематичних збоїв у постановці і споживанні проектуються: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- система </a:t>
            </a:r>
            <a:r>
              <a:rPr lang="uk-UA" sz="2400" dirty="0">
                <a:latin typeface="Times New Roman"/>
                <a:ea typeface="Times New Roman"/>
              </a:rPr>
              <a:t>із встановленою періодичністю поповнення запасів до постійного рівня;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- система </a:t>
            </a:r>
            <a:r>
              <a:rPr lang="uk-UA" sz="2400" dirty="0">
                <a:latin typeface="Times New Roman"/>
                <a:ea typeface="Times New Roman"/>
              </a:rPr>
              <a:t>«мінімум — максимум». 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6388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Система з фіксованим розміром замовлення. </a:t>
            </a:r>
            <a:r>
              <a:rPr lang="uk-UA" sz="2400" dirty="0" smtClean="0">
                <a:latin typeface="Times New Roman"/>
                <a:ea typeface="Times New Roman"/>
              </a:rPr>
              <a:t>Основний фактор - розмір замовлення. Головним критерієм оптимального розміру запасу є мінімум загальних витрат на збереження запасів і повторення замовлення. </a:t>
            </a:r>
            <a:r>
              <a:rPr lang="uk-UA" sz="2400" b="1" dirty="0" smtClean="0">
                <a:latin typeface="Times New Roman"/>
                <a:ea typeface="Times New Roman"/>
              </a:rPr>
              <a:t>Переваги: </a:t>
            </a:r>
            <a:r>
              <a:rPr lang="uk-UA" sz="2400" dirty="0" smtClean="0">
                <a:latin typeface="Times New Roman"/>
                <a:ea typeface="Times New Roman"/>
              </a:rPr>
              <a:t>менший рівень максимально бажаного запасу; економія витрат на утримання запасів на розподільному центрі за рахунок скорочення площ. </a:t>
            </a:r>
            <a:r>
              <a:rPr lang="uk-UA" sz="2400" b="1" dirty="0" smtClean="0">
                <a:latin typeface="Times New Roman"/>
                <a:ea typeface="Times New Roman"/>
              </a:rPr>
              <a:t>Недоліки: </a:t>
            </a:r>
            <a:r>
              <a:rPr lang="uk-UA" sz="2400" dirty="0" smtClean="0">
                <a:latin typeface="Times New Roman"/>
                <a:ea typeface="Times New Roman"/>
              </a:rPr>
              <a:t>ведення постійного контролю наявності запасів на розподільному центрі.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Система управління запасами з фіксованим інтервалом часу між замовленнями. </a:t>
            </a:r>
            <a:r>
              <a:rPr lang="uk-UA" sz="2400" dirty="0" smtClean="0">
                <a:latin typeface="Times New Roman"/>
                <a:ea typeface="Times New Roman"/>
              </a:rPr>
              <a:t>Основний фактор - інтервал часу між замовленнями. Головним критерієм оптимального розміру запасу є мінімум загальних витрат на збереження запасів і повторення замовлення. </a:t>
            </a:r>
            <a:r>
              <a:rPr lang="uk-UA" sz="2400" b="1" dirty="0" smtClean="0">
                <a:latin typeface="Times New Roman"/>
                <a:ea typeface="Times New Roman"/>
              </a:rPr>
              <a:t>Переваги: </a:t>
            </a:r>
            <a:r>
              <a:rPr lang="uk-UA" sz="2400" dirty="0" smtClean="0">
                <a:latin typeface="Times New Roman"/>
                <a:ea typeface="Times New Roman"/>
              </a:rPr>
              <a:t>відсутність постійного контролю наявності запасів на розподільному центрі. </a:t>
            </a:r>
            <a:r>
              <a:rPr lang="uk-UA" sz="2400" b="1" dirty="0" smtClean="0">
                <a:latin typeface="Times New Roman"/>
                <a:ea typeface="Times New Roman"/>
              </a:rPr>
              <a:t>Недоліки: </a:t>
            </a:r>
            <a:r>
              <a:rPr lang="uk-UA" sz="2400" dirty="0" smtClean="0">
                <a:latin typeface="Times New Roman"/>
                <a:ea typeface="Times New Roman"/>
              </a:rPr>
              <a:t>високий рівень максимального бажаного запасу; підвищення витрат на утримання запасів на розподільному центрі.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Система із заданою періодичністю поповнення запасів до встановленого рівня. </a:t>
            </a:r>
            <a:r>
              <a:rPr lang="uk-UA" sz="2400" dirty="0" smtClean="0">
                <a:latin typeface="Times New Roman"/>
                <a:ea typeface="Times New Roman"/>
              </a:rPr>
              <a:t>У даній системі, як і в системі з фіксованим інтервалом часу між замовленнями, вхідним параметром є період часу між замовленнями.</a:t>
            </a:r>
            <a:r>
              <a:rPr lang="uk-UA" sz="2400" b="1" dirty="0" smtClean="0">
                <a:latin typeface="Times New Roman"/>
                <a:ea typeface="Times New Roman"/>
              </a:rPr>
              <a:t> Переваги: </a:t>
            </a:r>
            <a:r>
              <a:rPr lang="uk-UA" sz="2400" dirty="0" smtClean="0">
                <a:latin typeface="Times New Roman"/>
                <a:ea typeface="Times New Roman"/>
              </a:rPr>
              <a:t>вона орієнтована на роботу при значних коливаннях споживання. </a:t>
            </a:r>
            <a:r>
              <a:rPr lang="uk-UA" sz="2400" b="1" dirty="0" smtClean="0">
                <a:latin typeface="Times New Roman"/>
                <a:ea typeface="Times New Roman"/>
              </a:rPr>
              <a:t>Недоліки: </a:t>
            </a:r>
            <a:r>
              <a:rPr lang="uk-UA" sz="2400" dirty="0" smtClean="0">
                <a:latin typeface="Times New Roman"/>
                <a:ea typeface="Times New Roman"/>
              </a:rPr>
              <a:t>замовлення виконуються не тільки у встановлені моменти часу, а й при досягненні запасом граничного рівня.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Система «Мінімум — максимум» </a:t>
            </a:r>
            <a:r>
              <a:rPr lang="uk-UA" sz="2400" dirty="0" smtClean="0">
                <a:latin typeface="Times New Roman"/>
                <a:ea typeface="Times New Roman"/>
              </a:rPr>
              <a:t>орієнтована на ситуацію, коли затрати на облік запасів і затрати на оформлення замовлення настільки значні, що стають порівнюваними з втратами від дефіциту запасів. Тому в розглянутій системі замовлення виконуються не через кожен заданий інтервал часу, а тільки за умови, що запаси на складі в цей момент виявилися рівними або більшими встановленого мінімального рівня. У випадку видачі замовлення його розмір розраховується так, щоб постачання поповнило запаси до максимального бажаного рівня. </a:t>
            </a:r>
            <a:r>
              <a:rPr lang="uk-UA" sz="2400" b="1" dirty="0" smtClean="0">
                <a:latin typeface="Times New Roman"/>
                <a:ea typeface="Times New Roman"/>
              </a:rPr>
              <a:t>Переваги: </a:t>
            </a:r>
            <a:r>
              <a:rPr lang="uk-UA" sz="2400" dirty="0" smtClean="0">
                <a:latin typeface="Times New Roman"/>
                <a:ea typeface="Times New Roman"/>
              </a:rPr>
              <a:t>наявність постійного запасу матеріалів. </a:t>
            </a:r>
            <a:r>
              <a:rPr lang="uk-UA" sz="2400" b="1" dirty="0" smtClean="0">
                <a:latin typeface="Times New Roman"/>
                <a:ea typeface="Times New Roman"/>
              </a:rPr>
              <a:t>Недоліки: </a:t>
            </a:r>
            <a:r>
              <a:rPr lang="uk-UA" sz="2400" dirty="0" smtClean="0">
                <a:latin typeface="Times New Roman"/>
                <a:ea typeface="Times New Roman"/>
              </a:rPr>
              <a:t>можливість втрат від дефіциту матеріалів.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506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000" b="1" dirty="0"/>
              <a:t>Метою управління необоротними активами підприємства є </a:t>
            </a:r>
            <a:r>
              <a:rPr lang="uk-UA" sz="1000" dirty="0"/>
              <a:t>забезпечення своєчасного відновлення таких активів і підвищення ефективності їх використання.</a:t>
            </a:r>
          </a:p>
          <a:p>
            <a:pPr marL="0" indent="0" algn="ctr">
              <a:buNone/>
            </a:pPr>
            <a:r>
              <a:rPr lang="uk-UA" sz="1000" b="1" dirty="0" smtClean="0"/>
              <a:t>Етапи процесу </a:t>
            </a:r>
            <a:r>
              <a:rPr lang="uk-UA" sz="1000" b="1" dirty="0"/>
              <a:t>управління необоротними активами на підприємстві </a:t>
            </a:r>
            <a:r>
              <a:rPr lang="uk-UA" sz="1000" b="1" dirty="0" smtClean="0"/>
              <a:t>:</a:t>
            </a:r>
            <a:endParaRPr lang="uk-UA" sz="1000" b="1" dirty="0"/>
          </a:p>
          <a:p>
            <a:pPr marL="0" indent="0" algn="ctr">
              <a:buNone/>
            </a:pPr>
            <a:endParaRPr lang="uk-UA" sz="1000" b="1" dirty="0" smtClean="0"/>
          </a:p>
          <a:p>
            <a:pPr marL="0" indent="0" algn="ctr">
              <a:buNone/>
            </a:pPr>
            <a:r>
              <a:rPr lang="uk-UA" sz="1000" b="1" dirty="0" smtClean="0"/>
              <a:t>Етап </a:t>
            </a:r>
            <a:r>
              <a:rPr lang="uk-UA" sz="1000" b="1" dirty="0"/>
              <a:t>1. Аналіз необоротних активів підприємства в попередньому періоді.</a:t>
            </a:r>
          </a:p>
          <a:p>
            <a:pPr marL="0" indent="0" algn="ctr">
              <a:buNone/>
            </a:pPr>
            <a:endParaRPr lang="uk-UA" sz="1000" b="1" dirty="0" smtClean="0"/>
          </a:p>
          <a:p>
            <a:pPr marL="0" indent="0" algn="ctr">
              <a:buNone/>
            </a:pPr>
            <a:r>
              <a:rPr lang="uk-UA" sz="1000" b="1" dirty="0" smtClean="0"/>
              <a:t>Даний </a:t>
            </a:r>
            <a:r>
              <a:rPr lang="uk-UA" sz="1000" b="1" dirty="0"/>
              <a:t>аналіз проводиться з метою вивчення динаміки їхнього загального обсягу і складу, ступеня придатності, інтенсивності використання. </a:t>
            </a:r>
            <a:endParaRPr lang="uk-UA" sz="1000" b="1" dirty="0" smtClean="0"/>
          </a:p>
          <a:p>
            <a:pPr marL="0" indent="0" algn="ctr">
              <a:buNone/>
            </a:pPr>
            <a:r>
              <a:rPr lang="uk-UA" sz="1000" b="1" dirty="0" smtClean="0"/>
              <a:t>Стадії </a:t>
            </a:r>
            <a:r>
              <a:rPr lang="uk-UA" sz="1000" b="1" dirty="0"/>
              <a:t>аналізу:</a:t>
            </a:r>
          </a:p>
          <a:p>
            <a:pPr marL="0" indent="0" algn="just">
              <a:buNone/>
            </a:pPr>
            <a:r>
              <a:rPr lang="uk-UA" sz="1000" dirty="0"/>
              <a:t>1. Аналіз динаміки загального обсягу необоротних активів підприємства.</a:t>
            </a:r>
          </a:p>
          <a:p>
            <a:pPr marL="0" indent="0" algn="just">
              <a:buNone/>
            </a:pPr>
            <a:r>
              <a:rPr lang="uk-UA" sz="1000" dirty="0"/>
              <a:t>2. Вивчення складу необоротних активів підприємства, динаміки їхньої структури.</a:t>
            </a:r>
          </a:p>
          <a:p>
            <a:pPr marL="0" indent="0" algn="just">
              <a:buNone/>
            </a:pPr>
            <a:r>
              <a:rPr lang="uk-UA" sz="1000" dirty="0"/>
              <a:t>3. Оцінка стану використовуваних підприємством необоротних активів за ступенем їхньої зношеності. При даній оцінці використовують такі показники:</a:t>
            </a:r>
          </a:p>
          <a:p>
            <a:pPr marL="0" indent="0" algn="just">
              <a:buNone/>
            </a:pPr>
            <a:r>
              <a:rPr lang="uk-UA" sz="1000" dirty="0" smtClean="0"/>
              <a:t>- коефіцієнт </a:t>
            </a:r>
            <a:r>
              <a:rPr lang="uk-UA" sz="1000" dirty="0"/>
              <a:t>зносу основних коштів;</a:t>
            </a:r>
          </a:p>
          <a:p>
            <a:pPr marL="0" indent="0" algn="just">
              <a:buNone/>
            </a:pPr>
            <a:r>
              <a:rPr lang="uk-UA" sz="1000" dirty="0" smtClean="0"/>
              <a:t>- коефіцієнт </a:t>
            </a:r>
            <a:r>
              <a:rPr lang="uk-UA" sz="1000" dirty="0"/>
              <a:t>придатності основних коштів.</a:t>
            </a:r>
          </a:p>
          <a:p>
            <a:pPr marL="0" indent="0" algn="just">
              <a:buNone/>
            </a:pPr>
            <a:r>
              <a:rPr lang="uk-UA" sz="1000" dirty="0"/>
              <a:t>4. Визначення періоду обороту використовуваних підприємством необоротних активів Даний період розраховується за формулою:</a:t>
            </a:r>
          </a:p>
          <a:p>
            <a:pPr marL="0" indent="0" algn="ctr">
              <a:buNone/>
            </a:pPr>
            <a:endParaRPr lang="uk-UA" sz="1000" b="1" dirty="0"/>
          </a:p>
          <a:p>
            <a:pPr marL="0" indent="0" algn="ctr">
              <a:buNone/>
            </a:pPr>
            <a:r>
              <a:rPr lang="uk-UA" sz="1000" b="1" dirty="0" err="1"/>
              <a:t>Пона</a:t>
            </a:r>
            <a:r>
              <a:rPr lang="uk-UA" sz="1000" b="1" dirty="0"/>
              <a:t> = </a:t>
            </a:r>
            <a:r>
              <a:rPr lang="uk-UA" sz="1000" b="1" dirty="0" err="1"/>
              <a:t>ССна</a:t>
            </a:r>
            <a:r>
              <a:rPr lang="uk-UA" sz="1000" b="1" dirty="0"/>
              <a:t>/</a:t>
            </a:r>
            <a:r>
              <a:rPr lang="uk-UA" sz="1000" b="1" dirty="0" err="1"/>
              <a:t>ССзна</a:t>
            </a:r>
            <a:r>
              <a:rPr lang="uk-UA" sz="1000" b="1" dirty="0"/>
              <a:t>,                                                                                                                             </a:t>
            </a:r>
          </a:p>
          <a:p>
            <a:pPr marL="0" indent="0" algn="ctr">
              <a:buNone/>
            </a:pPr>
            <a:endParaRPr lang="uk-UA" sz="1000" b="1" dirty="0"/>
          </a:p>
          <a:p>
            <a:pPr marL="0" indent="0" algn="ctr">
              <a:buNone/>
            </a:pPr>
            <a:r>
              <a:rPr lang="uk-UA" sz="1000" dirty="0"/>
              <a:t>де </a:t>
            </a:r>
            <a:r>
              <a:rPr lang="uk-UA" sz="1000" dirty="0" err="1"/>
              <a:t>Пона</a:t>
            </a:r>
            <a:r>
              <a:rPr lang="uk-UA" sz="1000" dirty="0"/>
              <a:t> - період обороту використовуваних підприємством необоротних активів, років; </a:t>
            </a:r>
            <a:r>
              <a:rPr lang="uk-UA" sz="1000" dirty="0" err="1"/>
              <a:t>ССна</a:t>
            </a:r>
            <a:r>
              <a:rPr lang="uk-UA" sz="1000" dirty="0"/>
              <a:t> - середньорічна сума усіх використовуваних необоротних активів за початковою вартістю, тис. грн..; </a:t>
            </a:r>
            <a:r>
              <a:rPr lang="uk-UA" sz="1000" dirty="0" err="1"/>
              <a:t>ССзна</a:t>
            </a:r>
            <a:r>
              <a:rPr lang="uk-UA" sz="1000" dirty="0"/>
              <a:t> - середньорічна сума зносу усіх використовуваних необоротних активів тис. грн.</a:t>
            </a:r>
          </a:p>
          <a:p>
            <a:pPr marL="0" indent="0" algn="just">
              <a:buNone/>
            </a:pPr>
            <a:endParaRPr lang="uk-UA" sz="1000" dirty="0" smtClean="0"/>
          </a:p>
          <a:p>
            <a:pPr marL="0" indent="0" algn="just">
              <a:buNone/>
            </a:pPr>
            <a:r>
              <a:rPr lang="uk-UA" sz="1000" dirty="0" smtClean="0"/>
              <a:t>5</a:t>
            </a:r>
            <a:r>
              <a:rPr lang="uk-UA" sz="1000" dirty="0"/>
              <a:t>. Вивчення інтенсивності відновлення необоротних активів у попередньому періоді. На даній стадії використовуються такі показники:</a:t>
            </a:r>
          </a:p>
          <a:p>
            <a:pPr marL="0" indent="0" algn="just">
              <a:buNone/>
            </a:pPr>
            <a:r>
              <a:rPr lang="uk-UA" sz="1000" dirty="0" smtClean="0"/>
              <a:t>- коефіцієнт </a:t>
            </a:r>
            <a:r>
              <a:rPr lang="uk-UA" sz="1000" dirty="0"/>
              <a:t>вибуття необоротних активів;</a:t>
            </a:r>
          </a:p>
          <a:p>
            <a:pPr marL="0" indent="0" algn="just">
              <a:buNone/>
            </a:pPr>
            <a:r>
              <a:rPr lang="uk-UA" sz="1000" dirty="0" smtClean="0"/>
              <a:t>- коефіцієнт </a:t>
            </a:r>
            <a:r>
              <a:rPr lang="uk-UA" sz="1000" dirty="0"/>
              <a:t>впровадження нових необоротних активів;</a:t>
            </a:r>
          </a:p>
          <a:p>
            <a:pPr marL="0" indent="0" algn="just">
              <a:buNone/>
            </a:pPr>
            <a:r>
              <a:rPr lang="uk-UA" sz="1000" dirty="0" smtClean="0"/>
              <a:t>- коефіцієнт </a:t>
            </a:r>
            <a:r>
              <a:rPr lang="uk-UA" sz="1000" dirty="0"/>
              <a:t>відновлення необоротних активів;</a:t>
            </a:r>
          </a:p>
          <a:p>
            <a:pPr marL="0" indent="0" algn="just">
              <a:buNone/>
            </a:pPr>
            <a:r>
              <a:rPr lang="uk-UA" sz="1000" dirty="0" smtClean="0"/>
              <a:t>- швидкість </a:t>
            </a:r>
            <a:r>
              <a:rPr lang="uk-UA" sz="1000" dirty="0"/>
              <a:t>відновлення операційних необоротних активів.</a:t>
            </a:r>
          </a:p>
          <a:p>
            <a:pPr marL="0" indent="0" algn="just">
              <a:buNone/>
            </a:pPr>
            <a:r>
              <a:rPr lang="uk-UA" sz="1000" dirty="0" smtClean="0"/>
              <a:t>6. Оцінка </a:t>
            </a:r>
            <a:r>
              <a:rPr lang="uk-UA" sz="1000" dirty="0"/>
              <a:t>рівня ефективності використання операційних необоротних активів у звітному періоді. У ході оцінки використовуються такі показники:</a:t>
            </a:r>
          </a:p>
          <a:p>
            <a:pPr marL="0" indent="0" algn="just">
              <a:buNone/>
            </a:pPr>
            <a:r>
              <a:rPr lang="uk-UA" sz="1000" dirty="0" smtClean="0"/>
              <a:t>- коефіцієнт </a:t>
            </a:r>
            <a:r>
              <a:rPr lang="uk-UA" sz="1000" dirty="0"/>
              <a:t>рентабельності необоротних активів;</a:t>
            </a:r>
          </a:p>
          <a:p>
            <a:pPr marL="0" indent="0" algn="just">
              <a:buNone/>
            </a:pPr>
            <a:r>
              <a:rPr lang="uk-UA" sz="1000" dirty="0" smtClean="0"/>
              <a:t>- коефіцієнт </a:t>
            </a:r>
            <a:r>
              <a:rPr lang="uk-UA" sz="1000" dirty="0"/>
              <a:t>продуктивності необоротних активів;</a:t>
            </a:r>
          </a:p>
          <a:p>
            <a:pPr marL="0" indent="0" algn="just">
              <a:buNone/>
            </a:pPr>
            <a:r>
              <a:rPr lang="uk-UA" sz="1000" dirty="0" smtClean="0"/>
              <a:t>- коефіцієнт </a:t>
            </a:r>
            <a:r>
              <a:rPr lang="uk-UA" sz="1000" dirty="0"/>
              <a:t>виробничої ємності операційних необоротних активів.</a:t>
            </a:r>
            <a:endParaRPr lang="uk-UA" sz="1000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550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Етап 2. Оптимізація загального обсягу і складу необоротних активів підприємства.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Даний етап здійснюється з урахуванням розкритих у процесі аналізу можливих резервів підвищення виробничого використання операційних необоротних активів у майбутньому періоді. До резервів відносяться: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- підвищення продуктивного використання необоротних активів у часі;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- підвищення продуктивного використання необоротних активів за потужністю.</a:t>
            </a:r>
          </a:p>
          <a:p>
            <a:pPr indent="0" algn="ctr">
              <a:spcAft>
                <a:spcPts val="0"/>
              </a:spcAft>
              <a:buNone/>
            </a:pPr>
            <a:endParaRPr lang="uk-UA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Етап 3. Забезпечення правильного нарахування амортизації необоротних активів.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Об'єктами виступають: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- операційні основні засоби;</a:t>
            </a:r>
          </a:p>
          <a:p>
            <a:pPr marL="800100" indent="-457200" algn="just">
              <a:spcAft>
                <a:spcPts val="0"/>
              </a:spcAft>
              <a:buFontTx/>
              <a:buChar char="-"/>
            </a:pPr>
            <a:r>
              <a:rPr lang="uk-UA" dirty="0" smtClean="0">
                <a:latin typeface="Times New Roman"/>
                <a:ea typeface="Times New Roman"/>
              </a:rPr>
              <a:t>амортизовані види операційних нематеріальних активів.</a:t>
            </a:r>
          </a:p>
          <a:p>
            <a:pPr indent="0" algn="just">
              <a:spcAft>
                <a:spcPts val="0"/>
              </a:spcAft>
              <a:buNone/>
            </a:pPr>
            <a:endParaRPr lang="uk-UA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Етап </a:t>
            </a:r>
            <a:r>
              <a:rPr lang="uk-UA" b="1" dirty="0">
                <a:latin typeface="Times New Roman"/>
                <a:ea typeface="Times New Roman"/>
              </a:rPr>
              <a:t>4. Забезпечення своєчасного відновлення необоротних активів підприємства.</a:t>
            </a:r>
          </a:p>
          <a:p>
            <a:pPr indent="0" algn="just">
              <a:spcAft>
                <a:spcPts val="0"/>
              </a:spcAft>
              <a:buNone/>
            </a:pPr>
            <a:endParaRPr lang="uk-UA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dirty="0" smtClean="0">
                <a:latin typeface="Times New Roman"/>
                <a:ea typeface="Times New Roman"/>
              </a:rPr>
              <a:t>На </a:t>
            </a:r>
            <a:r>
              <a:rPr lang="uk-UA" dirty="0">
                <a:latin typeface="Times New Roman"/>
                <a:ea typeface="Times New Roman"/>
              </a:rPr>
              <a:t>підприємстві визначається необхідний рівень інтенсивності відновлення визначених груп необоротних активів; розраховується загальний обсяг активів, які підлягають відновленню в майбутньому періоді; встановлюються основні форми і вартість відновлення різних груп активів.</a:t>
            </a:r>
          </a:p>
          <a:p>
            <a:pPr indent="0" algn="just">
              <a:spcAft>
                <a:spcPts val="0"/>
              </a:spcAft>
              <a:buNone/>
            </a:pPr>
            <a:endParaRPr lang="uk-UA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dirty="0" smtClean="0">
              <a:latin typeface="Times New Roman"/>
              <a:ea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uk-UA" dirty="0" smtClean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ru-RU" sz="1800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Етап 5. Забезпечення ефективного використання необоротних активів підприємства.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Забезпечення </a:t>
            </a:r>
            <a:r>
              <a:rPr lang="uk-UA" sz="2400" dirty="0">
                <a:latin typeface="Times New Roman"/>
                <a:ea typeface="Times New Roman"/>
              </a:rPr>
              <a:t>полягає в розробці системи заходів, спрямованих на підвищення коефіцієнтів рентабельності і виробничої віддачі необоротних активів.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Перший </a:t>
            </a:r>
            <a:r>
              <a:rPr lang="uk-UA" sz="2400" dirty="0">
                <a:latin typeface="Times New Roman"/>
                <a:ea typeface="Times New Roman"/>
              </a:rPr>
              <a:t>полягає в тому, що: при оцінці завжди повинна використовуватися відновна вартість необоротних активів на момент проведення оцінки.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Другий полягає в тому, що при оцінці слід використовувати залишкову вартість необоротних активів, оскільки вони втрачають велику частину від своєї продуктивності.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Етап </a:t>
            </a:r>
            <a:r>
              <a:rPr lang="uk-UA" sz="2400" b="1" dirty="0">
                <a:latin typeface="Times New Roman"/>
                <a:ea typeface="Times New Roman"/>
              </a:rPr>
              <a:t>6. Вибір форм і оптимізація структури джерел фінансування необоротних активів.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До матеріальних ресурсів підприємства також відносяться оборотні активи до яких входять </a:t>
            </a:r>
            <a:r>
              <a:rPr lang="uk-UA" sz="2100" dirty="0" smtClean="0"/>
              <a:t>основні, допоміжні матеріали, одержувані зі сторони, енергоресурси і паливо.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На основі складання бухгалтерської звітності до складу оборотних активів слід віднести </a:t>
            </a:r>
            <a:r>
              <a:rPr lang="uk-UA" sz="2100" dirty="0" smtClean="0"/>
              <a:t>запаси, дебіторську заборгованість та грошові кошти підприємства, де ключову роль мають </a:t>
            </a:r>
            <a:r>
              <a:rPr lang="uk-UA" sz="2100" b="1" dirty="0" smtClean="0"/>
              <a:t>запаси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Найбільшу частку матеріальних ресурсів підприємства становлять основні матеріали. До них належать </a:t>
            </a:r>
            <a:r>
              <a:rPr lang="uk-UA" sz="2100" dirty="0" smtClean="0"/>
              <a:t>предмети праці, які йдуть на виготовлення продукції: сировина, матеріали, напівфабрикати.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До допоміжних відносяться </a:t>
            </a:r>
            <a:r>
              <a:rPr lang="uk-UA" sz="2400" dirty="0" smtClean="0">
                <a:latin typeface="Times New Roman"/>
                <a:ea typeface="Times New Roman"/>
              </a:rPr>
              <a:t>матеріали, які споживаються в процесі обслуговування виробництва або додаються до основних матеріалів з метою зміни їхнього зовнішнього вигляду та властивостей. На відміну від основних матеріалів, вони не утворюють основного змісту виготовленого продукту, а лише сприяють виконанню технологічного процесу й утворенню продукту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У </a:t>
            </a:r>
            <a:r>
              <a:rPr lang="uk-UA" sz="2400" b="1" dirty="0">
                <a:latin typeface="Times New Roman"/>
                <a:ea typeface="Times New Roman"/>
              </a:rPr>
              <a:t>залежності від характеру участі у виробничому процесі їх можна поділити на такі групи: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матеріали, які приєднуються в процесі праці до основних матеріалів, щоб внести в них суттєву зміну.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матеріали, які сприяють виконанню технологічного процесу і виготовленню продукту.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матеріали, необхідні для нормального функціонування засобів праці.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матеріали для одержання теплової й електричної енергії, необхідної для технологічного процесу.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матеріали, необхідні для створення нормальної обстановки праці і належних санітарно-гігієнічних умов праці.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матеріали для упакування готової продукції.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Управління матеріальними ресурсами передбачає вирішення таких питань: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1. Нормування витрат матеріалів і визначення потреби в них для виробничої діяльності підприємства.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2. Управління запасами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750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Нормування витрат матеріалів - </a:t>
            </a:r>
            <a:r>
              <a:rPr lang="uk-UA" sz="2400" dirty="0" smtClean="0">
                <a:latin typeface="Times New Roman"/>
                <a:ea typeface="Times New Roman"/>
              </a:rPr>
              <a:t>це встановлення планової міри їхнього виробничого споживання.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Норма витрат матеріалів - </a:t>
            </a:r>
            <a:r>
              <a:rPr lang="uk-UA" sz="2400" dirty="0" smtClean="0">
                <a:latin typeface="Times New Roman"/>
                <a:ea typeface="Times New Roman"/>
              </a:rPr>
              <a:t>планова величина витрати матеріальних ресурсів, мінімально необхідних для виготовлення одиниці продукції чи виконання одиниці роботи, встановлена, виходячи з прийнятої конструкції виробу, запроектованого технологічного процесу і рівня організації виробництва.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Складові норми витрати основних матеріалів можуть бути представлені такою формулою: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НВ</a:t>
            </a:r>
            <a:r>
              <a:rPr lang="uk-UA" sz="2400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= К</a:t>
            </a:r>
            <a:r>
              <a:rPr lang="uk-UA" sz="2400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М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+ В</a:t>
            </a:r>
            <a:r>
              <a:rPr lang="uk-UA" sz="2400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Т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— В</a:t>
            </a:r>
            <a:r>
              <a:rPr lang="uk-UA" sz="2400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Т.В.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+ В </a:t>
            </a:r>
            <a:r>
              <a:rPr lang="uk-UA" sz="2400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О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— В</a:t>
            </a:r>
            <a:r>
              <a:rPr lang="uk-UA" sz="2400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В.В.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uk-UA" sz="2400" b="1" dirty="0" smtClean="0">
                <a:latin typeface="Times New Roman"/>
                <a:ea typeface="Times New Roman"/>
              </a:rPr>
              <a:t>                                                                                                  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де 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НВ</a:t>
            </a:r>
            <a:r>
              <a:rPr lang="uk-UA" sz="2400" i="1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М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 -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норма витрат матеріалу на одиницю продукції;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К</a:t>
            </a:r>
            <a:r>
              <a:rPr lang="uk-UA" sz="2400" i="1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М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 -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корисний вміст матеріалу в готовій продукції;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В</a:t>
            </a:r>
            <a:r>
              <a:rPr lang="uk-UA" sz="2400" i="1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Т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 -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відходи технологічні; 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В</a:t>
            </a:r>
            <a:r>
              <a:rPr lang="uk-UA" sz="2400" i="1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Т.В.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 -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використовувана частина технологічних відходів;</a:t>
            </a:r>
            <a:endParaRPr lang="ru-RU" sz="1600" dirty="0">
              <a:latin typeface="Times New Roman"/>
              <a:ea typeface="Times New Roman"/>
            </a:endParaRPr>
          </a:p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В</a:t>
            </a:r>
            <a:r>
              <a:rPr lang="uk-UA" sz="2400" i="1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О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 -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відходи і втрати організаційно-технічного характеру; 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uk-UA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В</a:t>
            </a:r>
            <a:r>
              <a:rPr lang="uk-UA" sz="2400" i="1" baseline="-25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В.В</a:t>
            </a:r>
            <a:r>
              <a:rPr lang="uk-UA" sz="2400" i="1" baseline="-25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uk-UA" sz="2400" i="1" dirty="0">
                <a:solidFill>
                  <a:srgbClr val="000000"/>
                </a:solidFill>
                <a:latin typeface="Times New Roman"/>
                <a:ea typeface="Times New Roman"/>
              </a:rPr>
              <a:t> -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використовувана частина відходів і втрат організаційно-технічного характеру.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6307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Таблиця 1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Класифікація норм витрат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25" y="1147763"/>
            <a:ext cx="6965950" cy="456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2834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1288</Words>
  <Application>Microsoft Office PowerPoint</Application>
  <PresentationFormat>Экран (4:3)</PresentationFormat>
  <Paragraphs>138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1. Основні етапи управління необоротними активами (основними фондами) підприємства. 2. Управління оборотними активами підприємства. 3. Нормування витрат матеріалів. 4. Управління запасами підприємства.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47</cp:revision>
  <dcterms:created xsi:type="dcterms:W3CDTF">2020-08-26T06:53:27Z</dcterms:created>
  <dcterms:modified xsi:type="dcterms:W3CDTF">2022-09-16T07:46:40Z</dcterms:modified>
</cp:coreProperties>
</file>