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4" r:id="rId4"/>
    <p:sldId id="265" r:id="rId5"/>
    <p:sldId id="258" r:id="rId6"/>
    <p:sldId id="259"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2" autoAdjust="0"/>
    <p:restoredTop sz="94660"/>
  </p:normalViewPr>
  <p:slideViewPr>
    <p:cSldViewPr snapToGrid="0">
      <p:cViewPr varScale="1">
        <p:scale>
          <a:sx n="82" d="100"/>
          <a:sy n="82" d="100"/>
        </p:scale>
        <p:origin x="64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ru-RU"/>
              <a:t>Образец заголовка</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1/30/2023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1/30/2023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1/30/2023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1/30/2023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ru-RU"/>
              <a:t>Образец заголовка</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E5059C3-6A89-4494-99FF-5A4D6FFD50EB}" type="datetimeFigureOut">
              <a:rPr lang="en-US" dirty="0"/>
              <a:t>1/30/2023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1/30/2023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ru-RU"/>
              <a:t>Образец заголовка</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609285" y="2851331"/>
            <a:ext cx="3893623" cy="307143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666635" y="2851331"/>
            <a:ext cx="3899798" cy="307143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1/30/2023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1/30/2023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1/30/2023</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ru-RU"/>
              <a:t>Образец заголовка</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37D525BB-DA17-4BA0-B3C8-3AC3ABC827E6}" type="datetimeFigureOut">
              <a:rPr lang="en-US" dirty="0"/>
              <a:t>1/30/2023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16C4C9A-3960-41CF-A4E9-2A8FB932454B}" type="datetimeFigureOut">
              <a:rPr lang="en-US" dirty="0"/>
              <a:t>1/30/2023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1/30/2023</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516BC4-EE8E-8C03-3493-146F6628ACEE}"/>
              </a:ext>
            </a:extLst>
          </p:cNvPr>
          <p:cNvSpPr>
            <a:spLocks noGrp="1"/>
          </p:cNvSpPr>
          <p:nvPr>
            <p:ph type="ctrTitle"/>
          </p:nvPr>
        </p:nvSpPr>
        <p:spPr>
          <a:xfrm>
            <a:off x="914399" y="112427"/>
            <a:ext cx="7895687" cy="6858000"/>
          </a:xfrm>
        </p:spPr>
        <p:txBody>
          <a:bodyPr>
            <a:normAutofit/>
          </a:bodyPr>
          <a:lstStyle/>
          <a:p>
            <a:pPr algn="ctr"/>
            <a:br>
              <a:rPr lang="uk-UA" sz="1100" dirty="0"/>
            </a:br>
            <a:r>
              <a:rPr lang="uk-UA" sz="2400" dirty="0"/>
              <a:t>Економічний факультет</a:t>
            </a:r>
            <a:br>
              <a:rPr lang="uk-UA" sz="2400" dirty="0"/>
            </a:br>
            <a:r>
              <a:rPr lang="uk-UA" sz="2400" dirty="0"/>
              <a:t>Кафедра міжнародної економіки, природних ресурсів  та економіки міжнародного туризму </a:t>
            </a:r>
            <a:br>
              <a:rPr lang="uk-UA" sz="2400" dirty="0"/>
            </a:br>
            <a:r>
              <a:rPr lang="uk-UA" sz="2400" dirty="0"/>
              <a:t>Запорізького національного університету</a:t>
            </a:r>
            <a:br>
              <a:rPr lang="uk-UA" sz="2400" dirty="0"/>
            </a:br>
            <a:br>
              <a:rPr lang="uk-UA" sz="2400" dirty="0"/>
            </a:br>
            <a:br>
              <a:rPr lang="uk-UA" sz="2400" dirty="0"/>
            </a:br>
            <a:r>
              <a:rPr lang="uk-UA" sz="3600" b="1" u="sng" dirty="0">
                <a:solidFill>
                  <a:srgbClr val="92D050"/>
                </a:solidFill>
                <a:latin typeface="Bahnschrift Light Condensed" panose="020B0502040204020203" pitchFamily="34" charset="0"/>
              </a:rPr>
              <a:t>ЕКОНОМІКА ЗЕМЛЕУСТРОЮ</a:t>
            </a:r>
            <a:br>
              <a:rPr lang="uk-UA" sz="2400" dirty="0"/>
            </a:br>
            <a:br>
              <a:rPr lang="uk-UA" sz="2400" dirty="0"/>
            </a:br>
            <a:br>
              <a:rPr lang="uk-UA" sz="2400" dirty="0"/>
            </a:br>
            <a:br>
              <a:rPr lang="uk-UA" sz="2400" dirty="0"/>
            </a:br>
            <a:br>
              <a:rPr lang="uk-UA" sz="2400" dirty="0"/>
            </a:br>
            <a:br>
              <a:rPr lang="uk-UA" sz="2400" dirty="0"/>
            </a:br>
            <a:br>
              <a:rPr lang="uk-UA" sz="2400" dirty="0"/>
            </a:br>
            <a:br>
              <a:rPr lang="uk-UA" sz="2400" dirty="0"/>
            </a:br>
            <a:br>
              <a:rPr lang="uk-UA" sz="2400" dirty="0"/>
            </a:br>
            <a:br>
              <a:rPr lang="uk-UA" sz="2400" dirty="0"/>
            </a:br>
            <a:br>
              <a:rPr lang="uk-UA" sz="2400" dirty="0"/>
            </a:br>
            <a:r>
              <a:rPr lang="uk-UA" sz="1200" b="1" dirty="0">
                <a:solidFill>
                  <a:schemeClr val="accent1">
                    <a:lumMod val="40000"/>
                    <a:lumOff val="60000"/>
                  </a:schemeClr>
                </a:solidFill>
              </a:rPr>
              <a:t>Освітньо-професійна програма «Економіка та управління ринком землі»</a:t>
            </a:r>
            <a:br>
              <a:rPr lang="uk-UA" sz="1200" b="1" dirty="0">
                <a:solidFill>
                  <a:schemeClr val="accent1">
                    <a:lumMod val="40000"/>
                    <a:lumOff val="60000"/>
                  </a:schemeClr>
                </a:solidFill>
              </a:rPr>
            </a:br>
            <a:r>
              <a:rPr lang="uk-UA" sz="1200" b="1" dirty="0">
                <a:solidFill>
                  <a:schemeClr val="accent1">
                    <a:lumMod val="40000"/>
                    <a:lumOff val="60000"/>
                  </a:schemeClr>
                </a:solidFill>
              </a:rPr>
              <a:t> рівень вищої освіти «бакалавр»</a:t>
            </a:r>
            <a:br>
              <a:rPr lang="uk-UA" sz="1200" b="1" dirty="0">
                <a:solidFill>
                  <a:schemeClr val="accent1">
                    <a:lumMod val="40000"/>
                    <a:lumOff val="60000"/>
                  </a:schemeClr>
                </a:solidFill>
              </a:rPr>
            </a:br>
            <a:endParaRPr lang="ru-RU" sz="1200" dirty="0"/>
          </a:p>
        </p:txBody>
      </p:sp>
      <p:sp>
        <p:nvSpPr>
          <p:cNvPr id="5" name="Подзаголовок 4">
            <a:extLst>
              <a:ext uri="{FF2B5EF4-FFF2-40B4-BE49-F238E27FC236}">
                <a16:creationId xmlns:a16="http://schemas.microsoft.com/office/drawing/2014/main" id="{24EBD332-3DCC-12EB-E4E9-1BC8DCF70455}"/>
              </a:ext>
            </a:extLst>
          </p:cNvPr>
          <p:cNvSpPr>
            <a:spLocks noGrp="1"/>
          </p:cNvSpPr>
          <p:nvPr>
            <p:ph type="subTitle" idx="1"/>
          </p:nvPr>
        </p:nvSpPr>
        <p:spPr>
          <a:xfrm>
            <a:off x="2053652" y="6505731"/>
            <a:ext cx="6076222" cy="239842"/>
          </a:xfrm>
        </p:spPr>
        <p:txBody>
          <a:bodyPr>
            <a:normAutofit fontScale="62500" lnSpcReduction="20000"/>
          </a:bodyPr>
          <a:lstStyle/>
          <a:p>
            <a:pPr algn="ctr"/>
            <a:endParaRPr lang="ru-RU" dirty="0"/>
          </a:p>
        </p:txBody>
      </p:sp>
      <p:pic>
        <p:nvPicPr>
          <p:cNvPr id="3" name="Рисунок 2">
            <a:extLst>
              <a:ext uri="{FF2B5EF4-FFF2-40B4-BE49-F238E27FC236}">
                <a16:creationId xmlns:a16="http://schemas.microsoft.com/office/drawing/2014/main" id="{895F0C64-B1F3-7BCF-EF4F-6232C41A2C54}"/>
              </a:ext>
            </a:extLst>
          </p:cNvPr>
          <p:cNvPicPr>
            <a:picLocks noChangeAspect="1"/>
          </p:cNvPicPr>
          <p:nvPr/>
        </p:nvPicPr>
        <p:blipFill>
          <a:blip r:embed="rId2"/>
          <a:stretch>
            <a:fillRect/>
          </a:stretch>
        </p:blipFill>
        <p:spPr>
          <a:xfrm>
            <a:off x="1962339" y="2825714"/>
            <a:ext cx="5449078" cy="3119001"/>
          </a:xfrm>
          <a:prstGeom prst="rect">
            <a:avLst/>
          </a:prstGeom>
        </p:spPr>
      </p:pic>
    </p:spTree>
    <p:extLst>
      <p:ext uri="{BB962C8B-B14F-4D97-AF65-F5344CB8AC3E}">
        <p14:creationId xmlns:p14="http://schemas.microsoft.com/office/powerpoint/2010/main" val="1786559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5846983-2F1B-05D4-5F01-993846B98195}"/>
              </a:ext>
            </a:extLst>
          </p:cNvPr>
          <p:cNvSpPr>
            <a:spLocks noGrp="1"/>
          </p:cNvSpPr>
          <p:nvPr>
            <p:ph type="title"/>
          </p:nvPr>
        </p:nvSpPr>
        <p:spPr>
          <a:xfrm>
            <a:off x="10283268" y="6503437"/>
            <a:ext cx="45719" cy="111967"/>
          </a:xfrm>
        </p:spPr>
        <p:txBody>
          <a:bodyPr>
            <a:normAutofit fontScale="90000"/>
          </a:bodyPr>
          <a:lstStyle/>
          <a:p>
            <a:pPr algn="ctr"/>
            <a:endParaRPr lang="ru-RU" sz="1800" dirty="0">
              <a:solidFill>
                <a:schemeClr val="accent1">
                  <a:lumMod val="20000"/>
                  <a:lumOff val="80000"/>
                </a:schemeClr>
              </a:solidFill>
            </a:endParaRPr>
          </a:p>
        </p:txBody>
      </p:sp>
      <p:sp>
        <p:nvSpPr>
          <p:cNvPr id="3" name="Текст 2">
            <a:extLst>
              <a:ext uri="{FF2B5EF4-FFF2-40B4-BE49-F238E27FC236}">
                <a16:creationId xmlns:a16="http://schemas.microsoft.com/office/drawing/2014/main" id="{C4A91477-38FC-227F-1E3A-B314CE5E2147}"/>
              </a:ext>
            </a:extLst>
          </p:cNvPr>
          <p:cNvSpPr>
            <a:spLocks noGrp="1"/>
          </p:cNvSpPr>
          <p:nvPr>
            <p:ph type="body" idx="1"/>
          </p:nvPr>
        </p:nvSpPr>
        <p:spPr>
          <a:xfrm>
            <a:off x="11541966" y="6503437"/>
            <a:ext cx="478261" cy="111967"/>
          </a:xfrm>
        </p:spPr>
        <p:txBody>
          <a:bodyPr>
            <a:noAutofit/>
          </a:bodyPr>
          <a:lstStyle/>
          <a:p>
            <a:pPr algn="ctr"/>
            <a:endParaRPr lang="uk-UA" sz="2400" b="1" dirty="0">
              <a:solidFill>
                <a:schemeClr val="accent1">
                  <a:lumMod val="20000"/>
                  <a:lumOff val="80000"/>
                </a:schemeClr>
              </a:solidFill>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4AEDAD2D-8E3C-F8F5-10AC-FDC8698E5D4A}"/>
              </a:ext>
            </a:extLst>
          </p:cNvPr>
          <p:cNvSpPr txBox="1"/>
          <p:nvPr/>
        </p:nvSpPr>
        <p:spPr>
          <a:xfrm>
            <a:off x="1450066" y="242597"/>
            <a:ext cx="9286358" cy="2000548"/>
          </a:xfrm>
          <a:prstGeom prst="rect">
            <a:avLst/>
          </a:prstGeom>
          <a:noFill/>
        </p:spPr>
        <p:txBody>
          <a:bodyPr wrap="square">
            <a:spAutoFit/>
          </a:bodyPr>
          <a:lstStyle/>
          <a:p>
            <a:pPr algn="ctr"/>
            <a:r>
              <a:rPr lang="uk-UA" sz="1600" b="1" dirty="0">
                <a:solidFill>
                  <a:schemeClr val="accent1">
                    <a:lumMod val="20000"/>
                    <a:lumOff val="80000"/>
                  </a:schemeClr>
                </a:solidFill>
                <a:latin typeface="Times New Roman" panose="02020603050405020304" pitchFamily="18" charset="0"/>
                <a:ea typeface="Times New Roman" panose="02020603050405020304" pitchFamily="18" charset="0"/>
              </a:rPr>
              <a:t>ЕКОНОМІКА ЗЕМЛЕУСТРОЮ</a:t>
            </a:r>
          </a:p>
          <a:p>
            <a:pPr algn="just"/>
            <a:r>
              <a:rPr lang="uk-UA" sz="1800" b="1" dirty="0">
                <a:solidFill>
                  <a:schemeClr val="accent1">
                    <a:lumMod val="20000"/>
                    <a:lumOff val="80000"/>
                  </a:schemeClr>
                </a:solidFill>
                <a:latin typeface="Times New Roman" panose="02020603050405020304" pitchFamily="18" charset="0"/>
                <a:ea typeface="Times New Roman" panose="02020603050405020304" pitchFamily="18" charset="0"/>
              </a:rPr>
              <a:t>Питання ,яким приділяє особливу увагу дисципліна </a:t>
            </a:r>
            <a:r>
              <a:rPr lang="uk-UA" b="1" dirty="0">
                <a:solidFill>
                  <a:schemeClr val="accent1">
                    <a:lumMod val="20000"/>
                    <a:lumOff val="80000"/>
                  </a:schemeClr>
                </a:solidFill>
                <a:latin typeface="Times New Roman" panose="02020603050405020304" pitchFamily="18" charset="0"/>
                <a:ea typeface="Times New Roman" panose="02020603050405020304" pitchFamily="18" charset="0"/>
              </a:rPr>
              <a:t>«</a:t>
            </a:r>
            <a:r>
              <a:rPr lang="uk-UA" sz="1800" b="1" dirty="0">
                <a:solidFill>
                  <a:schemeClr val="accent1">
                    <a:lumMod val="20000"/>
                    <a:lumOff val="80000"/>
                  </a:schemeClr>
                </a:solidFill>
                <a:latin typeface="Times New Roman" panose="02020603050405020304" pitchFamily="18" charset="0"/>
                <a:ea typeface="Times New Roman" panose="02020603050405020304" pitchFamily="18" charset="0"/>
              </a:rPr>
              <a:t>ЕКОНОМІКА ЗЕМЛЕУСТРОЮ» ЦЕ СТРУКТУРА ТА ФУНКЦІЇ ЗЕМЛЕУСТРОЮ,СУЧАСНІ ПРОБЛЕМИ ДЕРЖАВНОЇ ЗЕМЕЛЬНОЇ ПОЛІТИКИ ТА ВПЛИВ НА ЕКОНОМІКУ :</a:t>
            </a:r>
          </a:p>
          <a:p>
            <a:pPr algn="just"/>
            <a:r>
              <a:rPr lang="uk-UA" sz="1800" b="1" dirty="0">
                <a:solidFill>
                  <a:schemeClr val="accent1">
                    <a:lumMod val="20000"/>
                    <a:lumOff val="80000"/>
                  </a:schemeClr>
                </a:solidFill>
                <a:latin typeface="Times New Roman" panose="02020603050405020304" pitchFamily="18" charset="0"/>
                <a:ea typeface="Times New Roman" panose="02020603050405020304" pitchFamily="18" charset="0"/>
              </a:rPr>
              <a:t>-структура земельного фонду;</a:t>
            </a:r>
          </a:p>
          <a:p>
            <a:pPr algn="just"/>
            <a:r>
              <a:rPr lang="uk-UA" sz="1800" b="1" dirty="0">
                <a:solidFill>
                  <a:schemeClr val="accent1">
                    <a:lumMod val="20000"/>
                    <a:lumOff val="80000"/>
                  </a:schemeClr>
                </a:solidFill>
                <a:latin typeface="Times New Roman" panose="02020603050405020304" pitchFamily="18" charset="0"/>
                <a:ea typeface="Times New Roman" panose="02020603050405020304" pitchFamily="18" charset="0"/>
              </a:rPr>
              <a:t>-</a:t>
            </a:r>
            <a:r>
              <a:rPr lang="uk-UA" sz="1800" b="1" dirty="0">
                <a:solidFill>
                  <a:schemeClr val="accent1">
                    <a:lumMod val="20000"/>
                    <a:lumOff val="80000"/>
                  </a:schemeClr>
                </a:solidFill>
                <a:effectLst/>
                <a:latin typeface="Times New Roman" panose="02020603050405020304" pitchFamily="18" charset="0"/>
                <a:ea typeface="Times New Roman" panose="02020603050405020304" pitchFamily="18" charset="0"/>
              </a:rPr>
              <a:t>управління, використання ЗЕМЕЛЬНИХ РЕСУРСІВ;</a:t>
            </a:r>
          </a:p>
          <a:p>
            <a:pPr algn="just"/>
            <a:r>
              <a:rPr lang="uk-UA" sz="1800" b="1" dirty="0">
                <a:solidFill>
                  <a:schemeClr val="accent1">
                    <a:lumMod val="20000"/>
                    <a:lumOff val="80000"/>
                  </a:schemeClr>
                </a:solidFill>
                <a:latin typeface="Times New Roman" panose="02020603050405020304" pitchFamily="18" charset="0"/>
                <a:ea typeface="Times New Roman" panose="02020603050405020304" pitchFamily="18" charset="0"/>
              </a:rPr>
              <a:t>-державний землеустрій та його завдання.</a:t>
            </a:r>
          </a:p>
        </p:txBody>
      </p:sp>
      <p:pic>
        <p:nvPicPr>
          <p:cNvPr id="6" name="Рисунок 5">
            <a:extLst>
              <a:ext uri="{FF2B5EF4-FFF2-40B4-BE49-F238E27FC236}">
                <a16:creationId xmlns:a16="http://schemas.microsoft.com/office/drawing/2014/main" id="{A9B92546-9B23-D559-BE2F-7A7346BF1276}"/>
              </a:ext>
            </a:extLst>
          </p:cNvPr>
          <p:cNvPicPr>
            <a:picLocks noChangeAspect="1"/>
          </p:cNvPicPr>
          <p:nvPr/>
        </p:nvPicPr>
        <p:blipFill>
          <a:blip r:embed="rId2"/>
          <a:stretch>
            <a:fillRect/>
          </a:stretch>
        </p:blipFill>
        <p:spPr>
          <a:xfrm>
            <a:off x="2313992" y="2416630"/>
            <a:ext cx="7707086" cy="4157280"/>
          </a:xfrm>
          <a:prstGeom prst="rect">
            <a:avLst/>
          </a:prstGeom>
        </p:spPr>
      </p:pic>
    </p:spTree>
    <p:extLst>
      <p:ext uri="{BB962C8B-B14F-4D97-AF65-F5344CB8AC3E}">
        <p14:creationId xmlns:p14="http://schemas.microsoft.com/office/powerpoint/2010/main" val="1787561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32F0AF-1F8B-DC23-55F1-7A4AC009D2A0}"/>
              </a:ext>
            </a:extLst>
          </p:cNvPr>
          <p:cNvSpPr>
            <a:spLocks noGrp="1"/>
          </p:cNvSpPr>
          <p:nvPr>
            <p:ph type="title"/>
          </p:nvPr>
        </p:nvSpPr>
        <p:spPr>
          <a:xfrm>
            <a:off x="1455576" y="251926"/>
            <a:ext cx="8386777" cy="1856793"/>
          </a:xfrm>
        </p:spPr>
        <p:txBody>
          <a:bodyPr>
            <a:noAutofit/>
          </a:bodyPr>
          <a:lstStyle/>
          <a:p>
            <a:pPr marL="45720" indent="0" algn="just">
              <a:buNone/>
            </a:pPr>
            <a:r>
              <a:rPr lang="uk-UA" sz="2400" b="1" dirty="0">
                <a:latin typeface="Times New Roman" panose="02020603050405020304" pitchFamily="18" charset="0"/>
                <a:cs typeface="Times New Roman" panose="02020603050405020304" pitchFamily="18" charset="0"/>
              </a:rPr>
              <a:t>Метою</a:t>
            </a:r>
            <a:r>
              <a:rPr lang="uk-UA" sz="2400" dirty="0">
                <a:latin typeface="Times New Roman" panose="02020603050405020304" pitchFamily="18" charset="0"/>
                <a:cs typeface="Times New Roman" panose="02020603050405020304" pitchFamily="18" charset="0"/>
              </a:rPr>
              <a:t> викладання навчальної дисципліни «ЕКОНОМІКА ЗЕМЛЕУСТРОЮ» є формування системи теоретичних знань і набуття практичних навичок у галузі управління та використання  земельних ресурсів. </a:t>
            </a:r>
          </a:p>
        </p:txBody>
      </p:sp>
      <p:pic>
        <p:nvPicPr>
          <p:cNvPr id="4" name="Рисунок 3">
            <a:extLst>
              <a:ext uri="{FF2B5EF4-FFF2-40B4-BE49-F238E27FC236}">
                <a16:creationId xmlns:a16="http://schemas.microsoft.com/office/drawing/2014/main" id="{613C27C0-5AC6-287A-9F23-337924C30F34}"/>
              </a:ext>
            </a:extLst>
          </p:cNvPr>
          <p:cNvPicPr>
            <a:picLocks noChangeAspect="1"/>
          </p:cNvPicPr>
          <p:nvPr/>
        </p:nvPicPr>
        <p:blipFill rotWithShape="1">
          <a:blip r:embed="rId2"/>
          <a:srcRect l="16162" t="24172" r="35222" b="26113"/>
          <a:stretch/>
        </p:blipFill>
        <p:spPr bwMode="auto">
          <a:xfrm>
            <a:off x="1902611" y="2565919"/>
            <a:ext cx="8386777" cy="35269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61578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B102B82-EAEB-5A4A-D257-0F56167D952C}"/>
              </a:ext>
            </a:extLst>
          </p:cNvPr>
          <p:cNvSpPr>
            <a:spLocks noGrp="1"/>
          </p:cNvSpPr>
          <p:nvPr>
            <p:ph type="title"/>
          </p:nvPr>
        </p:nvSpPr>
        <p:spPr>
          <a:xfrm>
            <a:off x="1492898" y="802433"/>
            <a:ext cx="9077242" cy="5533053"/>
          </a:xfrm>
        </p:spPr>
        <p:txBody>
          <a:bodyPr>
            <a:normAutofit/>
          </a:bodyPr>
          <a:lstStyle/>
          <a:p>
            <a:pPr marL="45720" indent="0" algn="l"/>
            <a:r>
              <a:rPr lang="uk-UA" sz="2800" b="1" dirty="0">
                <a:latin typeface="Times New Roman" panose="02020603050405020304" pitchFamily="18" charset="0"/>
                <a:cs typeface="Times New Roman" panose="02020603050405020304" pitchFamily="18" charset="0"/>
              </a:rPr>
              <a:t>Основні завдання вивчення курсу полягають у:</a:t>
            </a:r>
            <a:br>
              <a:rPr lang="uk-UA" sz="280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80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80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-розумінні функцій державного регулювання земельних відносин;</a:t>
            </a:r>
            <a:br>
              <a:rPr lang="uk-UA" sz="280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ru-RU" sz="280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uk-UA" sz="2800" dirty="0">
                <a:solidFill>
                  <a:schemeClr val="accent1">
                    <a:lumMod val="20000"/>
                    <a:lumOff val="80000"/>
                  </a:schemeClr>
                </a:solidFill>
                <a:latin typeface="Times New Roman" panose="02020603050405020304" pitchFamily="18" charset="0"/>
                <a:ea typeface="Times New Roman" panose="02020603050405020304" pitchFamily="18" charset="0"/>
                <a:cs typeface="Times New Roman" panose="02020603050405020304" pitchFamily="18" charset="0"/>
              </a:rPr>
              <a:t>-формуванні раціональної та еколого-економічної системи землеустрою</a:t>
            </a:r>
            <a:r>
              <a:rPr lang="uk-UA" sz="280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ru-RU" sz="280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uk-UA" sz="280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-функціонування державної системи моніторингу земель; </a:t>
            </a:r>
            <a:br>
              <a:rPr lang="en-US" sz="280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ru-RU" sz="280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uk-UA" sz="2800" dirty="0">
                <a:solidFill>
                  <a:schemeClr val="accent1">
                    <a:lumMod val="20000"/>
                    <a:lumOff val="80000"/>
                  </a:schemeClr>
                </a:solidFill>
                <a:latin typeface="Times New Roman" panose="02020603050405020304" pitchFamily="18" charset="0"/>
                <a:ea typeface="Times New Roman" panose="02020603050405020304" pitchFamily="18" charset="0"/>
                <a:cs typeface="Times New Roman" panose="02020603050405020304" pitchFamily="18" charset="0"/>
              </a:rPr>
              <a:t>- вдосконалення земельних відносин;</a:t>
            </a:r>
            <a:br>
              <a:rPr lang="uk-UA" sz="2800" dirty="0">
                <a:solidFill>
                  <a:schemeClr val="accent1">
                    <a:lumMod val="20000"/>
                    <a:lumOff val="80000"/>
                  </a:schemeClr>
                </a:solidFill>
                <a:latin typeface="Times New Roman" panose="02020603050405020304" pitchFamily="18" charset="0"/>
                <a:ea typeface="Times New Roman" panose="02020603050405020304" pitchFamily="18" charset="0"/>
                <a:cs typeface="Times New Roman" panose="02020603050405020304" pitchFamily="18" charset="0"/>
              </a:rPr>
            </a:br>
            <a:br>
              <a:rPr lang="uk-UA" sz="2800" dirty="0">
                <a:solidFill>
                  <a:schemeClr val="accent1">
                    <a:lumMod val="20000"/>
                    <a:lumOff val="80000"/>
                  </a:schemeClr>
                </a:solidFill>
                <a:latin typeface="Times New Roman" panose="02020603050405020304" pitchFamily="18" charset="0"/>
                <a:ea typeface="Times New Roman" panose="02020603050405020304" pitchFamily="18" charset="0"/>
                <a:cs typeface="Times New Roman" panose="02020603050405020304" pitchFamily="18" charset="0"/>
              </a:rPr>
            </a:br>
            <a:r>
              <a:rPr lang="uk-UA" sz="2800" dirty="0">
                <a:solidFill>
                  <a:schemeClr val="accent1">
                    <a:lumMod val="20000"/>
                    <a:lumOff val="80000"/>
                  </a:schemeClr>
                </a:solidFill>
                <a:latin typeface="Times New Roman" panose="02020603050405020304" pitchFamily="18" charset="0"/>
                <a:ea typeface="Times New Roman" panose="02020603050405020304" pitchFamily="18" charset="0"/>
                <a:cs typeface="Times New Roman" panose="02020603050405020304" pitchFamily="18" charset="0"/>
              </a:rPr>
              <a:t>-охорона та раціональне використання земельного фонду.</a:t>
            </a:r>
            <a:br>
              <a:rPr lang="ru-RU" sz="2800" dirty="0">
                <a:latin typeface="Times New Roman" panose="02020603050405020304" pitchFamily="18" charset="0"/>
                <a:ea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9902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1D274A-2C94-48BE-201E-977129FC1BE2}"/>
              </a:ext>
            </a:extLst>
          </p:cNvPr>
          <p:cNvSpPr>
            <a:spLocks noGrp="1"/>
          </p:cNvSpPr>
          <p:nvPr>
            <p:ph type="title"/>
          </p:nvPr>
        </p:nvSpPr>
        <p:spPr>
          <a:xfrm>
            <a:off x="2368445" y="6190938"/>
            <a:ext cx="8197987" cy="464694"/>
          </a:xfrm>
        </p:spPr>
        <p:txBody>
          <a:bodyPr>
            <a:noAutofit/>
          </a:bodyPr>
          <a:lstStyle/>
          <a:p>
            <a:pPr algn="ctr"/>
            <a:endParaRPr lang="ru-RU" sz="2000" dirty="0"/>
          </a:p>
        </p:txBody>
      </p:sp>
      <p:sp>
        <p:nvSpPr>
          <p:cNvPr id="3" name="Текст 2">
            <a:extLst>
              <a:ext uri="{FF2B5EF4-FFF2-40B4-BE49-F238E27FC236}">
                <a16:creationId xmlns:a16="http://schemas.microsoft.com/office/drawing/2014/main" id="{BEED55D8-992E-E4D4-83F7-F81F8A0AE742}"/>
              </a:ext>
            </a:extLst>
          </p:cNvPr>
          <p:cNvSpPr>
            <a:spLocks noGrp="1"/>
          </p:cNvSpPr>
          <p:nvPr>
            <p:ph type="body" idx="1"/>
          </p:nvPr>
        </p:nvSpPr>
        <p:spPr>
          <a:xfrm>
            <a:off x="1521423" y="326572"/>
            <a:ext cx="9045009" cy="5732668"/>
          </a:xfrm>
        </p:spPr>
        <p:txBody>
          <a:bodyPr>
            <a:normAutofit fontScale="77500" lnSpcReduction="20000"/>
          </a:bodyPr>
          <a:lstStyle/>
          <a:p>
            <a:pPr algn="l"/>
            <a:r>
              <a:rPr lang="uk-UA" sz="2300" dirty="0">
                <a:latin typeface="Times New Roman" panose="02020603050405020304" pitchFamily="18" charset="0"/>
                <a:cs typeface="Times New Roman" panose="02020603050405020304" pitchFamily="18" charset="0"/>
              </a:rPr>
              <a:t>Курс </a:t>
            </a:r>
          </a:p>
          <a:p>
            <a:pPr marL="342900" indent="-342900" algn="l">
              <a:buAutoNum type="arabicPeriod"/>
            </a:pPr>
            <a:r>
              <a:rPr lang="uk-UA" sz="2300" dirty="0">
                <a:latin typeface="Times New Roman" panose="02020603050405020304" pitchFamily="18" charset="0"/>
                <a:cs typeface="Times New Roman" panose="02020603050405020304" pitchFamily="18" charset="0"/>
              </a:rPr>
              <a:t>Структура землеустрою .</a:t>
            </a:r>
          </a:p>
          <a:p>
            <a:pPr marL="342900" indent="-342900" algn="l">
              <a:buAutoNum type="arabicPeriod"/>
            </a:pPr>
            <a:r>
              <a:rPr lang="uk-UA" sz="2300" dirty="0">
                <a:latin typeface="Times New Roman" panose="02020603050405020304" pitchFamily="18" charset="0"/>
                <a:cs typeface="Times New Roman" panose="02020603050405020304" pitchFamily="18" charset="0"/>
              </a:rPr>
              <a:t>Загальна характеристика земель.</a:t>
            </a:r>
          </a:p>
          <a:p>
            <a:pPr marL="342900" indent="-342900" algn="l">
              <a:buAutoNum type="arabicPeriod"/>
            </a:pPr>
            <a:r>
              <a:rPr lang="uk-UA" sz="2300" dirty="0">
                <a:latin typeface="Times New Roman" panose="02020603050405020304" pitchFamily="18" charset="0"/>
                <a:cs typeface="Times New Roman" panose="02020603050405020304" pitchFamily="18" charset="0"/>
              </a:rPr>
              <a:t>Управляння земельними відносинами.</a:t>
            </a:r>
          </a:p>
          <a:p>
            <a:pPr marL="342900" indent="-342900" algn="l">
              <a:buAutoNum type="arabicPeriod"/>
            </a:pPr>
            <a:r>
              <a:rPr lang="uk-UA" sz="2300" dirty="0">
                <a:latin typeface="Times New Roman" panose="02020603050405020304" pitchFamily="18" charset="0"/>
                <a:cs typeface="Times New Roman" panose="02020603050405020304" pitchFamily="18" charset="0"/>
              </a:rPr>
              <a:t>Формування і розвиток землекористування за правами власності.</a:t>
            </a:r>
          </a:p>
          <a:p>
            <a:pPr marL="342900" indent="-342900" algn="l">
              <a:buAutoNum type="arabicPeriod"/>
            </a:pPr>
            <a:r>
              <a:rPr lang="uk-UA" sz="2300" dirty="0">
                <a:latin typeface="Times New Roman" panose="02020603050405020304" pitchFamily="18" charset="0"/>
                <a:cs typeface="Times New Roman" panose="02020603050405020304" pitchFamily="18" charset="0"/>
              </a:rPr>
              <a:t>Земельно-господарський устрій моніторинг територій.</a:t>
            </a:r>
          </a:p>
          <a:p>
            <a:pPr marL="342900" indent="-342900" algn="l">
              <a:buAutoNum type="arabicPeriod"/>
            </a:pPr>
            <a:r>
              <a:rPr lang="uk-UA" sz="2300" dirty="0">
                <a:latin typeface="Times New Roman" panose="02020603050405020304" pitchFamily="18" charset="0"/>
                <a:cs typeface="Times New Roman" panose="02020603050405020304" pitchFamily="18" charset="0"/>
              </a:rPr>
              <a:t>Функції державного регулювання земельних відносин.</a:t>
            </a:r>
          </a:p>
          <a:p>
            <a:pPr marL="342900" indent="-342900" algn="l">
              <a:buAutoNum type="arabicPeriod"/>
            </a:pPr>
            <a:r>
              <a:rPr lang="uk-UA" sz="2300" dirty="0">
                <a:latin typeface="Times New Roman" panose="02020603050405020304" pitchFamily="18" charset="0"/>
                <a:cs typeface="Times New Roman" panose="02020603050405020304" pitchFamily="18" charset="0"/>
              </a:rPr>
              <a:t>Методичні підходи щодо критеріїв економічної, екологічної та соціальної оцінки земельних ресурсів</a:t>
            </a:r>
          </a:p>
          <a:p>
            <a:pPr marL="342900" indent="-342900" algn="l">
              <a:buAutoNum type="arabicPeriod"/>
            </a:pPr>
            <a:r>
              <a:rPr lang="uk-UA" sz="2300" dirty="0">
                <a:latin typeface="Times New Roman" panose="02020603050405020304" pitchFamily="18" charset="0"/>
                <a:cs typeface="Times New Roman" panose="02020603050405020304" pitchFamily="18" charset="0"/>
              </a:rPr>
              <a:t>Основні принципи і напрями прогнозування землекористування .</a:t>
            </a:r>
          </a:p>
          <a:p>
            <a:pPr marL="342900" indent="-342900" algn="l">
              <a:buAutoNum type="arabicPeriod"/>
            </a:pPr>
            <a:r>
              <a:rPr lang="uk-UA" sz="2300" dirty="0">
                <a:latin typeface="Times New Roman" panose="02020603050405020304" pitchFamily="18" charset="0"/>
                <a:cs typeface="Times New Roman" panose="02020603050405020304" pitchFamily="18" charset="0"/>
              </a:rPr>
              <a:t>Організаційно-правові засади економіки земельних ресурсів.</a:t>
            </a:r>
          </a:p>
          <a:p>
            <a:pPr marL="342900" indent="-342900" algn="l">
              <a:buAutoNum type="arabicPeriod"/>
            </a:pPr>
            <a:r>
              <a:rPr lang="uk-UA" sz="2300" dirty="0">
                <a:latin typeface="Times New Roman" panose="02020603050405020304" pitchFamily="18" charset="0"/>
                <a:cs typeface="Times New Roman" panose="02020603050405020304" pitchFamily="18" charset="0"/>
              </a:rPr>
              <a:t>Контроль за використанням земельних ресурсів.</a:t>
            </a:r>
          </a:p>
          <a:p>
            <a:pPr marL="342900" indent="-342900">
              <a:buAutoNum type="arabicPeriod"/>
            </a:pPr>
            <a:endParaRPr lang="ru-RU" dirty="0"/>
          </a:p>
        </p:txBody>
      </p:sp>
      <p:pic>
        <p:nvPicPr>
          <p:cNvPr id="5" name="Рисунок 4">
            <a:extLst>
              <a:ext uri="{FF2B5EF4-FFF2-40B4-BE49-F238E27FC236}">
                <a16:creationId xmlns:a16="http://schemas.microsoft.com/office/drawing/2014/main" id="{04D5B775-FC30-278F-2D38-F4E8CB1743BF}"/>
              </a:ext>
            </a:extLst>
          </p:cNvPr>
          <p:cNvPicPr>
            <a:picLocks noChangeAspect="1"/>
          </p:cNvPicPr>
          <p:nvPr/>
        </p:nvPicPr>
        <p:blipFill>
          <a:blip r:embed="rId2"/>
          <a:stretch>
            <a:fillRect/>
          </a:stretch>
        </p:blipFill>
        <p:spPr>
          <a:xfrm>
            <a:off x="8022627" y="326572"/>
            <a:ext cx="2647950" cy="1724025"/>
          </a:xfrm>
          <a:prstGeom prst="rect">
            <a:avLst/>
          </a:prstGeom>
        </p:spPr>
      </p:pic>
    </p:spTree>
    <p:extLst>
      <p:ext uri="{BB962C8B-B14F-4D97-AF65-F5344CB8AC3E}">
        <p14:creationId xmlns:p14="http://schemas.microsoft.com/office/powerpoint/2010/main" val="1249646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D4F9FD-897A-30A4-3671-6056FEA7C61A}"/>
              </a:ext>
            </a:extLst>
          </p:cNvPr>
          <p:cNvSpPr>
            <a:spLocks noGrp="1"/>
          </p:cNvSpPr>
          <p:nvPr>
            <p:ph type="title"/>
          </p:nvPr>
        </p:nvSpPr>
        <p:spPr>
          <a:xfrm flipV="1">
            <a:off x="2416628" y="6730583"/>
            <a:ext cx="8149805" cy="45719"/>
          </a:xfrm>
        </p:spPr>
        <p:txBody>
          <a:bodyPr>
            <a:normAutofit fontScale="90000"/>
          </a:bodyPr>
          <a:lstStyle/>
          <a:p>
            <a:pPr algn="ctr"/>
            <a:endParaRPr lang="ru-RU" sz="1800" dirty="0"/>
          </a:p>
        </p:txBody>
      </p:sp>
      <p:sp>
        <p:nvSpPr>
          <p:cNvPr id="3" name="Текст 2">
            <a:extLst>
              <a:ext uri="{FF2B5EF4-FFF2-40B4-BE49-F238E27FC236}">
                <a16:creationId xmlns:a16="http://schemas.microsoft.com/office/drawing/2014/main" id="{55E9EC4C-E346-26D3-9160-3C055B8BA087}"/>
              </a:ext>
            </a:extLst>
          </p:cNvPr>
          <p:cNvSpPr>
            <a:spLocks noGrp="1"/>
          </p:cNvSpPr>
          <p:nvPr>
            <p:ph type="body" idx="1"/>
          </p:nvPr>
        </p:nvSpPr>
        <p:spPr>
          <a:xfrm>
            <a:off x="1427584" y="316307"/>
            <a:ext cx="9138316" cy="5904611"/>
          </a:xfrm>
        </p:spPr>
        <p:txBody>
          <a:bodyPr>
            <a:normAutofit/>
          </a:bodyPr>
          <a:lstStyle/>
          <a:p>
            <a:pPr marL="0" marR="0" lvl="0" indent="0" algn="l" defTabSz="914400" rtl="0" eaLnBrk="1" fontAlgn="auto" latinLnBrk="0" hangingPunct="1">
              <a:lnSpc>
                <a:spcPct val="120000"/>
              </a:lnSpc>
              <a:spcBef>
                <a:spcPts val="1000"/>
              </a:spcBef>
              <a:spcAft>
                <a:spcPts val="600"/>
              </a:spcAft>
              <a:buClr>
                <a:srgbClr val="8EC0C1"/>
              </a:buClr>
              <a:buSzPct val="90000"/>
              <a:buFont typeface="Wingdings" panose="05000000000000000000" pitchFamily="2" charset="2"/>
              <a:buNone/>
              <a:tabLst/>
              <a:defRPr/>
            </a:pPr>
            <a:r>
              <a:rPr kumimoji="0" lang="uk-UA" sz="1800" b="1" i="0" u="none" strike="noStrike" kern="1200" cap="none" spc="0" normalizeH="0" baseline="0" noProof="0" dirty="0">
                <a:ln>
                  <a:noFill/>
                </a:ln>
                <a:solidFill>
                  <a:prstClr val="white"/>
                </a:solidFill>
                <a:effectLst/>
                <a:uLnTx/>
                <a:uFillTx/>
                <a:latin typeface="Arial" panose="020B0604020202020204"/>
                <a:ea typeface="+mn-ea"/>
                <a:cs typeface="+mn-cs"/>
              </a:rPr>
              <a:t>Курс дає можливість отримати знання</a:t>
            </a:r>
            <a:r>
              <a:rPr kumimoji="0" lang="uk-UA" sz="1800" b="0" i="0" u="none" strike="noStrike" kern="1200" cap="none" spc="0" normalizeH="0" baseline="0" noProof="0" dirty="0">
                <a:ln>
                  <a:noFill/>
                </a:ln>
                <a:solidFill>
                  <a:prstClr val="white"/>
                </a:solidFill>
                <a:effectLst/>
                <a:uLnTx/>
                <a:uFillTx/>
                <a:latin typeface="Arial" panose="020B0604020202020204"/>
                <a:ea typeface="+mn-ea"/>
                <a:cs typeface="+mn-cs"/>
              </a:rPr>
              <a:t>: </a:t>
            </a:r>
          </a:p>
          <a:p>
            <a:pPr marL="0" marR="0" lvl="0" indent="0" algn="l" defTabSz="914400" rtl="0" eaLnBrk="1" fontAlgn="auto" latinLnBrk="0" hangingPunct="1">
              <a:lnSpc>
                <a:spcPct val="120000"/>
              </a:lnSpc>
              <a:spcBef>
                <a:spcPts val="1000"/>
              </a:spcBef>
              <a:spcAft>
                <a:spcPts val="600"/>
              </a:spcAft>
              <a:buClr>
                <a:srgbClr val="8EC0C1"/>
              </a:buClr>
              <a:buSzPct val="90000"/>
              <a:buFont typeface="Wingdings" panose="05000000000000000000" pitchFamily="2" charset="2"/>
              <a:buNone/>
              <a:tabLst/>
              <a:defRPr/>
            </a:pPr>
            <a:r>
              <a:rPr kumimoji="0" lang="uk-UA" sz="1800" b="0" i="0" u="none" strike="noStrike" kern="1200" cap="none" spc="0" normalizeH="0" baseline="0" noProof="0" dirty="0">
                <a:ln>
                  <a:noFill/>
                </a:ln>
                <a:solidFill>
                  <a:prstClr val="white"/>
                </a:solidFill>
                <a:effectLst/>
                <a:uLnTx/>
                <a:uFillTx/>
                <a:latin typeface="Arial" panose="020B0604020202020204"/>
                <a:ea typeface="+mn-ea"/>
                <a:cs typeface="+mn-cs"/>
              </a:rPr>
              <a:t>- термінологічні поняття, визначення, предмет, об’єкт та методи дослідження дисципліни;</a:t>
            </a:r>
          </a:p>
          <a:p>
            <a:pPr marL="0" marR="0" lvl="0" indent="0" algn="l" defTabSz="914400" rtl="0" eaLnBrk="1" fontAlgn="auto" latinLnBrk="0" hangingPunct="1">
              <a:lnSpc>
                <a:spcPct val="120000"/>
              </a:lnSpc>
              <a:spcBef>
                <a:spcPts val="1000"/>
              </a:spcBef>
              <a:spcAft>
                <a:spcPts val="600"/>
              </a:spcAft>
              <a:buClr>
                <a:srgbClr val="8EC0C1"/>
              </a:buClr>
              <a:buSzPct val="90000"/>
              <a:buFont typeface="Wingdings" panose="05000000000000000000" pitchFamily="2" charset="2"/>
              <a:buNone/>
              <a:tabLst/>
              <a:defRPr/>
            </a:pPr>
            <a:r>
              <a:rPr kumimoji="0" lang="uk-UA" sz="1800" b="0" i="0" u="none" strike="noStrike" kern="1200" cap="none" spc="0" normalizeH="0" baseline="0" noProof="0" dirty="0">
                <a:ln>
                  <a:noFill/>
                </a:ln>
                <a:solidFill>
                  <a:prstClr val="white"/>
                </a:solidFill>
                <a:effectLst/>
                <a:uLnTx/>
                <a:uFillTx/>
                <a:latin typeface="Arial" panose="020B0604020202020204"/>
                <a:ea typeface="+mn-ea"/>
                <a:cs typeface="+mn-cs"/>
              </a:rPr>
              <a:t>- законодавчі та нормативні акти, що використовуються для вивчення предмету дисципліни;</a:t>
            </a:r>
          </a:p>
          <a:p>
            <a:pPr marL="0" marR="0" lvl="0" indent="0" algn="l" defTabSz="914400" rtl="0" eaLnBrk="1" fontAlgn="auto" latinLnBrk="0" hangingPunct="1">
              <a:lnSpc>
                <a:spcPct val="120000"/>
              </a:lnSpc>
              <a:spcBef>
                <a:spcPts val="1000"/>
              </a:spcBef>
              <a:spcAft>
                <a:spcPts val="600"/>
              </a:spcAft>
              <a:buClr>
                <a:srgbClr val="8EC0C1"/>
              </a:buClr>
              <a:buSzPct val="90000"/>
              <a:buFont typeface="Wingdings" panose="05000000000000000000" pitchFamily="2" charset="2"/>
              <a:buNone/>
              <a:tabLst/>
              <a:defRPr/>
            </a:pPr>
            <a:r>
              <a:rPr kumimoji="0" lang="uk-UA" sz="1800" b="0" i="0" u="none" strike="noStrike" kern="1200" cap="none" spc="0" normalizeH="0" baseline="0" noProof="0" dirty="0">
                <a:ln>
                  <a:noFill/>
                </a:ln>
                <a:solidFill>
                  <a:prstClr val="white"/>
                </a:solidFill>
                <a:effectLst/>
                <a:uLnTx/>
                <a:uFillTx/>
                <a:latin typeface="Arial" panose="020B0604020202020204"/>
                <a:ea typeface="+mn-ea"/>
                <a:cs typeface="+mn-cs"/>
              </a:rPr>
              <a:t>- теоретичні та методологічні основи здійснення моніторингу та охорони земельних ресурсів;</a:t>
            </a:r>
          </a:p>
          <a:p>
            <a:pPr marL="0" marR="0" lvl="0" indent="0" algn="l" defTabSz="914400" rtl="0" eaLnBrk="1" fontAlgn="auto" latinLnBrk="0" hangingPunct="1">
              <a:lnSpc>
                <a:spcPct val="120000"/>
              </a:lnSpc>
              <a:spcBef>
                <a:spcPts val="1000"/>
              </a:spcBef>
              <a:spcAft>
                <a:spcPts val="600"/>
              </a:spcAft>
              <a:buClr>
                <a:srgbClr val="8EC0C1"/>
              </a:buClr>
              <a:buSzPct val="90000"/>
              <a:buFont typeface="Wingdings" panose="05000000000000000000" pitchFamily="2" charset="2"/>
              <a:buNone/>
              <a:tabLst/>
              <a:defRPr/>
            </a:pPr>
            <a:r>
              <a:rPr kumimoji="0" lang="uk-UA" sz="1800" b="0" i="0" u="none" strike="noStrike" kern="1200" cap="none" spc="0" normalizeH="0" baseline="0" noProof="0" dirty="0">
                <a:ln>
                  <a:noFill/>
                </a:ln>
                <a:solidFill>
                  <a:prstClr val="white"/>
                </a:solidFill>
                <a:effectLst/>
                <a:uLnTx/>
                <a:uFillTx/>
                <a:latin typeface="Arial" panose="020B0604020202020204"/>
                <a:ea typeface="+mn-ea"/>
                <a:cs typeface="+mn-cs"/>
              </a:rPr>
              <a:t>- нормативно-правове забезпечення землеустрою ;</a:t>
            </a:r>
          </a:p>
          <a:p>
            <a:pPr marL="0" marR="0" lvl="0" indent="0" algn="l" defTabSz="914400" rtl="0" eaLnBrk="1" fontAlgn="auto" latinLnBrk="0" hangingPunct="1">
              <a:lnSpc>
                <a:spcPct val="120000"/>
              </a:lnSpc>
              <a:spcBef>
                <a:spcPts val="1000"/>
              </a:spcBef>
              <a:spcAft>
                <a:spcPts val="600"/>
              </a:spcAft>
              <a:buClr>
                <a:srgbClr val="8EC0C1"/>
              </a:buClr>
              <a:buSzPct val="90000"/>
              <a:buFont typeface="Wingdings" panose="05000000000000000000" pitchFamily="2" charset="2"/>
              <a:buNone/>
              <a:tabLst/>
              <a:defRPr/>
            </a:pPr>
            <a:r>
              <a:rPr kumimoji="0" lang="uk-UA" sz="1800" b="0" i="0" u="none" strike="noStrike" kern="1200" cap="none" spc="0" normalizeH="0" baseline="0" noProof="0" dirty="0">
                <a:ln>
                  <a:noFill/>
                </a:ln>
                <a:solidFill>
                  <a:prstClr val="white"/>
                </a:solidFill>
                <a:effectLst/>
                <a:uLnTx/>
                <a:uFillTx/>
                <a:latin typeface="Arial" panose="020B0604020202020204"/>
                <a:ea typeface="+mn-ea"/>
                <a:cs typeface="+mn-cs"/>
              </a:rPr>
              <a:t>- сучасні тенденції економічного розвитку  земельних ресурсів;</a:t>
            </a:r>
          </a:p>
          <a:p>
            <a:pPr marL="45720" indent="0">
              <a:buNone/>
            </a:pPr>
            <a:endParaRPr lang="ru-RU" sz="31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481635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эдисон">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TM16401375[[fn=Мэдисон]]</Template>
  <TotalTime>15231</TotalTime>
  <Words>299</Words>
  <Application>Microsoft Office PowerPoint</Application>
  <PresentationFormat>Широкоэкранный</PresentationFormat>
  <Paragraphs>25</Paragraphs>
  <Slides>6</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6</vt:i4>
      </vt:variant>
    </vt:vector>
  </HeadingPairs>
  <TitlesOfParts>
    <vt:vector size="13" baseType="lpstr">
      <vt:lpstr>Arial</vt:lpstr>
      <vt:lpstr>Bahnschrift Light Condensed</vt:lpstr>
      <vt:lpstr>MS Shell Dlg 2</vt:lpstr>
      <vt:lpstr>Times New Roman</vt:lpstr>
      <vt:lpstr>Wingdings</vt:lpstr>
      <vt:lpstr>Wingdings 3</vt:lpstr>
      <vt:lpstr>Мэдисон</vt:lpstr>
      <vt:lpstr> Економічний факультет Кафедра міжнародної економіки, природних ресурсів  та економіки міжнародного туризму  Запорізького національного університету   ЕКОНОМІКА ЗЕМЛЕУСТРОЮ           Освітньо-професійна програма «Економіка та управління ринком землі»  рівень вищої освіти «бакалавр» </vt:lpstr>
      <vt:lpstr>Презентация PowerPoint</vt:lpstr>
      <vt:lpstr>Метою викладання навчальної дисципліни «ЕКОНОМІКА ЗЕМЛЕУСТРОЮ» є формування системи теоретичних знань і набуття практичних навичок у галузі управління та використання  земельних ресурсів. </vt:lpstr>
      <vt:lpstr>Основні завдання вивчення курсу полягають у:  -розумінні функцій державного регулювання земельних відносин;  -формуванні раціональної та еколого-економічної системи землеустрою;  -функціонування державної системи моніторингу земель;   - вдосконалення земельних відносин;  -охорона та раціональне використання земельного фонду. </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НАЗВА ЗАХОДУ  Бабміндра Дмитро Іванович академік Академії економічних наук , доктор економічних наук, професор,завідувач кафедри міжнародної економіки, природних ресурсів  та економіки міжнародного туризму Запорізького національного університету  Слободяник Ірина Миколаївна аспірант,викладач кафедри міжнародної економіки, природних ресурсів  та економіки міжнародного туризму Запорізького національного університету</dc:title>
  <dc:creator>Ирина Слободяник</dc:creator>
  <cp:lastModifiedBy>Ирина Слободяник</cp:lastModifiedBy>
  <cp:revision>26</cp:revision>
  <dcterms:created xsi:type="dcterms:W3CDTF">2022-06-05T03:32:01Z</dcterms:created>
  <dcterms:modified xsi:type="dcterms:W3CDTF">2023-01-30T00:33:56Z</dcterms:modified>
</cp:coreProperties>
</file>