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45" autoAdjust="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B70843-AB2B-4F43-8010-3D63676428FB}" type="doc">
      <dgm:prSet loTypeId="urn:microsoft.com/office/officeart/2005/8/layout/cycle8" loCatId="cycle" qsTypeId="urn:microsoft.com/office/officeart/2005/8/quickstyle/simple2" qsCatId="simple" csTypeId="urn:microsoft.com/office/officeart/2005/8/colors/colorful1#1" csCatId="colorful" phldr="1"/>
      <dgm:spPr/>
    </dgm:pt>
    <dgm:pt modelId="{2BDDC63F-F0BE-45D8-B06E-DC17B8C1B836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шельфах і</a:t>
          </a:r>
          <a:r>
            <a:rPr lang="uk-UA" sz="14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континентальн</a:t>
          </a:r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 схилах (158 млн. км</a:t>
          </a:r>
          <a:r>
            <a:rPr lang="ru-RU" sz="14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A85973-845B-4E18-BEAF-64B121D26490}" type="parTrans" cxnId="{5DE8FB07-0EE5-428F-AC18-D22E6412FEB8}">
      <dgm:prSet/>
      <dgm:spPr/>
      <dgm:t>
        <a:bodyPr/>
        <a:lstStyle/>
        <a:p>
          <a:endParaRPr lang="ru-RU"/>
        </a:p>
      </dgm:t>
    </dgm:pt>
    <dgm:pt modelId="{75000620-67A9-4B7A-88A0-DF296B4F4C72}" type="sibTrans" cxnId="{5DE8FB07-0EE5-428F-AC18-D22E6412FEB8}">
      <dgm:prSet/>
      <dgm:spPr/>
      <dgm:t>
        <a:bodyPr/>
        <a:lstStyle/>
        <a:p>
          <a:endParaRPr lang="ru-RU"/>
        </a:p>
      </dgm:t>
    </dgm:pt>
    <dgm:pt modelId="{EB034FC4-AD77-484E-BA87-DBF91027910F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материках (752 млн.км</a:t>
          </a:r>
          <a:r>
            <a:rPr lang="ru-RU" sz="14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D6244E-84B9-4FBE-9C35-C818AD7FC45C}" type="parTrans" cxnId="{1EC45557-8CFB-40A9-8DEE-61E1781E715D}">
      <dgm:prSet/>
      <dgm:spPr/>
      <dgm:t>
        <a:bodyPr/>
        <a:lstStyle/>
        <a:p>
          <a:endParaRPr lang="ru-RU"/>
        </a:p>
      </dgm:t>
    </dgm:pt>
    <dgm:pt modelId="{36DEBA9F-40A6-4FD5-AD15-EE8D7B1B25CB}" type="sibTrans" cxnId="{1EC45557-8CFB-40A9-8DEE-61E1781E715D}">
      <dgm:prSet/>
      <dgm:spPr/>
      <dgm:t>
        <a:bodyPr/>
        <a:lstStyle/>
        <a:p>
          <a:endParaRPr lang="ru-RU"/>
        </a:p>
      </dgm:t>
    </dgm:pt>
    <dgm:pt modelId="{D2CE3F16-AC7C-4E31-8044-42B63B52B022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дно океанів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припадає 190 млн. м</a:t>
          </a:r>
          <a:r>
            <a:rPr lang="ru-RU" sz="14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400" baseline="30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9B35FF-A197-4CF5-911D-06B7CA6FA2EB}" type="sibTrans" cxnId="{A0FEF10E-0B1F-4441-BBBC-02BA90C7C360}">
      <dgm:prSet/>
      <dgm:spPr/>
      <dgm:t>
        <a:bodyPr/>
        <a:lstStyle/>
        <a:p>
          <a:endParaRPr lang="ru-RU"/>
        </a:p>
      </dgm:t>
    </dgm:pt>
    <dgm:pt modelId="{CF91AC3B-DEA8-4646-9947-78B1D44C7196}" type="parTrans" cxnId="{A0FEF10E-0B1F-4441-BBBC-02BA90C7C360}">
      <dgm:prSet/>
      <dgm:spPr/>
      <dgm:t>
        <a:bodyPr/>
        <a:lstStyle/>
        <a:p>
          <a:endParaRPr lang="ru-RU"/>
        </a:p>
      </dgm:t>
    </dgm:pt>
    <dgm:pt modelId="{8C24F4E8-7133-464D-B59F-6ED67B08C3EA}" type="pres">
      <dgm:prSet presAssocID="{A7B70843-AB2B-4F43-8010-3D63676428FB}" presName="compositeShape" presStyleCnt="0">
        <dgm:presLayoutVars>
          <dgm:chMax val="7"/>
          <dgm:dir/>
          <dgm:resizeHandles val="exact"/>
        </dgm:presLayoutVars>
      </dgm:prSet>
      <dgm:spPr/>
    </dgm:pt>
    <dgm:pt modelId="{1B986745-E371-4B70-877E-ADE3AAABC3C9}" type="pres">
      <dgm:prSet presAssocID="{A7B70843-AB2B-4F43-8010-3D63676428FB}" presName="wedge1" presStyleLbl="node1" presStyleIdx="0" presStyleCnt="3" custScaleX="108173"/>
      <dgm:spPr/>
      <dgm:t>
        <a:bodyPr/>
        <a:lstStyle/>
        <a:p>
          <a:endParaRPr lang="ru-RU"/>
        </a:p>
      </dgm:t>
    </dgm:pt>
    <dgm:pt modelId="{50D0A824-A5C5-4C7B-9B6E-FB33930C745D}" type="pres">
      <dgm:prSet presAssocID="{A7B70843-AB2B-4F43-8010-3D63676428FB}" presName="dummy1a" presStyleCnt="0"/>
      <dgm:spPr/>
    </dgm:pt>
    <dgm:pt modelId="{7090E742-5E73-4DE2-A25B-5F41F1379CB0}" type="pres">
      <dgm:prSet presAssocID="{A7B70843-AB2B-4F43-8010-3D63676428FB}" presName="dummy1b" presStyleCnt="0"/>
      <dgm:spPr/>
    </dgm:pt>
    <dgm:pt modelId="{08E86F80-E9B2-43BE-A906-51FAE4F051A3}" type="pres">
      <dgm:prSet presAssocID="{A7B70843-AB2B-4F43-8010-3D63676428F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C394E7-30B6-4C9D-803F-86A22867BF7D}" type="pres">
      <dgm:prSet presAssocID="{A7B70843-AB2B-4F43-8010-3D63676428FB}" presName="wedge2" presStyleLbl="node1" presStyleIdx="1" presStyleCnt="3"/>
      <dgm:spPr/>
      <dgm:t>
        <a:bodyPr/>
        <a:lstStyle/>
        <a:p>
          <a:endParaRPr lang="ru-RU"/>
        </a:p>
      </dgm:t>
    </dgm:pt>
    <dgm:pt modelId="{221AC1A3-4352-41F3-9F21-B94319D4E67F}" type="pres">
      <dgm:prSet presAssocID="{A7B70843-AB2B-4F43-8010-3D63676428FB}" presName="dummy2a" presStyleCnt="0"/>
      <dgm:spPr/>
    </dgm:pt>
    <dgm:pt modelId="{A6CE3E44-DB4B-416E-B942-E4CB7FB88D5E}" type="pres">
      <dgm:prSet presAssocID="{A7B70843-AB2B-4F43-8010-3D63676428FB}" presName="dummy2b" presStyleCnt="0"/>
      <dgm:spPr/>
    </dgm:pt>
    <dgm:pt modelId="{FE9E552B-043D-437D-B5AD-DE33750E30E0}" type="pres">
      <dgm:prSet presAssocID="{A7B70843-AB2B-4F43-8010-3D63676428F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ACCBA5-7DB0-4A3A-8E82-DFB386EE1363}" type="pres">
      <dgm:prSet presAssocID="{A7B70843-AB2B-4F43-8010-3D63676428FB}" presName="wedge3" presStyleLbl="node1" presStyleIdx="2" presStyleCnt="3"/>
      <dgm:spPr/>
      <dgm:t>
        <a:bodyPr/>
        <a:lstStyle/>
        <a:p>
          <a:endParaRPr lang="ru-RU"/>
        </a:p>
      </dgm:t>
    </dgm:pt>
    <dgm:pt modelId="{BC269D27-5EAD-47ED-AAB5-C021F84239E3}" type="pres">
      <dgm:prSet presAssocID="{A7B70843-AB2B-4F43-8010-3D63676428FB}" presName="dummy3a" presStyleCnt="0"/>
      <dgm:spPr/>
    </dgm:pt>
    <dgm:pt modelId="{18F2070B-849C-4741-9BE0-1F0BA2063A49}" type="pres">
      <dgm:prSet presAssocID="{A7B70843-AB2B-4F43-8010-3D63676428FB}" presName="dummy3b" presStyleCnt="0"/>
      <dgm:spPr/>
    </dgm:pt>
    <dgm:pt modelId="{C5409B75-E1B7-47B0-9574-CCF9E4C7F0AF}" type="pres">
      <dgm:prSet presAssocID="{A7B70843-AB2B-4F43-8010-3D63676428F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F3799D-C219-4EB1-9BB0-B920688B180F}" type="pres">
      <dgm:prSet presAssocID="{75000620-67A9-4B7A-88A0-DF296B4F4C72}" presName="arrowWedge1" presStyleLbl="fgSibTrans2D1" presStyleIdx="0" presStyleCnt="3"/>
      <dgm:spPr/>
    </dgm:pt>
    <dgm:pt modelId="{7661ECEE-9F20-4087-9B32-AA9942DECC53}" type="pres">
      <dgm:prSet presAssocID="{5D9B35FF-A197-4CF5-911D-06B7CA6FA2EB}" presName="arrowWedge2" presStyleLbl="fgSibTrans2D1" presStyleIdx="1" presStyleCnt="3"/>
      <dgm:spPr/>
    </dgm:pt>
    <dgm:pt modelId="{A8A3BEE1-A0AE-4E5F-B104-F57E3E661516}" type="pres">
      <dgm:prSet presAssocID="{36DEBA9F-40A6-4FD5-AD15-EE8D7B1B25CB}" presName="arrowWedge3" presStyleLbl="fgSibTrans2D1" presStyleIdx="2" presStyleCnt="3"/>
      <dgm:spPr/>
    </dgm:pt>
  </dgm:ptLst>
  <dgm:cxnLst>
    <dgm:cxn modelId="{5DE8FB07-0EE5-428F-AC18-D22E6412FEB8}" srcId="{A7B70843-AB2B-4F43-8010-3D63676428FB}" destId="{2BDDC63F-F0BE-45D8-B06E-DC17B8C1B836}" srcOrd="0" destOrd="0" parTransId="{44A85973-845B-4E18-BEAF-64B121D26490}" sibTransId="{75000620-67A9-4B7A-88A0-DF296B4F4C72}"/>
    <dgm:cxn modelId="{A0FEF10E-0B1F-4441-BBBC-02BA90C7C360}" srcId="{A7B70843-AB2B-4F43-8010-3D63676428FB}" destId="{D2CE3F16-AC7C-4E31-8044-42B63B52B022}" srcOrd="1" destOrd="0" parTransId="{CF91AC3B-DEA8-4646-9947-78B1D44C7196}" sibTransId="{5D9B35FF-A197-4CF5-911D-06B7CA6FA2EB}"/>
    <dgm:cxn modelId="{A10D6E2C-5F8F-4460-A6AC-BE3BB1C431CF}" type="presOf" srcId="{D2CE3F16-AC7C-4E31-8044-42B63B52B022}" destId="{FAC394E7-30B6-4C9D-803F-86A22867BF7D}" srcOrd="0" destOrd="0" presId="urn:microsoft.com/office/officeart/2005/8/layout/cycle8"/>
    <dgm:cxn modelId="{1CA84022-33B7-4E41-974D-248AFB66DAF4}" type="presOf" srcId="{EB034FC4-AD77-484E-BA87-DBF91027910F}" destId="{C5409B75-E1B7-47B0-9574-CCF9E4C7F0AF}" srcOrd="1" destOrd="0" presId="urn:microsoft.com/office/officeart/2005/8/layout/cycle8"/>
    <dgm:cxn modelId="{EE4F5BC1-6C3D-493B-BAA4-6E01A869C3A5}" type="presOf" srcId="{EB034FC4-AD77-484E-BA87-DBF91027910F}" destId="{70ACCBA5-7DB0-4A3A-8E82-DFB386EE1363}" srcOrd="0" destOrd="0" presId="urn:microsoft.com/office/officeart/2005/8/layout/cycle8"/>
    <dgm:cxn modelId="{C8DBA3F9-2C31-4365-BCA2-C3CA9B813FE9}" type="presOf" srcId="{2BDDC63F-F0BE-45D8-B06E-DC17B8C1B836}" destId="{1B986745-E371-4B70-877E-ADE3AAABC3C9}" srcOrd="0" destOrd="0" presId="urn:microsoft.com/office/officeart/2005/8/layout/cycle8"/>
    <dgm:cxn modelId="{2CE46F93-0F71-4478-978B-273CA899C5D6}" type="presOf" srcId="{D2CE3F16-AC7C-4E31-8044-42B63B52B022}" destId="{FE9E552B-043D-437D-B5AD-DE33750E30E0}" srcOrd="1" destOrd="0" presId="urn:microsoft.com/office/officeart/2005/8/layout/cycle8"/>
    <dgm:cxn modelId="{1EC45557-8CFB-40A9-8DEE-61E1781E715D}" srcId="{A7B70843-AB2B-4F43-8010-3D63676428FB}" destId="{EB034FC4-AD77-484E-BA87-DBF91027910F}" srcOrd="2" destOrd="0" parTransId="{B1D6244E-84B9-4FBE-9C35-C818AD7FC45C}" sibTransId="{36DEBA9F-40A6-4FD5-AD15-EE8D7B1B25CB}"/>
    <dgm:cxn modelId="{A2BCB424-34C3-4D44-B13F-8A19FBB3FB3C}" type="presOf" srcId="{2BDDC63F-F0BE-45D8-B06E-DC17B8C1B836}" destId="{08E86F80-E9B2-43BE-A906-51FAE4F051A3}" srcOrd="1" destOrd="0" presId="urn:microsoft.com/office/officeart/2005/8/layout/cycle8"/>
    <dgm:cxn modelId="{95482BBB-12F9-4747-BED8-F165404801FE}" type="presOf" srcId="{A7B70843-AB2B-4F43-8010-3D63676428FB}" destId="{8C24F4E8-7133-464D-B59F-6ED67B08C3EA}" srcOrd="0" destOrd="0" presId="urn:microsoft.com/office/officeart/2005/8/layout/cycle8"/>
    <dgm:cxn modelId="{2A448B37-DA9C-411F-AF92-F18D32E16BC9}" type="presParOf" srcId="{8C24F4E8-7133-464D-B59F-6ED67B08C3EA}" destId="{1B986745-E371-4B70-877E-ADE3AAABC3C9}" srcOrd="0" destOrd="0" presId="urn:microsoft.com/office/officeart/2005/8/layout/cycle8"/>
    <dgm:cxn modelId="{E7F7ECD6-3E99-45E7-846E-DC227B774CB4}" type="presParOf" srcId="{8C24F4E8-7133-464D-B59F-6ED67B08C3EA}" destId="{50D0A824-A5C5-4C7B-9B6E-FB33930C745D}" srcOrd="1" destOrd="0" presId="urn:microsoft.com/office/officeart/2005/8/layout/cycle8"/>
    <dgm:cxn modelId="{CD988068-7AE1-44D6-9779-4ACB4CE882A1}" type="presParOf" srcId="{8C24F4E8-7133-464D-B59F-6ED67B08C3EA}" destId="{7090E742-5E73-4DE2-A25B-5F41F1379CB0}" srcOrd="2" destOrd="0" presId="urn:microsoft.com/office/officeart/2005/8/layout/cycle8"/>
    <dgm:cxn modelId="{0C53A876-AE33-4ACB-A44A-1A9C5B5771F9}" type="presParOf" srcId="{8C24F4E8-7133-464D-B59F-6ED67B08C3EA}" destId="{08E86F80-E9B2-43BE-A906-51FAE4F051A3}" srcOrd="3" destOrd="0" presId="urn:microsoft.com/office/officeart/2005/8/layout/cycle8"/>
    <dgm:cxn modelId="{E7509D73-21B9-468F-A322-364EC07A75AA}" type="presParOf" srcId="{8C24F4E8-7133-464D-B59F-6ED67B08C3EA}" destId="{FAC394E7-30B6-4C9D-803F-86A22867BF7D}" srcOrd="4" destOrd="0" presId="urn:microsoft.com/office/officeart/2005/8/layout/cycle8"/>
    <dgm:cxn modelId="{9DBC9573-4892-4693-A43F-DE512D54AEA6}" type="presParOf" srcId="{8C24F4E8-7133-464D-B59F-6ED67B08C3EA}" destId="{221AC1A3-4352-41F3-9F21-B94319D4E67F}" srcOrd="5" destOrd="0" presId="urn:microsoft.com/office/officeart/2005/8/layout/cycle8"/>
    <dgm:cxn modelId="{4BB404C0-555C-4303-AA11-4FFFBC9C068C}" type="presParOf" srcId="{8C24F4E8-7133-464D-B59F-6ED67B08C3EA}" destId="{A6CE3E44-DB4B-416E-B942-E4CB7FB88D5E}" srcOrd="6" destOrd="0" presId="urn:microsoft.com/office/officeart/2005/8/layout/cycle8"/>
    <dgm:cxn modelId="{B8675484-5F3A-466B-B3A3-B15177C39AB2}" type="presParOf" srcId="{8C24F4E8-7133-464D-B59F-6ED67B08C3EA}" destId="{FE9E552B-043D-437D-B5AD-DE33750E30E0}" srcOrd="7" destOrd="0" presId="urn:microsoft.com/office/officeart/2005/8/layout/cycle8"/>
    <dgm:cxn modelId="{F6BAF67F-8296-4F65-A71F-6ED89C737433}" type="presParOf" srcId="{8C24F4E8-7133-464D-B59F-6ED67B08C3EA}" destId="{70ACCBA5-7DB0-4A3A-8E82-DFB386EE1363}" srcOrd="8" destOrd="0" presId="urn:microsoft.com/office/officeart/2005/8/layout/cycle8"/>
    <dgm:cxn modelId="{FAB1BB73-7922-434D-A67A-6904E427FE02}" type="presParOf" srcId="{8C24F4E8-7133-464D-B59F-6ED67B08C3EA}" destId="{BC269D27-5EAD-47ED-AAB5-C021F84239E3}" srcOrd="9" destOrd="0" presId="urn:microsoft.com/office/officeart/2005/8/layout/cycle8"/>
    <dgm:cxn modelId="{9AEDDA2A-7A9B-4A90-8F6C-CDC6E50DC96E}" type="presParOf" srcId="{8C24F4E8-7133-464D-B59F-6ED67B08C3EA}" destId="{18F2070B-849C-4741-9BE0-1F0BA2063A49}" srcOrd="10" destOrd="0" presId="urn:microsoft.com/office/officeart/2005/8/layout/cycle8"/>
    <dgm:cxn modelId="{E6EC0B8C-E307-466D-91CD-75D5BF2A0034}" type="presParOf" srcId="{8C24F4E8-7133-464D-B59F-6ED67B08C3EA}" destId="{C5409B75-E1B7-47B0-9574-CCF9E4C7F0AF}" srcOrd="11" destOrd="0" presId="urn:microsoft.com/office/officeart/2005/8/layout/cycle8"/>
    <dgm:cxn modelId="{F3DEECB2-83A5-4B79-828E-F568777B0FF7}" type="presParOf" srcId="{8C24F4E8-7133-464D-B59F-6ED67B08C3EA}" destId="{85F3799D-C219-4EB1-9BB0-B920688B180F}" srcOrd="12" destOrd="0" presId="urn:microsoft.com/office/officeart/2005/8/layout/cycle8"/>
    <dgm:cxn modelId="{2D73A700-6FC2-49A1-A79E-282B189B41E8}" type="presParOf" srcId="{8C24F4E8-7133-464D-B59F-6ED67B08C3EA}" destId="{7661ECEE-9F20-4087-9B32-AA9942DECC53}" srcOrd="13" destOrd="0" presId="urn:microsoft.com/office/officeart/2005/8/layout/cycle8"/>
    <dgm:cxn modelId="{6E6878BC-3E89-4129-A05F-D2A76560F772}" type="presParOf" srcId="{8C24F4E8-7133-464D-B59F-6ED67B08C3EA}" destId="{A8A3BEE1-A0AE-4E5F-B104-F57E3E66151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986745-E371-4B70-877E-ADE3AAABC3C9}">
      <dsp:nvSpPr>
        <dsp:cNvPr id="0" name=""/>
        <dsp:cNvSpPr/>
      </dsp:nvSpPr>
      <dsp:spPr>
        <a:xfrm>
          <a:off x="520737" y="292051"/>
          <a:ext cx="4082666" cy="3774200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шельфах і</a:t>
          </a:r>
          <a:r>
            <a:rPr lang="uk-UA" sz="140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континентальн</a:t>
          </a: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 схилах (158 млн. км</a:t>
          </a:r>
          <a:r>
            <a:rPr lang="ru-RU" sz="1400" kern="12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72399" y="1091822"/>
        <a:ext cx="1458095" cy="1123274"/>
      </dsp:txXfrm>
    </dsp:sp>
    <dsp:sp modelId="{FAC394E7-30B6-4C9D-803F-86A22867BF7D}">
      <dsp:nvSpPr>
        <dsp:cNvPr id="0" name=""/>
        <dsp:cNvSpPr/>
      </dsp:nvSpPr>
      <dsp:spPr>
        <a:xfrm>
          <a:off x="597239" y="426844"/>
          <a:ext cx="3774200" cy="3774200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дно океанів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припадає 190 млн. м</a:t>
          </a:r>
          <a:r>
            <a:rPr lang="ru-RU" sz="1400" kern="12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400" kern="1200" baseline="30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95858" y="2875581"/>
        <a:ext cx="2021893" cy="988481"/>
      </dsp:txXfrm>
    </dsp:sp>
    <dsp:sp modelId="{70ACCBA5-7DB0-4A3A-8E82-DFB386EE1363}">
      <dsp:nvSpPr>
        <dsp:cNvPr id="0" name=""/>
        <dsp:cNvSpPr/>
      </dsp:nvSpPr>
      <dsp:spPr>
        <a:xfrm>
          <a:off x="519508" y="292051"/>
          <a:ext cx="3774200" cy="3774200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материках (752 млн.км</a:t>
          </a:r>
          <a:r>
            <a:rPr lang="ru-RU" sz="1400" kern="12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6687" y="1091822"/>
        <a:ext cx="1347928" cy="1123274"/>
      </dsp:txXfrm>
    </dsp:sp>
    <dsp:sp modelId="{85F3799D-C219-4EB1-9BB0-B920688B180F}">
      <dsp:nvSpPr>
        <dsp:cNvPr id="0" name=""/>
        <dsp:cNvSpPr/>
      </dsp:nvSpPr>
      <dsp:spPr>
        <a:xfrm>
          <a:off x="440049" y="58410"/>
          <a:ext cx="4241482" cy="424148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661ECEE-9F20-4087-9B32-AA9942DECC53}">
      <dsp:nvSpPr>
        <dsp:cNvPr id="0" name=""/>
        <dsp:cNvSpPr/>
      </dsp:nvSpPr>
      <dsp:spPr>
        <a:xfrm>
          <a:off x="363598" y="192964"/>
          <a:ext cx="4241482" cy="424148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A3BEE1-A0AE-4E5F-B104-F57E3E661516}">
      <dsp:nvSpPr>
        <dsp:cNvPr id="0" name=""/>
        <dsp:cNvSpPr/>
      </dsp:nvSpPr>
      <dsp:spPr>
        <a:xfrm>
          <a:off x="285556" y="58410"/>
          <a:ext cx="4241482" cy="424148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4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1048695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35F2D-913F-47C7-807C-AA32198B2966}" type="datetimeFigureOut">
              <a:rPr lang="ru-RU" smtClean="0"/>
              <a:pPr/>
              <a:t>22.02.2021</a:t>
            </a:fld>
            <a:endParaRPr lang="ru-RU" dirty="0"/>
          </a:p>
        </p:txBody>
      </p:sp>
      <p:sp>
        <p:nvSpPr>
          <p:cNvPr id="1048696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1048697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98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1048699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D755A-7D84-4DFF-BEFE-A0CED39ADE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52368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1048605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4860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48607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22.02.2021</a:t>
            </a:fld>
            <a:endParaRPr lang="ru-RU" dirty="0"/>
          </a:p>
        </p:txBody>
      </p:sp>
      <p:sp>
        <p:nvSpPr>
          <p:cNvPr id="1048608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48609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48684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48685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22.02.2021</a:t>
            </a:fld>
            <a:endParaRPr lang="ru-RU" dirty="0"/>
          </a:p>
        </p:txBody>
      </p:sp>
      <p:sp>
        <p:nvSpPr>
          <p:cNvPr id="1048686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48687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4866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4866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22.02.2021</a:t>
            </a:fld>
            <a:endParaRPr lang="ru-RU" dirty="0"/>
          </a:p>
        </p:txBody>
      </p:sp>
      <p:sp>
        <p:nvSpPr>
          <p:cNvPr id="104866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4866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48582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4858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22.02.2021</a:t>
            </a:fld>
            <a:endParaRPr lang="ru-RU" dirty="0"/>
          </a:p>
        </p:txBody>
      </p:sp>
      <p:sp>
        <p:nvSpPr>
          <p:cNvPr id="1048584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48585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9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048678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22.02.2021</a:t>
            </a:fld>
            <a:endParaRPr lang="ru-RU" dirty="0"/>
          </a:p>
        </p:txBody>
      </p:sp>
      <p:sp>
        <p:nvSpPr>
          <p:cNvPr id="1048679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48680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48681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48682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48647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48648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4864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22.02.2021</a:t>
            </a:fld>
            <a:endParaRPr lang="ru-RU" dirty="0"/>
          </a:p>
        </p:txBody>
      </p:sp>
      <p:sp>
        <p:nvSpPr>
          <p:cNvPr id="1048650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48651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53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04865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55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048656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4865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22.02.2021</a:t>
            </a:fld>
            <a:endParaRPr lang="ru-RU" dirty="0"/>
          </a:p>
        </p:txBody>
      </p:sp>
      <p:sp>
        <p:nvSpPr>
          <p:cNvPr id="1048658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48659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48661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22.02.2021</a:t>
            </a:fld>
            <a:endParaRPr lang="ru-RU" dirty="0"/>
          </a:p>
        </p:txBody>
      </p:sp>
      <p:sp>
        <p:nvSpPr>
          <p:cNvPr id="1048662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48663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22.02.2021</a:t>
            </a:fld>
            <a:endParaRPr lang="ru-RU" dirty="0"/>
          </a:p>
        </p:txBody>
      </p:sp>
      <p:sp>
        <p:nvSpPr>
          <p:cNvPr id="1048670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48671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48689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048690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91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22.02.2021</a:t>
            </a:fld>
            <a:endParaRPr lang="ru-RU" dirty="0"/>
          </a:p>
        </p:txBody>
      </p:sp>
      <p:sp>
        <p:nvSpPr>
          <p:cNvPr id="1048692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48693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048673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4867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7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22.02.2021</a:t>
            </a:fld>
            <a:endParaRPr lang="ru-RU" dirty="0"/>
          </a:p>
        </p:txBody>
      </p:sp>
      <p:sp>
        <p:nvSpPr>
          <p:cNvPr id="1048676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48677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50000">
              <a:schemeClr val="tx2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4857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4857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22.02.2021</a:t>
            </a:fld>
            <a:endParaRPr lang="ru-RU" dirty="0"/>
          </a:p>
        </p:txBody>
      </p:sp>
      <p:sp>
        <p:nvSpPr>
          <p:cNvPr id="104858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microsoft.com/office/2007/relationships/hdphoto" Target="../media/hdphoto8.wdp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58.png"/><Relationship Id="rId4" Type="http://schemas.microsoft.com/office/2007/relationships/hdphoto" Target="../media/hdphoto9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5816" y="3861048"/>
            <a:ext cx="3672408" cy="2639144"/>
          </a:xfrm>
        </p:spPr>
        <p:txBody>
          <a:bodyPr>
            <a:normAutofit fontScale="93750"/>
          </a:bodyPr>
          <a:lstStyle/>
          <a:p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11" name="Заголовок 1"/>
          <p:cNvSpPr>
            <a:spLocks noGrp="1"/>
          </p:cNvSpPr>
          <p:nvPr>
            <p:ph type="title"/>
          </p:nvPr>
        </p:nvSpPr>
        <p:spPr>
          <a:xfrm>
            <a:off x="0" y="980728"/>
            <a:ext cx="6876256" cy="269173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«Гірські породи та їх класифікація. Основні етапи геологічного розвитку Землі та її рельєфу. Процеси внутрішньої геодинаміки-ендогенні процеси та їх роль у формуванні рельєфу. Магматизм і форми його прояву. Метаморфізм, форми його прояву та рельєфотворне значення.»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4" name="Объект 4"/>
          <p:cNvGraphicFramePr>
            <a:graphicFrameLocks noGrp="1"/>
          </p:cNvGraphicFramePr>
          <p:nvPr>
            <p:ph idx="1"/>
          </p:nvPr>
        </p:nvGraphicFramePr>
        <p:xfrm>
          <a:off x="3347864" y="1846344"/>
          <a:ext cx="5122912" cy="449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48638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80920" cy="2520280"/>
          </a:xfrm>
        </p:spPr>
        <p:txBody>
          <a:bodyPr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Осадові гірські породи складають близько 10% маси земної кори і покривають 75% поверхні Землі.</a:t>
            </a:r>
            <a:b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межах материків близько 20% об'єму осадових гірських порід залягають на платформах і 48% - в геосинкліналях. Товщина осадової оболонки коливається від часток метра до 10-15 км і можливо навіть більше.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39" name="Прямоугольник 2"/>
          <p:cNvSpPr/>
          <p:nvPr/>
        </p:nvSpPr>
        <p:spPr>
          <a:xfrm>
            <a:off x="827584" y="5661248"/>
            <a:ext cx="36714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 Поширення осадов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гірських порід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Заголовок 1"/>
          <p:cNvSpPr>
            <a:spLocks noGrp="1"/>
          </p:cNvSpPr>
          <p:nvPr>
            <p:ph type="title"/>
          </p:nvPr>
        </p:nvSpPr>
        <p:spPr>
          <a:xfrm>
            <a:off x="5320636" y="4653136"/>
            <a:ext cx="3672408" cy="1872208"/>
          </a:xfrm>
        </p:spPr>
        <p:txBody>
          <a:bodyPr>
            <a:normAutofit/>
          </a:bodyPr>
          <a:lstStyle/>
          <a:p>
            <a:pPr algn="ctr"/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Таблиця 2.- Гранулометрична класифікація осадових некарбонатних уламкових порід.</a:t>
            </a:r>
            <a:b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S-дрібний; M-середній; L-великий; XL-крупний; XXL-дуже крупний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80" name="Picture 2" descr="https://upload.wikimedia.org/wikipedia/commons/thumb/0/09/Granulometric_classification.png/800px-Granulometric_classifica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001"/>
            <a:ext cx="4781085" cy="6824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8631" name="Прямоугольник 2"/>
          <p:cNvSpPr/>
          <p:nvPr/>
        </p:nvSpPr>
        <p:spPr>
          <a:xfrm>
            <a:off x="5032605" y="1514841"/>
            <a:ext cx="35679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Виділяють три основні групи осадових порід - уламкові, хемогенні та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органогенні.</a:t>
            </a:r>
            <a:r>
              <a:rPr lang="en-US" alt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уламкових належать породи, в яких уламковий матеріал складає понад 50%. До хемогенних і біогенних – породи із вмістом хімічних і біогенних компонентів понад 50% (таблиця 2).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352928" cy="19442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Метаморфічні гірські породи</a:t>
            </a:r>
          </a:p>
          <a:p>
            <a:pPr algn="just"/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Утворюються в результаті значної переробки осадових і помірною переробкою магматичних гірських порід в надрах земної кори. Ці переродження супроводжуються сильною або незначною перекристалізацією порід в твердому стані, переважно без суттєвого розплавлення порід метаморфізації.</a:t>
            </a:r>
          </a:p>
          <a:p>
            <a:pPr algn="just"/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 формування метаморфічних гірських порід відбуваються під впливом високих температур, тисків та циркуляції водних і газових розчинів.</a:t>
            </a:r>
          </a:p>
        </p:txBody>
      </p:sp>
      <p:pic>
        <p:nvPicPr>
          <p:cNvPr id="209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271842"/>
            <a:ext cx="3451225" cy="230981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6131" y="2981118"/>
            <a:ext cx="3767137" cy="25050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0524" y="4581655"/>
            <a:ext cx="3816350" cy="19748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48620" name="Прямоугольник 1"/>
          <p:cNvSpPr/>
          <p:nvPr/>
        </p:nvSpPr>
        <p:spPr>
          <a:xfrm>
            <a:off x="1331640" y="4396989"/>
            <a:ext cx="634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Гнейс</a:t>
            </a:r>
          </a:p>
        </p:txBody>
      </p:sp>
      <p:sp>
        <p:nvSpPr>
          <p:cNvPr id="1048621" name="Прямоугольник 3"/>
          <p:cNvSpPr/>
          <p:nvPr/>
        </p:nvSpPr>
        <p:spPr>
          <a:xfrm>
            <a:off x="3558729" y="5156730"/>
            <a:ext cx="1808479" cy="294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Тальковий сланець</a:t>
            </a:r>
            <a:endParaRPr lang="ru-RU" sz="1400" dirty="0"/>
          </a:p>
        </p:txBody>
      </p:sp>
      <p:sp>
        <p:nvSpPr>
          <p:cNvPr id="1048622" name="Прямоугольник 7"/>
          <p:cNvSpPr/>
          <p:nvPr/>
        </p:nvSpPr>
        <p:spPr>
          <a:xfrm>
            <a:off x="6857943" y="6227602"/>
            <a:ext cx="881379" cy="294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Тектоніт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Объект 2"/>
          <p:cNvSpPr>
            <a:spLocks noGrp="1"/>
          </p:cNvSpPr>
          <p:nvPr>
            <p:ph idx="1"/>
          </p:nvPr>
        </p:nvSpPr>
        <p:spPr>
          <a:xfrm>
            <a:off x="251520" y="2276872"/>
            <a:ext cx="8507288" cy="2404864"/>
          </a:xfrm>
        </p:spPr>
        <p:txBody>
          <a:bodyPr>
            <a:normAutofit/>
          </a:bodyPr>
          <a:lstStyle/>
          <a:p>
            <a:pPr algn="just"/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результаті, в історії формування і розвитку Землі та геологічного субстрату почали виділяти </a:t>
            </a:r>
            <a:r>
              <a:rPr lang="uk-UA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догеологічний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і </a:t>
            </a:r>
            <a:r>
              <a:rPr lang="uk-UA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геологічний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періоди.  </a:t>
            </a:r>
            <a:r>
              <a:rPr lang="uk-UA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Догеологічний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період охоплює проміжок часу від моменту виникнення Землі, як планети, до початку формування земної кори. </a:t>
            </a:r>
            <a:r>
              <a:rPr lang="uk-UA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Геологічний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період охоплює проміжок часу від початку формування земної кори до сьогодення, коли на земній кулі основну роль почали відігравати ендогенні та екзогенні процеси, що перетворюють закладені раніше елементи геологічної будови.</a:t>
            </a:r>
          </a:p>
          <a:p>
            <a:pPr algn="just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визначення вікових взаємопоєднань гірських порід і структурних форм, в геології користуються відносною та абсолютною системою геологічного літочислення. </a:t>
            </a:r>
          </a:p>
        </p:txBody>
      </p:sp>
      <p:sp>
        <p:nvSpPr>
          <p:cNvPr id="1048604" name="Заголовок 1"/>
          <p:cNvSpPr>
            <a:spLocks noGrp="1"/>
          </p:cNvSpPr>
          <p:nvPr>
            <p:ph type="title"/>
          </p:nvPr>
        </p:nvSpPr>
        <p:spPr>
          <a:xfrm>
            <a:off x="179512" y="1052736"/>
            <a:ext cx="8568952" cy="811560"/>
          </a:xfrm>
        </p:spPr>
        <p:txBody>
          <a:bodyPr>
            <a:no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етапи геологічного розвитку Землі та її рельєфу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Объект 2"/>
          <p:cNvSpPr>
            <a:spLocks noGrp="1"/>
          </p:cNvSpPr>
          <p:nvPr>
            <p:ph idx="1"/>
          </p:nvPr>
        </p:nvSpPr>
        <p:spPr>
          <a:xfrm>
            <a:off x="323528" y="116632"/>
            <a:ext cx="8496944" cy="1512168"/>
          </a:xfrm>
        </p:spPr>
        <p:txBody>
          <a:bodyPr>
            <a:normAutofit fontScale="92857"/>
          </a:bodyPr>
          <a:lstStyle/>
          <a:p>
            <a:pPr algn="just"/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визначення </a:t>
            </a:r>
            <a:r>
              <a:rPr lang="uk-UA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відносного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віку гірських порід базуються на їх порівняльному аналізі та виявленні більш давніх і більш молодих гірських порід.</a:t>
            </a:r>
          </a:p>
          <a:p>
            <a:pPr algn="just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Стратиграфічний метод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базується на вивченні послідовності залягання шарів гірських порід в геологічному розрізі. При цьому, приймається, що нижній шар утворився раніше і є більш давній, ніж розташовані над ним шари. Це правило справедливе для непорушеного (первинного) залягання шарів гірських порід. Часто первинне залягання шарів може бути змінене тектонічними рухами. </a:t>
            </a:r>
          </a:p>
        </p:txBody>
      </p:sp>
      <p:pic>
        <p:nvPicPr>
          <p:cNvPr id="2097161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-87" t="8594"/>
          <a:stretch>
            <a:fillRect/>
          </a:stretch>
        </p:blipFill>
        <p:spPr bwMode="auto">
          <a:xfrm>
            <a:off x="554795" y="1819192"/>
            <a:ext cx="7979639" cy="5038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8598" name="Прямоугольник 1"/>
          <p:cNvSpPr/>
          <p:nvPr/>
        </p:nvSpPr>
        <p:spPr>
          <a:xfrm>
            <a:off x="1403648" y="1511415"/>
            <a:ext cx="62819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Таблиця 3.- Міжнародна хроностратиграфічна шкала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Объект 2"/>
          <p:cNvSpPr>
            <a:spLocks noGrp="1"/>
          </p:cNvSpPr>
          <p:nvPr>
            <p:ph idx="1"/>
          </p:nvPr>
        </p:nvSpPr>
        <p:spPr>
          <a:xfrm>
            <a:off x="0" y="908720"/>
            <a:ext cx="8640960" cy="1368152"/>
          </a:xfrm>
        </p:spPr>
        <p:txBody>
          <a:bodyPr>
            <a:noAutofit/>
          </a:bodyPr>
          <a:lstStyle/>
          <a:p>
            <a:pPr algn="just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Палеонтологічний метод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базується на вивченні скам'янілих залишків вимерлих тварин і рослин, які існували на час утворення гірських порід, що їх містять. В основі методу лежить закон незворотності еволюції органічного світу. Порівняння скам'янілих залишків дає змогу встановити процес розвитку органічного світу і виділити в геологічній історії Землі ряд етапів з характерними видами рослин і тварин.</a:t>
            </a:r>
          </a:p>
        </p:txBody>
      </p:sp>
      <p:pic>
        <p:nvPicPr>
          <p:cNvPr id="2097155" name="Picture 2" descr="Ð ÐµÐ·ÑÐ»ÑÑÐ°Ñ Ð¿Ð¾ÑÑÐºÑ Ð·Ð¾Ð±ÑÐ°Ð¶ÐµÐ½Ñ Ð·Ð° Ð·Ð°Ð¿Ð¸ÑÐ¾Ð¼ &quot;Ð¿Ð°Ð»ÐµÐ¾Ð½ÑÐ¾Ð»Ð¾Ð³ÑÑÐ½Ð¸Ð¹ Ð¼ÐµÑÐ¾Ð´ Ð² Ð³ÐµÐ¾Ð»Ð¾Ð³ÑÑ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358544"/>
            <a:ext cx="3787527" cy="2872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97156" name="Picture 4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898692"/>
            <a:ext cx="3672408" cy="2665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Объект 2"/>
          <p:cNvSpPr>
            <a:spLocks noGrp="1"/>
          </p:cNvSpPr>
          <p:nvPr>
            <p:ph idx="1"/>
          </p:nvPr>
        </p:nvSpPr>
        <p:spPr>
          <a:xfrm>
            <a:off x="214892" y="116632"/>
            <a:ext cx="8533572" cy="2160240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Петрографічний метод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базується на виділенні шарів або групи шарів, які відмінні від підстеляючих чи перекриваючих пластів. Відмінності встановлюють за кольором, речовинним складом, структурними і текстурними особливостями, включеннями, піщанистістю, глинистістю та іншими петрографічними показниками. 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5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9386" y="1844824"/>
            <a:ext cx="3629884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8587" name="Прямоугольник 1"/>
          <p:cNvSpPr/>
          <p:nvPr/>
        </p:nvSpPr>
        <p:spPr>
          <a:xfrm>
            <a:off x="0" y="3488228"/>
            <a:ext cx="5139386" cy="293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Приклади застосування петрографічного методу для визначення послідовності утворення порід: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І-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маркуючий горизонт – шар 6;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шару при переміщенні берегової лінії (а, б, в – різновікові рівні);</a:t>
            </a:r>
          </a:p>
          <a:p>
            <a:pPr algn="just"/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верхній шар молодший від нижнього;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інтрузія 2 молодша інтрузії 1;</a:t>
            </a:r>
          </a:p>
          <a:p>
            <a:pPr algn="just"/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VII, VIII 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виділення структурних поверхів 1,2 (а – гнейси, б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пісковики,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амфіболіти, г – аргіліти);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ІХ-ХІ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виявлення співвідношень з інтрузією</a:t>
            </a:r>
          </a:p>
          <a:p>
            <a:pPr algn="just"/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IX 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граніти 2 молодші товщі сланців 1;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конгломерати 3 з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галькою гранітів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відслонення на задернованому схилі;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послідовність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порід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стратиграфічній колонці.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Объект 2"/>
          <p:cNvSpPr>
            <a:spLocks noGrp="1"/>
          </p:cNvSpPr>
          <p:nvPr>
            <p:ph idx="1"/>
          </p:nvPr>
        </p:nvSpPr>
        <p:spPr>
          <a:xfrm>
            <a:off x="180784" y="260648"/>
            <a:ext cx="8485825" cy="2296924"/>
          </a:xfrm>
        </p:spPr>
        <p:txBody>
          <a:bodyPr>
            <a:normAutofit/>
          </a:bodyPr>
          <a:lstStyle/>
          <a:p>
            <a:pPr algn="just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Абсолютна геохронологія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 вік гірських порід в роках. Визначення віку проводиться за вмістом продуктів розпаду радіоактивних хімічних елементів, що містяться в гірських породах і мінералах.</a:t>
            </a:r>
          </a:p>
          <a:p>
            <a:pPr algn="just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Радіовуглецевий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застосовують для визначення віку гірських порід в межах до 60 тис. років.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атмосфері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встановилась постійна концентрація атомів радіоактивного вуглецю </a:t>
            </a:r>
            <a:r>
              <a:rPr lang="uk-UA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періодом напіврозпаду понад 5700 років.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їх відмирання обмін речовин припиняється, а концентрація вуглецю в залишках організмів починає зменшуватися у зв’язку з його розпадом. </a:t>
            </a:r>
          </a:p>
        </p:txBody>
      </p:sp>
      <p:pic>
        <p:nvPicPr>
          <p:cNvPr id="2097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204864"/>
            <a:ext cx="5174729" cy="382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8589" name="Прямоугольник 1"/>
          <p:cNvSpPr/>
          <p:nvPr/>
        </p:nvSpPr>
        <p:spPr>
          <a:xfrm>
            <a:off x="2915816" y="6242341"/>
            <a:ext cx="4196080" cy="294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3 – 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Радіовуглецеве  датування в археології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Объект 2"/>
          <p:cNvSpPr>
            <a:spLocks noGrp="1"/>
          </p:cNvSpPr>
          <p:nvPr>
            <p:ph idx="1"/>
          </p:nvPr>
        </p:nvSpPr>
        <p:spPr>
          <a:xfrm>
            <a:off x="395714" y="188640"/>
            <a:ext cx="8280920" cy="1512168"/>
          </a:xfrm>
        </p:spPr>
        <p:txBody>
          <a:bodyPr>
            <a:norm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Калій-аргоновий метод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базується на визначенні вмісту радіоактивного аргону в калієвих мінералах. Оскільки відомо, що в процесі самочинного розпаду калію, 11% атомів 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переходять в </a:t>
            </a:r>
            <a:r>
              <a:rPr lang="ru-RU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решта 89% - в ізотоп кальцію 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Са, вік мінеральних утворень при цьому визначається за величиною співвідношення </a:t>
            </a:r>
            <a:r>
              <a:rPr lang="ru-RU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GB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 Чим більше це співвідношення, тим старший об'єкт, який вивчається. </a:t>
            </a:r>
          </a:p>
        </p:txBody>
      </p:sp>
      <p:sp>
        <p:nvSpPr>
          <p:cNvPr id="1048592" name="Прямоугольник 1"/>
          <p:cNvSpPr/>
          <p:nvPr/>
        </p:nvSpPr>
        <p:spPr>
          <a:xfrm>
            <a:off x="395536" y="5661248"/>
            <a:ext cx="8280920" cy="980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Стронцієвий метод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базується на розпаді рубідію 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Rb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перетворенні його в ізотоп стронцію 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якого за всю історію геологічного розвитку Землі накопичилось трохи більше 7%. Ізотоп 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Rb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присутній переважно у вигляді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домішок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лієвих мінералах. Найчастіше це: польові шпати, слюди, біотит, мусковіт, лепідоліт. </a:t>
            </a:r>
          </a:p>
        </p:txBody>
      </p:sp>
      <p:pic>
        <p:nvPicPr>
          <p:cNvPr id="2097157" name="Picture 2" descr="Ð ÐµÐ·ÑÐ»ÑÑÐ°Ñ Ð¿Ð¾ÑÑÐºÑ Ð·Ð¾Ð±ÑÐ°Ð¶ÐµÐ½Ñ Ð·Ð° Ð·Ð°Ð¿Ð¸ÑÐ¾Ð¼ &quot;Ð¿Ð¾Ð»ÑÐ¾Ð²Ñ ÑÐ¿Ð°ÑÐ¸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388" y="1556792"/>
            <a:ext cx="2496278" cy="1872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97158" name="Picture 10" descr="Ð ÐµÐ·ÑÐ»ÑÑÐ°Ñ Ð¿Ð¾ÑÑÐºÑ Ð·Ð¾Ð±ÑÐ°Ð¶ÐµÐ½Ñ Ð·Ð° Ð·Ð°Ð¿Ð¸ÑÐ¾Ð¼ &quot;ÐÐµÐ¿ÑÐ´Ð¾Ð»ÑÑ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351422"/>
            <a:ext cx="2684359" cy="2155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97159" name="Picture 6" descr="Ð ÐµÐ·ÑÐ»ÑÑÐ°Ñ Ð¿Ð¾ÑÑÐºÑ Ð·Ð¾Ð±ÑÐ°Ð¶ÐµÐ½Ñ Ð·Ð° Ð·Ð°Ð¿Ð¸ÑÐ¾Ð¼ &quot;Ð±ÑÐ¾ÑÐ¸Ñ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5206" y="1454671"/>
            <a:ext cx="2381250" cy="20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97160" name="Picture 8" descr="Ð ÐµÐ·ÑÐ»ÑÑÐ°Ñ Ð¿Ð¾ÑÑÐºÑ Ð·Ð¾Ð±ÑÐ°Ð¶ÐµÐ½Ñ Ð·Ð° Ð·Ð°Ð¿Ð¸ÑÐ¾Ð¼ &quot;Ð¼ÑÑÐºÐ¾Ð²ÑÑ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2924944"/>
            <a:ext cx="1905000" cy="2085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8593" name="Прямоугольник 7"/>
          <p:cNvSpPr/>
          <p:nvPr/>
        </p:nvSpPr>
        <p:spPr>
          <a:xfrm>
            <a:off x="899592" y="3531121"/>
            <a:ext cx="1490979" cy="294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Польовий шпат</a:t>
            </a:r>
          </a:p>
        </p:txBody>
      </p:sp>
      <p:sp>
        <p:nvSpPr>
          <p:cNvPr id="1048594" name="Прямоугольник 9"/>
          <p:cNvSpPr/>
          <p:nvPr/>
        </p:nvSpPr>
        <p:spPr>
          <a:xfrm>
            <a:off x="3255822" y="4655204"/>
            <a:ext cx="970279" cy="294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Лепідоліт</a:t>
            </a:r>
          </a:p>
        </p:txBody>
      </p:sp>
      <p:sp>
        <p:nvSpPr>
          <p:cNvPr id="1048595" name="Прямоугольник 10"/>
          <p:cNvSpPr/>
          <p:nvPr/>
        </p:nvSpPr>
        <p:spPr>
          <a:xfrm>
            <a:off x="5414792" y="5132673"/>
            <a:ext cx="944879" cy="294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Мусковіт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596" name="Прямоугольник 11"/>
          <p:cNvSpPr/>
          <p:nvPr/>
        </p:nvSpPr>
        <p:spPr>
          <a:xfrm>
            <a:off x="7308304" y="3654232"/>
            <a:ext cx="716280" cy="294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Біотит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Объект 2"/>
          <p:cNvSpPr>
            <a:spLocks noGrp="1"/>
          </p:cNvSpPr>
          <p:nvPr>
            <p:ph idx="1"/>
          </p:nvPr>
        </p:nvSpPr>
        <p:spPr>
          <a:xfrm>
            <a:off x="409857" y="267009"/>
            <a:ext cx="8363272" cy="1684784"/>
          </a:xfrm>
        </p:spPr>
        <p:txBody>
          <a:bodyPr>
            <a:normAutofit/>
          </a:bodyPr>
          <a:lstStyle/>
          <a:p>
            <a:pPr algn="just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Свинцево-урано-торієвий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використовується в різних варіантах і на сьогодні залишається одним з найбільш досконалих методів визначення абсолютного віку гірських порід. Базується він на тому, що свинець і гелій є кінцевими продуктами розпаду урану і торію. Для визначення віку за свинцем використовують мінерали: монацит, циркон, ураніт та ортіт, які зустрічаються в магматичних породах. </a:t>
            </a:r>
          </a:p>
        </p:txBody>
      </p:sp>
      <p:pic>
        <p:nvPicPr>
          <p:cNvPr id="2097162" name="Picture 2" descr="Ð ÐµÐ·ÑÐ»ÑÑÐ°Ñ Ð¿Ð¾ÑÑÐºÑ Ð·Ð¾Ð±ÑÐ°Ð¶ÐµÐ½Ñ Ð·Ð° Ð·Ð°Ð¿Ð¸ÑÐ¾Ð¼ &quot;ÐÐ¾Ð½Ð°ÑÐ¸Ñ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006" y="1918466"/>
            <a:ext cx="2664296" cy="2003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8600" name="Прямоугольник 1"/>
          <p:cNvSpPr/>
          <p:nvPr/>
        </p:nvSpPr>
        <p:spPr>
          <a:xfrm>
            <a:off x="1115616" y="4005064"/>
            <a:ext cx="932180" cy="294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Монацит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63" name="Picture 4" descr="Ð ÐµÐ·ÑÐ»ÑÑÐ°Ñ Ð¿Ð¾ÑÑÐºÑ Ð·Ð¾Ð±ÑÐ°Ð¶ÐµÐ½Ñ Ð·Ð° Ð·Ð°Ð¿Ð¸ÑÐ¾Ð¼ &quot;Ð¦Ð¸ÑÐºÐ¾Ð½ Ð¿Ð¾ÑÐ¾Ð´Ð°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5208" y="3501008"/>
            <a:ext cx="2827921" cy="2771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8601" name="Прямоугольник 3"/>
          <p:cNvSpPr/>
          <p:nvPr/>
        </p:nvSpPr>
        <p:spPr>
          <a:xfrm>
            <a:off x="7234408" y="6410152"/>
            <a:ext cx="817880" cy="294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Циркон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6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0" y="2960505"/>
            <a:ext cx="2785491" cy="2089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8602" name="Прямоугольник 4"/>
          <p:cNvSpPr/>
          <p:nvPr/>
        </p:nvSpPr>
        <p:spPr>
          <a:xfrm>
            <a:off x="3701249" y="5138717"/>
            <a:ext cx="1592579" cy="294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Ураніт (тоберніт)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Объект 2"/>
          <p:cNvSpPr>
            <a:spLocks noGrp="1"/>
          </p:cNvSpPr>
          <p:nvPr>
            <p:ph idx="1"/>
          </p:nvPr>
        </p:nvSpPr>
        <p:spPr>
          <a:xfrm>
            <a:off x="457200" y="457200"/>
            <a:ext cx="5338936" cy="5714999"/>
          </a:xfrm>
        </p:spPr>
        <p:txBody>
          <a:bodyPr>
            <a:normAutofit/>
          </a:bodyPr>
          <a:lstStyle/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поняття гірські породи</a:t>
            </a: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 гірських порід</a:t>
            </a: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основних етапів геологічного розвитку Землі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її рельєфу</a:t>
            </a: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Ендогенні процеси та їх роль у формуванні рельєфу</a:t>
            </a: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 прояву магматизму</a:t>
            </a: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 прояву метаморфізму</a:t>
            </a: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магматизму і метаморфізму у формуванні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рельєфу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Тектонічні рухи та їх вплив на формування рельєфу</a:t>
            </a: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Землетруси та їх вплив на формування рельєфу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13" name="Заголовок 1"/>
          <p:cNvSpPr>
            <a:spLocks noGrp="1"/>
          </p:cNvSpPr>
          <p:nvPr>
            <p:ph type="title"/>
          </p:nvPr>
        </p:nvSpPr>
        <p:spPr>
          <a:xfrm>
            <a:off x="2339752" y="620688"/>
            <a:ext cx="3223592" cy="595536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66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1700808"/>
            <a:ext cx="3635896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Объект 2"/>
          <p:cNvSpPr>
            <a:spLocks noGrp="1"/>
          </p:cNvSpPr>
          <p:nvPr>
            <p:ph idx="1"/>
          </p:nvPr>
        </p:nvSpPr>
        <p:spPr>
          <a:xfrm>
            <a:off x="179512" y="1312168"/>
            <a:ext cx="8435280" cy="1900808"/>
          </a:xfrm>
        </p:spPr>
        <p:txBody>
          <a:bodyPr>
            <a:norm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Геологічні процеси, які проходять в надрах Землі, мають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назву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ендогенних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Ендогенні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 проявляються через магматизм, виверження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вулканів,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землетруси та деформацію земної кори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тощо.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48642" name="Заголовок 1"/>
          <p:cNvSpPr>
            <a:spLocks noGrp="1"/>
          </p:cNvSpPr>
          <p:nvPr>
            <p:ph type="title"/>
          </p:nvPr>
        </p:nvSpPr>
        <p:spPr>
          <a:xfrm>
            <a:off x="283491" y="404664"/>
            <a:ext cx="8496944" cy="739552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Ендогенні процеси та їх роль у формуванні рельєфу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8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337" y="4545044"/>
            <a:ext cx="3027327" cy="2070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9718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515157"/>
            <a:ext cx="3344339" cy="2100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971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4783" y="3086294"/>
            <a:ext cx="3242134" cy="2161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Объект 2"/>
          <p:cNvSpPr>
            <a:spLocks noGrp="1"/>
          </p:cNvSpPr>
          <p:nvPr>
            <p:ph idx="1"/>
          </p:nvPr>
        </p:nvSpPr>
        <p:spPr>
          <a:xfrm>
            <a:off x="395536" y="620688"/>
            <a:ext cx="8291264" cy="1612776"/>
          </a:xfrm>
        </p:spPr>
        <p:txBody>
          <a:bodyPr>
            <a:normAutofit/>
          </a:bodyPr>
          <a:lstStyle/>
          <a:p>
            <a:pPr algn="just"/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деяких глибинах в надрах Землі при сприятливому поєднанні речовинного складу, температури і тиску, можуть виникати джерела і зони часткового розплаву. Таким шаром у верхній частині є астеносфера – основне джерело утворення магми. В ній можуть виникати конвекційні потоки, які служать основною причиною проявлення вертикальних і горизонтальних рухів в літосфері. Конвекційні процеси в масштабах всієї мантії приводять до загальнопланетарних горизонтальних переміщень літосферних плит.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8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1" y="1916832"/>
            <a:ext cx="5183573" cy="472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8644" name="Прямоугольник 1"/>
          <p:cNvSpPr/>
          <p:nvPr/>
        </p:nvSpPr>
        <p:spPr>
          <a:xfrm>
            <a:off x="400378" y="6237312"/>
            <a:ext cx="3281679" cy="294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Рис.4 - Процес утворення землетрусу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8176" y="1189085"/>
            <a:ext cx="8100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Магматизм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сукупність геологічних явищ, пов'язаних з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виплавленням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її еволюцією, переміщенням, взаємодією з твердими породами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застиганням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Магматизм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з найважливіших проявів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глибинної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Землі.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9280" y="332657"/>
            <a:ext cx="5542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 прояву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магматизму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701364"/>
            <a:ext cx="3679488" cy="275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293" y="2276872"/>
            <a:ext cx="4104456" cy="2298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16248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3152" y="188639"/>
            <a:ext cx="3785180" cy="2895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140251" y="4719969"/>
            <a:ext cx="762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Базальт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7733" y="6251073"/>
            <a:ext cx="1136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іт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61137" y="3212974"/>
            <a:ext cx="583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Туфи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14579" y="2117219"/>
            <a:ext cx="3336680" cy="2499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9855" y="3810455"/>
            <a:ext cx="3456384" cy="2446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9900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5007" y="5733256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сучасну геологічну епоху процеси магматизму активно проявляються в межах Тихоокеанського вулканічного кільця, серединно-океанічних хребтів, рифтових зон Африки і Середземномор'я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286" y="260457"/>
            <a:ext cx="6740331" cy="4608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948696" y="5023048"/>
            <a:ext cx="3362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5 – Тихоокеанське вулканічне кільце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551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Характерною особливістю інтрузивного магматизму є те, що він відбувається на значних глибинах у закритій термодинамічній системі, яка сприяє повній і повільній розкристалізації магми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12000"/>
                    </a14:imgEffect>
                    <a14:imgEffect>
                      <a14:brightnessContrast contras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8" y="1189493"/>
            <a:ext cx="4661478" cy="2533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187624" y="3862165"/>
            <a:ext cx="2671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6 –  Інтрузивний магматизм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5181" r="3920"/>
          <a:stretch/>
        </p:blipFill>
        <p:spPr>
          <a:xfrm>
            <a:off x="5181627" y="1728214"/>
            <a:ext cx="3449756" cy="2901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292080" y="4631839"/>
            <a:ext cx="3339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7 –  Розрізи  погоджених інтрузій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325" y="4451196"/>
            <a:ext cx="4694301" cy="19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230894" y="6351271"/>
            <a:ext cx="3207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8 –  Гравітаційне фракціювання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127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Ефузивний магматизм, на відміну від інтрузивного, проявляється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областях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подрібненої земної кори та в зонах розломів, по яких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магма піднімається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вгору і виливається на поверхню Землі. Процес виходу магми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денну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поверхню називається вулканізмом. А процес перетворення рідкої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рухомої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магми в важку і менш рухому лаву обумовлений активною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дегазацією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поверхні та втратою летких хімічних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8565" y="5817465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Рис. 9 – Схема будови вулкану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877" y="1163994"/>
            <a:ext cx="4636811" cy="5575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4409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197" y="332656"/>
            <a:ext cx="8496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результаті вулканічної діяльності на поверхні Землі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формуються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своєрідні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утворення, які одержали назву вулканів. Вони, як правило,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виникають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певних областях планети, що об’єднані в величезні зони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активного вулканізму.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3608" y="934084"/>
            <a:ext cx="4339533" cy="2887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544" y="3645024"/>
            <a:ext cx="4532250" cy="258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25709" y="6288353"/>
            <a:ext cx="1903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 Ключевського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6136" y="3940498"/>
            <a:ext cx="1746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 на Камчатці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966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2" y="188640"/>
            <a:ext cx="8747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вулканів лише в рідкісних випадках відбувається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 одного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викиду. Переважна більшість вулканів формується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багаторазових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періодичних або спорадичних вивержень.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жодна область нашої планети не формувалася без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участі вулканічних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процесів. Близько 35-40% території більшості країн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світу сформувалось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результаті вулканічної діяльності. Окремі ж регіони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планети (Ісландія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Гавайські острови, Японія та інші) на 80-90% складені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вулканічними відкладами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055" y="1428792"/>
            <a:ext cx="3919753" cy="2910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425910" y="4471455"/>
            <a:ext cx="1978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Эрайвайекюдль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contras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7540" y="3573016"/>
            <a:ext cx="4003723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12160" y="6339973"/>
            <a:ext cx="1488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улкан Фудзіяма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05532" y="7167127"/>
            <a:ext cx="1517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 Камчатки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553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6007250"/>
            <a:ext cx="7992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Газоподібні продукти, або фумароли, мають високу температуру і різноманітний склад. Рідинні продукти – представлені лавою та водою. Тверді продукти виверження вулканів (пірокласти) являють собою уламки гірських порід і затверділої лави різної величини. 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54392"/>
            <a:ext cx="3474414" cy="2308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821218" y="2807134"/>
            <a:ext cx="1055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Пірокласти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7" y="213243"/>
            <a:ext cx="3606724" cy="2171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228184" y="2385563"/>
            <a:ext cx="1557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Вулканічна бомба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14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9621" y="3114910"/>
            <a:ext cx="2788822" cy="258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 flipH="1">
            <a:off x="1821218" y="5699473"/>
            <a:ext cx="720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Лапілі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70368" y="2795535"/>
            <a:ext cx="3557293" cy="2371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224927" y="5306542"/>
            <a:ext cx="1654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Вулканічний пісок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753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Объект 2"/>
          <p:cNvSpPr>
            <a:spLocks noGrp="1"/>
          </p:cNvSpPr>
          <p:nvPr>
            <p:ph idx="1"/>
          </p:nvPr>
        </p:nvSpPr>
        <p:spPr>
          <a:xfrm>
            <a:off x="482818" y="1268760"/>
            <a:ext cx="8075240" cy="1324744"/>
          </a:xfrm>
        </p:spPr>
        <p:txBody>
          <a:bodyPr>
            <a:normAutofit/>
          </a:bodyPr>
          <a:lstStyle/>
          <a:p>
            <a:pPr algn="just"/>
            <a:r>
              <a:rPr lang="uk-UA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Гірські породи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це природні мінеральні агрегати, які складають літосферу Землі у вигляді самостійних геологічних тіл. Традиційно, під гірськими породами розуміють тільки тверді тіла, хоча в ширшому розумінні до них також відносять воду, нафту, природні гази. Вважається, що гірськими породами складені верхні оболонки планет земної групи, а також Місяць та астероїди.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1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47048" cy="634082"/>
          </a:xfrm>
        </p:spPr>
        <p:txBody>
          <a:bodyPr>
            <a:norm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поняття гірські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породи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80928"/>
            <a:ext cx="2328276" cy="23282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48616" name="Прямоугольник 3"/>
          <p:cNvSpPr/>
          <p:nvPr/>
        </p:nvSpPr>
        <p:spPr>
          <a:xfrm>
            <a:off x="1078804" y="5516300"/>
            <a:ext cx="779780" cy="3327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Гравій</a:t>
            </a:r>
            <a:endParaRPr lang="uk-UA" sz="1600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68" name="Picture 6" descr="Ð ÐµÐ·ÑÐ»ÑÑÐ°Ñ Ð¿Ð¾ÑÑÐºÑ Ð·Ð¾Ð±ÑÐ°Ð¶ÐµÐ½Ñ Ð·Ð° Ð·Ð°Ð¿Ð¸ÑÐ¾Ð¼ &quot;Ð³ÑÐ°Ð½ÑÑ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501008"/>
            <a:ext cx="2381250" cy="23812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48617" name="Прямоугольник 4"/>
          <p:cNvSpPr/>
          <p:nvPr/>
        </p:nvSpPr>
        <p:spPr>
          <a:xfrm>
            <a:off x="3795203" y="6237312"/>
            <a:ext cx="7423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 smtClean="0"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Граніт</a:t>
            </a:r>
            <a:endParaRPr lang="uk-UA" sz="1600" dirty="0">
              <a:effectLst>
                <a:innerShdw blurRad="114300">
                  <a:prstClr val="black"/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69" name="Picture 8" descr="Ð ÐµÐ·ÑÐ»ÑÑÐ°Ñ Ð¿Ð¾ÑÑÐºÑ Ð·Ð¾Ð±ÑÐ°Ð¶ÐµÐ½Ñ Ð·Ð° Ð·Ð°Ð¿Ð¸ÑÐ¾Ð¼ &quot;ÐÐ½ÑÑÐ°ÑÐ¸Ñ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989468"/>
            <a:ext cx="2770574" cy="20779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48618" name="Прямоугольник 5"/>
          <p:cNvSpPr/>
          <p:nvPr/>
        </p:nvSpPr>
        <p:spPr>
          <a:xfrm>
            <a:off x="6609183" y="6421978"/>
            <a:ext cx="1097279" cy="3327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Антрацит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508" y="1598833"/>
            <a:ext cx="3744416" cy="280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95536" y="4566567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Вулканічний попіл (під мікроскопом)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brightnessContrast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1960" y="306345"/>
            <a:ext cx="4123557" cy="2569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490386" y="2997552"/>
            <a:ext cx="1654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Вулканічний пісок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6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5526" y="3439368"/>
            <a:ext cx="3816424" cy="2869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598012" y="6454855"/>
            <a:ext cx="1439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Вулканічні туфи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776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04664"/>
            <a:ext cx="86409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 від місця формування розрізняють наземні і підводні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вулкани. Для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наземних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характерним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викид в атмосферу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великої кількості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вулканічної речовини і розсіювання її на значних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територіях. Виверження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підводних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переважно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 н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материкових схилах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рідше в зонах океанічного ложа або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шельфу. Всі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 поділяються на тріщинні та вибухові за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характером лавовивідних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каналів і морфологічними особливостями вулканічних споруд</a:t>
            </a:r>
            <a:r>
              <a:rPr lang="ru-RU" sz="1400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700807"/>
            <a:ext cx="3816424" cy="2858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377178" y="4720883"/>
            <a:ext cx="1565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Підводний вулкан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6327" y="3608943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Знімок НАСА тріщинного вулкана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574215"/>
            <a:ext cx="3100782" cy="2034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3333" y="3928529"/>
            <a:ext cx="3462680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763292" y="6410801"/>
            <a:ext cx="1566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Вибуховий вулкан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891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332656"/>
            <a:ext cx="8568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 просторового розташування вулканів на поверхні Землі показало, що їх формування і діяльність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пов'язані з визначеними регіонами. Це – орогенні рухомі зони земної кори, в яких розвинуті глибинні розломи. Найбільшою такою зоною на нашій планеті є побережжя та острови Тихого океану, де вулкани утворюють, так зване, Тихоокеанське вогняне кільце. На сході воно охоплює західне побережжя Північної і Південної Америк; на заході - Нову Зеландію, острови Фіджі, Соломонові острови до Нової Гвінеї, далі простежується через Філіппіни, Японські та Курильські острови до Камчатки.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829870"/>
            <a:ext cx="7495579" cy="4338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334424" y="6311224"/>
            <a:ext cx="2481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Рис.10 – Мапа  вулканів Землі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505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404664"/>
            <a:ext cx="82809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Магматичні гірські породи в земній корі мають надзвичайно широке розповсюдження, а тому, вони сильно впливають на формування рельєфу. Переважно вони поширені у фундаментах давніх платформ і складчастих областей. В платформовому чохлі вони слабо розвинуті або повністю відсутні. Форми їх залягання залежать від геологічних умов утворення та розповсюдження магми і тісно пов'язані з тектонічними рухами земної кори.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5656" y="1700808"/>
            <a:ext cx="6696744" cy="5022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0715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8892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Метаморфізм, форми його прояву та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рельєфотворне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393" y="1340768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 - це перетворення в метаморфічні гірські породи осадових і магматичних порід внаслідок перекристалізації та мінералогічних і хімічних перетворень. Метаморфізм поділяється на ендогенний, який проходить під впливом на породи тепла, флюїдів і тиску вищезалягаючих шарів Землі, та космогенний, який виникає в астроблемах, тобто величезних метеоритних кратерах.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3687" y="2433456"/>
            <a:ext cx="3263530" cy="2219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30450" y="4791178"/>
            <a:ext cx="634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Гнейс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12" y="3742803"/>
            <a:ext cx="3678548" cy="2563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691680" y="6403817"/>
            <a:ext cx="991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Амфіболіт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86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3810000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435791" y="2819028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Кварц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38591" y="4763636"/>
            <a:ext cx="1148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Серпентиніт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108" y="3463708"/>
            <a:ext cx="3068871" cy="2301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212140" y="5890609"/>
            <a:ext cx="871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Імпактит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124836"/>
            <a:ext cx="2479238" cy="2479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156176" y="2665140"/>
            <a:ext cx="176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Мелакратові породи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62989" y="3194673"/>
            <a:ext cx="2857500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084875" y="5845335"/>
            <a:ext cx="1838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Лейкократові породи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85678" y="2225458"/>
            <a:ext cx="3054474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6838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3529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будові Українського щита розрізняють кристалічний фундамент,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 з метаморфічних порід, і нерівномірно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розвинутий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осадовий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чохол з мезо-кайнозойських порід субгоризонтального залягання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8878" y="1080262"/>
            <a:ext cx="2715815" cy="2036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787387" y="3227740"/>
            <a:ext cx="1698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Глинистий сланець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023387"/>
            <a:ext cx="2667000" cy="219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32718" y="3381510"/>
            <a:ext cx="986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Парагнейс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3881243"/>
            <a:ext cx="3081448" cy="1688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853940" y="5735765"/>
            <a:ext cx="744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Вапняк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938517"/>
            <a:ext cx="3048000" cy="210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907875" y="6129559"/>
            <a:ext cx="808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Доломіт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132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666274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використаної літератури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7739" y="1700808"/>
            <a:ext cx="80205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Горбань В.В. Геологія з основами геоморфології: навчальний посібник / Горбань В.В.,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Воронова Н.В. – Запоріжжя: ЗНУ, 2014. – 221 с.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Магматичні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гірські породи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Вікіпедія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Електронний ресурс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Режим доступу: </a:t>
            </a:r>
          </a:p>
          <a:p>
            <a:pPr algn="just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https://uk.wikipedia.org/wiki/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Магматичні_гірські_породи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Твердость минерала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ресурс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Режим доступа:</a:t>
            </a:r>
          </a:p>
          <a:p>
            <a:pPr algn="just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edu.tsu.ru/eor/resourse/803/html/4.html</a:t>
            </a:r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578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95935" cy="2448272"/>
          </a:xfrm>
        </p:spPr>
        <p:txBody>
          <a:bodyPr>
            <a:normAutofit/>
          </a:bodyPr>
          <a:lstStyle/>
          <a:p>
            <a:pPr algn="just"/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 від умов формування, серед гірських порід виділяють три основні генетичні групи:</a:t>
            </a:r>
          </a:p>
          <a:p>
            <a:pPr marL="0" indent="0" algn="just">
              <a:buNone/>
            </a:pP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Магматичні породи, які утворилися в процесі кристалізації або застигання складного природного розплаву - магми (лави);</a:t>
            </a:r>
          </a:p>
          <a:p>
            <a:pPr marL="0" indent="0" algn="just">
              <a:buNone/>
            </a:pP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Осадові породи, які утворилися за рахунок механічного, хімічного і біологічного процесів в приповерхневій зоні земної кори;</a:t>
            </a:r>
          </a:p>
          <a:p>
            <a:pPr marL="0" indent="0" algn="just">
              <a:buNone/>
            </a:pP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 Метаморфічні породи, формування яких пов'язане з переродженням (перекристалізацією) первинних осадових або магматичних гірських порід на відповідних глибинах земної кори під впливом різноманітних фізико-хімічних факторів.</a:t>
            </a:r>
          </a:p>
        </p:txBody>
      </p:sp>
      <p:pic>
        <p:nvPicPr>
          <p:cNvPr id="2097173" name="Picture 2" descr="Ð ÐµÐ·ÑÐ»ÑÑÐ°Ñ Ð¿Ð¾ÑÑÐºÑ Ð·Ð¾Ð±ÑÐ°Ð¶ÐµÐ½Ñ Ð·Ð° Ð·Ð°Ð¿Ð¸ÑÐ¾Ð¼ &quot;Ð±Ð°Ð·Ð°Ð»ÑÑ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44678"/>
            <a:ext cx="2450272" cy="2520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8624" name="Прямоугольник 1"/>
          <p:cNvSpPr/>
          <p:nvPr/>
        </p:nvSpPr>
        <p:spPr>
          <a:xfrm>
            <a:off x="429801" y="5301208"/>
            <a:ext cx="2659380" cy="294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Базальт (магматичні породи)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74" name="Picture 4" descr="Ð ÐµÐ·ÑÐ»ÑÑÐ°Ñ Ð¿Ð¾ÑÑÐºÑ Ð·Ð¾Ð±ÑÐ°Ð¶ÐµÐ½Ñ Ð·Ð° Ð·Ð°Ð¿Ð¸ÑÐ¾Ð¼ &quot;ÑÐ¾ÑÑ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5510" y="3758735"/>
            <a:ext cx="2917969" cy="2188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8625" name="Прямоугольник 3"/>
          <p:cNvSpPr/>
          <p:nvPr/>
        </p:nvSpPr>
        <p:spPr>
          <a:xfrm>
            <a:off x="6351765" y="6031676"/>
            <a:ext cx="2049779" cy="294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Торф (осадові породи)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75" name="Picture 6" descr="Ð ÐµÐ·ÑÐ»ÑÑÐ°Ñ Ð¿Ð¾ÑÑÐºÑ Ð·Ð¾Ð±ÑÐ°Ð¶ÐµÐ½Ñ Ð·Ð° Ð·Ð°Ð¿Ð¸ÑÐ¾Ð¼ &quot;ÐÐ°ÑÐ¼ÑÑ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1047" y="3212976"/>
            <a:ext cx="2590220" cy="2590220"/>
          </a:xfrm>
          <a:prstGeom prst="rect">
            <a:avLst/>
          </a:prstGeom>
          <a:noFill/>
        </p:spPr>
      </p:pic>
      <p:sp>
        <p:nvSpPr>
          <p:cNvPr id="1048626" name="Прямоугольник 4"/>
          <p:cNvSpPr/>
          <p:nvPr/>
        </p:nvSpPr>
        <p:spPr>
          <a:xfrm>
            <a:off x="3068949" y="5896095"/>
            <a:ext cx="2811779" cy="294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Мармур (метаморфічні породи)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Объект 2"/>
          <p:cNvSpPr>
            <a:spLocks noGrp="1"/>
          </p:cNvSpPr>
          <p:nvPr>
            <p:ph idx="1"/>
          </p:nvPr>
        </p:nvSpPr>
        <p:spPr>
          <a:xfrm>
            <a:off x="531965" y="1255681"/>
            <a:ext cx="8291264" cy="20448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Магматичні гірські породи</a:t>
            </a:r>
          </a:p>
          <a:p>
            <a:pPr algn="just"/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Джерелом утворення магматичних гірських порід є магма або лава.</a:t>
            </a:r>
          </a:p>
          <a:p>
            <a:pPr algn="just"/>
            <a:r>
              <a:rPr lang="uk-UA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Магма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це розплавлена вогняно-рідинна маса, переважно силікатного складу, яка виникла в земній корі або верхній мантії та утворила при застиганні магматичні гірські породи. Магма – складний розчин великої кількості хімічних елементів і сполук, серед яких переважають Si, Аl, Ре, Mg, Мn, Са, Na, К,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Н, S, СІ, Р. 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28" name="Заголовок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5461809" cy="739552"/>
          </a:xfrm>
        </p:spPr>
        <p:txBody>
          <a:bodyPr>
            <a:norm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 гірських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00505"/>
            <a:ext cx="4354069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9717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2415" y="4137722"/>
            <a:ext cx="4890120" cy="2475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Объект 2"/>
          <p:cNvSpPr>
            <a:spLocks noGrp="1"/>
          </p:cNvSpPr>
          <p:nvPr>
            <p:ph idx="1"/>
          </p:nvPr>
        </p:nvSpPr>
        <p:spPr>
          <a:xfrm>
            <a:off x="611560" y="1052736"/>
            <a:ext cx="4114800" cy="1878055"/>
          </a:xfrm>
        </p:spPr>
        <p:txBody>
          <a:bodyPr>
            <a:normAutofit/>
          </a:bodyPr>
          <a:lstStyle/>
          <a:p>
            <a:pPr algn="just"/>
            <a:r>
              <a:rPr lang="uk-UA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Лава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гаряча рідинна або повністю розплавлена маса гірських порід, вилита або витиснута на поверхню Землі під час вулканічного виверження. Вона відрізняється від магми відсутністю летких компонентів, деякими геологічними і фізико-хімічними властивостями.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7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60648"/>
            <a:ext cx="3572222" cy="4995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9717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356992"/>
            <a:ext cx="4851412" cy="323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Объект 2"/>
          <p:cNvSpPr>
            <a:spLocks noGrp="1"/>
          </p:cNvSpPr>
          <p:nvPr>
            <p:ph idx="1"/>
          </p:nvPr>
        </p:nvSpPr>
        <p:spPr>
          <a:xfrm>
            <a:off x="3757092" y="1052736"/>
            <a:ext cx="4847356" cy="4896544"/>
          </a:xfrm>
        </p:spPr>
        <p:txBody>
          <a:bodyPr>
            <a:normAutofit/>
          </a:bodyPr>
          <a:lstStyle/>
          <a:p>
            <a:pPr algn="just"/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них належать такі гірські породи: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інтрузивні (глибинні) — магматичні гірські породи, що утворилися внаслідок кристалізації магми в глибинах земної кори;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гіпабісальні — загальна назва магматичних гірських порід, що утворилися на невеликих глибинах в товщі земної кори;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ефузивні (виливні) — магматичні гірські породи, що утворилися внаслідок застигання вулканічної лави на земній поверхні;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пірокластичні — уламкові гірські породи, що складаються переважно з вулканічних матеріалів.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81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608909"/>
            <a:ext cx="28575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Объект 2"/>
          <p:cNvSpPr>
            <a:spLocks noGrp="1"/>
          </p:cNvSpPr>
          <p:nvPr>
            <p:ph idx="1"/>
          </p:nvPr>
        </p:nvSpPr>
        <p:spPr>
          <a:xfrm>
            <a:off x="395536" y="160187"/>
            <a:ext cx="8003232" cy="892696"/>
          </a:xfrm>
        </p:spPr>
        <p:txBody>
          <a:bodyPr>
            <a:normAutofit/>
          </a:bodyPr>
          <a:lstStyle/>
          <a:p>
            <a:pPr algn="just"/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 компонентом, покладеним в основу хімічної класифікації магматичних інтрузивних та ефузивних гірських порід, є вміст в них SiO</a:t>
            </a:r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Залежно від вмісту SiO</a:t>
            </a:r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всі магматичні породи об'єднують в чотири групи. Окремо виділяють групу лужних порід (таблиця 1).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34" name="Прямоугольник 3"/>
          <p:cNvSpPr/>
          <p:nvPr/>
        </p:nvSpPr>
        <p:spPr>
          <a:xfrm>
            <a:off x="2195736" y="898638"/>
            <a:ext cx="4950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Таблиця 1. - Класифікація магматичних гірських порід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82" name="Picture 3" descr="C:\Users\Александр\Desktop\Geologiya_z_osnovami_geomorfologiyi._Navchalniy_posibnik.pdf - Adobe Acrobat Reader DC.jpg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 bwMode="auto">
          <a:xfrm>
            <a:off x="1708084" y="1206415"/>
            <a:ext cx="5672228" cy="5518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08912" cy="19442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Осадові гірські породи</a:t>
            </a:r>
          </a:p>
          <a:p>
            <a:pPr algn="just"/>
            <a:r>
              <a:rPr lang="uk-UA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Осадова гірська порода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це геологічне тіло, яке складається з мінеральних або органічних утворень, що сформувалося на поверхні суші або на дні водойми та існує в термодинамічних умовах, характерних для верхньої частини літосфери.</a:t>
            </a:r>
            <a:endParaRPr lang="en-GB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83" name="Picture 2" descr="Ð ÐµÐ·ÑÐ»ÑÑÐ°Ñ Ð¿Ð¾ÑÑÐºÑ Ð·Ð¾Ð±ÑÐ°Ð¶ÐµÐ½Ñ Ð·Ð° Ð·Ð°Ð¿Ð¸ÑÐ¾Ð¼ &quot;Ð±Ð¾ÐºÑÐ¸Ñ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953" y="2132856"/>
            <a:ext cx="316835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8636" name="Прямоугольник 1"/>
          <p:cNvSpPr/>
          <p:nvPr/>
        </p:nvSpPr>
        <p:spPr>
          <a:xfrm>
            <a:off x="1773153" y="5488196"/>
            <a:ext cx="779780" cy="294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Боксит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84" name="Picture 4" descr="Ð ÐµÐ·ÑÐ»ÑÑÐ°Ñ Ð¿Ð¾ÑÑÐºÑ Ð·Ð¾Ð±ÑÐ°Ð¶ÐµÐ½Ñ Ð·Ð° Ð·Ð°Ð¿Ð¸ÑÐ¾Ð¼ &quot;Ð³ÑÐ¿Ñ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356" y="2975084"/>
            <a:ext cx="3819525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8637" name="Прямоугольник 3"/>
          <p:cNvSpPr/>
          <p:nvPr/>
        </p:nvSpPr>
        <p:spPr>
          <a:xfrm>
            <a:off x="6263210" y="5795973"/>
            <a:ext cx="5148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Гіпс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оставная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остав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тав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2048</Words>
  <Application>Microsoft Office PowerPoint</Application>
  <PresentationFormat>Экран (4:3)</PresentationFormat>
  <Paragraphs>143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Составная</vt:lpstr>
      <vt:lpstr> На тему: «Гірські породи та їх класифікація. Основні етапи геологічного розвитку Землі та її рельєфу. Процеси внутрішньої геодинаміки-ендогенні процеси та їх роль у формуванні рельєфу. Магматизм і форми його прояву. Метаморфізм, форми його прояву та рельєфотворне значення.» </vt:lpstr>
      <vt:lpstr>Зміст</vt:lpstr>
      <vt:lpstr>Визначення поняття гірські породи</vt:lpstr>
      <vt:lpstr>Слайд 4</vt:lpstr>
      <vt:lpstr>Класифікація гірських порід</vt:lpstr>
      <vt:lpstr>Слайд 6</vt:lpstr>
      <vt:lpstr>Слайд 7</vt:lpstr>
      <vt:lpstr>Слайд 8</vt:lpstr>
      <vt:lpstr>Слайд 9</vt:lpstr>
      <vt:lpstr>Осадові гірські породи складають близько 10% маси земної кори і покривають 75% поверхні Землі. В межах материків близько 20% об'єму осадових гірських порід залягають на платформах і 48% - в геосинкліналях. Товщина осадової оболонки коливається від часток метра до 10-15 км і можливо навіть більше.</vt:lpstr>
      <vt:lpstr>Таблиця 2.- Гранулометрична класифікація осадових некарбонатних уламкових порід. S-дрібний; M-середній; L-великий; XL-крупний; XXL-дуже крупний</vt:lpstr>
      <vt:lpstr>Слайд 12</vt:lpstr>
      <vt:lpstr>Основні етапи геологічного розвитку Землі та її рельєфу</vt:lpstr>
      <vt:lpstr>Слайд 14</vt:lpstr>
      <vt:lpstr>Слайд 15</vt:lpstr>
      <vt:lpstr>Слайд 16</vt:lpstr>
      <vt:lpstr>Слайд 17</vt:lpstr>
      <vt:lpstr>Слайд 18</vt:lpstr>
      <vt:lpstr>Слайд 19</vt:lpstr>
      <vt:lpstr>Ендогенні процеси та їх роль у формуванні рельєфу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Індивідуальне завдання  На тему: «Гірські породи та їх класифікація. Основні етапи геологічного розвитку Землі та її рельєфу. Процеси внутрішньої геодинаміки-ендогенні процеси та їх роль у формуванні рельєфу. Магматизм і форми його прояву. Метаморфізм, форми його прояву та рельєфотворне значення.» З дисципліни: «Геологія з основами геоморфології»</dc:title>
  <dc:creator>Krol Aleksandr</dc:creator>
  <cp:lastModifiedBy>Пользователь Windows</cp:lastModifiedBy>
  <cp:revision>10</cp:revision>
  <dcterms:created xsi:type="dcterms:W3CDTF">2018-04-10T06:07:10Z</dcterms:created>
  <dcterms:modified xsi:type="dcterms:W3CDTF">2021-02-22T12:32:28Z</dcterms:modified>
</cp:coreProperties>
</file>