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25198"/>
    <a:srgbClr val="000099"/>
    <a:srgbClr val="1C1C1C"/>
    <a:srgbClr val="660066"/>
    <a:srgbClr val="00001A"/>
    <a:srgbClr val="261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42" autoAdjust="0"/>
    <p:restoredTop sz="94652" autoAdjust="0"/>
  </p:normalViewPr>
  <p:slideViewPr>
    <p:cSldViewPr>
      <p:cViewPr varScale="1">
        <p:scale>
          <a:sx n="123" d="100"/>
          <a:sy n="123" d="100"/>
        </p:scale>
        <p:origin x="120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DE9D99-7E6F-4B7B-8C8A-FAE12C231CD2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899491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DA1E84-261D-4BAB-AE25-A2FD1F17DB21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93451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38913-639B-4D7F-8E28-807FADC87553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22061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39704B-8463-4D98-9FA5-E6622D65A5C4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843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08A14-6197-492A-9072-7C9E8B62421C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005138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58825C-FF19-436E-9DB5-089113DFBC15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77713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71DA2-06E8-4094-97B8-6E87C63970FB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26961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1C45BD-A701-4738-8947-390099C0A48A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330918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CC669C-E9F7-4913-8D73-E9E5449D4766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093127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9F735-5C8D-4460-9221-56ABF73F6159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581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AF5B2-451E-484F-A6E7-E3775FB9EC00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85096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C86844-C367-41EE-A1A9-1E24D6060C62}" type="slidenum">
              <a:rPr lang="es-ES" altLang="ru-RU"/>
              <a:pPr/>
              <a:t>‹#›</a:t>
            </a:fld>
            <a:endParaRPr lang="es-E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07504" y="4941168"/>
            <a:ext cx="8712075" cy="575468"/>
          </a:xfrm>
          <a:noFill/>
        </p:spPr>
        <p:txBody>
          <a:bodyPr/>
          <a:lstStyle/>
          <a:p>
            <a:pPr algn="l" eaLnBrk="1" hangingPunct="1"/>
            <a:r>
              <a:rPr lang="uk-UA" sz="4000" b="1" dirty="0"/>
              <a:t>Правові засади місцевого самоврядування</a:t>
            </a:r>
            <a:endParaRPr lang="es-ES" altLang="ru-RU" sz="4000" b="1" dirty="0" smtClean="0">
              <a:solidFill>
                <a:srgbClr val="025198"/>
              </a:solidFill>
            </a:endParaRPr>
          </a:p>
        </p:txBody>
      </p:sp>
      <p:sp>
        <p:nvSpPr>
          <p:cNvPr id="2051" name="Rectangle 122"/>
          <p:cNvSpPr>
            <a:spLocks noChangeArrowheads="1"/>
          </p:cNvSpPr>
          <p:nvPr/>
        </p:nvSpPr>
        <p:spPr bwMode="auto">
          <a:xfrm>
            <a:off x="323850" y="5805488"/>
            <a:ext cx="38893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2000" b="1" dirty="0" smtClean="0">
                <a:solidFill>
                  <a:srgbClr val="025198"/>
                </a:solidFill>
              </a:rPr>
              <a:t>Лекція 4</a:t>
            </a:r>
            <a:endParaRPr lang="es-ES" altLang="ru-RU" sz="2000" b="1" dirty="0">
              <a:solidFill>
                <a:srgbClr val="02519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188641"/>
            <a:ext cx="8928992" cy="936104"/>
          </a:xfrm>
        </p:spPr>
        <p:txBody>
          <a:bodyPr/>
          <a:lstStyle/>
          <a:p>
            <a:pPr eaLnBrk="1" hangingPunct="1"/>
            <a:r>
              <a:rPr lang="uk-UA" sz="4000" dirty="0" smtClean="0"/>
              <a:t>Інститут делегування повноважень у системі місцевого самоврядування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784"/>
            <a:ext cx="5436096" cy="475252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2400" dirty="0" err="1"/>
              <a:t>Прийнята</a:t>
            </a:r>
            <a:r>
              <a:rPr lang="ru-RU" sz="2400" dirty="0"/>
              <a:t> в </a:t>
            </a:r>
            <a:r>
              <a:rPr lang="ru-RU" sz="2400" dirty="0" err="1"/>
              <a:t>Україні</a:t>
            </a:r>
            <a:r>
              <a:rPr lang="ru-RU" sz="2400" dirty="0"/>
              <a:t> практика </a:t>
            </a:r>
            <a:r>
              <a:rPr lang="ru-RU" sz="2400" dirty="0" err="1"/>
              <a:t>делегування</a:t>
            </a:r>
            <a:r>
              <a:rPr lang="ru-RU" sz="2400" dirty="0"/>
              <a:t> </a:t>
            </a:r>
            <a:r>
              <a:rPr lang="ru-RU" sz="2400" dirty="0" err="1"/>
              <a:t>повноважень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 </a:t>
            </a:r>
            <a:r>
              <a:rPr lang="ru-RU" sz="2400" dirty="0" err="1"/>
              <a:t>виконавчої</a:t>
            </a:r>
            <a:r>
              <a:rPr lang="ru-RU" sz="2400" dirty="0"/>
              <a:t> </a:t>
            </a:r>
            <a:r>
              <a:rPr lang="ru-RU" sz="2400" dirty="0" err="1"/>
              <a:t>влади</a:t>
            </a:r>
            <a:r>
              <a:rPr lang="ru-RU" sz="2400" dirty="0"/>
              <a:t> органам </a:t>
            </a:r>
            <a:r>
              <a:rPr lang="ru-RU" sz="2400" dirty="0" err="1"/>
              <a:t>місцевого</a:t>
            </a:r>
            <a:r>
              <a:rPr lang="ru-RU" sz="2400" dirty="0"/>
              <a:t> </a:t>
            </a:r>
            <a:r>
              <a:rPr lang="ru-RU" sz="2400" dirty="0" err="1"/>
              <a:t>самоврядування</a:t>
            </a:r>
            <a:r>
              <a:rPr lang="ru-RU" sz="2400" dirty="0"/>
              <a:t> </a:t>
            </a:r>
            <a:r>
              <a:rPr lang="ru-RU" sz="2400" b="1" dirty="0"/>
              <a:t>не </a:t>
            </a:r>
            <a:r>
              <a:rPr lang="ru-RU" sz="2400" b="1" dirty="0" err="1"/>
              <a:t>сприяє</a:t>
            </a:r>
            <a:r>
              <a:rPr lang="ru-RU" sz="2400" b="1" dirty="0"/>
              <a:t> </a:t>
            </a:r>
            <a:r>
              <a:rPr lang="ru-RU" sz="2400" b="1" dirty="0" err="1"/>
              <a:t>ефективному</a:t>
            </a:r>
            <a:r>
              <a:rPr lang="ru-RU" sz="2400" b="1" dirty="0"/>
              <a:t> </a:t>
            </a:r>
            <a:r>
              <a:rPr lang="ru-RU" sz="2400" b="1" dirty="0" err="1"/>
              <a:t>функціонуванню</a:t>
            </a:r>
            <a:r>
              <a:rPr lang="ru-RU" sz="2400" b="1" dirty="0"/>
              <a:t> </a:t>
            </a:r>
            <a:r>
              <a:rPr lang="ru-RU" sz="2400" b="1" dirty="0" err="1"/>
              <a:t>органів</a:t>
            </a:r>
            <a:r>
              <a:rPr lang="ru-RU" sz="2400" b="1" dirty="0"/>
              <a:t> </a:t>
            </a:r>
            <a:r>
              <a:rPr lang="ru-RU" sz="2400" b="1" dirty="0" err="1"/>
              <a:t>місцевого</a:t>
            </a:r>
            <a:r>
              <a:rPr lang="ru-RU" sz="2400" b="1" dirty="0"/>
              <a:t> </a:t>
            </a:r>
            <a:r>
              <a:rPr lang="ru-RU" sz="2400" b="1" dirty="0" err="1"/>
              <a:t>самоврядування</a:t>
            </a:r>
            <a:r>
              <a:rPr lang="ru-RU" sz="2400" dirty="0"/>
              <a:t>, а </a:t>
            </a:r>
            <a:r>
              <a:rPr lang="ru-RU" sz="2400" dirty="0" err="1"/>
              <a:t>призводить</a:t>
            </a:r>
            <a:r>
              <a:rPr lang="ru-RU" sz="2400" dirty="0"/>
              <a:t> до </a:t>
            </a:r>
            <a:r>
              <a:rPr lang="ru-RU" sz="2400" dirty="0" err="1"/>
              <a:t>компетенційних</a:t>
            </a:r>
            <a:r>
              <a:rPr lang="ru-RU" sz="2400" dirty="0"/>
              <a:t> </a:t>
            </a:r>
            <a:r>
              <a:rPr lang="ru-RU" sz="2400" dirty="0" err="1"/>
              <a:t>спорів</a:t>
            </a:r>
            <a:r>
              <a:rPr lang="ru-RU" sz="2400" dirty="0"/>
              <a:t>, </a:t>
            </a:r>
            <a:r>
              <a:rPr lang="ru-RU" sz="2400" dirty="0" err="1"/>
              <a:t>втручання</a:t>
            </a:r>
            <a:r>
              <a:rPr lang="ru-RU" sz="2400" dirty="0"/>
              <a:t> в </a:t>
            </a:r>
            <a:r>
              <a:rPr lang="ru-RU" sz="2400" dirty="0" err="1"/>
              <a:t>діяльність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 </a:t>
            </a:r>
            <a:r>
              <a:rPr lang="ru-RU" sz="2400" dirty="0" err="1"/>
              <a:t>місцевого</a:t>
            </a:r>
            <a:r>
              <a:rPr lang="ru-RU" sz="2400" dirty="0"/>
              <a:t> </a:t>
            </a:r>
            <a:r>
              <a:rPr lang="ru-RU" sz="2400" dirty="0" err="1"/>
              <a:t>самоврядування</a:t>
            </a:r>
            <a:r>
              <a:rPr lang="ru-RU" sz="2400" dirty="0"/>
              <a:t> та не в </a:t>
            </a:r>
            <a:r>
              <a:rPr lang="ru-RU" sz="2400" dirty="0" err="1"/>
              <a:t>повній</a:t>
            </a:r>
            <a:r>
              <a:rPr lang="ru-RU" sz="2400" dirty="0"/>
              <a:t> </a:t>
            </a:r>
            <a:r>
              <a:rPr lang="ru-RU" sz="2400" dirty="0" err="1"/>
              <a:t>мірі</a:t>
            </a:r>
            <a:r>
              <a:rPr lang="ru-RU" sz="2400" dirty="0"/>
              <a:t> </a:t>
            </a:r>
            <a:r>
              <a:rPr lang="ru-RU" sz="2400" dirty="0" err="1"/>
              <a:t>відповідає</a:t>
            </a:r>
            <a:r>
              <a:rPr lang="ru-RU" sz="2400" dirty="0"/>
              <a:t> </a:t>
            </a:r>
            <a:r>
              <a:rPr lang="ru-RU" sz="2400" dirty="0" err="1"/>
              <a:t>положенням</a:t>
            </a:r>
            <a:r>
              <a:rPr lang="ru-RU" sz="2400" dirty="0"/>
              <a:t> </a:t>
            </a:r>
            <a:r>
              <a:rPr lang="ru-RU" sz="2400" dirty="0" err="1"/>
              <a:t>Європейської</a:t>
            </a:r>
            <a:r>
              <a:rPr lang="ru-RU" sz="2400" dirty="0"/>
              <a:t> </a:t>
            </a:r>
            <a:r>
              <a:rPr lang="ru-RU" sz="2400" dirty="0" err="1"/>
              <a:t>Хартії</a:t>
            </a:r>
            <a:r>
              <a:rPr lang="ru-RU" sz="2400" dirty="0"/>
              <a:t> </a:t>
            </a:r>
            <a:r>
              <a:rPr lang="ru-RU" sz="2400" dirty="0" err="1"/>
              <a:t>місцевого</a:t>
            </a:r>
            <a:r>
              <a:rPr lang="ru-RU" sz="2400" dirty="0"/>
              <a:t> </a:t>
            </a:r>
            <a:r>
              <a:rPr lang="ru-RU" sz="2400" dirty="0" err="1"/>
              <a:t>самоврядування</a:t>
            </a:r>
            <a:r>
              <a:rPr lang="ru-RU" sz="2400" dirty="0"/>
              <a:t>.</a:t>
            </a:r>
            <a:endParaRPr lang="uk-UA" altLang="ru-RU" sz="24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786" y="1682649"/>
            <a:ext cx="2857500" cy="2143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584" y="4023638"/>
            <a:ext cx="3707904" cy="221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3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188641"/>
            <a:ext cx="8928992" cy="936104"/>
          </a:xfrm>
        </p:spPr>
        <p:txBody>
          <a:bodyPr/>
          <a:lstStyle/>
          <a:p>
            <a:pPr eaLnBrk="1" hangingPunct="1"/>
            <a:r>
              <a:rPr lang="uk-UA" sz="4000" dirty="0" smtClean="0"/>
              <a:t>Інститут делегування повноважень у системі місцевого самоврядування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412776"/>
            <a:ext cx="5652120" cy="482453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2400" dirty="0" err="1"/>
              <a:t>Більшість</a:t>
            </a:r>
            <a:r>
              <a:rPr lang="ru-RU" sz="2400" dirty="0"/>
              <a:t> </a:t>
            </a:r>
            <a:r>
              <a:rPr lang="ru-RU" sz="2400" dirty="0" err="1"/>
              <a:t>повноважень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делегуються</a:t>
            </a:r>
            <a:r>
              <a:rPr lang="ru-RU" sz="2400" dirty="0"/>
              <a:t> органам </a:t>
            </a:r>
            <a:r>
              <a:rPr lang="ru-RU" sz="2400" dirty="0" err="1"/>
              <a:t>місцевого</a:t>
            </a:r>
            <a:r>
              <a:rPr lang="ru-RU" sz="2400" dirty="0"/>
              <a:t> </a:t>
            </a:r>
            <a:r>
              <a:rPr lang="ru-RU" sz="2400" dirty="0" err="1"/>
              <a:t>самоврядування</a:t>
            </a:r>
            <a:r>
              <a:rPr lang="ru-RU" sz="2400" dirty="0"/>
              <a:t> органами </a:t>
            </a:r>
            <a:r>
              <a:rPr lang="ru-RU" sz="2400" dirty="0" err="1"/>
              <a:t>державної</a:t>
            </a:r>
            <a:r>
              <a:rPr lang="ru-RU" sz="2400" dirty="0"/>
              <a:t> </a:t>
            </a:r>
            <a:r>
              <a:rPr lang="ru-RU" sz="2400" dirty="0" err="1"/>
              <a:t>влади</a:t>
            </a:r>
            <a:r>
              <a:rPr lang="ru-RU" sz="2400" dirty="0"/>
              <a:t>, </a:t>
            </a:r>
            <a:r>
              <a:rPr lang="ru-RU" sz="2400" dirty="0" err="1"/>
              <a:t>цілком</a:t>
            </a:r>
            <a:r>
              <a:rPr lang="ru-RU" sz="2400" dirty="0"/>
              <a:t> могли б </a:t>
            </a:r>
            <a:r>
              <a:rPr lang="ru-RU" sz="2400" dirty="0" err="1"/>
              <a:t>знаходитись</a:t>
            </a:r>
            <a:r>
              <a:rPr lang="ru-RU" sz="2400" dirty="0"/>
              <a:t> у </a:t>
            </a:r>
            <a:r>
              <a:rPr lang="ru-RU" sz="2400" dirty="0" err="1"/>
              <a:t>виключній</a:t>
            </a:r>
            <a:r>
              <a:rPr lang="ru-RU" sz="2400" dirty="0"/>
              <a:t> </a:t>
            </a:r>
            <a:r>
              <a:rPr lang="ru-RU" sz="2400" dirty="0" err="1"/>
              <a:t>компетенції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 </a:t>
            </a:r>
            <a:r>
              <a:rPr lang="ru-RU" sz="2400" dirty="0" err="1"/>
              <a:t>місцевого</a:t>
            </a:r>
            <a:r>
              <a:rPr lang="ru-RU" sz="2400" dirty="0"/>
              <a:t> </a:t>
            </a:r>
            <a:r>
              <a:rPr lang="ru-RU" sz="2400" dirty="0" err="1"/>
              <a:t>самоврядування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спроможні</a:t>
            </a:r>
            <a:r>
              <a:rPr lang="ru-RU" sz="2400" dirty="0"/>
              <a:t> </a:t>
            </a:r>
            <a:r>
              <a:rPr lang="ru-RU" sz="2400" dirty="0" err="1"/>
              <a:t>забезпечувати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ефективну</a:t>
            </a:r>
            <a:r>
              <a:rPr lang="ru-RU" sz="2400" dirty="0"/>
              <a:t> </a:t>
            </a:r>
            <a:r>
              <a:rPr lang="ru-RU" sz="2400" dirty="0" err="1"/>
              <a:t>організацію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доведено практикою </a:t>
            </a:r>
            <a:r>
              <a:rPr lang="ru-RU" sz="2400" dirty="0" err="1"/>
              <a:t>діяльності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 </a:t>
            </a:r>
            <a:r>
              <a:rPr lang="ru-RU" sz="2400" dirty="0" err="1"/>
              <a:t>місцевого</a:t>
            </a:r>
            <a:r>
              <a:rPr lang="ru-RU" sz="2400" dirty="0"/>
              <a:t> </a:t>
            </a:r>
            <a:r>
              <a:rPr lang="ru-RU" sz="2400" dirty="0" err="1"/>
              <a:t>самоврядування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здійснюють</a:t>
            </a:r>
            <a:r>
              <a:rPr lang="ru-RU" sz="2400" dirty="0"/>
              <a:t> </a:t>
            </a:r>
            <a:r>
              <a:rPr lang="ru-RU" sz="2400" dirty="0" err="1"/>
              <a:t>фактично</a:t>
            </a:r>
            <a:r>
              <a:rPr lang="ru-RU" sz="2400" dirty="0"/>
              <a:t> </a:t>
            </a:r>
            <a:r>
              <a:rPr lang="ru-RU" sz="2400" dirty="0" err="1"/>
              <a:t>багато</a:t>
            </a:r>
            <a:r>
              <a:rPr lang="ru-RU" sz="2400" dirty="0"/>
              <a:t> </a:t>
            </a:r>
            <a:r>
              <a:rPr lang="ru-RU" sz="2400" dirty="0" err="1"/>
              <a:t>років</a:t>
            </a:r>
            <a:r>
              <a:rPr lang="ru-RU" sz="2400" dirty="0"/>
              <a:t>  та не </a:t>
            </a:r>
            <a:r>
              <a:rPr lang="ru-RU" sz="2400" dirty="0" err="1"/>
              <a:t>потребують</a:t>
            </a:r>
            <a:r>
              <a:rPr lang="ru-RU" sz="2400" dirty="0"/>
              <a:t> прямого контролю з боку </a:t>
            </a:r>
            <a:r>
              <a:rPr lang="ru-RU" sz="2400" dirty="0" err="1"/>
              <a:t>державних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 </a:t>
            </a:r>
            <a:r>
              <a:rPr lang="ru-RU" sz="2400" dirty="0" err="1"/>
              <a:t>влади</a:t>
            </a:r>
            <a:r>
              <a:rPr lang="ru-RU" sz="2400" dirty="0"/>
              <a:t>.</a:t>
            </a:r>
            <a:endParaRPr lang="uk-UA" altLang="ru-RU" sz="24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263" y="2050715"/>
            <a:ext cx="3407737" cy="354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8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188641"/>
            <a:ext cx="8928992" cy="936104"/>
          </a:xfrm>
        </p:spPr>
        <p:txBody>
          <a:bodyPr/>
          <a:lstStyle/>
          <a:p>
            <a:pPr eaLnBrk="1" hangingPunct="1"/>
            <a:r>
              <a:rPr lang="uk-UA" sz="4000" dirty="0" smtClean="0"/>
              <a:t>Інститут делегування повноважень у системі місцевого самоврядування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484784"/>
            <a:ext cx="4608512" cy="482453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2400" dirty="0"/>
              <a:t>На </a:t>
            </a:r>
            <a:r>
              <a:rPr lang="ru-RU" sz="2400" dirty="0" err="1"/>
              <a:t>законодавчому</a:t>
            </a:r>
            <a:r>
              <a:rPr lang="ru-RU" sz="2400" dirty="0"/>
              <a:t> </a:t>
            </a:r>
            <a:r>
              <a:rPr lang="ru-RU" sz="2400" dirty="0" err="1"/>
              <a:t>рівні</a:t>
            </a:r>
            <a:r>
              <a:rPr lang="ru-RU" sz="2400" dirty="0"/>
              <a:t> </a:t>
            </a:r>
            <a:r>
              <a:rPr lang="ru-RU" sz="2400" dirty="0" err="1"/>
              <a:t>необхідно</a:t>
            </a:r>
            <a:r>
              <a:rPr lang="ru-RU" sz="2400" dirty="0"/>
              <a:t> </a:t>
            </a:r>
            <a:r>
              <a:rPr lang="ru-RU" sz="2400" dirty="0" err="1"/>
              <a:t>врегулювати</a:t>
            </a:r>
            <a:r>
              <a:rPr lang="ru-RU" sz="2400" dirty="0"/>
              <a:t> процедуру  контролю за </a:t>
            </a:r>
            <a:r>
              <a:rPr lang="ru-RU" sz="2400" dirty="0" err="1"/>
              <a:t>виконанням</a:t>
            </a:r>
            <a:r>
              <a:rPr lang="ru-RU" sz="2400" dirty="0"/>
              <a:t> </a:t>
            </a:r>
            <a:r>
              <a:rPr lang="ru-RU" sz="2400" dirty="0" err="1"/>
              <a:t>делегованих</a:t>
            </a:r>
            <a:r>
              <a:rPr lang="ru-RU" sz="2400" dirty="0"/>
              <a:t> </a:t>
            </a:r>
            <a:r>
              <a:rPr lang="ru-RU" sz="2400" dirty="0" err="1"/>
              <a:t>повноважень</a:t>
            </a:r>
            <a:r>
              <a:rPr lang="ru-RU" sz="2400" dirty="0"/>
              <a:t>,  де </a:t>
            </a:r>
            <a:r>
              <a:rPr lang="ru-RU" sz="2400" dirty="0" err="1"/>
              <a:t>чітко</a:t>
            </a:r>
            <a:r>
              <a:rPr lang="ru-RU" sz="2400" dirty="0"/>
              <a:t> </a:t>
            </a:r>
            <a:r>
              <a:rPr lang="ru-RU" sz="2400" dirty="0" err="1"/>
              <a:t>визначити</a:t>
            </a:r>
            <a:r>
              <a:rPr lang="ru-RU" sz="2400" dirty="0"/>
              <a:t> </a:t>
            </a:r>
            <a:r>
              <a:rPr lang="ru-RU" sz="2400" dirty="0" err="1"/>
              <a:t>дозволену</a:t>
            </a:r>
            <a:r>
              <a:rPr lang="ru-RU" sz="2400" dirty="0"/>
              <a:t> «межу» контролю з боку </a:t>
            </a:r>
            <a:r>
              <a:rPr lang="ru-RU" sz="2400" dirty="0" err="1"/>
              <a:t>органів</a:t>
            </a:r>
            <a:r>
              <a:rPr lang="ru-RU" sz="2400" dirty="0"/>
              <a:t> </a:t>
            </a:r>
            <a:r>
              <a:rPr lang="ru-RU" sz="2400" dirty="0" err="1"/>
              <a:t>виконавчої</a:t>
            </a:r>
            <a:r>
              <a:rPr lang="ru-RU" sz="2400" dirty="0"/>
              <a:t> </a:t>
            </a:r>
            <a:r>
              <a:rPr lang="ru-RU" sz="2400" dirty="0" err="1"/>
              <a:t>влади</a:t>
            </a:r>
            <a:r>
              <a:rPr lang="ru-RU" sz="2400" dirty="0"/>
              <a:t>. </a:t>
            </a:r>
            <a:r>
              <a:rPr lang="ru-RU" sz="2400" dirty="0" err="1"/>
              <a:t>Необхідно</a:t>
            </a:r>
            <a:r>
              <a:rPr lang="ru-RU" sz="2400" dirty="0"/>
              <a:t> </a:t>
            </a:r>
            <a:r>
              <a:rPr lang="ru-RU" sz="2400" dirty="0" err="1"/>
              <a:t>передбачити</a:t>
            </a:r>
            <a:r>
              <a:rPr lang="ru-RU" sz="2400" dirty="0"/>
              <a:t> і </a:t>
            </a:r>
            <a:r>
              <a:rPr lang="ru-RU" sz="2400" dirty="0" err="1"/>
              <a:t>дієвий</a:t>
            </a:r>
            <a:r>
              <a:rPr lang="ru-RU" sz="2400" dirty="0"/>
              <a:t> </a:t>
            </a:r>
            <a:r>
              <a:rPr lang="ru-RU" sz="2400" dirty="0" err="1"/>
              <a:t>захист</a:t>
            </a:r>
            <a:r>
              <a:rPr lang="ru-RU" sz="2400" dirty="0"/>
              <a:t> для </a:t>
            </a:r>
            <a:r>
              <a:rPr lang="ru-RU" sz="2400" dirty="0" err="1"/>
              <a:t>органів</a:t>
            </a:r>
            <a:r>
              <a:rPr lang="ru-RU" sz="2400" dirty="0"/>
              <a:t> </a:t>
            </a:r>
            <a:r>
              <a:rPr lang="ru-RU" sz="2400" dirty="0" err="1"/>
              <a:t>місцевого</a:t>
            </a:r>
            <a:r>
              <a:rPr lang="ru-RU" sz="2400" dirty="0"/>
              <a:t> </a:t>
            </a:r>
            <a:r>
              <a:rPr lang="ru-RU" sz="2400" dirty="0" err="1"/>
              <a:t>самоврядування</a:t>
            </a:r>
            <a:r>
              <a:rPr lang="ru-RU" sz="2400" dirty="0"/>
              <a:t> у </a:t>
            </a:r>
            <a:r>
              <a:rPr lang="ru-RU" sz="2400" dirty="0" err="1"/>
              <a:t>разі</a:t>
            </a:r>
            <a:r>
              <a:rPr lang="ru-RU" sz="2400" dirty="0"/>
              <a:t> </a:t>
            </a:r>
            <a:r>
              <a:rPr lang="ru-RU" sz="2400" dirty="0" err="1"/>
              <a:t>втручання</a:t>
            </a:r>
            <a:r>
              <a:rPr lang="ru-RU" sz="2400" dirty="0"/>
              <a:t>  в 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діяльність</a:t>
            </a:r>
            <a:r>
              <a:rPr lang="ru-RU" sz="2400" dirty="0"/>
              <a:t>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 </a:t>
            </a:r>
            <a:r>
              <a:rPr lang="ru-RU" sz="2400" dirty="0" err="1"/>
              <a:t>влади</a:t>
            </a:r>
            <a:r>
              <a:rPr lang="ru-RU" sz="2400" dirty="0"/>
              <a:t>.</a:t>
            </a:r>
            <a:endParaRPr lang="uk-UA" altLang="ru-RU" sz="24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556792"/>
            <a:ext cx="3467100" cy="2143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3963087"/>
            <a:ext cx="3611116" cy="234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6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188641"/>
            <a:ext cx="8928992" cy="936104"/>
          </a:xfrm>
        </p:spPr>
        <p:txBody>
          <a:bodyPr/>
          <a:lstStyle/>
          <a:p>
            <a:pPr eaLnBrk="1" hangingPunct="1"/>
            <a:r>
              <a:rPr lang="uk-UA" sz="4000" dirty="0" smtClean="0"/>
              <a:t>Виключні повноваження районних, обласних рад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484784"/>
            <a:ext cx="5112568" cy="482453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2400" dirty="0" err="1"/>
              <a:t>Особливу</a:t>
            </a:r>
            <a:r>
              <a:rPr lang="ru-RU" sz="2400" dirty="0"/>
              <a:t> </a:t>
            </a:r>
            <a:r>
              <a:rPr lang="ru-RU" sz="2400" dirty="0" err="1"/>
              <a:t>увагу</a:t>
            </a:r>
            <a:r>
              <a:rPr lang="ru-RU" sz="2400" dirty="0"/>
              <a:t> </a:t>
            </a:r>
            <a:r>
              <a:rPr lang="ru-RU" sz="2400" dirty="0" err="1"/>
              <a:t>слід</a:t>
            </a:r>
            <a:r>
              <a:rPr lang="ru-RU" sz="2400" dirty="0"/>
              <a:t> </a:t>
            </a:r>
            <a:r>
              <a:rPr lang="ru-RU" sz="2400" dirty="0" err="1"/>
              <a:t>звернути</a:t>
            </a:r>
            <a:r>
              <a:rPr lang="ru-RU" sz="2400" dirty="0"/>
              <a:t> на </a:t>
            </a:r>
            <a:r>
              <a:rPr lang="ru-RU" sz="2400" dirty="0" err="1"/>
              <a:t>аналіз</a:t>
            </a:r>
            <a:r>
              <a:rPr lang="ru-RU" sz="2400" dirty="0"/>
              <a:t> </a:t>
            </a:r>
            <a:r>
              <a:rPr lang="ru-RU" sz="2400" dirty="0" err="1"/>
              <a:t>природи</a:t>
            </a:r>
            <a:r>
              <a:rPr lang="ru-RU" sz="2400" dirty="0"/>
              <a:t> </a:t>
            </a:r>
            <a:r>
              <a:rPr lang="ru-RU" sz="2400" dirty="0" err="1"/>
              <a:t>повноважень</a:t>
            </a:r>
            <a:r>
              <a:rPr lang="ru-RU" sz="2400" dirty="0"/>
              <a:t> </a:t>
            </a:r>
            <a:r>
              <a:rPr lang="ru-RU" sz="2400" dirty="0" err="1"/>
              <a:t>регіональної</a:t>
            </a:r>
            <a:r>
              <a:rPr lang="ru-RU" sz="2400" dirty="0"/>
              <a:t> </a:t>
            </a:r>
            <a:r>
              <a:rPr lang="ru-RU" sz="2400" dirty="0" err="1"/>
              <a:t>влади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/>
              <a:t>До </a:t>
            </a:r>
            <a:r>
              <a:rPr lang="ru-RU" sz="2400" dirty="0" err="1"/>
              <a:t>відання</a:t>
            </a:r>
            <a:r>
              <a:rPr lang="ru-RU" sz="2400" dirty="0"/>
              <a:t> </a:t>
            </a:r>
            <a:r>
              <a:rPr lang="ru-RU" sz="2400" dirty="0" err="1"/>
              <a:t>районних</a:t>
            </a:r>
            <a:r>
              <a:rPr lang="ru-RU" sz="2400" dirty="0"/>
              <a:t>, </a:t>
            </a:r>
            <a:r>
              <a:rPr lang="ru-RU" sz="2400" dirty="0" err="1"/>
              <a:t>обласних</a:t>
            </a:r>
            <a:r>
              <a:rPr lang="ru-RU" sz="2400" dirty="0"/>
              <a:t> рад </a:t>
            </a:r>
            <a:r>
              <a:rPr lang="ru-RU" sz="2400" dirty="0" err="1"/>
              <a:t>Конституція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(ст. 143) </a:t>
            </a:r>
            <a:r>
              <a:rPr lang="ru-RU" sz="2400" dirty="0" err="1"/>
              <a:t>відносить</a:t>
            </a:r>
            <a:r>
              <a:rPr lang="ru-RU" sz="2400" dirty="0"/>
              <a:t>:</a:t>
            </a:r>
          </a:p>
          <a:p>
            <a:pPr>
              <a:buFontTx/>
              <a:buChar char="-"/>
            </a:pPr>
            <a:r>
              <a:rPr lang="ru-RU" sz="2400" dirty="0" err="1" smtClean="0"/>
              <a:t>затвердження</a:t>
            </a:r>
            <a:r>
              <a:rPr lang="ru-RU" sz="2400" dirty="0" smtClean="0"/>
              <a:t> </a:t>
            </a:r>
            <a:r>
              <a:rPr lang="ru-RU" sz="2400" dirty="0" err="1"/>
              <a:t>програм</a:t>
            </a:r>
            <a:r>
              <a:rPr lang="ru-RU" sz="2400" dirty="0"/>
              <a:t> </a:t>
            </a:r>
            <a:r>
              <a:rPr lang="ru-RU" sz="2400" dirty="0" err="1"/>
              <a:t>соціально-економічного</a:t>
            </a:r>
            <a:r>
              <a:rPr lang="ru-RU" sz="2400" dirty="0"/>
              <a:t> та культурного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відповідних</a:t>
            </a:r>
            <a:r>
              <a:rPr lang="ru-RU" sz="2400" dirty="0"/>
              <a:t> областей і </a:t>
            </a:r>
            <a:r>
              <a:rPr lang="ru-RU" sz="2400" dirty="0" err="1"/>
              <a:t>районів</a:t>
            </a:r>
            <a:r>
              <a:rPr lang="ru-RU" sz="2400" dirty="0"/>
              <a:t> та контроль за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 smtClean="0"/>
              <a:t>виконанням</a:t>
            </a:r>
            <a:r>
              <a:rPr lang="ru-RU" sz="2400" dirty="0" smtClean="0"/>
              <a:t>;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24" y="2204864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241" y="2348880"/>
            <a:ext cx="3312759" cy="3361785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188641"/>
            <a:ext cx="8928992" cy="936104"/>
          </a:xfrm>
        </p:spPr>
        <p:txBody>
          <a:bodyPr/>
          <a:lstStyle/>
          <a:p>
            <a:pPr eaLnBrk="1" hangingPunct="1"/>
            <a:r>
              <a:rPr lang="uk-UA" sz="4000" dirty="0" smtClean="0"/>
              <a:t>Виключні повноваження районних, обласних рад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484784"/>
            <a:ext cx="6192688" cy="4824536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400" dirty="0" err="1" smtClean="0"/>
              <a:t>затвердження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районних</a:t>
            </a:r>
            <a:r>
              <a:rPr lang="ru-RU" sz="2400" dirty="0" smtClean="0"/>
              <a:t> і </a:t>
            </a:r>
            <a:r>
              <a:rPr lang="ru-RU" sz="2400" dirty="0" err="1" smtClean="0"/>
              <a:t>обласних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бюджетів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формуються</a:t>
            </a:r>
            <a:r>
              <a:rPr lang="ru-RU" sz="2400" dirty="0" smtClean="0"/>
              <a:t> з державного бюджету для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розподілу</a:t>
            </a:r>
            <a:r>
              <a:rPr lang="ru-RU" sz="2400" dirty="0" smtClean="0"/>
              <a:t>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територіальними</a:t>
            </a:r>
            <a:r>
              <a:rPr lang="ru-RU" sz="2400" dirty="0" smtClean="0"/>
              <a:t> громадами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виконання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спільних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проектів</a:t>
            </a:r>
            <a:r>
              <a:rPr lang="ru-RU" sz="2400" dirty="0" smtClean="0"/>
              <a:t> та з </a:t>
            </a:r>
            <a:r>
              <a:rPr lang="ru-RU" sz="2400" dirty="0" err="1" smtClean="0"/>
              <a:t>коштів</a:t>
            </a:r>
            <a:r>
              <a:rPr lang="ru-RU" sz="2400" dirty="0" smtClean="0"/>
              <a:t>, </a:t>
            </a:r>
            <a:r>
              <a:rPr lang="ru-RU" sz="2400" dirty="0" err="1" smtClean="0"/>
              <a:t>залучених</a:t>
            </a:r>
            <a:r>
              <a:rPr lang="ru-RU" sz="2400" dirty="0" smtClean="0"/>
              <a:t> на </a:t>
            </a:r>
            <a:r>
              <a:rPr lang="ru-RU" sz="2400" dirty="0" err="1" smtClean="0"/>
              <a:t>договірних</a:t>
            </a:r>
            <a:r>
              <a:rPr lang="ru-RU" sz="2400" dirty="0" smtClean="0"/>
              <a:t> засадах з </a:t>
            </a:r>
            <a:r>
              <a:rPr lang="ru-RU" sz="2400" dirty="0" err="1" smtClean="0"/>
              <a:t>місцевих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бюджетів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реалізації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спільних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соціально-економічних</a:t>
            </a:r>
            <a:r>
              <a:rPr lang="ru-RU" sz="2400" dirty="0" smtClean="0"/>
              <a:t> і </a:t>
            </a:r>
            <a:r>
              <a:rPr lang="ru-RU" sz="2400" dirty="0" err="1" smtClean="0"/>
              <a:t>культурних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програм</a:t>
            </a:r>
            <a:r>
              <a:rPr lang="ru-RU" sz="2400" dirty="0" smtClean="0"/>
              <a:t>, та контролю за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виконанням</a:t>
            </a:r>
            <a:r>
              <a:rPr lang="ru-RU" sz="2400" dirty="0" smtClean="0"/>
              <a:t>;</a:t>
            </a:r>
          </a:p>
          <a:p>
            <a:pPr>
              <a:buFontTx/>
              <a:buChar char="-"/>
            </a:pPr>
            <a:r>
              <a:rPr lang="ru-RU" sz="2400" dirty="0" err="1" smtClean="0"/>
              <a:t>вирішення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питань</a:t>
            </a:r>
            <a:r>
              <a:rPr lang="ru-RU" sz="2400" dirty="0" smtClean="0"/>
              <a:t>, </a:t>
            </a:r>
            <a:r>
              <a:rPr lang="ru-RU" sz="2400" dirty="0" err="1" smtClean="0"/>
              <a:t>віднесених</a:t>
            </a:r>
            <a:r>
              <a:rPr lang="ru-RU" sz="2400" dirty="0" smtClean="0"/>
              <a:t> законом до </a:t>
            </a:r>
            <a:r>
              <a:rPr lang="ru-RU" sz="2400" dirty="0" err="1" smtClean="0"/>
              <a:t>їхньої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компетенції</a:t>
            </a:r>
            <a:r>
              <a:rPr lang="ru-RU" sz="2400" dirty="0" smtClean="0"/>
              <a:t>.</a:t>
            </a:r>
          </a:p>
          <a:p>
            <a:pPr marL="0" indent="0" eaLnBrk="1" hangingPunct="1">
              <a:buNone/>
            </a:pPr>
            <a:endParaRPr lang="uk-UA" altLang="ru-RU" sz="2400" b="1" dirty="0" smtClean="0"/>
          </a:p>
          <a:p>
            <a:pPr marL="0" indent="0" eaLnBrk="1" hangingPunct="1">
              <a:buNone/>
            </a:pPr>
            <a:endParaRPr lang="uk-UA" alt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11754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188641"/>
            <a:ext cx="8928992" cy="936104"/>
          </a:xfrm>
        </p:spPr>
        <p:txBody>
          <a:bodyPr/>
          <a:lstStyle/>
          <a:p>
            <a:pPr eaLnBrk="1" hangingPunct="1"/>
            <a:r>
              <a:rPr lang="uk-UA" sz="4000" dirty="0" smtClean="0"/>
              <a:t>Питання на семінарське заняття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556792"/>
            <a:ext cx="8568952" cy="475252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uk-UA" altLang="ru-RU" sz="2400" b="1" dirty="0" smtClean="0"/>
              <a:t>Теоретичні питання:</a:t>
            </a:r>
          </a:p>
          <a:p>
            <a:pPr marL="457200" indent="-457200" eaLnBrk="1" hangingPunct="1">
              <a:buAutoNum type="arabicPeriod"/>
            </a:pPr>
            <a:r>
              <a:rPr lang="uk-UA" sz="2400" dirty="0" smtClean="0"/>
              <a:t>Особливості </a:t>
            </a:r>
            <a:r>
              <a:rPr lang="uk-UA" sz="2400" dirty="0"/>
              <a:t>повноважень органів самоорганізації населення</a:t>
            </a:r>
            <a:r>
              <a:rPr lang="uk-UA" sz="2400" dirty="0" smtClean="0"/>
              <a:t>.</a:t>
            </a:r>
          </a:p>
          <a:p>
            <a:pPr marL="457200" indent="-457200" eaLnBrk="1" hangingPunct="1">
              <a:buAutoNum type="arabicPeriod"/>
            </a:pPr>
            <a:r>
              <a:rPr lang="uk-UA" sz="2400" dirty="0"/>
              <a:t>Особливості правового статусу районних та обласних рад</a:t>
            </a:r>
            <a:r>
              <a:rPr lang="uk-UA" sz="2400" dirty="0" smtClean="0"/>
              <a:t>.</a:t>
            </a:r>
          </a:p>
          <a:p>
            <a:pPr marL="457200" indent="-457200" eaLnBrk="1" hangingPunct="1">
              <a:buAutoNum type="arabicPeriod"/>
            </a:pPr>
            <a:r>
              <a:rPr lang="uk-UA" sz="2400" dirty="0"/>
              <a:t>Повноваження районних, обласних рад, делеговані ними районним, обласним адміністраціям</a:t>
            </a:r>
            <a:r>
              <a:rPr lang="uk-UA" sz="2400" dirty="0" smtClean="0"/>
              <a:t>.</a:t>
            </a:r>
          </a:p>
          <a:p>
            <a:pPr marL="0" indent="0" eaLnBrk="1" hangingPunct="1">
              <a:buNone/>
            </a:pPr>
            <a:r>
              <a:rPr lang="uk-UA" sz="2400" b="1" dirty="0" smtClean="0"/>
              <a:t>Практичне питання:</a:t>
            </a:r>
          </a:p>
          <a:p>
            <a:pPr marL="0" indent="0" eaLnBrk="1" hangingPunct="1">
              <a:buNone/>
            </a:pPr>
            <a:r>
              <a:rPr lang="uk-UA" sz="2400" dirty="0" smtClean="0"/>
              <a:t>Як в різних європейських країнах </a:t>
            </a:r>
            <a:r>
              <a:rPr lang="uk-UA" sz="2400" dirty="0" smtClean="0"/>
              <a:t>розмежовуються повноваження між державними органами та органами місцевого самоврядування? (Наведіть приклади)</a:t>
            </a:r>
            <a:endParaRPr lang="uk-UA" sz="2400" dirty="0" smtClean="0"/>
          </a:p>
          <a:p>
            <a:pPr marL="457200" indent="-457200" eaLnBrk="1" hangingPunct="1">
              <a:buAutoNum type="arabicPeriod"/>
            </a:pPr>
            <a:endParaRPr lang="uk-UA" altLang="ru-RU" sz="2400" b="1" dirty="0" smtClean="0"/>
          </a:p>
          <a:p>
            <a:pPr marL="0" indent="0" eaLnBrk="1" hangingPunct="1">
              <a:buNone/>
            </a:pPr>
            <a:endParaRPr lang="uk-UA" altLang="ru-RU" sz="2400" b="1" dirty="0" smtClean="0"/>
          </a:p>
          <a:p>
            <a:pPr marL="0" indent="0" eaLnBrk="1" hangingPunct="1">
              <a:buNone/>
            </a:pPr>
            <a:endParaRPr lang="uk-UA" alt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17479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91512" cy="1079847"/>
          </a:xfrm>
        </p:spPr>
        <p:txBody>
          <a:bodyPr/>
          <a:lstStyle/>
          <a:p>
            <a:pPr eaLnBrk="1" hangingPunct="1"/>
            <a:r>
              <a:rPr lang="uk-UA" sz="4000" dirty="0" smtClean="0"/>
              <a:t>План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4834880" cy="4381524"/>
          </a:xfrm>
        </p:spPr>
        <p:txBody>
          <a:bodyPr/>
          <a:lstStyle/>
          <a:p>
            <a:pPr marL="457200" indent="-457200" eaLnBrk="1" hangingPunct="1">
              <a:buAutoNum type="arabicPeriod"/>
            </a:pPr>
            <a:r>
              <a:rPr lang="uk-UA" sz="2400" dirty="0"/>
              <a:t>Повноваження виконавчих органів сільських, селищних, міських </a:t>
            </a:r>
            <a:r>
              <a:rPr lang="uk-UA" sz="2400" dirty="0" smtClean="0"/>
              <a:t>рад</a:t>
            </a:r>
            <a:r>
              <a:rPr lang="uk-UA" sz="2400" dirty="0"/>
              <a:t>.</a:t>
            </a:r>
            <a:endParaRPr lang="uk-UA" sz="2400" dirty="0" smtClean="0"/>
          </a:p>
          <a:p>
            <a:pPr marL="457200" indent="-457200" eaLnBrk="1" hangingPunct="1">
              <a:buAutoNum type="arabicPeriod"/>
            </a:pPr>
            <a:r>
              <a:rPr lang="uk-UA" sz="2400" dirty="0" smtClean="0"/>
              <a:t>Власні </a:t>
            </a:r>
            <a:r>
              <a:rPr lang="uk-UA" sz="2400" dirty="0"/>
              <a:t>(самоврядні) та делеговані повноваження.</a:t>
            </a:r>
            <a:endParaRPr lang="uk-UA" sz="2400" dirty="0" smtClean="0"/>
          </a:p>
          <a:p>
            <a:pPr marL="457200" indent="-457200" eaLnBrk="1" hangingPunct="1">
              <a:buAutoNum type="arabicPeriod"/>
            </a:pPr>
            <a:r>
              <a:rPr lang="uk-UA" sz="2400" dirty="0" smtClean="0"/>
              <a:t>Інститут </a:t>
            </a:r>
            <a:r>
              <a:rPr lang="uk-UA" sz="2400" dirty="0"/>
              <a:t>делегування повноважень у системі місцевого </a:t>
            </a:r>
            <a:r>
              <a:rPr lang="uk-UA" sz="2400" dirty="0" smtClean="0"/>
              <a:t>самоврядування.</a:t>
            </a:r>
          </a:p>
          <a:p>
            <a:pPr marL="457200" indent="-457200" eaLnBrk="1" hangingPunct="1">
              <a:buAutoNum type="arabicPeriod"/>
            </a:pPr>
            <a:r>
              <a:rPr lang="uk-UA" sz="2400" dirty="0" smtClean="0"/>
              <a:t>Виключні </a:t>
            </a:r>
            <a:r>
              <a:rPr lang="uk-UA" sz="2400" dirty="0"/>
              <a:t>повноваження районних, обласних рад. </a:t>
            </a:r>
            <a:endParaRPr lang="uk-UA" sz="24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2420888"/>
            <a:ext cx="31432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6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188641"/>
            <a:ext cx="8928992" cy="936104"/>
          </a:xfrm>
        </p:spPr>
        <p:txBody>
          <a:bodyPr/>
          <a:lstStyle/>
          <a:p>
            <a:pPr eaLnBrk="1" hangingPunct="1"/>
            <a:r>
              <a:rPr lang="uk-UA" sz="4000" dirty="0" smtClean="0"/>
              <a:t>Повноваження виконавчих органів сільських, селищних, міських рад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608" y="1354007"/>
            <a:ext cx="9078392" cy="511256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err="1" smtClean="0"/>
              <a:t>здійснюються</a:t>
            </a:r>
            <a:r>
              <a:rPr lang="ru-RU" sz="2400" dirty="0" smtClean="0"/>
              <a:t> </a:t>
            </a:r>
            <a:r>
              <a:rPr lang="ru-RU" sz="2400" dirty="0"/>
              <a:t>в таких сферах </a:t>
            </a:r>
            <a:r>
              <a:rPr lang="ru-RU" sz="2400" dirty="0" err="1"/>
              <a:t>діяльності</a:t>
            </a:r>
            <a:r>
              <a:rPr lang="ru-RU" sz="2400" dirty="0"/>
              <a:t>:</a:t>
            </a:r>
          </a:p>
          <a:p>
            <a:pPr marL="0" indent="0">
              <a:buNone/>
            </a:pPr>
            <a:r>
              <a:rPr lang="ru-RU" sz="2400" dirty="0"/>
              <a:t>• </a:t>
            </a:r>
            <a:r>
              <a:rPr lang="ru-RU" sz="2400" dirty="0" err="1"/>
              <a:t>управління</a:t>
            </a:r>
            <a:r>
              <a:rPr lang="ru-RU" sz="2400" dirty="0"/>
              <a:t> </a:t>
            </a:r>
            <a:r>
              <a:rPr lang="ru-RU" sz="2400" dirty="0" err="1"/>
              <a:t>соціально-економічним</a:t>
            </a:r>
            <a:r>
              <a:rPr lang="ru-RU" sz="2400" dirty="0"/>
              <a:t> і </a:t>
            </a:r>
            <a:r>
              <a:rPr lang="ru-RU" sz="2400" dirty="0" err="1"/>
              <a:t>культурним</a:t>
            </a:r>
            <a:r>
              <a:rPr lang="ru-RU" sz="2400" dirty="0"/>
              <a:t> </a:t>
            </a:r>
            <a:r>
              <a:rPr lang="ru-RU" sz="2400" dirty="0" err="1"/>
              <a:t>розвитком</a:t>
            </a:r>
            <a:r>
              <a:rPr lang="ru-RU" sz="2400" dirty="0"/>
              <a:t> </a:t>
            </a:r>
            <a:r>
              <a:rPr lang="ru-RU" sz="2400" dirty="0" err="1"/>
              <a:t>певної</a:t>
            </a:r>
            <a:r>
              <a:rPr lang="ru-RU" sz="2400" dirty="0"/>
              <a:t> </a:t>
            </a:r>
            <a:r>
              <a:rPr lang="ru-RU" sz="2400" dirty="0" err="1"/>
              <a:t>території</a:t>
            </a:r>
            <a:r>
              <a:rPr lang="ru-RU" sz="2400" dirty="0" smtClean="0"/>
              <a:t>;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• в </a:t>
            </a:r>
            <a:r>
              <a:rPr lang="ru-RU" sz="2400" dirty="0" err="1"/>
              <a:t>галузі</a:t>
            </a:r>
            <a:r>
              <a:rPr lang="ru-RU" sz="2400" dirty="0"/>
              <a:t> бюджету, </a:t>
            </a:r>
            <a:r>
              <a:rPr lang="ru-RU" sz="2400" dirty="0" err="1" smtClean="0"/>
              <a:t>фінансів</a:t>
            </a:r>
            <a:r>
              <a:rPr lang="ru-RU" sz="2400" dirty="0" smtClean="0"/>
              <a:t> і </a:t>
            </a:r>
            <a:r>
              <a:rPr lang="ru-RU" sz="2400" dirty="0" err="1" smtClean="0"/>
              <a:t>цін</a:t>
            </a:r>
            <a:r>
              <a:rPr lang="ru-RU" sz="2400" dirty="0" smtClean="0"/>
              <a:t>;</a:t>
            </a:r>
          </a:p>
          <a:p>
            <a:pPr marL="0" indent="0">
              <a:buNone/>
            </a:pPr>
            <a:r>
              <a:rPr lang="ru-RU" sz="2400" dirty="0" smtClean="0"/>
              <a:t>• </a:t>
            </a:r>
            <a:r>
              <a:rPr lang="ru-RU" sz="2400" dirty="0" err="1"/>
              <a:t>управління</a:t>
            </a:r>
            <a:r>
              <a:rPr lang="ru-RU" sz="2400" dirty="0"/>
              <a:t> </a:t>
            </a:r>
            <a:r>
              <a:rPr lang="ru-RU" sz="2400" dirty="0" err="1"/>
              <a:t>комунальною</a:t>
            </a:r>
            <a:r>
              <a:rPr lang="ru-RU" sz="2400" dirty="0"/>
              <a:t> </a:t>
            </a:r>
            <a:r>
              <a:rPr lang="ru-RU" sz="2400" dirty="0" err="1" smtClean="0"/>
              <a:t>власністю</a:t>
            </a:r>
            <a:r>
              <a:rPr lang="ru-RU" sz="2400" dirty="0" smtClean="0"/>
              <a:t>;</a:t>
            </a:r>
          </a:p>
          <a:p>
            <a:pPr marL="0" indent="0">
              <a:buNone/>
            </a:pPr>
            <a:r>
              <a:rPr lang="ru-RU" sz="2400" dirty="0" smtClean="0"/>
              <a:t>• </a:t>
            </a:r>
            <a:r>
              <a:rPr lang="ru-RU" sz="2400" dirty="0" err="1" smtClean="0"/>
              <a:t>управління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житлово-комунальним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господарством</a:t>
            </a:r>
            <a:r>
              <a:rPr lang="ru-RU" sz="2400" dirty="0" smtClean="0"/>
              <a:t>, </a:t>
            </a:r>
            <a:r>
              <a:rPr lang="ru-RU" sz="2400" dirty="0" err="1" smtClean="0"/>
              <a:t>громадським</a:t>
            </a:r>
            <a:r>
              <a:rPr lang="ru-RU" sz="2400" dirty="0" smtClean="0"/>
              <a:t> </a:t>
            </a:r>
            <a:r>
              <a:rPr lang="ru-RU" sz="2400" dirty="0" err="1" smtClean="0"/>
              <a:t>харчуванням</a:t>
            </a:r>
            <a:r>
              <a:rPr lang="ru-RU" sz="2400" dirty="0" smtClean="0"/>
              <a:t>, </a:t>
            </a:r>
          </a:p>
          <a:p>
            <a:pPr marL="0" indent="0">
              <a:buNone/>
            </a:pPr>
            <a:r>
              <a:rPr lang="ru-RU" sz="2400" dirty="0" smtClean="0"/>
              <a:t>транспортом і </a:t>
            </a:r>
            <a:r>
              <a:rPr lang="ru-RU" sz="2400" dirty="0" err="1" smtClean="0"/>
              <a:t>зв'язком</a:t>
            </a:r>
            <a:r>
              <a:rPr lang="ru-RU" sz="2400" dirty="0" smtClean="0"/>
              <a:t>;</a:t>
            </a:r>
          </a:p>
          <a:p>
            <a:pPr marL="0" indent="0">
              <a:buNone/>
            </a:pPr>
            <a:r>
              <a:rPr lang="ru-RU" sz="2400" dirty="0" smtClean="0"/>
              <a:t>• </a:t>
            </a:r>
            <a:r>
              <a:rPr lang="ru-RU" sz="2400" dirty="0" err="1"/>
              <a:t>управління</a:t>
            </a:r>
            <a:r>
              <a:rPr lang="ru-RU" sz="2400" dirty="0"/>
              <a:t> </a:t>
            </a:r>
            <a:r>
              <a:rPr lang="ru-RU" sz="2400" dirty="0" err="1"/>
              <a:t>будівництвом</a:t>
            </a:r>
            <a:r>
              <a:rPr lang="ru-RU" sz="2400" dirty="0"/>
              <a:t>;</a:t>
            </a:r>
          </a:p>
          <a:p>
            <a:pPr marL="0" indent="0">
              <a:buNone/>
            </a:pPr>
            <a:r>
              <a:rPr lang="ru-RU" sz="2400" dirty="0"/>
              <a:t>• у </a:t>
            </a:r>
            <a:r>
              <a:rPr lang="ru-RU" sz="2400" dirty="0" err="1"/>
              <a:t>сфері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, </a:t>
            </a:r>
            <a:r>
              <a:rPr lang="ru-RU" sz="2400" dirty="0" err="1"/>
              <a:t>охорони</a:t>
            </a:r>
            <a:r>
              <a:rPr lang="ru-RU" sz="2400" dirty="0"/>
              <a:t> </a:t>
            </a:r>
            <a:r>
              <a:rPr lang="ru-RU" sz="2400" dirty="0" err="1"/>
              <a:t>здоров'я</a:t>
            </a:r>
            <a:r>
              <a:rPr lang="ru-RU" sz="2400" dirty="0" smtClean="0"/>
              <a:t>,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 err="1"/>
              <a:t>культури</a:t>
            </a:r>
            <a:r>
              <a:rPr lang="ru-RU" sz="2400" dirty="0"/>
              <a:t>, </a:t>
            </a:r>
            <a:r>
              <a:rPr lang="ru-RU" sz="2400" dirty="0" err="1"/>
              <a:t>фізкультури</a:t>
            </a:r>
            <a:r>
              <a:rPr lang="ru-RU" sz="2400" dirty="0"/>
              <a:t> і спорту</a:t>
            </a:r>
            <a:r>
              <a:rPr lang="ru-RU" sz="2400" dirty="0" smtClean="0"/>
              <a:t>;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3910291"/>
            <a:ext cx="4067944" cy="254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2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188641"/>
            <a:ext cx="8928992" cy="936104"/>
          </a:xfrm>
        </p:spPr>
        <p:txBody>
          <a:bodyPr/>
          <a:lstStyle/>
          <a:p>
            <a:pPr eaLnBrk="1" hangingPunct="1"/>
            <a:r>
              <a:rPr lang="uk-UA" sz="4000" dirty="0" smtClean="0"/>
              <a:t>Повноваження виконавчих органів сільських, селищних, міських рад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776"/>
            <a:ext cx="8244408" cy="518457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• </a:t>
            </a:r>
            <a:r>
              <a:rPr lang="ru-RU" sz="2400" dirty="0"/>
              <a:t>у </a:t>
            </a:r>
            <a:r>
              <a:rPr lang="ru-RU" sz="2400" dirty="0" err="1"/>
              <a:t>сфері</a:t>
            </a:r>
            <a:r>
              <a:rPr lang="ru-RU" sz="2400" dirty="0"/>
              <a:t> </a:t>
            </a:r>
            <a:r>
              <a:rPr lang="ru-RU" sz="2400" dirty="0" err="1"/>
              <a:t>регулювання</a:t>
            </a:r>
            <a:r>
              <a:rPr lang="ru-RU" sz="2400" dirty="0"/>
              <a:t> </a:t>
            </a:r>
            <a:r>
              <a:rPr lang="ru-RU" sz="2400" dirty="0" err="1"/>
              <a:t>земельних</a:t>
            </a:r>
            <a:r>
              <a:rPr lang="ru-RU" sz="2400" dirty="0"/>
              <a:t> </a:t>
            </a:r>
            <a:r>
              <a:rPr lang="ru-RU" sz="2400" dirty="0" err="1"/>
              <a:t>відносин</a:t>
            </a:r>
            <a:r>
              <a:rPr lang="ru-RU" sz="2400" dirty="0"/>
              <a:t> та </a:t>
            </a:r>
            <a:r>
              <a:rPr lang="ru-RU" sz="2400" dirty="0" err="1"/>
              <a:t>охорони</a:t>
            </a:r>
            <a:r>
              <a:rPr lang="ru-RU" sz="2400" dirty="0"/>
              <a:t> </a:t>
            </a:r>
            <a:r>
              <a:rPr lang="ru-RU" sz="2400" dirty="0" err="1"/>
              <a:t>навколишнього</a:t>
            </a:r>
            <a:r>
              <a:rPr lang="ru-RU" sz="2400" dirty="0"/>
              <a:t> природного </a:t>
            </a:r>
            <a:r>
              <a:rPr lang="ru-RU" sz="2400" dirty="0" err="1"/>
              <a:t>середовища</a:t>
            </a:r>
            <a:r>
              <a:rPr lang="ru-RU" sz="2400" dirty="0"/>
              <a:t>;</a:t>
            </a:r>
          </a:p>
          <a:p>
            <a:pPr marL="0" indent="0">
              <a:buNone/>
            </a:pPr>
            <a:r>
              <a:rPr lang="ru-RU" sz="2400" dirty="0"/>
              <a:t>• у </a:t>
            </a:r>
            <a:r>
              <a:rPr lang="ru-RU" sz="2400" dirty="0" err="1"/>
              <a:t>сфері</a:t>
            </a:r>
            <a:r>
              <a:rPr lang="ru-RU" sz="2400" dirty="0"/>
              <a:t> </a:t>
            </a:r>
            <a:r>
              <a:rPr lang="ru-RU" sz="2400" dirty="0" err="1"/>
              <a:t>соціального</a:t>
            </a:r>
            <a:r>
              <a:rPr lang="ru-RU" sz="2400" dirty="0"/>
              <a:t> </a:t>
            </a:r>
            <a:r>
              <a:rPr lang="ru-RU" sz="2400" dirty="0" err="1"/>
              <a:t>захисту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err="1" smtClean="0"/>
              <a:t>населення</a:t>
            </a:r>
            <a:r>
              <a:rPr lang="ru-RU" sz="2400" dirty="0"/>
              <a:t>;</a:t>
            </a:r>
          </a:p>
          <a:p>
            <a:pPr marL="0" indent="0">
              <a:buNone/>
            </a:pPr>
            <a:r>
              <a:rPr lang="ru-RU" sz="2400" dirty="0"/>
              <a:t>• в </a:t>
            </a:r>
            <a:r>
              <a:rPr lang="ru-RU" sz="2400" dirty="0" err="1"/>
              <a:t>галузі</a:t>
            </a:r>
            <a:r>
              <a:rPr lang="ru-RU" sz="2400" dirty="0"/>
              <a:t> </a:t>
            </a:r>
            <a:r>
              <a:rPr lang="ru-RU" sz="2400" dirty="0" err="1"/>
              <a:t>зовнішньоекономічної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err="1" smtClean="0"/>
              <a:t>діяльності</a:t>
            </a:r>
            <a:r>
              <a:rPr lang="ru-RU" sz="2400" dirty="0"/>
              <a:t>;</a:t>
            </a:r>
          </a:p>
          <a:p>
            <a:pPr marL="0" indent="0">
              <a:buNone/>
            </a:pPr>
            <a:r>
              <a:rPr lang="ru-RU" sz="2400" dirty="0"/>
              <a:t>• в </a:t>
            </a:r>
            <a:r>
              <a:rPr lang="ru-RU" sz="2400" dirty="0" err="1"/>
              <a:t>галузі</a:t>
            </a:r>
            <a:r>
              <a:rPr lang="ru-RU" sz="2400" dirty="0"/>
              <a:t> </a:t>
            </a:r>
            <a:r>
              <a:rPr lang="ru-RU" sz="2400" dirty="0" err="1"/>
              <a:t>оборонної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;</a:t>
            </a:r>
          </a:p>
          <a:p>
            <a:pPr marL="0" indent="0">
              <a:buNone/>
            </a:pPr>
            <a:r>
              <a:rPr lang="ru-RU" sz="2400" dirty="0"/>
              <a:t>• </a:t>
            </a:r>
            <a:r>
              <a:rPr lang="ru-RU" sz="2400" dirty="0" err="1"/>
              <a:t>стосовно</a:t>
            </a:r>
            <a:r>
              <a:rPr lang="ru-RU" sz="2400" dirty="0"/>
              <a:t> </a:t>
            </a:r>
            <a:r>
              <a:rPr lang="ru-RU" sz="2400" dirty="0" err="1" smtClean="0"/>
              <a:t>адміністративно</a:t>
            </a:r>
            <a:r>
              <a:rPr lang="ru-RU" sz="2400" dirty="0" smtClean="0"/>
              <a:t>-</a:t>
            </a:r>
          </a:p>
          <a:p>
            <a:pPr marL="0" indent="0">
              <a:buNone/>
            </a:pPr>
            <a:r>
              <a:rPr lang="ru-RU" sz="2400" dirty="0" err="1" smtClean="0"/>
              <a:t>територіального</a:t>
            </a:r>
            <a:r>
              <a:rPr lang="ru-RU" sz="2400" dirty="0" smtClean="0"/>
              <a:t> </a:t>
            </a:r>
            <a:r>
              <a:rPr lang="ru-RU" sz="2400" dirty="0"/>
              <a:t>устрою;</a:t>
            </a:r>
          </a:p>
          <a:p>
            <a:pPr marL="0" indent="0">
              <a:buNone/>
            </a:pPr>
            <a:r>
              <a:rPr lang="ru-RU" sz="2400" dirty="0"/>
              <a:t>• в </a:t>
            </a:r>
            <a:r>
              <a:rPr lang="ru-RU" sz="2400" dirty="0" err="1"/>
              <a:t>галузі</a:t>
            </a:r>
            <a:r>
              <a:rPr lang="ru-RU" sz="2400" dirty="0"/>
              <a:t> </a:t>
            </a:r>
            <a:r>
              <a:rPr lang="ru-RU" sz="2400" dirty="0" err="1"/>
              <a:t>забезпечення</a:t>
            </a:r>
            <a:r>
              <a:rPr lang="ru-RU" sz="2400" dirty="0"/>
              <a:t> </a:t>
            </a:r>
            <a:r>
              <a:rPr lang="ru-RU" sz="2400" dirty="0" err="1" smtClean="0"/>
              <a:t>законності,правопорядку</a:t>
            </a:r>
            <a:r>
              <a:rPr lang="ru-RU" sz="2400" dirty="0"/>
              <a:t>, </a:t>
            </a:r>
            <a:r>
              <a:rPr lang="ru-RU" sz="2400" dirty="0" err="1"/>
              <a:t>охорони</a:t>
            </a:r>
            <a:r>
              <a:rPr lang="ru-RU" sz="2400" dirty="0"/>
              <a:t> прав, свобод і </a:t>
            </a:r>
            <a:r>
              <a:rPr lang="ru-RU" sz="2400" dirty="0" err="1"/>
              <a:t>законних</a:t>
            </a:r>
            <a:r>
              <a:rPr lang="ru-RU" sz="2400" dirty="0"/>
              <a:t> </a:t>
            </a:r>
            <a:r>
              <a:rPr lang="ru-RU" sz="2400" dirty="0" err="1"/>
              <a:t>інтересів</a:t>
            </a:r>
            <a:r>
              <a:rPr lang="ru-RU" sz="2400" dirty="0"/>
              <a:t> </a:t>
            </a:r>
            <a:r>
              <a:rPr lang="ru-RU" sz="2400" dirty="0" err="1"/>
              <a:t>громадян</a:t>
            </a:r>
            <a:r>
              <a:rPr lang="ru-RU" sz="2400" dirty="0"/>
              <a:t>.</a:t>
            </a:r>
          </a:p>
          <a:p>
            <a:pPr marL="0" indent="0" eaLnBrk="1" hangingPunct="1">
              <a:buNone/>
            </a:pPr>
            <a:endParaRPr lang="uk-UA" altLang="ru-RU" sz="24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2420888"/>
            <a:ext cx="4431893" cy="295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5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188641"/>
            <a:ext cx="8928992" cy="936104"/>
          </a:xfrm>
        </p:spPr>
        <p:txBody>
          <a:bodyPr/>
          <a:lstStyle/>
          <a:p>
            <a:pPr eaLnBrk="1" hangingPunct="1"/>
            <a:r>
              <a:rPr lang="uk-UA" sz="4000" dirty="0" smtClean="0"/>
              <a:t>Власні (самоврядні) та делеговані повноваження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776"/>
            <a:ext cx="9144000" cy="3312368"/>
          </a:xfrm>
        </p:spPr>
        <p:txBody>
          <a:bodyPr/>
          <a:lstStyle/>
          <a:p>
            <a:r>
              <a:rPr lang="ru-RU" sz="2400" b="1" dirty="0" err="1"/>
              <a:t>Повноваження</a:t>
            </a:r>
            <a:r>
              <a:rPr lang="ru-RU" sz="2400" dirty="0"/>
              <a:t> 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офіційно</a:t>
            </a:r>
            <a:r>
              <a:rPr lang="ru-RU" sz="2400" dirty="0"/>
              <a:t> </a:t>
            </a:r>
            <a:r>
              <a:rPr lang="ru-RU" sz="2400" dirty="0" err="1"/>
              <a:t>надане</a:t>
            </a:r>
            <a:r>
              <a:rPr lang="ru-RU" sz="2400" dirty="0"/>
              <a:t> кому-</a:t>
            </a:r>
            <a:r>
              <a:rPr lang="ru-RU" sz="2400" dirty="0" err="1"/>
              <a:t>небудь</a:t>
            </a:r>
            <a:r>
              <a:rPr lang="ru-RU" sz="2400" dirty="0"/>
              <a:t> право </a:t>
            </a:r>
            <a:r>
              <a:rPr lang="ru-RU" sz="2400" dirty="0" err="1"/>
              <a:t>певної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, </a:t>
            </a:r>
            <a:r>
              <a:rPr lang="ru-RU" sz="2400" dirty="0" err="1"/>
              <a:t>ведення</a:t>
            </a:r>
            <a:r>
              <a:rPr lang="ru-RU" sz="2400" dirty="0"/>
              <a:t> справ.</a:t>
            </a:r>
          </a:p>
          <a:p>
            <a:r>
              <a:rPr lang="ru-RU" sz="2400" b="1" dirty="0" err="1"/>
              <a:t>Повноваження</a:t>
            </a:r>
            <a:r>
              <a:rPr lang="ru-RU" sz="2400" b="1" dirty="0"/>
              <a:t> </a:t>
            </a:r>
            <a:r>
              <a:rPr lang="ru-RU" sz="2400" b="1" dirty="0" err="1"/>
              <a:t>місцевого</a:t>
            </a:r>
            <a:r>
              <a:rPr lang="ru-RU" sz="2400" b="1" dirty="0"/>
              <a:t> </a:t>
            </a:r>
            <a:r>
              <a:rPr lang="ru-RU" sz="2400" b="1" dirty="0" err="1"/>
              <a:t>самоврядування</a:t>
            </a:r>
            <a:r>
              <a:rPr lang="ru-RU" sz="2400" dirty="0"/>
              <a:t> 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закріплені</a:t>
            </a:r>
            <a:r>
              <a:rPr lang="ru-RU" sz="2400" dirty="0"/>
              <a:t> нормами права за </a:t>
            </a:r>
            <a:r>
              <a:rPr lang="ru-RU" sz="2400" dirty="0" err="1"/>
              <a:t>населенням</a:t>
            </a:r>
            <a:r>
              <a:rPr lang="ru-RU" sz="2400" dirty="0"/>
              <a:t> та </a:t>
            </a:r>
            <a:r>
              <a:rPr lang="ru-RU" sz="2400" dirty="0" err="1"/>
              <a:t>місцевими</a:t>
            </a:r>
            <a:r>
              <a:rPr lang="ru-RU" sz="2400" dirty="0"/>
              <a:t> органами </a:t>
            </a:r>
            <a:r>
              <a:rPr lang="ru-RU" sz="2400" dirty="0" err="1"/>
              <a:t>влади</a:t>
            </a:r>
            <a:r>
              <a:rPr lang="ru-RU" sz="2400" dirty="0"/>
              <a:t> права та </a:t>
            </a:r>
            <a:r>
              <a:rPr lang="ru-RU" sz="2400" dirty="0" err="1"/>
              <a:t>обов'язки</a:t>
            </a:r>
            <a:r>
              <a:rPr lang="ru-RU" sz="2400" dirty="0"/>
              <a:t>, </a:t>
            </a:r>
            <a:r>
              <a:rPr lang="ru-RU" sz="2400" dirty="0" err="1"/>
              <a:t>необхідні</a:t>
            </a:r>
            <a:r>
              <a:rPr lang="ru-RU" sz="2400" dirty="0"/>
              <a:t> для </a:t>
            </a:r>
            <a:r>
              <a:rPr lang="ru-RU" sz="2400" dirty="0" err="1"/>
              <a:t>здійснення</a:t>
            </a:r>
            <a:r>
              <a:rPr lang="ru-RU" sz="2400" dirty="0"/>
              <a:t> </a:t>
            </a:r>
            <a:r>
              <a:rPr lang="ru-RU" sz="2400" dirty="0" err="1"/>
              <a:t>завдань</a:t>
            </a:r>
            <a:r>
              <a:rPr lang="ru-RU" sz="2400" dirty="0"/>
              <a:t> і </a:t>
            </a:r>
            <a:r>
              <a:rPr lang="ru-RU" sz="2400" dirty="0" err="1"/>
              <a:t>функцій</a:t>
            </a:r>
            <a:r>
              <a:rPr lang="ru-RU" sz="2400" dirty="0"/>
              <a:t> </a:t>
            </a:r>
            <a:r>
              <a:rPr lang="ru-RU" sz="2400" dirty="0" err="1"/>
              <a:t>місцевого</a:t>
            </a:r>
            <a:r>
              <a:rPr lang="ru-RU" sz="2400" dirty="0"/>
              <a:t> </a:t>
            </a:r>
            <a:r>
              <a:rPr lang="ru-RU" sz="2400" dirty="0" err="1"/>
              <a:t>самоврядування</a:t>
            </a:r>
            <a:r>
              <a:rPr lang="ru-RU" sz="2400" dirty="0"/>
              <a:t> на </a:t>
            </a:r>
            <a:r>
              <a:rPr lang="ru-RU" sz="2400" dirty="0" err="1"/>
              <a:t>своїй</a:t>
            </a:r>
            <a:r>
              <a:rPr lang="ru-RU" sz="2400" dirty="0"/>
              <a:t> </a:t>
            </a:r>
            <a:r>
              <a:rPr lang="ru-RU" sz="2400" dirty="0" err="1"/>
              <a:t>території</a:t>
            </a:r>
            <a:r>
              <a:rPr lang="ru-RU" sz="2400" dirty="0"/>
              <a:t>.</a:t>
            </a:r>
          </a:p>
          <a:p>
            <a:pPr marL="0" indent="0" eaLnBrk="1" hangingPunct="1">
              <a:buNone/>
            </a:pPr>
            <a:endParaRPr lang="uk-UA" altLang="ru-RU" sz="24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4149080"/>
            <a:ext cx="571500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2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299" y="4221088"/>
            <a:ext cx="3632255" cy="2111054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188641"/>
            <a:ext cx="8928992" cy="936104"/>
          </a:xfrm>
        </p:spPr>
        <p:txBody>
          <a:bodyPr/>
          <a:lstStyle/>
          <a:p>
            <a:pPr eaLnBrk="1" hangingPunct="1"/>
            <a:r>
              <a:rPr lang="uk-UA" sz="4000" dirty="0" smtClean="0"/>
              <a:t>Власні (самоврядні) та делеговані повноваження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776"/>
            <a:ext cx="9144000" cy="4968552"/>
          </a:xfrm>
        </p:spPr>
        <p:txBody>
          <a:bodyPr/>
          <a:lstStyle/>
          <a:p>
            <a:r>
              <a:rPr lang="ru-RU" sz="2400" b="1" dirty="0" err="1"/>
              <a:t>Самоврядні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власні</a:t>
            </a:r>
            <a:r>
              <a:rPr lang="ru-RU" sz="2400" b="1" dirty="0"/>
              <a:t> </a:t>
            </a:r>
            <a:r>
              <a:rPr lang="ru-RU" sz="2400" b="1" dirty="0" err="1"/>
              <a:t>повноваження</a:t>
            </a:r>
            <a:r>
              <a:rPr lang="ru-RU" sz="2400" b="1" dirty="0"/>
              <a:t> </a:t>
            </a:r>
            <a:r>
              <a:rPr lang="ru-RU" sz="2400" dirty="0"/>
              <a:t>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повноваження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територіальні</a:t>
            </a:r>
            <a:r>
              <a:rPr lang="ru-RU" sz="2400" dirty="0"/>
              <a:t> </a:t>
            </a:r>
            <a:r>
              <a:rPr lang="ru-RU" sz="2400" dirty="0" err="1"/>
              <a:t>громади</a:t>
            </a:r>
            <a:r>
              <a:rPr lang="ru-RU" sz="2400" dirty="0"/>
              <a:t>, </a:t>
            </a:r>
            <a:r>
              <a:rPr lang="ru-RU" sz="2400" dirty="0" err="1"/>
              <a:t>органи</a:t>
            </a:r>
            <a:r>
              <a:rPr lang="ru-RU" sz="2400" dirty="0"/>
              <a:t> та </a:t>
            </a:r>
            <a:r>
              <a:rPr lang="ru-RU" sz="2400" dirty="0" err="1"/>
              <a:t>посадові</a:t>
            </a:r>
            <a:r>
              <a:rPr lang="ru-RU" sz="2400" dirty="0"/>
              <a:t> особи </a:t>
            </a:r>
            <a:r>
              <a:rPr lang="ru-RU" sz="2400" dirty="0" err="1"/>
              <a:t>місцевого</a:t>
            </a:r>
            <a:r>
              <a:rPr lang="ru-RU" sz="2400" dirty="0"/>
              <a:t> </a:t>
            </a:r>
            <a:r>
              <a:rPr lang="ru-RU" sz="2400" dirty="0" err="1"/>
              <a:t>самоврядування</a:t>
            </a:r>
            <a:r>
              <a:rPr lang="ru-RU" sz="2400" dirty="0"/>
              <a:t> </a:t>
            </a:r>
            <a:r>
              <a:rPr lang="ru-RU" sz="2400" dirty="0" err="1"/>
              <a:t>здійснюють</a:t>
            </a:r>
            <a:r>
              <a:rPr lang="ru-RU" sz="2400" dirty="0"/>
              <a:t> </a:t>
            </a:r>
            <a:r>
              <a:rPr lang="ru-RU" sz="2400" dirty="0" err="1"/>
              <a:t>самостійно</a:t>
            </a:r>
            <a:r>
              <a:rPr lang="ru-RU" sz="2400" dirty="0"/>
              <a:t>.</a:t>
            </a:r>
          </a:p>
          <a:p>
            <a:r>
              <a:rPr lang="ru-RU" sz="2400" dirty="0" err="1"/>
              <a:t>Ці</a:t>
            </a:r>
            <a:r>
              <a:rPr lang="ru-RU" sz="2400" dirty="0"/>
              <a:t> </a:t>
            </a:r>
            <a:r>
              <a:rPr lang="ru-RU" sz="2400" dirty="0" err="1"/>
              <a:t>повноваження</a:t>
            </a:r>
            <a:r>
              <a:rPr lang="ru-RU" sz="2400" dirty="0"/>
              <a:t> </a:t>
            </a:r>
            <a:r>
              <a:rPr lang="ru-RU" sz="2400" dirty="0" err="1"/>
              <a:t>пов'язані</a:t>
            </a:r>
            <a:r>
              <a:rPr lang="ru-RU" sz="2400" dirty="0"/>
              <a:t> з </a:t>
            </a:r>
            <a:r>
              <a:rPr lang="ru-RU" sz="2400" dirty="0" err="1"/>
              <a:t>вирішенням</a:t>
            </a:r>
            <a:r>
              <a:rPr lang="ru-RU" sz="2400" dirty="0"/>
              <a:t> </a:t>
            </a:r>
            <a:r>
              <a:rPr lang="ru-RU" sz="2400" dirty="0" err="1"/>
              <a:t>питань</a:t>
            </a:r>
            <a:r>
              <a:rPr lang="ru-RU" sz="2400" dirty="0"/>
              <a:t> </a:t>
            </a:r>
            <a:r>
              <a:rPr lang="ru-RU" sz="2400" dirty="0" err="1"/>
              <a:t>місцевого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 та </a:t>
            </a:r>
            <a:r>
              <a:rPr lang="ru-RU" sz="2400" dirty="0" err="1"/>
              <a:t>характеризують</a:t>
            </a:r>
            <a:r>
              <a:rPr lang="ru-RU" sz="2400" dirty="0"/>
              <a:t> роль </a:t>
            </a:r>
            <a:r>
              <a:rPr lang="ru-RU" sz="2400" dirty="0" err="1"/>
              <a:t>місцевого</a:t>
            </a:r>
            <a:r>
              <a:rPr lang="ru-RU" sz="2400" dirty="0"/>
              <a:t> </a:t>
            </a:r>
            <a:r>
              <a:rPr lang="ru-RU" sz="2400" dirty="0" err="1"/>
              <a:t>самоврядування</a:t>
            </a:r>
            <a:r>
              <a:rPr lang="ru-RU" sz="2400" dirty="0"/>
              <a:t> у </a:t>
            </a:r>
            <a:r>
              <a:rPr lang="ru-RU" sz="2400" dirty="0" err="1" smtClean="0"/>
              <a:t>соціальному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 err="1"/>
              <a:t>управлінні</a:t>
            </a:r>
            <a:r>
              <a:rPr lang="ru-RU" sz="2400" dirty="0"/>
              <a:t>.</a:t>
            </a:r>
          </a:p>
          <a:p>
            <a:r>
              <a:rPr lang="ru-RU" sz="2400" b="1" dirty="0" err="1"/>
              <a:t>Делеговані</a:t>
            </a:r>
            <a:r>
              <a:rPr lang="ru-RU" sz="2400" b="1" dirty="0"/>
              <a:t> </a:t>
            </a:r>
            <a:r>
              <a:rPr lang="ru-RU" sz="2400" b="1" dirty="0" err="1"/>
              <a:t>повноваження</a:t>
            </a:r>
            <a:r>
              <a:rPr lang="ru-RU" sz="2400" b="1" dirty="0"/>
              <a:t> </a:t>
            </a:r>
            <a:r>
              <a:rPr lang="ru-RU" sz="2400" dirty="0" smtClean="0"/>
              <a:t>– </a:t>
            </a:r>
          </a:p>
          <a:p>
            <a:pPr marL="0" indent="0">
              <a:buNone/>
            </a:pP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/>
              <a:t>окремі</a:t>
            </a:r>
            <a:r>
              <a:rPr lang="ru-RU" sz="2400" dirty="0"/>
              <a:t> </a:t>
            </a:r>
            <a:r>
              <a:rPr lang="ru-RU" sz="2400" dirty="0" err="1"/>
              <a:t>повноваження</a:t>
            </a:r>
            <a:r>
              <a:rPr lang="ru-RU" sz="2400" dirty="0"/>
              <a:t> </a:t>
            </a:r>
            <a:r>
              <a:rPr lang="ru-RU" sz="2400" dirty="0" err="1" smtClean="0"/>
              <a:t>органів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err="1" smtClean="0"/>
              <a:t>виконавчої</a:t>
            </a:r>
            <a:r>
              <a:rPr lang="ru-RU" sz="2400" dirty="0" smtClean="0"/>
              <a:t> </a:t>
            </a:r>
            <a:r>
              <a:rPr lang="ru-RU" sz="2400" dirty="0" err="1" smtClean="0"/>
              <a:t>влади</a:t>
            </a:r>
            <a:r>
              <a:rPr lang="ru-RU" sz="2400" dirty="0" smtClean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надаються</a:t>
            </a:r>
            <a:r>
              <a:rPr lang="ru-RU" sz="2400" dirty="0"/>
              <a:t> </a:t>
            </a:r>
            <a:r>
              <a:rPr lang="ru-RU" sz="2400" dirty="0" smtClean="0"/>
              <a:t>законом </a:t>
            </a:r>
          </a:p>
          <a:p>
            <a:pPr marL="0" indent="0">
              <a:buNone/>
            </a:pPr>
            <a:r>
              <a:rPr lang="ru-RU" sz="2400" dirty="0" smtClean="0"/>
              <a:t>органам </a:t>
            </a:r>
            <a:r>
              <a:rPr lang="ru-RU" sz="2400" dirty="0" err="1"/>
              <a:t>місцевого</a:t>
            </a:r>
            <a:r>
              <a:rPr lang="ru-RU" sz="2400" dirty="0"/>
              <a:t> </a:t>
            </a:r>
            <a:r>
              <a:rPr lang="ru-RU" sz="2400" dirty="0" err="1" smtClean="0"/>
              <a:t>самоврядування</a:t>
            </a:r>
            <a:r>
              <a:rPr lang="ru-RU" sz="2400" dirty="0"/>
              <a:t>.</a:t>
            </a:r>
          </a:p>
          <a:p>
            <a:pPr marL="0" indent="0" eaLnBrk="1" hangingPunct="1">
              <a:buNone/>
            </a:pPr>
            <a:endParaRPr lang="uk-UA" alt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9480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188641"/>
            <a:ext cx="8928992" cy="936104"/>
          </a:xfrm>
        </p:spPr>
        <p:txBody>
          <a:bodyPr/>
          <a:lstStyle/>
          <a:p>
            <a:pPr eaLnBrk="1" hangingPunct="1"/>
            <a:r>
              <a:rPr lang="uk-UA" sz="4000" dirty="0" smtClean="0"/>
              <a:t>Власні (самоврядні) та делеговані повноваження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776"/>
            <a:ext cx="6012160" cy="4824536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err="1"/>
              <a:t>Надання</a:t>
            </a:r>
            <a:r>
              <a:rPr lang="ru-RU" sz="2400" b="1" dirty="0"/>
              <a:t> та </a:t>
            </a:r>
            <a:r>
              <a:rPr lang="ru-RU" sz="2400" b="1" dirty="0" err="1"/>
              <a:t>здійснення</a:t>
            </a:r>
            <a:r>
              <a:rPr lang="ru-RU" sz="2400" b="1" dirty="0"/>
              <a:t> </a:t>
            </a:r>
            <a:r>
              <a:rPr lang="ru-RU" sz="2400" b="1" dirty="0" err="1"/>
              <a:t>делегованих</a:t>
            </a:r>
            <a:r>
              <a:rPr lang="ru-RU" sz="2400" b="1" dirty="0"/>
              <a:t> </a:t>
            </a:r>
            <a:r>
              <a:rPr lang="ru-RU" sz="2400" b="1" dirty="0" err="1"/>
              <a:t>повноважень</a:t>
            </a:r>
            <a:r>
              <a:rPr lang="ru-RU" sz="2400" b="1" dirty="0"/>
              <a:t> </a:t>
            </a:r>
            <a:r>
              <a:rPr lang="ru-RU" sz="2400" dirty="0" err="1"/>
              <a:t>пов'язується</a:t>
            </a:r>
            <a:r>
              <a:rPr lang="ru-RU" sz="2400" dirty="0"/>
              <a:t> з такими </a:t>
            </a:r>
            <a:r>
              <a:rPr lang="ru-RU" sz="2400" dirty="0" err="1"/>
              <a:t>обставинами</a:t>
            </a:r>
            <a:r>
              <a:rPr lang="ru-RU" sz="2400" dirty="0"/>
              <a:t>:</a:t>
            </a:r>
          </a:p>
          <a:p>
            <a:pPr marL="0" indent="0">
              <a:buNone/>
            </a:pPr>
            <a:r>
              <a:rPr lang="ru-RU" sz="2400" dirty="0"/>
              <a:t>1</a:t>
            </a:r>
            <a:r>
              <a:rPr lang="ru-RU" sz="2400" dirty="0" smtClean="0"/>
              <a:t>) </a:t>
            </a:r>
            <a:r>
              <a:rPr lang="ru-RU" sz="2400" dirty="0" err="1" smtClean="0"/>
              <a:t>надання</a:t>
            </a:r>
            <a:r>
              <a:rPr lang="ru-RU" sz="2400" dirty="0" smtClean="0"/>
              <a:t> </a:t>
            </a:r>
            <a:r>
              <a:rPr lang="ru-RU" sz="2400" dirty="0" err="1"/>
              <a:t>делегованих</a:t>
            </a:r>
            <a:r>
              <a:rPr lang="ru-RU" sz="2400" dirty="0"/>
              <a:t> </a:t>
            </a:r>
            <a:r>
              <a:rPr lang="ru-RU" sz="2400" dirty="0" err="1"/>
              <a:t>повноважень</a:t>
            </a:r>
            <a:r>
              <a:rPr lang="ru-RU" sz="2400" dirty="0"/>
              <a:t> </a:t>
            </a:r>
            <a:r>
              <a:rPr lang="ru-RU" sz="2400" dirty="0" err="1"/>
              <a:t>здійснюється</a:t>
            </a:r>
            <a:r>
              <a:rPr lang="ru-RU" sz="2400" dirty="0"/>
              <a:t> </a:t>
            </a:r>
            <a:r>
              <a:rPr lang="ru-RU" sz="2400" dirty="0" err="1"/>
              <a:t>тільки</a:t>
            </a:r>
            <a:r>
              <a:rPr lang="ru-RU" sz="2400" dirty="0"/>
              <a:t> </a:t>
            </a:r>
            <a:r>
              <a:rPr lang="ru-RU" sz="2400" dirty="0" smtClean="0"/>
              <a:t>законом;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2</a:t>
            </a:r>
            <a:r>
              <a:rPr lang="ru-RU" sz="2400" dirty="0" smtClean="0"/>
              <a:t>) </a:t>
            </a:r>
            <a:r>
              <a:rPr lang="ru-RU" sz="2400" dirty="0" err="1" smtClean="0"/>
              <a:t>одночасно</a:t>
            </a:r>
            <a:r>
              <a:rPr lang="ru-RU" sz="2400" dirty="0" smtClean="0"/>
              <a:t> </a:t>
            </a:r>
            <a:r>
              <a:rPr lang="ru-RU" sz="2400" dirty="0"/>
              <a:t>державою </a:t>
            </a:r>
            <a:r>
              <a:rPr lang="ru-RU" sz="2400" dirty="0" err="1"/>
              <a:t>мають</a:t>
            </a:r>
            <a:r>
              <a:rPr lang="ru-RU" sz="2400" dirty="0"/>
              <a:t> бути </a:t>
            </a:r>
            <a:r>
              <a:rPr lang="ru-RU" sz="2400" dirty="0" err="1" smtClean="0"/>
              <a:t>передані</a:t>
            </a:r>
            <a:r>
              <a:rPr lang="ru-RU" sz="2400" dirty="0"/>
              <a:t> </a:t>
            </a:r>
            <a:r>
              <a:rPr lang="ru-RU" sz="2400" dirty="0" smtClean="0"/>
              <a:t>органам </a:t>
            </a:r>
            <a:r>
              <a:rPr lang="ru-RU" sz="2400" dirty="0" err="1"/>
              <a:t>місцевого</a:t>
            </a:r>
            <a:r>
              <a:rPr lang="ru-RU" sz="2400" dirty="0"/>
              <a:t> </a:t>
            </a:r>
            <a:r>
              <a:rPr lang="ru-RU" sz="2400" dirty="0" err="1"/>
              <a:t>самоврядування</a:t>
            </a:r>
            <a:r>
              <a:rPr lang="ru-RU" sz="2400" dirty="0"/>
              <a:t>, </a:t>
            </a:r>
            <a:r>
              <a:rPr lang="ru-RU" sz="2400" dirty="0" err="1"/>
              <a:t>яким</a:t>
            </a:r>
            <a:r>
              <a:rPr lang="ru-RU" sz="2400" dirty="0"/>
              <a:t> </a:t>
            </a:r>
            <a:r>
              <a:rPr lang="ru-RU" sz="2400" dirty="0" err="1"/>
              <a:t>делегуються</a:t>
            </a:r>
            <a:r>
              <a:rPr lang="ru-RU" sz="2400" dirty="0"/>
              <a:t> </a:t>
            </a:r>
            <a:r>
              <a:rPr lang="ru-RU" sz="2400" dirty="0" err="1"/>
              <a:t>повноваження</a:t>
            </a:r>
            <a:r>
              <a:rPr lang="ru-RU" sz="2400" dirty="0"/>
              <a:t>, </a:t>
            </a:r>
            <a:r>
              <a:rPr lang="ru-RU" sz="2400" dirty="0" err="1"/>
              <a:t>необхідні</a:t>
            </a:r>
            <a:r>
              <a:rPr lang="ru-RU" sz="2400" dirty="0"/>
              <a:t> для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здійснення</a:t>
            </a:r>
            <a:r>
              <a:rPr lang="ru-RU" sz="2400" dirty="0"/>
              <a:t> </a:t>
            </a:r>
            <a:r>
              <a:rPr lang="ru-RU" sz="2400" dirty="0" err="1"/>
              <a:t>фінансові</a:t>
            </a:r>
            <a:r>
              <a:rPr lang="ru-RU" sz="2400" dirty="0"/>
              <a:t> та </a:t>
            </a:r>
            <a:r>
              <a:rPr lang="ru-RU" sz="2400" dirty="0" err="1"/>
              <a:t>матеріальні</a:t>
            </a:r>
            <a:r>
              <a:rPr lang="ru-RU" sz="2400" dirty="0"/>
              <a:t> </a:t>
            </a:r>
            <a:r>
              <a:rPr lang="ru-RU" sz="2400" dirty="0" err="1" smtClean="0"/>
              <a:t>засоби</a:t>
            </a:r>
            <a:r>
              <a:rPr lang="ru-RU" sz="2400" dirty="0" smtClean="0"/>
              <a:t>;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3) стан </a:t>
            </a:r>
            <a:r>
              <a:rPr lang="ru-RU" sz="2400" dirty="0" err="1"/>
              <a:t>виконання</a:t>
            </a:r>
            <a:r>
              <a:rPr lang="ru-RU" sz="2400" dirty="0"/>
              <a:t> </a:t>
            </a:r>
            <a:r>
              <a:rPr lang="ru-RU" sz="2400" dirty="0" err="1"/>
              <a:t>делегованих</a:t>
            </a:r>
            <a:r>
              <a:rPr lang="ru-RU" sz="2400" dirty="0"/>
              <a:t> </a:t>
            </a:r>
            <a:r>
              <a:rPr lang="ru-RU" sz="2400" dirty="0" err="1"/>
              <a:t>повноважень</a:t>
            </a:r>
            <a:r>
              <a:rPr lang="ru-RU" sz="2400" dirty="0"/>
              <a:t> </a:t>
            </a:r>
            <a:r>
              <a:rPr lang="ru-RU" sz="2400" dirty="0" err="1"/>
              <a:t>контролюється</a:t>
            </a:r>
            <a:r>
              <a:rPr lang="ru-RU" sz="2400" dirty="0"/>
              <a:t> державою.</a:t>
            </a:r>
          </a:p>
          <a:p>
            <a:pPr marL="0" indent="0" eaLnBrk="1" hangingPunct="1">
              <a:buNone/>
            </a:pPr>
            <a:endParaRPr lang="uk-UA" altLang="ru-RU" sz="24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418" y="1988840"/>
            <a:ext cx="3426070" cy="388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0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188641"/>
            <a:ext cx="8928992" cy="936104"/>
          </a:xfrm>
        </p:spPr>
        <p:txBody>
          <a:bodyPr/>
          <a:lstStyle/>
          <a:p>
            <a:pPr eaLnBrk="1" hangingPunct="1"/>
            <a:r>
              <a:rPr lang="uk-UA" sz="4000" dirty="0" smtClean="0"/>
              <a:t>Інститут делегування повноважень у системі місцевого самоврядування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5" y="1412776"/>
            <a:ext cx="9106599" cy="46085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uk-UA" sz="2400" b="1" dirty="0"/>
              <a:t>Згідно статті 143 Конституції України</a:t>
            </a:r>
            <a:r>
              <a:rPr lang="uk-UA" sz="2400" dirty="0" smtClean="0"/>
              <a:t>,</a:t>
            </a:r>
            <a:r>
              <a:rPr lang="uk-UA" sz="2400" dirty="0"/>
              <a:t> органам місцевого самоврядування можуть надаватися законом окремі повноваження органів виконавчої </a:t>
            </a:r>
            <a:r>
              <a:rPr lang="uk-UA" sz="2400" dirty="0" smtClean="0"/>
              <a:t>влади.</a:t>
            </a:r>
            <a:r>
              <a:rPr lang="uk-UA" sz="2400" dirty="0"/>
              <a:t> </a:t>
            </a:r>
            <a:endParaRPr lang="uk-UA" sz="2400" dirty="0" smtClean="0"/>
          </a:p>
          <a:p>
            <a:pPr marL="0" indent="0" eaLnBrk="1" hangingPunct="1">
              <a:buNone/>
            </a:pPr>
            <a:r>
              <a:rPr lang="uk-UA" sz="2400" dirty="0" smtClean="0"/>
              <a:t>В </a:t>
            </a:r>
            <a:r>
              <a:rPr lang="uk-UA" sz="2400" dirty="0"/>
              <a:t>Україні практика делегування повноважень виникла під час становлення незалежності, що пояснюється недовірою керівництва держави, яке мало певні </a:t>
            </a:r>
            <a:endParaRPr lang="uk-UA" sz="2400" dirty="0" smtClean="0"/>
          </a:p>
          <a:p>
            <a:pPr marL="0" indent="0" eaLnBrk="1" hangingPunct="1">
              <a:buNone/>
            </a:pPr>
            <a:r>
              <a:rPr lang="uk-UA" sz="2400" dirty="0" smtClean="0"/>
              <a:t>сумніви </a:t>
            </a:r>
            <a:r>
              <a:rPr lang="uk-UA" sz="2400" dirty="0"/>
              <a:t>стосовно здатності нового, </a:t>
            </a:r>
            <a:endParaRPr lang="uk-UA" sz="2400" dirty="0" smtClean="0"/>
          </a:p>
          <a:p>
            <a:pPr marL="0" indent="0" eaLnBrk="1" hangingPunct="1">
              <a:buNone/>
            </a:pPr>
            <a:r>
              <a:rPr lang="uk-UA" sz="2400" dirty="0" smtClean="0"/>
              <a:t>на </a:t>
            </a:r>
            <a:r>
              <a:rPr lang="uk-UA" sz="2400" dirty="0"/>
              <a:t>той час, інституту муніципальної влади  організувати  ефективне </a:t>
            </a:r>
            <a:endParaRPr lang="uk-UA" sz="2400" dirty="0" smtClean="0"/>
          </a:p>
          <a:p>
            <a:pPr marL="0" indent="0" eaLnBrk="1" hangingPunct="1">
              <a:buNone/>
            </a:pPr>
            <a:r>
              <a:rPr lang="uk-UA" sz="2400" dirty="0" smtClean="0"/>
              <a:t>управління </a:t>
            </a:r>
            <a:r>
              <a:rPr lang="uk-UA" sz="2400" dirty="0"/>
              <a:t>на місцевому </a:t>
            </a:r>
            <a:r>
              <a:rPr lang="uk-UA" sz="2400" dirty="0" smtClean="0"/>
              <a:t>рівні.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448745"/>
            <a:ext cx="3272880" cy="286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8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188641"/>
            <a:ext cx="8928992" cy="936104"/>
          </a:xfrm>
        </p:spPr>
        <p:txBody>
          <a:bodyPr/>
          <a:lstStyle/>
          <a:p>
            <a:pPr eaLnBrk="1" hangingPunct="1"/>
            <a:r>
              <a:rPr lang="uk-UA" sz="4000" dirty="0" smtClean="0"/>
              <a:t>Інститут делегування повноважень у системі місцевого самоврядування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776"/>
            <a:ext cx="4716016" cy="475252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uk-UA" sz="2400" dirty="0" smtClean="0"/>
              <a:t>Очікуваних </a:t>
            </a:r>
            <a:r>
              <a:rPr lang="uk-UA" sz="2400" dirty="0"/>
              <a:t>позитивних результатів це не принесло – між органами місцевого самоврядування та органами виконавчої влади стали виникати </a:t>
            </a:r>
            <a:r>
              <a:rPr lang="uk-UA" sz="2400" dirty="0" err="1"/>
              <a:t>компетенційні</a:t>
            </a:r>
            <a:r>
              <a:rPr lang="uk-UA" sz="2400" dirty="0"/>
              <a:t> спори щодо виконання цих повноважень та конфліктні ситуації, втручання в діяльність органів місцевого самоврядування.</a:t>
            </a:r>
            <a:endParaRPr lang="uk-UA" altLang="ru-RU" sz="24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458" y="2173424"/>
            <a:ext cx="4308309" cy="323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7835</TotalTime>
  <Words>681</Words>
  <Application>Microsoft Office PowerPoint</Application>
  <PresentationFormat>Экран (4:3)</PresentationFormat>
  <Paragraphs>72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Arial</vt:lpstr>
      <vt:lpstr>Diseño predeterminado</vt:lpstr>
      <vt:lpstr>Правові засади місцевого самоврядування</vt:lpstr>
      <vt:lpstr>План</vt:lpstr>
      <vt:lpstr>Повноваження виконавчих органів сільських, селищних, міських рад</vt:lpstr>
      <vt:lpstr>Повноваження виконавчих органів сільських, селищних, міських рад</vt:lpstr>
      <vt:lpstr>Власні (самоврядні) та делеговані повноваження</vt:lpstr>
      <vt:lpstr>Власні (самоврядні) та делеговані повноваження</vt:lpstr>
      <vt:lpstr>Власні (самоврядні) та делеговані повноваження</vt:lpstr>
      <vt:lpstr>Інститут делегування повноважень у системі місцевого самоврядування</vt:lpstr>
      <vt:lpstr>Інститут делегування повноважень у системі місцевого самоврядування</vt:lpstr>
      <vt:lpstr>Інститут делегування повноважень у системі місцевого самоврядування</vt:lpstr>
      <vt:lpstr>Інститут делегування повноважень у системі місцевого самоврядування</vt:lpstr>
      <vt:lpstr>Інститут делегування повноважень у системі місцевого самоврядування</vt:lpstr>
      <vt:lpstr>Виключні повноваження районних, обласних рад</vt:lpstr>
      <vt:lpstr>Виключні повноваження районних, обласних рад</vt:lpstr>
      <vt:lpstr>Питання на семінарське заняття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RePack by Diakov</cp:lastModifiedBy>
  <cp:revision>717</cp:revision>
  <dcterms:created xsi:type="dcterms:W3CDTF">2010-05-23T14:28:12Z</dcterms:created>
  <dcterms:modified xsi:type="dcterms:W3CDTF">2017-10-22T08:08:59Z</dcterms:modified>
</cp:coreProperties>
</file>