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7" r:id="rId3"/>
    <p:sldId id="259" r:id="rId4"/>
    <p:sldId id="261" r:id="rId5"/>
    <p:sldId id="321" r:id="rId6"/>
    <p:sldId id="322" r:id="rId7"/>
    <p:sldId id="323" r:id="rId8"/>
    <p:sldId id="300" r:id="rId9"/>
    <p:sldId id="324" r:id="rId10"/>
    <p:sldId id="326" r:id="rId11"/>
    <p:sldId id="320" r:id="rId12"/>
    <p:sldId id="325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17" r:id="rId26"/>
  </p:sldIdLst>
  <p:sldSz cx="9144000" cy="5143500" type="screen16x9"/>
  <p:notesSz cx="6858000" cy="9144000"/>
  <p:embeddedFontLst>
    <p:embeddedFont>
      <p:font typeface="Raleway" panose="020B0604020202020204" charset="-52"/>
      <p:regular r:id="rId28"/>
      <p:bold r:id="rId29"/>
      <p:italic r:id="rId30"/>
      <p:bold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5C5"/>
    <a:srgbClr val="FF9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676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09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72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416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408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021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660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40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429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4316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376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273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3118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0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805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811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2151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177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951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50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68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26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238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4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23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75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600619" y="591954"/>
            <a:ext cx="7799965" cy="1638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/>
              <a:t>Лекція </a:t>
            </a:r>
            <a:r>
              <a:rPr lang="uk-UA" sz="3600" dirty="0" smtClean="0"/>
              <a:t>2. Методи збору соціологічної інформації в якісній стратегії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 документів.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 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 якісних дослідженнях застосовується також і аналіз документів, але </a:t>
            </a:r>
            <a:r>
              <a:rPr lang="uk-UA" sz="2000" dirty="0" smtClean="0">
                <a:solidFill>
                  <a:srgbClr val="FF9715"/>
                </a:solidFill>
                <a:latin typeface="Arial" panose="020B0604020202020204" pitchFamily="34" charset="0"/>
              </a:rPr>
              <a:t>у формі традиційного аналізу,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а не контент-аналізу. 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Для збору даних використовуються письмові та візуальні джерела інформації.</a:t>
            </a: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Увага акцентується на унікальності текстів та/чи їх авторів. </a:t>
            </a:r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Поняття документу і тексту трактується досить широко.</a:t>
            </a:r>
            <a:endParaRPr lang="uk-UA" sz="2000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8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b="1" dirty="0">
                <a:solidFill>
                  <a:srgbClr val="FF9715"/>
                </a:solidFill>
              </a:rPr>
              <a:t>3</a:t>
            </a:r>
            <a:r>
              <a:rPr lang="uk-UA" sz="2800" b="1" dirty="0" smtClean="0">
                <a:solidFill>
                  <a:srgbClr val="FF9715"/>
                </a:solidFill>
              </a:rPr>
              <a:t>.</a:t>
            </a:r>
          </a:p>
          <a:p>
            <a:pPr lvl="0"/>
            <a:r>
              <a:rPr lang="uk-UA" sz="2800" b="1" dirty="0">
                <a:solidFill>
                  <a:srgbClr val="FF9715"/>
                </a:solidFill>
                <a:sym typeface="Lato"/>
              </a:rPr>
              <a:t>Тактики дослідження</a:t>
            </a:r>
            <a:endParaRPr lang="uk-UA" sz="2800" dirty="0">
              <a:solidFill>
                <a:srgbClr val="FF9715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94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1479394"/>
            <a:ext cx="8004789" cy="1747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Тактика дослідження - </a:t>
            </a:r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це спосіб підходу до збору і аналізу даних при якому можлива комбінація двох і більше методів чи їх різновидів.</a:t>
            </a:r>
          </a:p>
          <a:p>
            <a:pPr lvl="0" algn="just"/>
            <a:endParaRPr lang="uk-UA" sz="2000" b="1" dirty="0">
              <a:solidFill>
                <a:srgbClr val="FF9715"/>
              </a:solidFill>
              <a:latin typeface="Arial" panose="020B0604020202020204" pitchFamily="34" charset="0"/>
            </a:endParaRPr>
          </a:p>
          <a:p>
            <a:pPr lvl="0" algn="r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Наприклад: </a:t>
            </a:r>
          </a:p>
          <a:p>
            <a:pPr lvl="0" algn="r">
              <a:buFontTx/>
              <a:buChar char="-"/>
            </a:pPr>
            <a:r>
              <a:rPr lang="uk-UA" sz="1600" i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інтерв'ю + </a:t>
            </a:r>
            <a:r>
              <a:rPr lang="uk-UA" sz="1600" i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спостереження</a:t>
            </a:r>
          </a:p>
          <a:p>
            <a:pPr lvl="0" algn="r">
              <a:buFontTx/>
              <a:buChar char="-"/>
            </a:pPr>
            <a:r>
              <a:rPr lang="uk-UA" sz="1600" i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інтерв'ю + </a:t>
            </a:r>
            <a:r>
              <a:rPr lang="uk-UA" sz="1600" i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аналіз документів</a:t>
            </a:r>
          </a:p>
          <a:p>
            <a:pPr lvl="0" algn="r">
              <a:buFontTx/>
              <a:buChar char="-"/>
            </a:pPr>
            <a:r>
              <a:rPr lang="uk-UA" sz="1600" i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спостереження + </a:t>
            </a:r>
            <a:r>
              <a:rPr lang="uk-UA" sz="1600" i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аналіз документів </a:t>
            </a:r>
            <a:r>
              <a:rPr lang="uk-UA" sz="1600" i="1" dirty="0" smtClean="0">
                <a:solidFill>
                  <a:srgbClr val="2185C5"/>
                </a:solidFill>
                <a:latin typeface="Arial" panose="020B0604020202020204" pitchFamily="34" charset="0"/>
              </a:rPr>
              <a:t>+ </a:t>
            </a:r>
            <a:r>
              <a:rPr lang="uk-UA" sz="1600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інтерв'ю/фокус групи</a:t>
            </a:r>
          </a:p>
          <a:p>
            <a:pPr lvl="0" algn="r">
              <a:buFontTx/>
              <a:buChar char="-"/>
            </a:pPr>
            <a:endParaRPr lang="uk-UA" sz="2000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391365" y="4667196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353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Кейс-стаді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 (дослідження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окремого випадку/спільноти)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- це  глибинне, детальне дослідження одного об'єкта, що має чіткі часові та просторові межі.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Мета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- вивчити його унікальну структуру, приховані пружини його функціонування, сукупність його взаємозв'язків як системи або динаміку його розвитку.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Результати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зазвичай мають прикладний характер як рекомендації щодо даного феномена, а також інших об'єктів, що відносяться до цього ж класу і знаходяться в схожих умовах.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11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Найчастіше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цю тактику використовують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для вивчення унікального об'єкта в сукупності його взаємозв'язків. </a:t>
            </a:r>
            <a:endParaRPr lang="uk-UA" sz="1800" b="1" dirty="0" smtClean="0">
              <a:solidFill>
                <a:srgbClr val="FF971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Таким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об'єктом, перш за все, може бути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замкнута спільність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, важкодоступна для аналізу іншими методами: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злочинні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угруповання,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жебраки, соціальні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еліти, релігійні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секти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і т.д.</a:t>
            </a: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Також часто метод використовується для дослідження </a:t>
            </a:r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конкретної ситуації, що обмежується часовими та просторовими рамками.</a:t>
            </a:r>
            <a:endParaRPr lang="uk-UA" sz="1800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31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Етнографічне дослідження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- це вивчення вузької культурної або соціальної групи (або окремих індивідів в рамках цих груп), засноване, як правило, на спостереженні та тривалому глибокому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входженні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дослідника в дану групу.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Дослідник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слухає і записує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розмови інформантів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, вивчає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способи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і форми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комунікації. </a:t>
            </a: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Мета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 – виокремити унікальні риси досліджуваної спільноти.</a:t>
            </a: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Результатом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є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 узагальнений культурний портрет певної спільноти як нове знання про неї. Такі дослідження, як правило, мають описовий характер і являють собою багатосторонній аналіз щоденної практики певної спільності з точки зору її культури (норми, цінності, мову, міфи), що відрізняється за стилем і зразкам поведінки від культури основної маси населення. </a:t>
            </a:r>
            <a:endParaRPr lang="uk-UA" sz="1800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132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Історичне дослідження, або усна історія -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описує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суб'єктивний досвід переживання історичних подій.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Мета -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 вивчення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історії становлення локальних спільнот (рухів,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організацій, населених пунктів тощо)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або опис досвіду переживання великого історичного процесу або події (війни, революції, репресії, катастрофи).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Результатом </a:t>
            </a:r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є -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узагальнений опис переживання історичних подій.</a:t>
            </a:r>
          </a:p>
          <a:p>
            <a:pPr marL="114300" lvl="0" indent="0" algn="just">
              <a:buNone/>
            </a:pP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65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Історичне дослідження, або усна історія -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описує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суб'єктивний досвід переживання історичних подій.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Мета -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 вивчення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історії становлення локальних спільнот (рухів,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організацій, населених пунктів тощо)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або опис досвіду переживання великого історичного процесу або події (війни, революції, репресії, катастрофи).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Результатом </a:t>
            </a:r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є -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узагальнений опис переживання історичних подій, що важливо з точки зору аналізу соціальних, культурних та інших відмінностей, що впливають на їх сприйняття та оцінку.</a:t>
            </a:r>
          </a:p>
          <a:p>
            <a:pPr marL="114300" lvl="0" indent="0" algn="just">
              <a:buNone/>
            </a:pP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163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Історія життя, або біографічний метод -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тактика дослідження, що використовує біографічні дані, а також інші джерела.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Індивідуальна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історія життя може стати основою і при вивченні способів «проживання» життєвих подій: індивідуальних криз, поворотних моментів біографічного шляху, соціально-історичної ситуації, а також при дослідженні життєвого світу особистості в цілому.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Біографічний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метод - один із широко поширених методів соціологічного дослідження, спрямований на вивчення життєвого шляху індивіда. 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712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Історія сім'ї (родини) -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ця тактика фокусується на історії сім'ї як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локальної спільноти протягом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поколінь.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Сім'я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розглядається як відносно стійка мала група, взята в історичній перспективі, яка в кожному поколінні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змінюється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і перебудовується, що не виключає її «безперервності» як соціального феномена.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Аналізуються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процеси соціальної і територіальної мобільності членів сім'ї в тривалій динаміці кількох поколінь, спадкоємність або зміна її соціального статусу, передача «культурного капіталу» сім'ї і трансформації цінностей. 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434588"/>
            <a:ext cx="7628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2185C5"/>
                </a:solidFill>
              </a:rPr>
              <a:t>План:</a:t>
            </a:r>
            <a:endParaRPr b="1" dirty="0">
              <a:solidFill>
                <a:srgbClr val="2185C5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93699" y="1523401"/>
            <a:ext cx="6956760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1.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Опитувальні методи.</a:t>
            </a:r>
            <a:endParaRPr lang="uk-UA" sz="1800" b="1" dirty="0" smtClean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2</a:t>
            </a: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Неопитувальні методи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</a:t>
            </a:r>
            <a:endParaRPr lang="uk-UA" sz="1800" b="1" dirty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uk-UA" sz="1800" b="1" dirty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3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. </a:t>
            </a:r>
            <a:r>
              <a:rPr lang="uk-UA" sz="1800" b="1" dirty="0" smtClean="0">
                <a:solidFill>
                  <a:srgbClr val="2185C5"/>
                </a:solidFill>
                <a:latin typeface="Raleway"/>
                <a:ea typeface="Raleway"/>
                <a:cs typeface="Raleway"/>
                <a:sym typeface="Lato"/>
              </a:rPr>
              <a:t>Тактики дослідження.</a:t>
            </a:r>
            <a:endParaRPr lang="uk-UA" sz="1800" b="1" dirty="0">
              <a:solidFill>
                <a:srgbClr val="2185C5"/>
              </a:solidFill>
              <a:latin typeface="Raleway"/>
              <a:ea typeface="Raleway"/>
              <a:cs typeface="Raleway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Сходження до теорії, або обґрунтована теорія -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тактика якісного дослідження, запропонована Б. Глейзером і А.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Штраусом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, де відтворюється абстрактна аналітична схема спостережуваного в реальності феномена.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цій основі будується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міні-теорія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, яка пояснює дії, взаємодії або процеси. </a:t>
            </a:r>
            <a:endParaRPr lang="uk-UA" sz="18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Ця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тактика відрізняється своєю специфікою, насамперед, на етапі аналізу: пропонує свої принципи кодування тексту (відкрите, осьове і вибіркове кодування), а також особливий спосіб побудови аналітичної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міні-теорії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щодо даного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феномена.</a:t>
            </a:r>
            <a:endParaRPr lang="uk-UA" sz="18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23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6" y="292068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Спільними рисами всіх цих тактик можна вважати: </a:t>
            </a: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1)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орієнтацію на вивчення щоденної практики соціальної взаємодії; </a:t>
            </a: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2)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вивчення неструктурованих джерел текстової інформації як живих зразків усної або письмової мови, що містять суб'єктивні свідоцтва про соціальне існування індивідів і </a:t>
            </a:r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практики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взаємодій з іншими людьми; </a:t>
            </a: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3)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крім текстової інформації використовуються й інші різнопланові дані про об'єкт інтересу; </a:t>
            </a: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4) </a:t>
            </a:r>
            <a:r>
              <a:rPr lang="uk-UA" sz="1800" b="1" dirty="0">
                <a:solidFill>
                  <a:srgbClr val="2185C5"/>
                </a:solidFill>
                <a:latin typeface="Arial" panose="020B0604020202020204" pitchFamily="34" charset="0"/>
              </a:rPr>
              <a:t>аналіз передбачає всебічний опис та інтерпретацію стану соціального феномена в єдності його внутрішніх взаємозв'язків.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8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6" y="292068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sz="1800" b="1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яких випадках приймають рішення про </a:t>
            </a:r>
            <a:r>
              <a:rPr lang="uk-UA" sz="1800" b="1" dirty="0" smtClean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 якісної стратегії у дослідженні </a:t>
            </a:r>
            <a:r>
              <a:rPr lang="uk-UA" sz="1800" b="1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проблеми? </a:t>
            </a:r>
          </a:p>
          <a:p>
            <a:pPr algn="just"/>
            <a:r>
              <a:rPr lang="uk-UA" sz="1800" b="1" i="1" u="sng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По-перше</a:t>
            </a:r>
            <a:r>
              <a:rPr lang="uk-UA" sz="1800" b="1" u="sng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uk-UA" sz="1800" dirty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якщо дослідник має намір звернутися до розуміння повсякденного життя людей і в цьому ракурсі пояснити «логіку» функціонування індивідуального в соціальних структурах. </a:t>
            </a:r>
          </a:p>
          <a:p>
            <a:pPr algn="just"/>
            <a:r>
              <a:rPr lang="uk-UA" sz="1800" b="1" i="1" u="sng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По-друге,</a:t>
            </a:r>
            <a:r>
              <a:rPr lang="uk-UA" sz="1800" dirty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якщо проблема взагалі не сформульована, але лише туманно проглядається (наприклад, польські мігранти, одні успішні в адаптації, а інші - ні. Чому? Хто успішний? </a:t>
            </a:r>
            <a:r>
              <a:rPr lang="uk-UA" sz="1800" dirty="0" smtClean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uk-UA" sz="1800" dirty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 д.). Саме в цьому випадку вона потребує того, щоб її досліджували, так як складові не піддаються простому виявленню стандартними методами, а теорія не дає відповіді на це питання. </a:t>
            </a:r>
          </a:p>
          <a:p>
            <a:pPr marL="114300" lvl="0" indent="0" algn="just">
              <a:buNone/>
            </a:pPr>
            <a:endParaRPr lang="uk-UA" sz="1800" b="1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265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6" y="292068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sz="1800" b="1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яких випадках приймають рішення про </a:t>
            </a:r>
            <a:r>
              <a:rPr lang="uk-UA" sz="1800" b="1" dirty="0" smtClean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 якісної стратегії у дослідженні </a:t>
            </a:r>
            <a:r>
              <a:rPr lang="uk-UA" sz="1800" b="1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проблеми? </a:t>
            </a:r>
          </a:p>
          <a:p>
            <a:pPr algn="just"/>
            <a:r>
              <a:rPr lang="uk-UA" sz="1800" b="1" i="1" u="sng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По-третє,</a:t>
            </a:r>
            <a:r>
              <a:rPr lang="uk-UA" sz="1800" dirty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якщо необхідним є детальний глибокий опис проблеми, тоді як широкий огляд масовими методами не дозволяє відобразити її досить глибоко. </a:t>
            </a:r>
            <a:endParaRPr lang="uk-UA" sz="1600" dirty="0">
              <a:solidFill>
                <a:srgbClr val="2185C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1800" b="1" i="1" u="sng" dirty="0" smtClean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По-четверте,</a:t>
            </a:r>
            <a:r>
              <a:rPr lang="uk-UA" sz="1800" dirty="0" smtClean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 smtClean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 </a:t>
            </a:r>
            <a:r>
              <a:rPr lang="uk-UA" sz="1800" dirty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необхідно дослідження індивідів у природній обстановці, в польових умовах. </a:t>
            </a:r>
            <a:endParaRPr lang="uk-UA" sz="1600" dirty="0">
              <a:solidFill>
                <a:srgbClr val="2185C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uk-UA" sz="1800" b="1" i="1" u="sng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По-п'яте,</a:t>
            </a:r>
            <a:r>
              <a:rPr lang="uk-UA" sz="1800" b="1" i="1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 потрібно докладний текстовий виклад стану проблеми із залученням свідчень безпосередніх учасників подій. </a:t>
            </a:r>
            <a:endParaRPr lang="uk-UA" sz="1600" dirty="0">
              <a:solidFill>
                <a:srgbClr val="2185C5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" lvl="0" indent="0" algn="just">
              <a:buNone/>
            </a:pPr>
            <a:endParaRPr lang="uk-UA" sz="1800" b="1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951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6" y="292068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uk-UA" sz="1800" b="1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яких випадках приймають рішення про </a:t>
            </a:r>
            <a:r>
              <a:rPr lang="uk-UA" sz="1800" b="1" dirty="0" smtClean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використання якісної стратегії у дослідженні </a:t>
            </a:r>
            <a:r>
              <a:rPr lang="uk-UA" sz="1800" b="1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проблеми? </a:t>
            </a:r>
          </a:p>
          <a:p>
            <a:pPr algn="just"/>
            <a:r>
              <a:rPr lang="uk-UA" sz="1800" b="1" i="1" u="sng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По-шосте,</a:t>
            </a:r>
            <a:r>
              <a:rPr lang="uk-UA" sz="1800" dirty="0">
                <a:solidFill>
                  <a:srgbClr val="FF971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якщо для розкриття проблеми потрібна позиція активного дослідження, коли важливо розкрити ситуацію очима і словами учасників, а не з позиції зовнішнього «наукового експерта». Тобто при вивченні тих аспектів, які пов'язані передусім з емоційною сферою людської діяльності і практики життя.  </a:t>
            </a:r>
          </a:p>
          <a:p>
            <a:pPr algn="just"/>
            <a:r>
              <a:rPr lang="uk-UA" sz="1800" b="1" dirty="0">
                <a:solidFill>
                  <a:srgbClr val="2185C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Таким чином, якісне дослідження використовується в тому випадку, якщо мета його передбачає певне розуміння досліджуваного феномена, яке не потребує кількісної інтерпретації, або у випадку, коли досліджувані феномени не піддаються точному виміру. </a:t>
            </a:r>
          </a:p>
          <a:p>
            <a:pPr marL="114300" lvl="0" indent="0" algn="just">
              <a:buNone/>
            </a:pPr>
            <a:endParaRPr lang="uk-UA" sz="1800" b="1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800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Дякую за увагу!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21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C000"/>
                </a:solidFill>
              </a:rPr>
              <a:t>1.</a:t>
            </a:r>
            <a:endParaRPr sz="3200" b="1" dirty="0">
              <a:solidFill>
                <a:srgbClr val="FFC000"/>
              </a:solidFill>
            </a:endParaRPr>
          </a:p>
          <a:p>
            <a:pPr lvl="0"/>
            <a:r>
              <a:rPr lang="uk-UA" sz="3200" dirty="0" smtClean="0"/>
              <a:t>Опитувальні методи</a:t>
            </a:r>
            <a:endParaRPr lang="uk-UA" sz="3200" dirty="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Метод опитування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-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отримання відомостей про досліджуваний об'єкт шляхом ведення діалогу (комунікації) між дослідником та респондентом за допомогою формалізованих запитань та відповідей на них.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При 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опитуванні  соціолог отримує інформацію в процесі спілкування з особами, які приймають участь в процесах, що досліджуються.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Ця </a:t>
            </a:r>
            <a:r>
              <a:rPr lang="uk-UA" sz="2000" b="1" dirty="0">
                <a:solidFill>
                  <a:srgbClr val="FF9715"/>
                </a:solidFill>
                <a:latin typeface="Arial" panose="020B0604020202020204" pitchFamily="34" charset="0"/>
              </a:rPr>
              <a:t>інформація відбиває реальність в тому вигляді, як вона "переломлюється" в свідомості респондентів. </a:t>
            </a:r>
            <a:endParaRPr sz="2000" b="1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Це </a:t>
            </a:r>
            <a:r>
              <a:rPr lang="uk-UA" sz="2000" b="1" dirty="0">
                <a:solidFill>
                  <a:srgbClr val="2185C5"/>
                </a:solidFill>
                <a:latin typeface="Arial" panose="020B0604020202020204" pitchFamily="34" charset="0"/>
              </a:rPr>
              <a:t>найбільш універсальний метод. </a:t>
            </a:r>
            <a:endParaRPr lang="uk-UA" sz="2000" b="1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Від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дає можливість отримання різноманітної інформації про об'єктивні та суб'єктивні характеристики респондентів в минулому, теперішньому та майбутньому, про різні сфери діяльності, в які включений респондент. </a:t>
            </a:r>
            <a:endParaRPr lang="uk-UA" sz="20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Вважається, що головним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недоліком методу є труднощі з оцінкою об'єктивності змісту інформації, її достовірності,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надійності, однак </a:t>
            </a:r>
            <a:r>
              <a:rPr lang="uk-UA" sz="20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в якісній стратегії цей недолік нівелюється.</a:t>
            </a:r>
            <a:endParaRPr sz="2000" b="1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53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 якісній стратегії застосовується в основному така форма методу опитування як </a:t>
            </a:r>
            <a:r>
              <a:rPr lang="uk-UA" sz="20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інтерв'ю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. </a:t>
            </a:r>
          </a:p>
          <a:p>
            <a:pPr lvl="0" algn="just"/>
            <a:endParaRPr lang="uk-UA" sz="2000" dirty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FF9715"/>
                </a:solidFill>
                <a:latin typeface="Arial" panose="020B0604020202020204" pitchFamily="34" charset="0"/>
              </a:rPr>
              <a:t>Інтерв'ю  </a:t>
            </a:r>
            <a:r>
              <a:rPr lang="uk-UA" sz="2000" dirty="0">
                <a:solidFill>
                  <a:srgbClr val="FF9715"/>
                </a:solidFill>
                <a:latin typeface="Arial" panose="020B0604020202020204" pitchFamily="34" charset="0"/>
              </a:rPr>
              <a:t>- являє собою невимушену бесіду двох людей, в якій один з учасників - інтерв'юер - пам'ятає, що в даній ситуації він виступає як професійний дослідник, що імітує роль повноправного співрозмовника. </a:t>
            </a:r>
            <a:endParaRPr lang="uk-UA" sz="2000" dirty="0" smtClean="0">
              <a:solidFill>
                <a:srgbClr val="FF971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Технологія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якісного інтерв'ю різна в залежності від цілей дослідження. </a:t>
            </a:r>
            <a:r>
              <a:rPr lang="uk-UA" sz="20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Однак більшість з них відносяться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до розряду </a:t>
            </a:r>
            <a:r>
              <a:rPr lang="uk-UA" sz="2000" dirty="0">
                <a:solidFill>
                  <a:srgbClr val="FF9715"/>
                </a:solidFill>
                <a:latin typeface="Arial" panose="020B0604020202020204" pitchFamily="34" charset="0"/>
              </a:rPr>
              <a:t>глибинних </a:t>
            </a:r>
            <a:r>
              <a:rPr lang="uk-UA" sz="2000" dirty="0">
                <a:solidFill>
                  <a:srgbClr val="2185C5"/>
                </a:solidFill>
                <a:latin typeface="Arial" panose="020B0604020202020204" pitchFamily="34" charset="0"/>
              </a:rPr>
              <a:t>(неструктурованих або напівструктурованих). </a:t>
            </a:r>
            <a:endParaRPr sz="2000" dirty="0">
              <a:solidFill>
                <a:srgbClr val="2185C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7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Ще один опитувальний метод, що часто застосовується у якісній стратегії – це </a:t>
            </a:r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метод фокусованих </a:t>
            </a:r>
            <a:r>
              <a:rPr lang="uk-UA" sz="1800" b="1" dirty="0">
                <a:solidFill>
                  <a:srgbClr val="FF9715"/>
                </a:solidFill>
                <a:latin typeface="Arial" panose="020B0604020202020204" pitchFamily="34" charset="0"/>
              </a:rPr>
              <a:t>групових </a:t>
            </a:r>
            <a:r>
              <a:rPr lang="uk-UA" sz="1800" b="1" dirty="0" smtClean="0">
                <a:solidFill>
                  <a:srgbClr val="FF9715"/>
                </a:solidFill>
                <a:latin typeface="Arial" panose="020B0604020202020204" pitchFamily="34" charset="0"/>
              </a:rPr>
              <a:t>інтерв’ю. </a:t>
            </a:r>
          </a:p>
          <a:p>
            <a:pPr lvl="0" algn="just"/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Ф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окусовані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інтерв’ю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представляють собою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не просто чергування запитань і відповідей респондентів, а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форму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групової дискусії.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Респонденти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мають більше свободи у виборі форми презентації своїх думок та вражень щодо заданої теми. Застосування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фокусованого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групового інтерв’ю стимулює виникнення нових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запитань, а предмет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розмови може набувати несподіваних напрямів. </a:t>
            </a:r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dirty="0" smtClean="0">
                <a:solidFill>
                  <a:srgbClr val="FF9715"/>
                </a:solidFill>
                <a:latin typeface="Arial" panose="020B0604020202020204" pitchFamily="34" charset="0"/>
              </a:rPr>
              <a:t>Дискусія </a:t>
            </a:r>
            <a:r>
              <a:rPr lang="uk-UA" sz="1800" dirty="0">
                <a:solidFill>
                  <a:srgbClr val="FF9715"/>
                </a:solidFill>
                <a:latin typeface="Arial" panose="020B0604020202020204" pitchFamily="34" charset="0"/>
              </a:rPr>
              <a:t>спроможна краще відобразити різноманітність думок, ніж </a:t>
            </a:r>
            <a:r>
              <a:rPr lang="uk-UA" sz="1800" dirty="0" smtClean="0">
                <a:solidFill>
                  <a:srgbClr val="FF9715"/>
                </a:solidFill>
                <a:latin typeface="Arial" panose="020B0604020202020204" pitchFamily="34" charset="0"/>
              </a:rPr>
              <a:t>індивідуальне </a:t>
            </a:r>
            <a:r>
              <a:rPr lang="uk-UA" sz="1800" dirty="0">
                <a:solidFill>
                  <a:srgbClr val="FF9715"/>
                </a:solidFill>
                <a:latin typeface="Arial" panose="020B0604020202020204" pitchFamily="34" charset="0"/>
              </a:rPr>
              <a:t>опитування, </a:t>
            </a:r>
            <a:r>
              <a:rPr lang="uk-UA" sz="1800" dirty="0">
                <a:solidFill>
                  <a:srgbClr val="2185C5"/>
                </a:solidFill>
                <a:latin typeface="Arial" panose="020B0604020202020204" pitchFamily="34" charset="0"/>
              </a:rPr>
              <a:t>оскільки тема сприймається динамічно завдяки впливові людей один на одного в процесі спілкування. Але тут виникають інші ефекти групової роботи (конформність, вплив авторитетів, страхи і т.д.)</a:t>
            </a: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7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solidFill>
                  <a:srgbClr val="FFC000"/>
                </a:solidFill>
              </a:rPr>
              <a:t>2</a:t>
            </a:r>
            <a:r>
              <a:rPr lang="uk-UA" sz="3200" b="1" dirty="0" smtClean="0">
                <a:solidFill>
                  <a:srgbClr val="FFC000"/>
                </a:solidFill>
              </a:rPr>
              <a:t>.</a:t>
            </a:r>
            <a:br>
              <a:rPr lang="uk-UA" sz="3200" b="1" dirty="0" smtClean="0">
                <a:solidFill>
                  <a:srgbClr val="FFC000"/>
                </a:solidFill>
              </a:rPr>
            </a:br>
            <a:r>
              <a:rPr lang="uk-UA" sz="3200" b="1" dirty="0" smtClean="0">
                <a:solidFill>
                  <a:srgbClr val="FFC000"/>
                </a:solidFill>
              </a:rPr>
              <a:t>Неопитувальні методи</a:t>
            </a:r>
            <a:endParaRPr lang="uk-UA" sz="3200" b="1" dirty="0" smtClean="0">
              <a:solidFill>
                <a:srgbClr val="FFC000"/>
              </a:solidFill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13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475785" y="364273"/>
            <a:ext cx="8004789" cy="45616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endParaRPr lang="uk-UA" sz="1800" dirty="0" smtClean="0">
              <a:solidFill>
                <a:srgbClr val="2185C5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uk-UA" sz="1800" b="1" dirty="0" smtClean="0">
                <a:solidFill>
                  <a:srgbClr val="2185C5"/>
                </a:solidFill>
                <a:latin typeface="Arial" panose="020B0604020202020204" pitchFamily="34" charset="0"/>
              </a:rPr>
              <a:t>Метод спостереження.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 </a:t>
            </a: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Воно розуміється як довгостроковий розгляд об'єкта в природних для нього обставинах. Єдина відмінність від кількісного підходу полягає у фіксації номінальних (описових, некількісних) характеристик і в більш природному, не структурованому фокусі розгляду. </a:t>
            </a:r>
          </a:p>
          <a:p>
            <a:pPr lvl="0" algn="just"/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Теми для спостереження тільки перераховуються. </a:t>
            </a:r>
            <a:r>
              <a:rPr lang="uk-UA" sz="1800" dirty="0" smtClean="0">
                <a:solidFill>
                  <a:srgbClr val="FF9715"/>
                </a:solidFill>
                <a:latin typeface="Arial" panose="020B0604020202020204" pitchFamily="34" charset="0"/>
              </a:rPr>
              <a:t>Частіше за все використовується включене спостереження </a:t>
            </a:r>
            <a:r>
              <a:rPr lang="uk-UA" sz="1800" dirty="0" smtClean="0">
                <a:solidFill>
                  <a:srgbClr val="2185C5"/>
                </a:solidFill>
                <a:latin typeface="Arial" panose="020B0604020202020204" pitchFamily="34" charset="0"/>
              </a:rPr>
              <a:t>- це спостереження за деякою спільністю, при якому дослідник є одночасно її членом. Таке включення дає можливість прихованого спостереження, коли члени спільності не усвідомлюють, що за ними спостерігають. Метод особливо продуктивний при дослідженні важкодоступних спільнот.</a:t>
            </a:r>
          </a:p>
          <a:p>
            <a:pPr lvl="0" algn="just"/>
            <a:r>
              <a:rPr lang="uk-UA" sz="1800" dirty="0" smtClean="0">
                <a:solidFill>
                  <a:srgbClr val="FF9715"/>
                </a:solidFill>
                <a:latin typeface="Arial" panose="020B0604020202020204" pitchFamily="34" charset="0"/>
              </a:rPr>
              <a:t>Також використовується такий різновид як самоспостереження.</a:t>
            </a:r>
            <a:endParaRPr lang="uk-UA" sz="1800" dirty="0">
              <a:solidFill>
                <a:srgbClr val="FF9715"/>
              </a:solidFill>
              <a:latin typeface="Arial" panose="020B0604020202020204" pitchFamily="34" charset="0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10894"/>
      </p:ext>
    </p:extLst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1528</Words>
  <Application>Microsoft Office PowerPoint</Application>
  <PresentationFormat>Екран (16:9)</PresentationFormat>
  <Paragraphs>108</Paragraphs>
  <Slides>25</Slides>
  <Notes>25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1" baseType="lpstr">
      <vt:lpstr>Raleway</vt:lpstr>
      <vt:lpstr>Lato</vt:lpstr>
      <vt:lpstr>Calibri</vt:lpstr>
      <vt:lpstr>Times New Roman</vt:lpstr>
      <vt:lpstr>Arial</vt:lpstr>
      <vt:lpstr>Antonio template</vt:lpstr>
      <vt:lpstr>Лекція 2. Методи збору соціологічної інформації в якісній стратегії</vt:lpstr>
      <vt:lpstr>План:</vt:lpstr>
      <vt:lpstr>1. Опитувальні методи</vt:lpstr>
      <vt:lpstr>Презентація PowerPoint</vt:lpstr>
      <vt:lpstr>Презентація PowerPoint</vt:lpstr>
      <vt:lpstr>Презентація PowerPoint</vt:lpstr>
      <vt:lpstr>Презентація PowerPoint</vt:lpstr>
      <vt:lpstr>2. Неопитувальні методи</vt:lpstr>
      <vt:lpstr>Презентація PowerPoint</vt:lpstr>
      <vt:lpstr>Презентація PowerPoint</vt:lpstr>
      <vt:lpstr>3. Тактики дослідження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1. Якісна та кількісна стратегії збору соціологічної інформації </dc:title>
  <cp:lastModifiedBy>Taisiia</cp:lastModifiedBy>
  <cp:revision>26</cp:revision>
  <dcterms:modified xsi:type="dcterms:W3CDTF">2023-09-18T18:37:58Z</dcterms:modified>
</cp:coreProperties>
</file>