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9144000" cy="6858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F28A0-5EFD-4FE3-8647-B49FFF671361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887537-A2B7-403A-B4E9-71795E5F20C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1677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3349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5822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54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9067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155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7999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771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4922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510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9398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070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04F97-1CE0-4614-A4E9-E9ED786C5AA3}" type="datetimeFigureOut">
              <a:rPr lang="uk-UA" smtClean="0"/>
              <a:t>02.10.2019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26E61-A40B-4DBD-BE05-C20B8901ECB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097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5033" y="1246908"/>
            <a:ext cx="1045028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Тема 5. Внутрішні фінансові джерела санації підприємства</a:t>
            </a:r>
          </a:p>
          <a:p>
            <a:endParaRPr lang="uk-UA" sz="2800" dirty="0" smtClean="0"/>
          </a:p>
          <a:p>
            <a:r>
              <a:rPr lang="uk-UA" sz="2800" dirty="0" smtClean="0"/>
              <a:t>1. Поняття та класифікація внутрішніх джерел фінансової стабілізації</a:t>
            </a:r>
          </a:p>
          <a:p>
            <a:r>
              <a:rPr lang="uk-UA" sz="2800" dirty="0" smtClean="0"/>
              <a:t>2. Збільшення вхідних грошових потоків</a:t>
            </a:r>
          </a:p>
          <a:p>
            <a:r>
              <a:rPr lang="uk-UA" sz="2800" dirty="0" smtClean="0"/>
              <a:t>3. Управління витратами</a:t>
            </a:r>
          </a:p>
          <a:p>
            <a:r>
              <a:rPr lang="uk-UA" sz="2800" dirty="0" smtClean="0"/>
              <a:t>4. Раціоналізація інвестицій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46150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99407" y="712519"/>
            <a:ext cx="982089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uk-UA" sz="2800" b="1" dirty="0" smtClean="0"/>
              <a:t>Вихідні грошові потоки можна класифікувати таким чином: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1) оплата товарів, робіт та послуг, які становлять собівартість продукції;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2) оплата товарів, робіт, послуг, які не належать до валових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витрат;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3) здійснення реальних та фінансових інвестицій;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4) сплата податків та інших платежів до бюджету;</a:t>
            </a:r>
          </a:p>
          <a:p>
            <a:pPr algn="just">
              <a:spcBef>
                <a:spcPts val="1200"/>
              </a:spcBef>
            </a:pPr>
            <a:r>
              <a:rPr lang="uk-UA" sz="2800" dirty="0" smtClean="0"/>
              <a:t>5) повернення капіталу, який був залучений на фінансовому ринку.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697057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392" y="1330037"/>
            <a:ext cx="9828771" cy="373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28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2274838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/>
              <a:t>Вхідні грошові потоки підприємства класифікують таким чином:</a:t>
            </a:r>
          </a:p>
          <a:p>
            <a:r>
              <a:rPr lang="uk-UA" dirty="0"/>
              <a:t>1) виручка від реалізації основної продукції;</a:t>
            </a:r>
          </a:p>
          <a:p>
            <a:r>
              <a:rPr lang="uk-UA" dirty="0"/>
              <a:t>2) надходження у вигляді інших операційних доходів;</a:t>
            </a:r>
          </a:p>
          <a:p>
            <a:r>
              <a:rPr lang="uk-UA" dirty="0"/>
              <a:t>3) доходи від інвестиційної діяльності;</a:t>
            </a:r>
          </a:p>
          <a:p>
            <a:r>
              <a:rPr lang="uk-UA" dirty="0"/>
              <a:t>4) кошти, залучені в результаті емісії корпоративних прав;</a:t>
            </a:r>
          </a:p>
          <a:p>
            <a:r>
              <a:rPr lang="uk-UA" dirty="0"/>
              <a:t>5) кошти, залучені на умовах позики;</a:t>
            </a:r>
          </a:p>
          <a:p>
            <a:r>
              <a:rPr lang="uk-UA" dirty="0"/>
              <a:t>6) державні дотації та субсидії.</a:t>
            </a:r>
          </a:p>
        </p:txBody>
      </p:sp>
    </p:spTree>
    <p:extLst>
      <p:ext uri="{BB962C8B-B14F-4D97-AF65-F5344CB8AC3E}">
        <p14:creationId xmlns:p14="http://schemas.microsoft.com/office/powerpoint/2010/main" val="3126022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7543" y="1733799"/>
            <a:ext cx="938150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Розмір виручки від реалізації залежить від двох </a:t>
            </a:r>
            <a:r>
              <a:rPr lang="uk-UA" sz="2800" b="1" i="1" dirty="0" smtClean="0"/>
              <a:t>основних</a:t>
            </a:r>
            <a:r>
              <a:rPr lang="en-US" sz="2800" b="1" i="1" dirty="0" smtClean="0"/>
              <a:t> </a:t>
            </a:r>
            <a:r>
              <a:rPr lang="uk-UA" sz="2800" b="1" i="1" dirty="0" smtClean="0"/>
              <a:t>факторів</a:t>
            </a:r>
            <a:r>
              <a:rPr lang="uk-UA" sz="2800" b="1" i="1" dirty="0"/>
              <a:t>:</a:t>
            </a:r>
          </a:p>
          <a:p>
            <a:r>
              <a:rPr lang="uk-UA" sz="2800" b="1" i="1" dirty="0"/>
              <a:t>– обсягу реалізованої продукції;</a:t>
            </a:r>
          </a:p>
          <a:p>
            <a:r>
              <a:rPr lang="uk-UA" sz="2800" b="1" i="1" dirty="0"/>
              <a:t>– ціни одиниці такої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64202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8784" y="1294410"/>
            <a:ext cx="980901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Для збільшення обсягу реалізації продукції необхідно </a:t>
            </a:r>
            <a:r>
              <a:rPr lang="uk-UA" sz="2800" dirty="0" smtClean="0"/>
              <a:t>максимально </a:t>
            </a:r>
            <a:r>
              <a:rPr lang="uk-UA" sz="2800" dirty="0"/>
              <a:t>активізувати збутову (маркетингову) </a:t>
            </a:r>
            <a:r>
              <a:rPr lang="uk-UA" sz="2800" dirty="0" smtClean="0"/>
              <a:t>політику</a:t>
            </a:r>
            <a:r>
              <a:rPr lang="en-US" sz="2800" dirty="0" smtClean="0"/>
              <a:t> </a:t>
            </a:r>
            <a:r>
              <a:rPr lang="uk-UA" sz="2800" dirty="0" smtClean="0"/>
              <a:t>підприємства</a:t>
            </a:r>
            <a:r>
              <a:rPr lang="uk-UA" sz="2800" dirty="0"/>
              <a:t>. 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uk-UA" sz="2800" dirty="0" smtClean="0"/>
              <a:t>Стимулювати </a:t>
            </a:r>
            <a:r>
              <a:rPr lang="uk-UA" sz="2800" dirty="0"/>
              <a:t>збут можна як наданням </a:t>
            </a:r>
            <a:r>
              <a:rPr lang="uk-UA" sz="2800" dirty="0" smtClean="0"/>
              <a:t>знижок</a:t>
            </a:r>
            <a:r>
              <a:rPr lang="en-US" sz="2800" dirty="0" smtClean="0"/>
              <a:t> </a:t>
            </a:r>
            <a:r>
              <a:rPr lang="uk-UA" sz="2800" dirty="0" smtClean="0"/>
              <a:t>покупцям</a:t>
            </a:r>
            <a:r>
              <a:rPr lang="uk-UA" sz="2800" dirty="0"/>
              <a:t>, так і помірним збільшенням цін; як </a:t>
            </a:r>
            <a:r>
              <a:rPr lang="uk-UA" sz="2800" dirty="0" smtClean="0"/>
              <a:t>застосуванням</a:t>
            </a:r>
            <a:r>
              <a:rPr lang="en-US" sz="2800" dirty="0" smtClean="0"/>
              <a:t> </a:t>
            </a:r>
            <a:r>
              <a:rPr lang="uk-UA" sz="2800" dirty="0" smtClean="0"/>
              <a:t>масованої </a:t>
            </a:r>
            <a:r>
              <a:rPr lang="uk-UA" sz="2800" dirty="0"/>
              <a:t>реклами, так і її припиненням.</a:t>
            </a:r>
          </a:p>
        </p:txBody>
      </p:sp>
    </p:spTree>
    <p:extLst>
      <p:ext uri="{BB962C8B-B14F-4D97-AF65-F5344CB8AC3E}">
        <p14:creationId xmlns:p14="http://schemas.microsoft.com/office/powerpoint/2010/main" val="267538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831273"/>
            <a:ext cx="101415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Всі</a:t>
            </a:r>
            <a:r>
              <a:rPr lang="uk-UA" dirty="0"/>
              <a:t> </a:t>
            </a:r>
            <a:r>
              <a:rPr lang="uk-UA" sz="2800" dirty="0"/>
              <a:t>заходи щодо збільшення виручки мають базуватися </a:t>
            </a:r>
            <a:r>
              <a:rPr lang="uk-UA" sz="2800" dirty="0" smtClean="0"/>
              <a:t>на системі </a:t>
            </a:r>
            <a:r>
              <a:rPr lang="uk-UA" sz="2800" dirty="0"/>
              <a:t>короткострокових прогнозів обсягів збуту з </a:t>
            </a:r>
            <a:r>
              <a:rPr lang="uk-UA" sz="2800" dirty="0" smtClean="0"/>
              <a:t>урахуванням </a:t>
            </a:r>
            <a:r>
              <a:rPr lang="uk-UA" sz="2800" dirty="0"/>
              <a:t>динаміки цін та відповідних їм обсягів реалізації. </a:t>
            </a:r>
            <a:endParaRPr lang="en-US" sz="2800" dirty="0" smtClean="0"/>
          </a:p>
          <a:p>
            <a:endParaRPr lang="en-US" sz="2800" dirty="0"/>
          </a:p>
          <a:p>
            <a:r>
              <a:rPr lang="uk-UA" sz="2800" u="sng" dirty="0"/>
              <a:t>Д</a:t>
            </a:r>
            <a:r>
              <a:rPr lang="uk-UA" sz="2800" u="sng" dirty="0" smtClean="0"/>
              <a:t>о </a:t>
            </a:r>
            <a:r>
              <a:rPr lang="uk-UA" sz="2800" u="sng" dirty="0"/>
              <a:t>основних санаційних заходів у сфері збуту слід віднести такі: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/>
              <a:t>аналіз ринків збуту готової продукції; </a:t>
            </a:r>
            <a:endParaRPr lang="uk-UA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перевірка </a:t>
            </a:r>
            <a:r>
              <a:rPr lang="uk-UA" sz="2800" dirty="0"/>
              <a:t>порядку </a:t>
            </a:r>
            <a:r>
              <a:rPr lang="uk-UA" sz="2800" dirty="0" smtClean="0"/>
              <a:t>ціноутворення</a:t>
            </a:r>
            <a:r>
              <a:rPr lang="uk-UA" sz="2800" dirty="0"/>
              <a:t>; </a:t>
            </a:r>
            <a:endParaRPr lang="uk-UA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підвищення </a:t>
            </a:r>
            <a:r>
              <a:rPr lang="uk-UA" sz="2800" dirty="0"/>
              <a:t>якості обслуговування клієнтів; </a:t>
            </a:r>
            <a:endParaRPr lang="uk-UA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аналіз</a:t>
            </a:r>
            <a:r>
              <a:rPr lang="en-US" sz="2800" dirty="0" smtClean="0"/>
              <a:t> </a:t>
            </a:r>
            <a:r>
              <a:rPr lang="uk-UA" sz="2800" dirty="0" smtClean="0"/>
              <a:t>сервісних </a:t>
            </a:r>
            <a:r>
              <a:rPr lang="uk-UA" sz="2800" dirty="0"/>
              <a:t>послуг; </a:t>
            </a:r>
            <a:endParaRPr lang="uk-UA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запровадження </a:t>
            </a:r>
            <a:r>
              <a:rPr lang="uk-UA" sz="2800" dirty="0"/>
              <a:t>гнучкої системи знижок</a:t>
            </a:r>
            <a:r>
              <a:rPr lang="uk-UA" sz="2800" dirty="0" smtClean="0"/>
              <a:t>;</a:t>
            </a:r>
            <a:r>
              <a:rPr lang="en-US" sz="2800" dirty="0" smtClean="0"/>
              <a:t> </a:t>
            </a:r>
            <a:endParaRPr lang="uk-UA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аналіз </a:t>
            </a:r>
            <a:r>
              <a:rPr lang="uk-UA" sz="2800" dirty="0"/>
              <a:t>шляхів збуту; </a:t>
            </a:r>
            <a:endParaRPr lang="uk-UA" sz="2800" dirty="0" smtClean="0"/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800" dirty="0" smtClean="0"/>
              <a:t>здійснення </a:t>
            </a:r>
            <a:r>
              <a:rPr lang="uk-UA" sz="2800" dirty="0"/>
              <a:t>рекламних акцій та інші.</a:t>
            </a:r>
          </a:p>
        </p:txBody>
      </p:sp>
    </p:spTree>
    <p:extLst>
      <p:ext uri="{BB962C8B-B14F-4D97-AF65-F5344CB8AC3E}">
        <p14:creationId xmlns:p14="http://schemas.microsoft.com/office/powerpoint/2010/main" val="2503042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04405" y="1080654"/>
            <a:ext cx="1031965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 </a:t>
            </a:r>
            <a:r>
              <a:rPr lang="uk-UA" sz="2800" b="1" dirty="0" smtClean="0"/>
              <a:t>В рамках </a:t>
            </a:r>
            <a:r>
              <a:rPr lang="uk-UA" sz="2800" b="1" dirty="0"/>
              <a:t>реструктуризації активів виокремлюють такі </a:t>
            </a:r>
            <a:r>
              <a:rPr lang="uk-UA" sz="2800" b="1" dirty="0" smtClean="0"/>
              <a:t>види санаційних </a:t>
            </a:r>
            <a:r>
              <a:rPr lang="uk-UA" sz="2800" b="1" dirty="0"/>
              <a:t>заходів:</a:t>
            </a:r>
          </a:p>
          <a:p>
            <a:r>
              <a:rPr lang="uk-UA" sz="2800" dirty="0"/>
              <a:t>а) мобілізація прихованих резервів (розмір прихованих </a:t>
            </a:r>
            <a:r>
              <a:rPr lang="uk-UA" sz="2800" dirty="0" smtClean="0"/>
              <a:t>резервів </a:t>
            </a:r>
            <a:r>
              <a:rPr lang="uk-UA" sz="2800" dirty="0"/>
              <a:t>на активному боці балансу дорівнює різниці між </a:t>
            </a:r>
            <a:r>
              <a:rPr lang="uk-UA" sz="2800" dirty="0" smtClean="0"/>
              <a:t>балансовою </a:t>
            </a:r>
            <a:r>
              <a:rPr lang="uk-UA" sz="2800" dirty="0"/>
              <a:t>вартістю окремих майнових об’єктів підприємства та </a:t>
            </a:r>
            <a:r>
              <a:rPr lang="uk-UA" sz="2800" dirty="0" smtClean="0"/>
              <a:t>їх реальною </a:t>
            </a:r>
            <a:r>
              <a:rPr lang="uk-UA" sz="2800" dirty="0"/>
              <a:t>вартістю</a:t>
            </a:r>
            <a:r>
              <a:rPr lang="uk-UA" sz="2800" dirty="0" smtClean="0"/>
              <a:t>);</a:t>
            </a:r>
          </a:p>
          <a:p>
            <a:endParaRPr lang="uk-UA" sz="2800" dirty="0"/>
          </a:p>
          <a:p>
            <a:r>
              <a:rPr lang="uk-UA" sz="2800" dirty="0"/>
              <a:t>б) використання зворотного лізингу (господарська </a:t>
            </a:r>
            <a:r>
              <a:rPr lang="uk-UA" sz="2800" dirty="0" smtClean="0"/>
              <a:t>операція</a:t>
            </a:r>
            <a:r>
              <a:rPr lang="uk-UA" sz="2800" dirty="0"/>
              <a:t>, що передбачає продаж основних фондів з одночасним </a:t>
            </a:r>
            <a:r>
              <a:rPr lang="uk-UA" sz="2800" dirty="0" smtClean="0"/>
              <a:t>зворотним </a:t>
            </a:r>
            <a:r>
              <a:rPr lang="uk-UA" sz="2800" dirty="0"/>
              <a:t>отриманням таких основних фондів в оперативний </a:t>
            </a:r>
            <a:r>
              <a:rPr lang="uk-UA" sz="2800" dirty="0" smtClean="0"/>
              <a:t>або фінансовий </a:t>
            </a:r>
            <a:r>
              <a:rPr lang="uk-UA" sz="2800" dirty="0"/>
              <a:t>лізинг);</a:t>
            </a:r>
          </a:p>
        </p:txBody>
      </p:sp>
    </p:spTree>
    <p:extLst>
      <p:ext uri="{BB962C8B-B14F-4D97-AF65-F5344CB8AC3E}">
        <p14:creationId xmlns:p14="http://schemas.microsoft.com/office/powerpoint/2010/main" val="2560222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1288" y="1443841"/>
            <a:ext cx="967839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в) здача в оренду основних фондів, які не повною </a:t>
            </a:r>
            <a:r>
              <a:rPr lang="uk-UA" sz="2800" dirty="0" smtClean="0"/>
              <a:t>мірою використовуються </a:t>
            </a:r>
            <a:r>
              <a:rPr lang="uk-UA" sz="2800" dirty="0"/>
              <a:t>у виробничому процесі</a:t>
            </a:r>
            <a:r>
              <a:rPr lang="uk-UA" sz="2800" dirty="0" smtClean="0"/>
              <a:t>;</a:t>
            </a:r>
          </a:p>
          <a:p>
            <a:endParaRPr lang="uk-UA" sz="2800" dirty="0"/>
          </a:p>
          <a:p>
            <a:r>
              <a:rPr lang="uk-UA" sz="2800" dirty="0"/>
              <a:t>г) оптимізація структури розміщення оборотного </a:t>
            </a:r>
            <a:r>
              <a:rPr lang="uk-UA" sz="2800" dirty="0" smtClean="0"/>
              <a:t>капіталу (</a:t>
            </a:r>
            <a:r>
              <a:rPr lang="uk-UA" sz="2800" dirty="0"/>
              <a:t>зменшення частки низько ліквідних оборотних засобів, </a:t>
            </a:r>
            <a:r>
              <a:rPr lang="uk-UA" sz="2800" dirty="0" smtClean="0"/>
              <a:t>запасів </a:t>
            </a:r>
            <a:r>
              <a:rPr lang="uk-UA" sz="2800" dirty="0"/>
              <a:t>сировини та матеріалів, незавершеного </a:t>
            </a:r>
            <a:r>
              <a:rPr lang="uk-UA" sz="2800" dirty="0" smtClean="0"/>
              <a:t>виробництва тощо);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038729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0031" y="1045028"/>
            <a:ext cx="1011777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д) продаж окремих низькорентабельних </a:t>
            </a:r>
            <a:r>
              <a:rPr lang="uk-UA" sz="2800" dirty="0" smtClean="0"/>
              <a:t>структурних підрозділів </a:t>
            </a:r>
            <a:r>
              <a:rPr lang="uk-UA" sz="2800" dirty="0"/>
              <a:t>та об’єктів основних фондів. За рахунок цієї </a:t>
            </a:r>
            <a:r>
              <a:rPr lang="uk-UA" sz="2800" dirty="0" smtClean="0"/>
              <a:t>операції підприємство </a:t>
            </a:r>
            <a:r>
              <a:rPr lang="uk-UA" sz="2800" dirty="0"/>
              <a:t>може отримати інвестиційні ресурси </a:t>
            </a:r>
            <a:r>
              <a:rPr lang="uk-UA" sz="2800" dirty="0" smtClean="0"/>
              <a:t>для перепрофілювання </a:t>
            </a:r>
            <a:r>
              <a:rPr lang="uk-UA" sz="2800" dirty="0"/>
              <a:t>виробництва на більш прибуткові </a:t>
            </a:r>
            <a:r>
              <a:rPr lang="uk-UA" sz="2800" dirty="0" smtClean="0"/>
              <a:t>види діяльності.</a:t>
            </a:r>
          </a:p>
          <a:p>
            <a:endParaRPr lang="uk-UA" sz="2800" dirty="0"/>
          </a:p>
          <a:p>
            <a:r>
              <a:rPr lang="uk-UA" sz="2800" dirty="0"/>
              <a:t>е) рефінансування дебіторської заборгованості (</a:t>
            </a:r>
            <a:r>
              <a:rPr lang="uk-UA" sz="2800" dirty="0" smtClean="0"/>
              <a:t>реструктуризація </a:t>
            </a:r>
            <a:r>
              <a:rPr lang="uk-UA" sz="2800" dirty="0"/>
              <a:t>активів шляхом переведення дебіторської </a:t>
            </a:r>
            <a:r>
              <a:rPr lang="uk-UA" sz="2800" dirty="0" smtClean="0"/>
              <a:t>заборгованості </a:t>
            </a:r>
            <a:r>
              <a:rPr lang="uk-UA" sz="2800" dirty="0"/>
              <a:t>в інші, ліквідні форми оборотних активів: грошові </a:t>
            </a:r>
            <a:r>
              <a:rPr lang="uk-UA" sz="2800" dirty="0" smtClean="0"/>
              <a:t>кошти</a:t>
            </a:r>
            <a:r>
              <a:rPr lang="uk-UA" sz="2800" dirty="0"/>
              <a:t>, короткострокові фінансові вкладення тощо).</a:t>
            </a:r>
          </a:p>
        </p:txBody>
      </p:sp>
    </p:spTree>
    <p:extLst>
      <p:ext uri="{BB962C8B-B14F-4D97-AF65-F5344CB8AC3E}">
        <p14:creationId xmlns:p14="http://schemas.microsoft.com/office/powerpoint/2010/main" val="1833963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450</Words>
  <Application>Microsoft Office PowerPoint</Application>
  <PresentationFormat>Широкоэкранный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</dc:creator>
  <cp:lastModifiedBy>H</cp:lastModifiedBy>
  <cp:revision>5</cp:revision>
  <cp:lastPrinted>2019-10-02T05:28:02Z</cp:lastPrinted>
  <dcterms:created xsi:type="dcterms:W3CDTF">2019-07-03T12:58:29Z</dcterms:created>
  <dcterms:modified xsi:type="dcterms:W3CDTF">2019-10-02T05:28:48Z</dcterms:modified>
</cp:coreProperties>
</file>