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39" r:id="rId3"/>
    <p:sldId id="265" r:id="rId4"/>
    <p:sldId id="343" r:id="rId5"/>
    <p:sldId id="344" r:id="rId6"/>
    <p:sldId id="276" r:id="rId7"/>
    <p:sldId id="277" r:id="rId8"/>
    <p:sldId id="274" r:id="rId9"/>
    <p:sldId id="278" r:id="rId10"/>
    <p:sldId id="359" r:id="rId11"/>
    <p:sldId id="360" r:id="rId12"/>
    <p:sldId id="268" r:id="rId13"/>
    <p:sldId id="372" r:id="rId14"/>
    <p:sldId id="367" r:id="rId15"/>
    <p:sldId id="374" r:id="rId16"/>
    <p:sldId id="369" r:id="rId17"/>
    <p:sldId id="371" r:id="rId18"/>
    <p:sldId id="373" r:id="rId19"/>
    <p:sldId id="273" r:id="rId20"/>
    <p:sldId id="272" r:id="rId21"/>
    <p:sldId id="375" r:id="rId22"/>
    <p:sldId id="363" r:id="rId23"/>
    <p:sldId id="270" r:id="rId24"/>
    <p:sldId id="271" r:id="rId25"/>
    <p:sldId id="340" r:id="rId26"/>
    <p:sldId id="362" r:id="rId27"/>
    <p:sldId id="365" r:id="rId28"/>
    <p:sldId id="366" r:id="rId29"/>
    <p:sldId id="364" r:id="rId30"/>
    <p:sldId id="279" r:id="rId31"/>
    <p:sldId id="315" r:id="rId32"/>
    <p:sldId id="311" r:id="rId33"/>
    <p:sldId id="312" r:id="rId34"/>
    <p:sldId id="314" r:id="rId35"/>
    <p:sldId id="320" r:id="rId36"/>
    <p:sldId id="280" r:id="rId37"/>
    <p:sldId id="322" r:id="rId38"/>
    <p:sldId id="324" r:id="rId39"/>
    <p:sldId id="357" r:id="rId40"/>
    <p:sldId id="282" r:id="rId41"/>
    <p:sldId id="284" r:id="rId42"/>
    <p:sldId id="327" r:id="rId43"/>
    <p:sldId id="328" r:id="rId44"/>
    <p:sldId id="325" r:id="rId45"/>
    <p:sldId id="286" r:id="rId46"/>
    <p:sldId id="287" r:id="rId47"/>
    <p:sldId id="288" r:id="rId48"/>
    <p:sldId id="341" r:id="rId49"/>
    <p:sldId id="384" r:id="rId50"/>
    <p:sldId id="385" r:id="rId51"/>
    <p:sldId id="302" r:id="rId52"/>
    <p:sldId id="305" r:id="rId53"/>
    <p:sldId id="308" r:id="rId54"/>
    <p:sldId id="358" r:id="rId55"/>
    <p:sldId id="306" r:id="rId56"/>
    <p:sldId id="307" r:id="rId57"/>
    <p:sldId id="310" r:id="rId58"/>
    <p:sldId id="309" r:id="rId59"/>
    <p:sldId id="304" r:id="rId60"/>
    <p:sldId id="381" r:id="rId61"/>
    <p:sldId id="379" r:id="rId62"/>
    <p:sldId id="376" r:id="rId63"/>
    <p:sldId id="377" r:id="rId64"/>
    <p:sldId id="380" r:id="rId65"/>
    <p:sldId id="352" r:id="rId66"/>
    <p:sldId id="353" r:id="rId67"/>
    <p:sldId id="289" r:id="rId68"/>
    <p:sldId id="355" r:id="rId69"/>
    <p:sldId id="298" r:id="rId70"/>
    <p:sldId id="296" r:id="rId71"/>
    <p:sldId id="291" r:id="rId72"/>
    <p:sldId id="292" r:id="rId73"/>
    <p:sldId id="338" r:id="rId74"/>
    <p:sldId id="293" r:id="rId75"/>
    <p:sldId id="294" r:id="rId76"/>
    <p:sldId id="295" r:id="rId77"/>
    <p:sldId id="297" r:id="rId78"/>
    <p:sldId id="354" r:id="rId79"/>
    <p:sldId id="346" r:id="rId80"/>
    <p:sldId id="350" r:id="rId81"/>
    <p:sldId id="349" r:id="rId82"/>
    <p:sldId id="347" r:id="rId83"/>
    <p:sldId id="361" r:id="rId84"/>
    <p:sldId id="356" r:id="rId85"/>
    <p:sldId id="382" r:id="rId86"/>
    <p:sldId id="332" r:id="rId87"/>
    <p:sldId id="383" r:id="rId88"/>
    <p:sldId id="336" r:id="rId89"/>
    <p:sldId id="337" r:id="rId90"/>
    <p:sldId id="334" r:id="rId91"/>
    <p:sldId id="335" r:id="rId92"/>
    <p:sldId id="300" r:id="rId93"/>
    <p:sldId id="257" r:id="rId94"/>
    <p:sldId id="259" r:id="rId95"/>
    <p:sldId id="260" r:id="rId96"/>
    <p:sldId id="261" r:id="rId97"/>
    <p:sldId id="258" r:id="rId98"/>
    <p:sldId id="262" r:id="rId99"/>
    <p:sldId id="263" r:id="rId100"/>
    <p:sldId id="264"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292929"/>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A698BF-573B-40DC-8E3D-212A1BCB6BBA}" type="datetimeFigureOut">
              <a:rPr lang="ru-RU" smtClean="0"/>
              <a:pPr/>
              <a:t>03.04.2022</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4EA8E-67FB-422E-9641-214785530B33}" type="slidenum">
              <a:rPr lang="ru-RU" smtClean="0"/>
              <a:pPr/>
              <a:t>‹#›</a:t>
            </a:fld>
            <a:endParaRPr lang="ru-RU" dirty="0"/>
          </a:p>
        </p:txBody>
      </p:sp>
    </p:spTree>
    <p:extLst>
      <p:ext uri="{BB962C8B-B14F-4D97-AF65-F5344CB8AC3E}">
        <p14:creationId xmlns:p14="http://schemas.microsoft.com/office/powerpoint/2010/main" val="1107027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49E519B-F0DB-424E-8E09-968056A8D57E}" type="slidenum">
              <a:rPr lang="ru-RU" smtClean="0"/>
              <a:pPr/>
              <a:t>53</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49E519B-F0DB-424E-8E09-968056A8D57E}" type="slidenum">
              <a:rPr lang="ru-RU" smtClean="0"/>
              <a:pPr/>
              <a:t>58</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49E519B-F0DB-424E-8E09-968056A8D57E}" type="slidenum">
              <a:rPr lang="ru-RU" smtClean="0"/>
              <a:pPr/>
              <a:t>59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dirty="0"/>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464ACE9A-F657-4B3B-8C31-C474D80C6A91}" type="slidenum">
              <a:rPr lang="ru-RU"/>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03.04.2022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03.04.2022</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ru.wikipedia.org/wiki/%D0%A4%D0%B8%D0%B1%D1%80%D0%B0" TargetMode="External"/><Relationship Id="rId7" Type="http://schemas.openxmlformats.org/officeDocument/2006/relationships/image" Target="../media/image16.jpeg"/><Relationship Id="rId2" Type="http://schemas.openxmlformats.org/officeDocument/2006/relationships/hyperlink" Target="http://ru.wikipedia.org/wiki/%D0%91%D0%B5%D1%82%D0%BE%D0%BD"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http://ru.wikipedia.org/wiki/%D0%A4%D0%B8%D0%B1%D1%80%D0%BE%D0%B2%D0%BE%D0%BB%D0%BE%D0%BA%D0%BD%D0%B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www.mramor-beton.ru/gallery/rascvetki/original/3002-4.jpg" TargetMode="External"/><Relationship Id="rId13" Type="http://schemas.openxmlformats.org/officeDocument/2006/relationships/image" Target="../media/image93.jpeg"/><Relationship Id="rId18" Type="http://schemas.openxmlformats.org/officeDocument/2006/relationships/hyperlink" Target="http://www.mramor-beton.ru/gallery/rascvetki/original/3005-4.jpg" TargetMode="External"/><Relationship Id="rId26" Type="http://schemas.openxmlformats.org/officeDocument/2006/relationships/image" Target="../media/image100.png"/><Relationship Id="rId3" Type="http://schemas.openxmlformats.org/officeDocument/2006/relationships/image" Target="../media/image88.jpeg"/><Relationship Id="rId21" Type="http://schemas.openxmlformats.org/officeDocument/2006/relationships/image" Target="../media/image97.jpeg"/><Relationship Id="rId7" Type="http://schemas.openxmlformats.org/officeDocument/2006/relationships/image" Target="../media/image90.jpeg"/><Relationship Id="rId12" Type="http://schemas.openxmlformats.org/officeDocument/2006/relationships/hyperlink" Target="http://www.mramor-beton.ru/gallery/rascvetki/original/3002-5.jpg" TargetMode="External"/><Relationship Id="rId17" Type="http://schemas.openxmlformats.org/officeDocument/2006/relationships/image" Target="../media/image95.jpeg"/><Relationship Id="rId25" Type="http://schemas.openxmlformats.org/officeDocument/2006/relationships/image" Target="../media/image99.jpeg"/><Relationship Id="rId2" Type="http://schemas.openxmlformats.org/officeDocument/2006/relationships/hyperlink" Target="http://www.mramor-beton.ru/gallery/rascvetki/original/3002-1.jpg" TargetMode="External"/><Relationship Id="rId16" Type="http://schemas.openxmlformats.org/officeDocument/2006/relationships/hyperlink" Target="http://www.mramor-beton.ru/gallery/rascvetki/original/3005-3.jpg" TargetMode="External"/><Relationship Id="rId20" Type="http://schemas.openxmlformats.org/officeDocument/2006/relationships/hyperlink" Target="http://www.mramor-beton.ru/gallery/rascvetki/original/3005-5.jpg" TargetMode="External"/><Relationship Id="rId1" Type="http://schemas.openxmlformats.org/officeDocument/2006/relationships/slideLayout" Target="../slideLayouts/slideLayout7.xml"/><Relationship Id="rId6" Type="http://schemas.openxmlformats.org/officeDocument/2006/relationships/hyperlink" Target="http://www.mramor-beton.ru/gallery/rascvetki/original/3002-3.jpg" TargetMode="External"/><Relationship Id="rId11" Type="http://schemas.openxmlformats.org/officeDocument/2006/relationships/image" Target="../media/image92.jpeg"/><Relationship Id="rId24" Type="http://schemas.openxmlformats.org/officeDocument/2006/relationships/hyperlink" Target="http://www.mramor-beton.ru/gallery/rascvetki/original/3062-2.jpg" TargetMode="External"/><Relationship Id="rId5" Type="http://schemas.openxmlformats.org/officeDocument/2006/relationships/image" Target="../media/image89.jpeg"/><Relationship Id="rId15" Type="http://schemas.openxmlformats.org/officeDocument/2006/relationships/image" Target="../media/image94.jpeg"/><Relationship Id="rId23" Type="http://schemas.openxmlformats.org/officeDocument/2006/relationships/image" Target="../media/image98.jpeg"/><Relationship Id="rId28" Type="http://schemas.openxmlformats.org/officeDocument/2006/relationships/image" Target="../media/image102.png"/><Relationship Id="rId10" Type="http://schemas.openxmlformats.org/officeDocument/2006/relationships/hyperlink" Target="http://www.mramor-beton.ru/gallery/rascvetki/original/3062.jpg" TargetMode="External"/><Relationship Id="rId19" Type="http://schemas.openxmlformats.org/officeDocument/2006/relationships/image" Target="../media/image96.jpeg"/><Relationship Id="rId4" Type="http://schemas.openxmlformats.org/officeDocument/2006/relationships/hyperlink" Target="http://www.mramor-beton.ru/gallery/rascvetki/original/3002-2.jpg" TargetMode="External"/><Relationship Id="rId9" Type="http://schemas.openxmlformats.org/officeDocument/2006/relationships/image" Target="../media/image91.jpeg"/><Relationship Id="rId14" Type="http://schemas.openxmlformats.org/officeDocument/2006/relationships/hyperlink" Target="http://www.mramor-beton.ru/gallery/rascvetki/original/3005-1.jpg" TargetMode="External"/><Relationship Id="rId22" Type="http://schemas.openxmlformats.org/officeDocument/2006/relationships/hyperlink" Target="http://www.mramor-beton.ru/gallery/rascvetki/original/3005-2.jpg" TargetMode="External"/><Relationship Id="rId27"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285728"/>
            <a:ext cx="4000528" cy="2428892"/>
          </a:xfrm>
          <a:solidFill>
            <a:schemeClr val="bg1"/>
          </a:solidFill>
          <a:ln>
            <a:solidFill>
              <a:schemeClr val="accent1"/>
            </a:solidFill>
          </a:ln>
        </p:spPr>
        <p:txBody>
          <a:bodyPr>
            <a:normAutofit/>
          </a:bodyPr>
          <a:lstStyle/>
          <a:p>
            <a:r>
              <a:rPr lang="uk-UA" sz="6000" b="1" dirty="0"/>
              <a:t>Сучасні</a:t>
            </a:r>
            <a:r>
              <a:rPr lang="ru-RU" sz="6000" b="1" dirty="0"/>
              <a:t> </a:t>
            </a:r>
            <a:br>
              <a:rPr lang="en-US" sz="6000" b="1" dirty="0"/>
            </a:br>
            <a:r>
              <a:rPr lang="uk-UA" sz="6000" b="1" dirty="0"/>
              <a:t>БЕТОНИ</a:t>
            </a:r>
          </a:p>
        </p:txBody>
      </p:sp>
      <p:pic>
        <p:nvPicPr>
          <p:cNvPr id="4" name="Picture 2" descr="rein"/>
          <p:cNvPicPr>
            <a:picLocks noChangeAspect="1" noChangeArrowheads="1"/>
          </p:cNvPicPr>
          <p:nvPr/>
        </p:nvPicPr>
        <p:blipFill>
          <a:blip r:embed="rId2" cstate="print"/>
          <a:srcRect/>
          <a:stretch>
            <a:fillRect/>
          </a:stretch>
        </p:blipFill>
        <p:spPr bwMode="auto">
          <a:xfrm>
            <a:off x="285720" y="3000372"/>
            <a:ext cx="2905789" cy="2150284"/>
          </a:xfrm>
          <a:prstGeom prst="rect">
            <a:avLst/>
          </a:prstGeom>
          <a:noFill/>
          <a:ln w="9525">
            <a:solidFill>
              <a:schemeClr val="accent1"/>
            </a:solidFill>
            <a:miter lim="800000"/>
            <a:headEnd/>
            <a:tailEnd/>
          </a:ln>
        </p:spPr>
      </p:pic>
      <p:pic>
        <p:nvPicPr>
          <p:cNvPr id="5" name="Picture 7" descr="12"/>
          <p:cNvPicPr>
            <a:picLocks noChangeAspect="1" noChangeArrowheads="1"/>
          </p:cNvPicPr>
          <p:nvPr/>
        </p:nvPicPr>
        <p:blipFill>
          <a:blip r:embed="rId3" cstate="print"/>
          <a:srcRect/>
          <a:stretch>
            <a:fillRect/>
          </a:stretch>
        </p:blipFill>
        <p:spPr>
          <a:xfrm>
            <a:off x="1928794" y="4000504"/>
            <a:ext cx="3640690" cy="2428892"/>
          </a:xfrm>
          <a:prstGeom prst="rect">
            <a:avLst/>
          </a:prstGeom>
          <a:noFill/>
          <a:ln>
            <a:solidFill>
              <a:schemeClr val="hlink"/>
            </a:solidFill>
          </a:ln>
        </p:spPr>
      </p:pic>
      <p:pic>
        <p:nvPicPr>
          <p:cNvPr id="1026" name="Picture 2"/>
          <p:cNvPicPr>
            <a:picLocks noChangeAspect="1" noChangeArrowheads="1"/>
          </p:cNvPicPr>
          <p:nvPr/>
        </p:nvPicPr>
        <p:blipFill>
          <a:blip r:embed="rId4" cstate="print"/>
          <a:srcRect/>
          <a:stretch>
            <a:fillRect/>
          </a:stretch>
        </p:blipFill>
        <p:spPr bwMode="auto">
          <a:xfrm>
            <a:off x="5857884" y="2857496"/>
            <a:ext cx="2944682" cy="2863848"/>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143504" y="214290"/>
            <a:ext cx="3643338" cy="2428892"/>
          </a:xfrm>
          <a:prstGeom prst="rect">
            <a:avLst/>
          </a:prstGeom>
          <a:noFill/>
          <a:ln w="9525">
            <a:solidFill>
              <a:schemeClr val="accent1"/>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p:nvPr>
        </p:nvSpPr>
        <p:spPr>
          <a:xfrm>
            <a:off x="179512" y="274638"/>
            <a:ext cx="8712968" cy="6394722"/>
          </a:xfrm>
          <a:ln w="38100">
            <a:solidFill>
              <a:schemeClr val="accent1"/>
            </a:solidFill>
          </a:ln>
        </p:spPr>
        <p:txBody>
          <a:bodyPr>
            <a:normAutofit fontScale="92500"/>
          </a:bodyPr>
          <a:lstStyle/>
          <a:p>
            <a:r>
              <a:rPr lang="uk-UA" sz="2200" b="1" dirty="0"/>
              <a:t>Склад бетонної суміші для </a:t>
            </a:r>
            <a:r>
              <a:rPr lang="uk-UA" sz="2200" b="1" dirty="0" err="1"/>
              <a:t>самоущільнюючого</a:t>
            </a:r>
            <a:r>
              <a:rPr lang="uk-UA" sz="2200" b="1" dirty="0"/>
              <a:t> бетону в Японії</a:t>
            </a:r>
          </a:p>
          <a:p>
            <a:br>
              <a:rPr lang="ru-RU" sz="2200" b="1" dirty="0"/>
            </a:br>
            <a:endParaRPr lang="ru-RU" sz="2200" b="1" dirty="0"/>
          </a:p>
          <a:p>
            <a:endParaRPr lang="ru-RU" sz="2200" b="1" dirty="0"/>
          </a:p>
          <a:p>
            <a:endParaRPr lang="ru-RU" sz="2200" b="1" dirty="0"/>
          </a:p>
          <a:p>
            <a:endParaRPr lang="ru-RU" sz="2200" b="1" dirty="0"/>
          </a:p>
          <a:p>
            <a:endParaRPr lang="ru-RU" sz="2200" b="1" dirty="0"/>
          </a:p>
          <a:p>
            <a:endParaRPr lang="ru-RU" sz="2200" b="1" dirty="0"/>
          </a:p>
          <a:p>
            <a:endParaRPr lang="ru-RU" sz="2200" b="1" dirty="0"/>
          </a:p>
          <a:p>
            <a:r>
              <a:rPr lang="uk-UA" sz="2200" b="1" dirty="0"/>
              <a:t>До переваг бетону даного виду слід віднести:</a:t>
            </a:r>
          </a:p>
          <a:p>
            <a:r>
              <a:rPr lang="uk-UA" sz="2200" dirty="0"/>
              <a:t>• збільшений час транспортування бетонної суміші; </a:t>
            </a:r>
          </a:p>
          <a:p>
            <a:r>
              <a:rPr lang="uk-UA" sz="2200" dirty="0"/>
              <a:t>• велика відстань від виробничої ділянки до місця укладання; </a:t>
            </a:r>
          </a:p>
          <a:p>
            <a:r>
              <a:rPr lang="uk-UA" sz="2200" dirty="0"/>
              <a:t>• висока якість поверхні виробів, що не потребує додаткової обробки; </a:t>
            </a:r>
          </a:p>
          <a:p>
            <a:r>
              <a:rPr lang="uk-UA" sz="2200" dirty="0"/>
              <a:t>• скорочення періоду будівництва; </a:t>
            </a:r>
          </a:p>
          <a:p>
            <a:r>
              <a:rPr lang="uk-UA" sz="2200" dirty="0"/>
              <a:t>• відмова від використання віброущільнення; </a:t>
            </a:r>
          </a:p>
          <a:p>
            <a:r>
              <a:rPr lang="uk-UA" sz="2200" dirty="0"/>
              <a:t>• скорочення чисельності працівників на будівельному майданчику;</a:t>
            </a:r>
          </a:p>
          <a:p>
            <a:r>
              <a:rPr lang="uk-UA" sz="2200" dirty="0"/>
              <a:t>• зниження рівня шуму.</a:t>
            </a:r>
            <a:endParaRPr lang="ru-RU" dirty="0"/>
          </a:p>
        </p:txBody>
      </p:sp>
      <p:pic>
        <p:nvPicPr>
          <p:cNvPr id="4" name="Picture 2"/>
          <p:cNvPicPr>
            <a:picLocks noChangeAspect="1" noChangeArrowheads="1"/>
          </p:cNvPicPr>
          <p:nvPr/>
        </p:nvPicPr>
        <p:blipFill>
          <a:blip r:embed="rId2" cstate="print"/>
          <a:srcRect/>
          <a:stretch>
            <a:fillRect/>
          </a:stretch>
        </p:blipFill>
        <p:spPr bwMode="auto">
          <a:xfrm>
            <a:off x="1397294" y="692696"/>
            <a:ext cx="6277403" cy="2736304"/>
          </a:xfrm>
          <a:prstGeom prst="rect">
            <a:avLst/>
          </a:prstGeom>
          <a:noFill/>
          <a:ln w="9525">
            <a:noFill/>
            <a:miter lim="800000"/>
            <a:headEnd/>
            <a:tailEnd/>
          </a:ln>
        </p:spPr>
      </p:pic>
      <p:pic>
        <p:nvPicPr>
          <p:cNvPr id="5" name="Picture 2">
            <a:extLst>
              <a:ext uri="{FF2B5EF4-FFF2-40B4-BE49-F238E27FC236}">
                <a16:creationId xmlns:a16="http://schemas.microsoft.com/office/drawing/2014/main" id="{5F57FC8E-E7A6-4FAE-BE95-20593BFABFDB}"/>
              </a:ext>
            </a:extLst>
          </p:cNvPr>
          <p:cNvPicPr>
            <a:picLocks noChangeAspect="1" noChangeArrowheads="1"/>
          </p:cNvPicPr>
          <p:nvPr/>
        </p:nvPicPr>
        <p:blipFill>
          <a:blip r:embed="rId3" cstate="print"/>
          <a:srcRect/>
          <a:stretch>
            <a:fillRect/>
          </a:stretch>
        </p:blipFill>
        <p:spPr bwMode="auto">
          <a:xfrm>
            <a:off x="-5005064" y="545864"/>
            <a:ext cx="6292016" cy="3029967"/>
          </a:xfrm>
          <a:prstGeom prst="rect">
            <a:avLst/>
          </a:prstGeom>
          <a:noFill/>
          <a:ln w="9525">
            <a:solidFill>
              <a:schemeClr val="accent1"/>
            </a:solid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ru-RU" sz="2800" b="1" dirty="0">
                <a:solidFill>
                  <a:srgbClr val="0033CC"/>
                </a:solidFill>
                <a:effectLst>
                  <a:outerShdw blurRad="38100" dist="38100" dir="2700000" algn="tl">
                    <a:srgbClr val="000000">
                      <a:alpha val="43137"/>
                    </a:srgbClr>
                  </a:outerShdw>
                </a:effectLst>
              </a:rPr>
              <a:t>Основные комплексные добавки </a:t>
            </a:r>
            <a:br>
              <a:rPr lang="ru-RU" sz="2800" b="1" dirty="0">
                <a:solidFill>
                  <a:srgbClr val="0033CC"/>
                </a:solidFill>
                <a:effectLst>
                  <a:outerShdw blurRad="38100" dist="38100" dir="2700000" algn="tl">
                    <a:srgbClr val="000000">
                      <a:alpha val="43137"/>
                    </a:srgbClr>
                  </a:outerShdw>
                </a:effectLst>
              </a:rPr>
            </a:br>
            <a:endParaRPr lang="ru-RU" sz="28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lstStyle/>
          <a:p>
            <a:endParaRPr lang="ru-RU" dirty="0"/>
          </a:p>
        </p:txBody>
      </p:sp>
      <p:pic>
        <p:nvPicPr>
          <p:cNvPr id="8194" name="Picture 2"/>
          <p:cNvPicPr>
            <a:picLocks noChangeAspect="1" noChangeArrowheads="1"/>
          </p:cNvPicPr>
          <p:nvPr/>
        </p:nvPicPr>
        <p:blipFill>
          <a:blip r:embed="rId2" cstate="print"/>
          <a:srcRect/>
          <a:stretch>
            <a:fillRect/>
          </a:stretch>
        </p:blipFill>
        <p:spPr bwMode="auto">
          <a:xfrm>
            <a:off x="285720" y="642918"/>
            <a:ext cx="8643998" cy="6041864"/>
          </a:xfrm>
          <a:prstGeom prst="rect">
            <a:avLst/>
          </a:prstGeom>
          <a:noFill/>
          <a:ln w="9525">
            <a:solidFill>
              <a:schemeClr val="accent1"/>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p:nvPr>
        </p:nvSpPr>
        <p:spPr>
          <a:xfrm>
            <a:off x="251520" y="274638"/>
            <a:ext cx="8640960" cy="6394722"/>
          </a:xfrm>
          <a:ln>
            <a:solidFill>
              <a:schemeClr val="accent1"/>
            </a:solidFill>
          </a:ln>
        </p:spPr>
        <p:txBody>
          <a:bodyPr>
            <a:normAutofit lnSpcReduction="10000"/>
          </a:bodyPr>
          <a:lstStyle/>
          <a:p>
            <a:r>
              <a:rPr lang="uk-UA" sz="2000" b="1" dirty="0" err="1"/>
              <a:t>Самоущільнюючий</a:t>
            </a:r>
            <a:r>
              <a:rPr lang="uk-UA" sz="2000" b="1" dirty="0"/>
              <a:t> бетон є матеріалом, який здатний </a:t>
            </a:r>
            <a:r>
              <a:rPr lang="uk-UA" sz="2000" b="1" dirty="0" err="1"/>
              <a:t>ущільнюватися</a:t>
            </a:r>
            <a:r>
              <a:rPr lang="uk-UA" sz="2000" b="1" dirty="0"/>
              <a:t> під дією власної ваги, повністю заповнюючи форму навіть у </a:t>
            </a:r>
            <a:r>
              <a:rPr lang="uk-UA" sz="2000" b="1" dirty="0" err="1"/>
              <a:t>густоармованих</a:t>
            </a:r>
            <a:r>
              <a:rPr lang="uk-UA" sz="2000" b="1" dirty="0"/>
              <a:t> конструкціях. Він знаходить дедалі ширше застосування. Перспективним є його використання для виробництва збірного залізобетону, влаштуванню монолітної високоміцної безшовної підлоги, </a:t>
            </a:r>
            <a:r>
              <a:rPr lang="uk-UA" sz="2000" b="1" dirty="0" err="1"/>
              <a:t>торкретбетонування</a:t>
            </a:r>
            <a:r>
              <a:rPr lang="uk-UA" sz="2000" b="1" dirty="0"/>
              <a:t>, реставрації та посилення конструкцій</a:t>
            </a:r>
            <a:r>
              <a:rPr lang="ru-RU" sz="2000" b="1" dirty="0"/>
              <a:t>.</a:t>
            </a:r>
          </a:p>
          <a:p>
            <a:r>
              <a:rPr lang="uk-UA" sz="2000" b="1" dirty="0"/>
              <a:t>Особливо високоміцні бетони, модифіковані добавками-</a:t>
            </a:r>
            <a:r>
              <a:rPr lang="uk-UA" sz="2000" b="1" dirty="0" err="1"/>
              <a:t>суперпластифікаторами</a:t>
            </a:r>
            <a:r>
              <a:rPr lang="uk-UA" sz="2000" b="1" dirty="0"/>
              <a:t>, почали застосовувати наприкінці 60-х – на початку 70-х років минулого століття. У 1970 році такий бетон використовувався норвезькими та британськими фахівцями для будівництва нафтових платформ у Північному морі</a:t>
            </a:r>
            <a:r>
              <a:rPr lang="ru-RU" sz="2000" b="1" dirty="0"/>
              <a:t>.</a:t>
            </a:r>
          </a:p>
          <a:p>
            <a:r>
              <a:rPr lang="uk-UA" sz="2000" b="1" dirty="0"/>
              <a:t>Поява нових амбітних проектів у сфері будівництва (протяжні підвісні мости в Японії та Китаї, комплекси великих гідротехнічних та транспортних споруд у Голландії та низка інших) підвищило вимоги до особливо високоміцних бетонів. При зведенні таких конструкцій було необхідно використання литих сумішей у великому обсязі, а ділянки бетонування найчастіше знаходилися на великій відстані від місця виробництва бетону, і навіть на значній відстані від узбережжя (на воді). Крім цього, ще однією необхідністю було скорочення часу та трудовитрат на ущільнення бетонної суміші, а також підвищений набір міцності в ранні терміни</a:t>
            </a:r>
            <a:r>
              <a:rPr lang="ru-RU" sz="2000" b="1"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ru-RU" sz="2800" b="1" dirty="0">
                <a:solidFill>
                  <a:srgbClr val="0033CC"/>
                </a:solidFill>
                <a:effectLst>
                  <a:outerShdw blurRad="38100" dist="38100" dir="2700000" algn="tl">
                    <a:srgbClr val="000000">
                      <a:alpha val="43137"/>
                    </a:srgbClr>
                  </a:outerShdw>
                </a:effectLst>
              </a:rPr>
              <a:t>ФІБРОБЕТОН</a:t>
            </a:r>
            <a:br>
              <a:rPr lang="ru-RU" sz="2800" b="1" dirty="0">
                <a:solidFill>
                  <a:srgbClr val="0033CC"/>
                </a:solidFill>
                <a:effectLst>
                  <a:outerShdw blurRad="38100" dist="38100" dir="2700000" algn="tl">
                    <a:srgbClr val="000000">
                      <a:alpha val="43137"/>
                    </a:srgbClr>
                  </a:outerShdw>
                </a:effectLst>
              </a:rPr>
            </a:br>
            <a:endParaRPr lang="ru-RU" sz="28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642919"/>
            <a:ext cx="8715436" cy="1561945"/>
          </a:xfrm>
          <a:solidFill>
            <a:schemeClr val="tx2">
              <a:lumMod val="20000"/>
              <a:lumOff val="80000"/>
            </a:schemeClr>
          </a:solidFill>
          <a:ln>
            <a:solidFill>
              <a:schemeClr val="accent1"/>
            </a:solidFill>
          </a:ln>
        </p:spPr>
        <p:txBody>
          <a:bodyPr>
            <a:normAutofit fontScale="70000" lnSpcReduction="20000"/>
          </a:bodyPr>
          <a:lstStyle/>
          <a:p>
            <a:r>
              <a:rPr lang="uk-UA" b="1" dirty="0">
                <a:solidFill>
                  <a:srgbClr val="0033CC"/>
                </a:solidFill>
              </a:rPr>
              <a:t>Фібробетон </a:t>
            </a:r>
            <a:r>
              <a:rPr lang="uk-UA" b="1" dirty="0"/>
              <a:t>— різновид цементного </a:t>
            </a:r>
            <a:r>
              <a:rPr lang="uk-UA" b="1" u="sng" dirty="0">
                <a:hlinkClick r:id="rId2" tooltip="Бетон">
                  <a:extLst>
                    <a:ext uri="{A12FA001-AC4F-418D-AE19-62706E023703}">
                      <ahyp:hlinkClr xmlns:ahyp="http://schemas.microsoft.com/office/drawing/2018/hyperlinkcolor" val="tx"/>
                    </a:ext>
                  </a:extLst>
                </a:hlinkClick>
              </a:rPr>
              <a:t>бетон</a:t>
            </a:r>
            <a:r>
              <a:rPr lang="uk-UA" b="1" u="sng" dirty="0"/>
              <a:t>у, </a:t>
            </a:r>
            <a:r>
              <a:rPr lang="uk-UA" b="1" dirty="0"/>
              <a:t>в якому достатньо рівномірно розподілені обрізки «</a:t>
            </a:r>
            <a:r>
              <a:rPr lang="uk-UA" b="1" u="sng" dirty="0">
                <a:hlinkClick r:id="rId3" tooltip="Фибра"/>
              </a:rPr>
              <a:t>фібр</a:t>
            </a:r>
            <a:r>
              <a:rPr lang="uk-UA" b="1" u="sng" dirty="0"/>
              <a:t>и</a:t>
            </a:r>
            <a:r>
              <a:rPr lang="uk-UA" b="1" dirty="0"/>
              <a:t>» або </a:t>
            </a:r>
            <a:r>
              <a:rPr lang="uk-UA" b="1" u="sng" dirty="0" err="1">
                <a:hlinkClick r:id="rId4" tooltip="Фиброволокно"/>
              </a:rPr>
              <a:t>фіброволокна</a:t>
            </a:r>
            <a:r>
              <a:rPr lang="uk-UA" b="1" dirty="0"/>
              <a:t>. </a:t>
            </a:r>
            <a:r>
              <a:rPr lang="uk-UA" b="1" dirty="0">
                <a:effectLst>
                  <a:outerShdw blurRad="38100" dist="38100" dir="2700000" algn="tl">
                    <a:srgbClr val="000000">
                      <a:alpha val="43137"/>
                    </a:srgbClr>
                  </a:outerShdw>
                </a:effectLst>
              </a:rPr>
              <a:t>Під назвою «Фібра» мається</a:t>
            </a:r>
            <a:r>
              <a:rPr lang="ru-RU" b="1" dirty="0">
                <a:effectLst>
                  <a:outerShdw blurRad="38100" dist="38100" dir="2700000" algn="tl">
                    <a:srgbClr val="000000">
                      <a:alpha val="43137"/>
                    </a:srgbClr>
                  </a:outerShdw>
                </a:effectLst>
              </a:rPr>
              <a:t> на </a:t>
            </a:r>
            <a:r>
              <a:rPr lang="uk-UA" b="1" dirty="0">
                <a:effectLst>
                  <a:outerShdw blurRad="38100" dist="38100" dir="2700000" algn="tl">
                    <a:srgbClr val="000000">
                      <a:alpha val="43137"/>
                    </a:srgbClr>
                  </a:outerShdw>
                </a:effectLst>
              </a:rPr>
              <a:t>увазі волокна з металу, відрізки тонкого сталевого дроту, відходи цвяхового виробництва та ін., а також зі скла, полімерів (головним чином пропілену) тощо</a:t>
            </a:r>
            <a:endParaRPr lang="uk-UA" b="1" dirty="0"/>
          </a:p>
        </p:txBody>
      </p:sp>
      <p:pic>
        <p:nvPicPr>
          <p:cNvPr id="25602" name="Picture 2"/>
          <p:cNvPicPr>
            <a:picLocks noChangeAspect="1" noChangeArrowheads="1"/>
          </p:cNvPicPr>
          <p:nvPr/>
        </p:nvPicPr>
        <p:blipFill>
          <a:blip r:embed="rId5" cstate="print"/>
          <a:srcRect/>
          <a:stretch>
            <a:fillRect/>
          </a:stretch>
        </p:blipFill>
        <p:spPr bwMode="auto">
          <a:xfrm>
            <a:off x="-582595" y="2204864"/>
            <a:ext cx="5726100" cy="3541328"/>
          </a:xfrm>
          <a:prstGeom prst="rect">
            <a:avLst/>
          </a:prstGeom>
          <a:noFill/>
          <a:ln w="9525">
            <a:solidFill>
              <a:schemeClr val="accent1"/>
            </a:solidFill>
            <a:miter lim="800000"/>
            <a:headEnd/>
            <a:tailEnd/>
          </a:ln>
        </p:spPr>
      </p:pic>
      <p:sp>
        <p:nvSpPr>
          <p:cNvPr id="7" name="Прямоугольник 6"/>
          <p:cNvSpPr/>
          <p:nvPr/>
        </p:nvSpPr>
        <p:spPr>
          <a:xfrm>
            <a:off x="-468560" y="5786454"/>
            <a:ext cx="5612064" cy="646331"/>
          </a:xfrm>
          <a:prstGeom prst="rect">
            <a:avLst/>
          </a:prstGeom>
          <a:solidFill>
            <a:schemeClr val="tx2">
              <a:lumMod val="20000"/>
              <a:lumOff val="80000"/>
            </a:schemeClr>
          </a:solidFill>
          <a:ln>
            <a:solidFill>
              <a:schemeClr val="accent1"/>
            </a:solidFill>
          </a:ln>
        </p:spPr>
        <p:txBody>
          <a:bodyPr wrap="square">
            <a:spAutoFit/>
          </a:bodyPr>
          <a:lstStyle/>
          <a:p>
            <a:pPr algn="ctr"/>
            <a:r>
              <a:rPr lang="uk-UA" b="1" dirty="0"/>
              <a:t>Класичний спосіб укладки </a:t>
            </a:r>
            <a:r>
              <a:rPr lang="uk-UA" b="1" dirty="0">
                <a:solidFill>
                  <a:srgbClr val="0033CC"/>
                </a:solidFill>
                <a:effectLst>
                  <a:outerShdw blurRad="38100" dist="38100" dir="2700000" algn="tl">
                    <a:srgbClr val="000000">
                      <a:alpha val="43137"/>
                    </a:srgbClr>
                  </a:outerShdw>
                </a:effectLst>
              </a:rPr>
              <a:t>сталефібробетону</a:t>
            </a:r>
            <a:r>
              <a:rPr lang="uk-UA" b="1" dirty="0"/>
              <a:t> за допомогою віброрейки</a:t>
            </a:r>
          </a:p>
        </p:txBody>
      </p:sp>
      <p:pic>
        <p:nvPicPr>
          <p:cNvPr id="25603" name="Picture 3" descr="Фибра"/>
          <p:cNvPicPr>
            <a:picLocks noChangeAspect="1" noChangeArrowheads="1"/>
          </p:cNvPicPr>
          <p:nvPr/>
        </p:nvPicPr>
        <p:blipFill>
          <a:blip r:embed="rId6" cstate="print"/>
          <a:srcRect/>
          <a:stretch>
            <a:fillRect/>
          </a:stretch>
        </p:blipFill>
        <p:spPr bwMode="auto">
          <a:xfrm>
            <a:off x="5143504" y="2117911"/>
            <a:ext cx="3529989" cy="2270959"/>
          </a:xfrm>
          <a:prstGeom prst="rect">
            <a:avLst/>
          </a:prstGeom>
          <a:noFill/>
          <a:ln w="9525">
            <a:solidFill>
              <a:schemeClr val="accent1"/>
            </a:solidFill>
            <a:miter lim="800000"/>
            <a:headEnd/>
            <a:tailEnd/>
          </a:ln>
        </p:spPr>
      </p:pic>
      <p:pic>
        <p:nvPicPr>
          <p:cNvPr id="26626" name="Picture 2" descr="sm"/>
          <p:cNvPicPr>
            <a:picLocks noChangeAspect="1" noChangeArrowheads="1"/>
          </p:cNvPicPr>
          <p:nvPr/>
        </p:nvPicPr>
        <p:blipFill>
          <a:blip r:embed="rId7" cstate="print"/>
          <a:srcRect/>
          <a:stretch>
            <a:fillRect/>
          </a:stretch>
        </p:blipFill>
        <p:spPr bwMode="auto">
          <a:xfrm>
            <a:off x="5143503" y="4297268"/>
            <a:ext cx="3565131" cy="2672276"/>
          </a:xfrm>
          <a:prstGeom prst="rect">
            <a:avLst/>
          </a:prstGeom>
          <a:noFill/>
          <a:ln w="9525">
            <a:solidFill>
              <a:schemeClr val="accent1"/>
            </a:solidFill>
            <a:miter lim="800000"/>
            <a:headEnd/>
            <a:tailEnd/>
          </a:ln>
        </p:spPr>
      </p:pic>
      <p:sp>
        <p:nvSpPr>
          <p:cNvPr id="26627" name="Rectangle 3"/>
          <p:cNvSpPr>
            <a:spLocks noChangeArrowheads="1"/>
          </p:cNvSpPr>
          <p:nvPr/>
        </p:nvSpPr>
        <p:spPr bwMode="auto">
          <a:xfrm>
            <a:off x="5703618" y="6655823"/>
            <a:ext cx="2444900" cy="261610"/>
          </a:xfrm>
          <a:prstGeom prst="rect">
            <a:avLst/>
          </a:prstGeom>
          <a:solidFill>
            <a:schemeClr val="tx2">
              <a:lumMod val="20000"/>
              <a:lumOff val="80000"/>
            </a:schemeClr>
          </a:solidFill>
          <a:ln w="9525">
            <a:solidFill>
              <a:schemeClr val="accent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err="1">
                <a:ln>
                  <a:noFill/>
                </a:ln>
                <a:solidFill>
                  <a:srgbClr val="0033CC"/>
                </a:solidFill>
                <a:effectLst/>
                <a:latin typeface="Arial" pitchFamily="34" charset="0"/>
                <a:ea typeface="Times New Roman" pitchFamily="18" charset="0"/>
              </a:rPr>
              <a:t>ФіБРА</a:t>
            </a:r>
            <a:r>
              <a:rPr kumimoji="0" lang="ru-RU" sz="1100" b="1" i="0" u="none" strike="noStrike" cap="none" normalizeH="0" baseline="0" dirty="0">
                <a:ln>
                  <a:noFill/>
                </a:ln>
                <a:solidFill>
                  <a:srgbClr val="0033CC"/>
                </a:solidFill>
                <a:effectLst/>
                <a:latin typeface="Arial" pitchFamily="34" charset="0"/>
                <a:ea typeface="Times New Roman" pitchFamily="18" charset="0"/>
              </a:rPr>
              <a:t> СТАЛЬНА ПРОВОЛОЧНА</a:t>
            </a:r>
            <a:endParaRPr kumimoji="0" lang="ru-RU" sz="1100" b="1" i="0" u="none" strike="noStrike" cap="none" normalizeH="0" baseline="0" dirty="0">
              <a:ln>
                <a:noFill/>
              </a:ln>
              <a:solidFill>
                <a:srgbClr val="0033CC"/>
              </a:solidFill>
              <a:effectLst/>
              <a:latin typeface="Arial" pitchFamily="34" charset="0"/>
            </a:endParaRPr>
          </a:p>
        </p:txBody>
      </p:sp>
      <p:sp>
        <p:nvSpPr>
          <p:cNvPr id="9" name="Прямоугольник 8"/>
          <p:cNvSpPr/>
          <p:nvPr/>
        </p:nvSpPr>
        <p:spPr>
          <a:xfrm>
            <a:off x="5857884" y="4143380"/>
            <a:ext cx="2210990" cy="307777"/>
          </a:xfrm>
          <a:prstGeom prst="rect">
            <a:avLst/>
          </a:prstGeom>
          <a:solidFill>
            <a:schemeClr val="tx2">
              <a:lumMod val="20000"/>
              <a:lumOff val="80000"/>
            </a:schemeClr>
          </a:solidFill>
        </p:spPr>
        <p:txBody>
          <a:bodyPr wrap="none">
            <a:spAutoFit/>
          </a:bodyPr>
          <a:lstStyle/>
          <a:p>
            <a:r>
              <a:rPr lang="ru-RU" sz="1400" b="1" dirty="0">
                <a:solidFill>
                  <a:srgbClr val="0033CC"/>
                </a:solidFill>
              </a:rPr>
              <a:t>фіброволокно </a:t>
            </a:r>
            <a:r>
              <a:rPr lang="uk-UA" sz="1400" b="1" dirty="0">
                <a:solidFill>
                  <a:srgbClr val="0033CC"/>
                </a:solidFill>
              </a:rPr>
              <a:t>синтетичне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6120680"/>
          </a:xfrm>
          <a:solidFill>
            <a:schemeClr val="accent5">
              <a:lumMod val="40000"/>
              <a:lumOff val="60000"/>
            </a:schemeClr>
          </a:solidFill>
          <a:ln>
            <a:solidFill>
              <a:schemeClr val="accent1"/>
            </a:solidFill>
          </a:ln>
        </p:spPr>
        <p:txBody>
          <a:bodyPr>
            <a:normAutofit/>
          </a:bodyPr>
          <a:lstStyle/>
          <a:p>
            <a:r>
              <a:rPr lang="uk-UA" b="1" dirty="0" err="1"/>
              <a:t>Фібробетони</a:t>
            </a:r>
            <a:r>
              <a:rPr lang="uk-UA" dirty="0"/>
              <a:t> застосовують у збірних та монолітних конструкціях, що працюють на знакозмінні навантаження. Фібра або фіброволокно виконують функції </a:t>
            </a:r>
            <a:r>
              <a:rPr lang="uk-UA" dirty="0" err="1"/>
              <a:t>армуючого</a:t>
            </a:r>
            <a:r>
              <a:rPr lang="uk-UA" dirty="0"/>
              <a:t> компонента, що сприяє високій міцності бетону на розтяг, підвищує його тріщиностійкість і довговічність.</a:t>
            </a:r>
          </a:p>
          <a:p>
            <a:r>
              <a:rPr lang="uk-UA" dirty="0"/>
              <a:t>За показником роботи руйнування </a:t>
            </a:r>
            <a:r>
              <a:rPr lang="uk-UA" dirty="0" err="1"/>
              <a:t>фібробетон</a:t>
            </a:r>
            <a:r>
              <a:rPr lang="uk-UA" dirty="0"/>
              <a:t> може у 15-20 разів перевершувати бетон.</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692696"/>
            <a:ext cx="8568952" cy="5904656"/>
          </a:xfrm>
          <a:solidFill>
            <a:schemeClr val="accent5">
              <a:lumMod val="40000"/>
              <a:lumOff val="60000"/>
            </a:schemeClr>
          </a:solidFill>
          <a:ln>
            <a:solidFill>
              <a:schemeClr val="accent1"/>
            </a:solidFill>
          </a:ln>
        </p:spPr>
        <p:txBody>
          <a:bodyPr>
            <a:normAutofit fontScale="92500" lnSpcReduction="20000"/>
          </a:bodyPr>
          <a:lstStyle/>
          <a:p>
            <a:pPr>
              <a:buNone/>
            </a:pPr>
            <a:endParaRPr lang="ru-RU" sz="1200" b="1" dirty="0">
              <a:solidFill>
                <a:srgbClr val="0033CC"/>
              </a:solidFill>
            </a:endParaRPr>
          </a:p>
          <a:p>
            <a:r>
              <a:rPr lang="uk-UA" b="1" dirty="0">
                <a:solidFill>
                  <a:srgbClr val="0033CC"/>
                </a:solidFill>
              </a:rPr>
              <a:t>Сталефібробетон - </a:t>
            </a:r>
            <a:r>
              <a:rPr lang="uk-UA" b="1" dirty="0"/>
              <a:t>будівельний композиційний матеріал, що являє собою бетон, армований сталевою фіброю.</a:t>
            </a:r>
          </a:p>
          <a:p>
            <a:r>
              <a:rPr lang="uk-UA" b="1" dirty="0"/>
              <a:t>Міцність сталефібробетону залежить від класу вихідного бетону - матриці, виду та розмірів сталевої фібри, характеру її поверхні, геометрії та розміру перерізу елемента.</a:t>
            </a:r>
          </a:p>
          <a:p>
            <a:r>
              <a:rPr lang="uk-UA" b="1" dirty="0"/>
              <a:t> Збільшення межі міцності при стисканні прямо пропорційно вмісту фібр і досягає 140-150% при 2-3% армування.</a:t>
            </a:r>
          </a:p>
          <a:p>
            <a:r>
              <a:rPr lang="uk-UA" b="1" dirty="0"/>
              <a:t>У загальному випадку межа тріщиностійкості такого виду бетону зростає від 30 до 80% в порівнянні з залізобетоном, - при розкритті тріщин до 0,05 мм у 6-10 разів.</a:t>
            </a:r>
          </a:p>
        </p:txBody>
      </p:sp>
      <p:sp>
        <p:nvSpPr>
          <p:cNvPr id="4" name="Заголовок 1"/>
          <p:cNvSpPr>
            <a:spLocks noGrp="1"/>
          </p:cNvSpPr>
          <p:nvPr>
            <p:ph type="title"/>
          </p:nvPr>
        </p:nvSpPr>
        <p:spPr>
          <a:xfrm>
            <a:off x="395536" y="188640"/>
            <a:ext cx="8229600" cy="692696"/>
          </a:xfrm>
        </p:spPr>
        <p:txBody>
          <a:bodyPr>
            <a:normAutofit fontScale="90000"/>
          </a:bodyPr>
          <a:lstStyle/>
          <a:p>
            <a:br>
              <a:rPr lang="ru-RU" sz="2800" b="1" dirty="0">
                <a:solidFill>
                  <a:srgbClr val="0033CC"/>
                </a:solidFill>
                <a:effectLst>
                  <a:outerShdw blurRad="38100" dist="38100" dir="2700000" algn="tl">
                    <a:srgbClr val="000000">
                      <a:alpha val="43137"/>
                    </a:srgbClr>
                  </a:outerShdw>
                </a:effectLst>
              </a:rPr>
            </a:br>
            <a:r>
              <a:rPr lang="ru-RU" sz="3600" b="1" dirty="0">
                <a:solidFill>
                  <a:srgbClr val="0033CC"/>
                </a:solidFill>
                <a:effectLst>
                  <a:outerShdw blurRad="38100" dist="38100" dir="2700000" algn="tl">
                    <a:srgbClr val="000000">
                      <a:alpha val="43137"/>
                    </a:srgbClr>
                  </a:outerShdw>
                </a:effectLst>
              </a:rPr>
              <a:t>ФІБРОБЕТОН</a:t>
            </a:r>
            <a:br>
              <a:rPr lang="ru-RU" sz="3600" b="1" dirty="0">
                <a:solidFill>
                  <a:srgbClr val="0033CC"/>
                </a:solidFill>
                <a:effectLst>
                  <a:outerShdw blurRad="38100" dist="38100" dir="2700000" algn="tl">
                    <a:srgbClr val="000000">
                      <a:alpha val="43137"/>
                    </a:srgbClr>
                  </a:outerShdw>
                </a:effectLst>
              </a:rPr>
            </a:br>
            <a:endParaRPr lang="ru-RU" sz="3600" dirty="0">
              <a:solidFill>
                <a:srgbClr val="0033CC"/>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332656"/>
            <a:ext cx="8496944" cy="6525344"/>
          </a:xfrm>
          <a:solidFill>
            <a:schemeClr val="accent5">
              <a:lumMod val="40000"/>
              <a:lumOff val="60000"/>
            </a:schemeClr>
          </a:solidFill>
          <a:ln>
            <a:solidFill>
              <a:schemeClr val="accent1"/>
            </a:solidFill>
          </a:ln>
        </p:spPr>
        <p:txBody>
          <a:bodyPr>
            <a:normAutofit fontScale="92500" lnSpcReduction="10000"/>
          </a:bodyPr>
          <a:lstStyle/>
          <a:p>
            <a:pPr>
              <a:buNone/>
            </a:pPr>
            <a:r>
              <a:rPr lang="uk-UA" sz="2800" b="1" dirty="0"/>
              <a:t>Вважається, що сталефібробетон у порівнянні з бетоном показує збільшення властивостей: </a:t>
            </a:r>
          </a:p>
          <a:p>
            <a:pPr>
              <a:buNone/>
            </a:pPr>
            <a:r>
              <a:rPr lang="uk-UA" sz="2800" b="1" dirty="0"/>
              <a:t>• межа пропорційності при розтягуванні та згинанні – у 2 рази; </a:t>
            </a:r>
          </a:p>
          <a:p>
            <a:pPr>
              <a:buNone/>
            </a:pPr>
            <a:r>
              <a:rPr lang="uk-UA" sz="2800" b="1" dirty="0"/>
              <a:t>• межа міцності при розтягуванні – у 2,5 рази; </a:t>
            </a:r>
          </a:p>
          <a:p>
            <a:pPr>
              <a:buNone/>
            </a:pPr>
            <a:r>
              <a:rPr lang="uk-UA" sz="2800" b="1" dirty="0"/>
              <a:t>• межа міцності при згині – у 3,5 рази; </a:t>
            </a:r>
          </a:p>
          <a:p>
            <a:pPr>
              <a:buNone/>
            </a:pPr>
            <a:r>
              <a:rPr lang="uk-UA" sz="2800" b="1" dirty="0"/>
              <a:t>• межа міцності при стисканні – у 1,5 рази; </a:t>
            </a:r>
          </a:p>
          <a:p>
            <a:pPr>
              <a:buNone/>
            </a:pPr>
            <a:r>
              <a:rPr lang="uk-UA" sz="2800" b="1" dirty="0"/>
              <a:t>• ударна міцність – 10 разів; </a:t>
            </a:r>
          </a:p>
          <a:p>
            <a:pPr>
              <a:buNone/>
            </a:pPr>
            <a:r>
              <a:rPr lang="uk-UA" sz="2800" b="1" dirty="0"/>
              <a:t>• тріщиностійкість при розкритті тріщин до 0.2 мм – у 3-3,5 рази; </a:t>
            </a:r>
          </a:p>
          <a:p>
            <a:pPr>
              <a:buNone/>
            </a:pPr>
            <a:r>
              <a:rPr lang="uk-UA" sz="2800" b="1" dirty="0"/>
              <a:t>• здатність до деформації – у 2-10 разів; </a:t>
            </a:r>
          </a:p>
          <a:p>
            <a:pPr>
              <a:buNone/>
            </a:pPr>
            <a:r>
              <a:rPr lang="uk-UA" sz="2800" b="1" dirty="0"/>
              <a:t>• зносостійкість – у 2 рази; </a:t>
            </a:r>
          </a:p>
          <a:p>
            <a:pPr>
              <a:buNone/>
            </a:pPr>
            <a:r>
              <a:rPr lang="uk-UA" sz="2800" b="1" dirty="0"/>
              <a:t>• морозостійкість – у 1,5-2 рази; </a:t>
            </a:r>
          </a:p>
          <a:p>
            <a:pPr>
              <a:buNone/>
            </a:pPr>
            <a:r>
              <a:rPr lang="uk-UA" sz="2800" b="1" dirty="0"/>
              <a:t>• термостійкість – у 5-7 разів; </a:t>
            </a:r>
          </a:p>
          <a:p>
            <a:pPr>
              <a:buNone/>
            </a:pPr>
            <a:r>
              <a:rPr lang="uk-UA" sz="2800" b="1" dirty="0"/>
              <a:t>• корозійна стійкість – у 2 рази.</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79512" y="260647"/>
            <a:ext cx="4033449" cy="5328593"/>
          </a:xfrm>
          <a:prstGeom prst="rect">
            <a:avLst/>
          </a:prstGeom>
          <a:noFill/>
          <a:ln w="9525">
            <a:solidFill>
              <a:schemeClr val="accent1"/>
            </a:solid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3923928" y="2708920"/>
            <a:ext cx="4896545" cy="3672408"/>
          </a:xfrm>
          <a:prstGeom prst="rect">
            <a:avLst/>
          </a:prstGeom>
          <a:noFill/>
          <a:ln w="9525">
            <a:solidFill>
              <a:schemeClr val="accent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6070" y="139126"/>
            <a:ext cx="5376320" cy="4658026"/>
          </a:xfrm>
          <a:prstGeom prst="rect">
            <a:avLst/>
          </a:prstGeom>
          <a:noFill/>
          <a:ln w="9525">
            <a:solidFill>
              <a:schemeClr val="accent1"/>
            </a:solidFill>
            <a:miter lim="800000"/>
            <a:headEnd/>
            <a:tailEnd/>
          </a:ln>
        </p:spPr>
      </p:pic>
      <p:sp>
        <p:nvSpPr>
          <p:cNvPr id="3" name="Прямоугольник 2"/>
          <p:cNvSpPr/>
          <p:nvPr/>
        </p:nvSpPr>
        <p:spPr>
          <a:xfrm>
            <a:off x="753679" y="5517232"/>
            <a:ext cx="3977371" cy="830997"/>
          </a:xfrm>
          <a:prstGeom prst="rect">
            <a:avLst/>
          </a:prstGeom>
          <a:solidFill>
            <a:schemeClr val="accent5">
              <a:lumMod val="40000"/>
              <a:lumOff val="60000"/>
            </a:schemeClr>
          </a:solidFill>
          <a:ln>
            <a:solidFill>
              <a:schemeClr val="accent1"/>
            </a:solidFill>
          </a:ln>
        </p:spPr>
        <p:txBody>
          <a:bodyPr wrap="none">
            <a:spAutoFit/>
          </a:bodyPr>
          <a:lstStyle/>
          <a:p>
            <a:pPr algn="ctr"/>
            <a:r>
              <a:rPr lang="uk-UA" sz="2400" b="1" dirty="0"/>
              <a:t>Фібра стальна фрезерована </a:t>
            </a:r>
          </a:p>
          <a:p>
            <a:pPr algn="ctr"/>
            <a:r>
              <a:rPr lang="uk-UA" sz="2400" b="1" dirty="0"/>
              <a:t>типу HAREX</a:t>
            </a:r>
          </a:p>
        </p:txBody>
      </p:sp>
      <p:pic>
        <p:nvPicPr>
          <p:cNvPr id="3075" name="Picture 3"/>
          <p:cNvPicPr>
            <a:picLocks noChangeAspect="1" noChangeArrowheads="1"/>
          </p:cNvPicPr>
          <p:nvPr/>
        </p:nvPicPr>
        <p:blipFill>
          <a:blip r:embed="rId3" cstate="print"/>
          <a:srcRect/>
          <a:stretch>
            <a:fillRect/>
          </a:stretch>
        </p:blipFill>
        <p:spPr bwMode="auto">
          <a:xfrm>
            <a:off x="4692075" y="161027"/>
            <a:ext cx="4762500" cy="2209800"/>
          </a:xfrm>
          <a:prstGeom prst="rect">
            <a:avLst/>
          </a:prstGeom>
          <a:noFill/>
          <a:ln w="9525">
            <a:solidFill>
              <a:schemeClr val="accent1"/>
            </a:solid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5436096" y="2965843"/>
            <a:ext cx="3805014" cy="3805014"/>
          </a:xfrm>
          <a:prstGeom prst="rect">
            <a:avLst/>
          </a:prstGeom>
          <a:noFill/>
          <a:ln w="9525">
            <a:solidFill>
              <a:schemeClr val="accent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88640"/>
            <a:ext cx="5184576" cy="3788157"/>
          </a:xfrm>
          <a:prstGeom prst="rect">
            <a:avLst/>
          </a:prstGeom>
          <a:noFill/>
          <a:ln w="9525">
            <a:solidFill>
              <a:schemeClr val="accent1"/>
            </a:solidFill>
            <a:miter lim="800000"/>
            <a:headEnd/>
            <a:tailEnd/>
          </a:ln>
        </p:spPr>
      </p:pic>
      <p:sp>
        <p:nvSpPr>
          <p:cNvPr id="4" name="Прямоугольник 3"/>
          <p:cNvSpPr/>
          <p:nvPr/>
        </p:nvSpPr>
        <p:spPr>
          <a:xfrm>
            <a:off x="5543600" y="163651"/>
            <a:ext cx="3600400" cy="1785104"/>
          </a:xfrm>
          <a:prstGeom prst="rect">
            <a:avLst/>
          </a:prstGeom>
          <a:solidFill>
            <a:schemeClr val="accent5">
              <a:lumMod val="40000"/>
              <a:lumOff val="60000"/>
            </a:schemeClr>
          </a:solidFill>
          <a:ln>
            <a:solidFill>
              <a:schemeClr val="accent1"/>
            </a:solidFill>
          </a:ln>
        </p:spPr>
        <p:txBody>
          <a:bodyPr wrap="square">
            <a:spAutoFit/>
          </a:bodyPr>
          <a:lstStyle/>
          <a:p>
            <a:r>
              <a:rPr lang="uk-UA" sz="2200" b="1" dirty="0"/>
              <a:t>Виробники сталевої фібри в Україні:</a:t>
            </a:r>
          </a:p>
          <a:p>
            <a:r>
              <a:rPr lang="uk-UA" sz="2200" b="1" dirty="0" err="1"/>
              <a:t>Металургпром</a:t>
            </a:r>
            <a:r>
              <a:rPr lang="uk-UA" sz="2200" b="1" dirty="0"/>
              <a:t>,</a:t>
            </a:r>
          </a:p>
          <a:p>
            <a:r>
              <a:rPr lang="uk-UA" sz="2200" b="1" dirty="0" err="1"/>
              <a:t>Фіброметиз</a:t>
            </a:r>
            <a:r>
              <a:rPr lang="uk-UA" sz="2200" b="1" dirty="0"/>
              <a:t> (Запоріжжя),</a:t>
            </a:r>
          </a:p>
          <a:p>
            <a:r>
              <a:rPr lang="uk-UA" sz="2200" b="1" dirty="0"/>
              <a:t> </a:t>
            </a:r>
            <a:endParaRPr lang="uk-UA" sz="2200" dirty="0"/>
          </a:p>
        </p:txBody>
      </p:sp>
      <p:sp>
        <p:nvSpPr>
          <p:cNvPr id="5" name="Прямоугольник 4"/>
          <p:cNvSpPr/>
          <p:nvPr/>
        </p:nvSpPr>
        <p:spPr>
          <a:xfrm>
            <a:off x="323528" y="4365104"/>
            <a:ext cx="8640960" cy="2308324"/>
          </a:xfrm>
          <a:prstGeom prst="rect">
            <a:avLst/>
          </a:prstGeom>
          <a:solidFill>
            <a:schemeClr val="accent5">
              <a:lumMod val="40000"/>
              <a:lumOff val="60000"/>
            </a:schemeClr>
          </a:solidFill>
          <a:ln>
            <a:solidFill>
              <a:schemeClr val="accent1"/>
            </a:solidFill>
          </a:ln>
        </p:spPr>
        <p:txBody>
          <a:bodyPr wrap="square">
            <a:spAutoFit/>
          </a:bodyPr>
          <a:lstStyle/>
          <a:p>
            <a:r>
              <a:rPr lang="uk-UA" sz="2400" b="1" dirty="0"/>
              <a:t>Результати комплексних випробувань фізико-механічних властивостей бетонів, які армовані фіброю FIBREX®, </a:t>
            </a:r>
            <a:r>
              <a:rPr lang="uk-UA" sz="2400" b="1" dirty="0">
                <a:solidFill>
                  <a:srgbClr val="0033CC"/>
                </a:solidFill>
              </a:rPr>
              <a:t>при інших рівних умовах, на 12-15% переважають ці ж показники </a:t>
            </a:r>
            <a:r>
              <a:rPr lang="uk-UA" sz="2400" b="1" dirty="0"/>
              <a:t>для бетонів армованих другими типами стальних фібр. Стальна фібра FIBREX® з унікальною формою бокової поверхні, </a:t>
            </a:r>
            <a:r>
              <a:rPr lang="uk-UA" sz="2400" b="1" dirty="0" err="1"/>
              <a:t>забеспечує</a:t>
            </a:r>
            <a:r>
              <a:rPr lang="uk-UA" sz="2400" b="1" dirty="0"/>
              <a:t> високу анкерну здатність фібри в бетоні.</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ru-RU" sz="2800" b="1" dirty="0" err="1">
                <a:solidFill>
                  <a:srgbClr val="0033CC"/>
                </a:solidFill>
                <a:effectLst>
                  <a:outerShdw blurRad="38100" dist="38100" dir="2700000" algn="tl">
                    <a:srgbClr val="000000">
                      <a:alpha val="43137"/>
                    </a:srgbClr>
                  </a:outerShdw>
                </a:effectLst>
              </a:rPr>
              <a:t>ФіБРОБЕТОН</a:t>
            </a:r>
            <a:br>
              <a:rPr lang="ru-RU" sz="2800" b="1" dirty="0">
                <a:solidFill>
                  <a:srgbClr val="0033CC"/>
                </a:solidFill>
                <a:effectLst>
                  <a:outerShdw blurRad="38100" dist="38100" dir="2700000" algn="tl">
                    <a:srgbClr val="000000">
                      <a:alpha val="43137"/>
                    </a:srgbClr>
                  </a:outerShdw>
                </a:effectLst>
              </a:rPr>
            </a:br>
            <a:endParaRPr lang="ru-RU" sz="28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642919"/>
            <a:ext cx="8643998" cy="1857387"/>
          </a:xfrm>
          <a:solidFill>
            <a:schemeClr val="tx2">
              <a:lumMod val="20000"/>
              <a:lumOff val="80000"/>
            </a:schemeClr>
          </a:solidFill>
          <a:ln>
            <a:solidFill>
              <a:schemeClr val="accent1"/>
            </a:solidFill>
          </a:ln>
        </p:spPr>
        <p:txBody>
          <a:bodyPr>
            <a:normAutofit fontScale="77500" lnSpcReduction="20000"/>
          </a:bodyPr>
          <a:lstStyle/>
          <a:p>
            <a:r>
              <a:rPr lang="en-US" b="1" dirty="0"/>
              <a:t>C</a:t>
            </a:r>
            <a:r>
              <a:rPr lang="uk-UA" b="1" dirty="0" err="1"/>
              <a:t>талефібробетон</a:t>
            </a:r>
            <a:r>
              <a:rPr lang="uk-UA" b="1" dirty="0"/>
              <a:t> - бетон, армований відрізками сталевих волокон (фібрами), що є по суті різновидом залізобетону</a:t>
            </a:r>
            <a:r>
              <a:rPr lang="ru-RU" b="1" dirty="0"/>
              <a:t>.</a:t>
            </a:r>
          </a:p>
          <a:p>
            <a:r>
              <a:rPr lang="uk-UA" b="1" dirty="0"/>
              <a:t>Переконливим підтвердженням ефективності фібрового армування є те, що виробництвом сталевої фібри зайнято понад </a:t>
            </a:r>
            <a:r>
              <a:rPr lang="ru-RU" b="1" dirty="0"/>
              <a:t>20 великих </a:t>
            </a:r>
            <a:r>
              <a:rPr lang="uk-UA" b="1" dirty="0"/>
              <a:t>зарубіжних корпорацій та фірм</a:t>
            </a:r>
            <a:r>
              <a:rPr lang="ru-RU" b="1" dirty="0"/>
              <a:t>.</a:t>
            </a:r>
          </a:p>
        </p:txBody>
      </p:sp>
      <p:pic>
        <p:nvPicPr>
          <p:cNvPr id="2050" name="Picture 2"/>
          <p:cNvPicPr>
            <a:picLocks noChangeAspect="1" noChangeArrowheads="1"/>
          </p:cNvPicPr>
          <p:nvPr/>
        </p:nvPicPr>
        <p:blipFill>
          <a:blip r:embed="rId2" cstate="print"/>
          <a:srcRect/>
          <a:stretch>
            <a:fillRect/>
          </a:stretch>
        </p:blipFill>
        <p:spPr bwMode="auto">
          <a:xfrm>
            <a:off x="285720" y="3071810"/>
            <a:ext cx="8572560" cy="3281370"/>
          </a:xfrm>
          <a:prstGeom prst="rect">
            <a:avLst/>
          </a:prstGeom>
          <a:noFill/>
          <a:ln w="9525">
            <a:solidFill>
              <a:schemeClr val="accent1"/>
            </a:solidFill>
            <a:miter lim="800000"/>
            <a:headEnd/>
            <a:tailEnd/>
          </a:ln>
        </p:spPr>
      </p:pic>
      <p:sp>
        <p:nvSpPr>
          <p:cNvPr id="2051" name="Rectangle 3"/>
          <p:cNvSpPr>
            <a:spLocks noChangeArrowheads="1"/>
          </p:cNvSpPr>
          <p:nvPr/>
        </p:nvSpPr>
        <p:spPr bwMode="auto">
          <a:xfrm>
            <a:off x="214282" y="2600289"/>
            <a:ext cx="864399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rgbClr val="000080"/>
                </a:solidFill>
                <a:effectLst>
                  <a:outerShdw blurRad="38100" dist="38100" dir="2700000" algn="tl">
                    <a:srgbClr val="000000">
                      <a:alpha val="43137"/>
                    </a:srgbClr>
                  </a:outerShdw>
                </a:effectLst>
                <a:latin typeface="Arial" pitchFamily="34" charset="0"/>
                <a:ea typeface="Times New Roman" pitchFamily="18" charset="0"/>
              </a:rPr>
              <a:t>Області застосування сталефібробетону</a:t>
            </a:r>
            <a:r>
              <a:rPr lang="ru-RU" sz="2000" b="1" dirty="0">
                <a:solidFill>
                  <a:srgbClr val="000080"/>
                </a:solidFill>
                <a:effectLst>
                  <a:outerShdw blurRad="38100" dist="38100" dir="2700000" algn="tl">
                    <a:srgbClr val="000000">
                      <a:alpha val="43137"/>
                    </a:srgbClr>
                  </a:outerShdw>
                </a:effectLst>
                <a:latin typeface="Arial" pitchFamily="34" charset="0"/>
                <a:ea typeface="Times New Roman" pitchFamily="18" charset="0"/>
              </a:rPr>
              <a:t>:</a:t>
            </a:r>
            <a:r>
              <a:rPr kumimoji="0" lang="ru-RU" sz="2000" b="1" i="0" u="none" strike="noStrike" cap="none" normalizeH="0" baseline="0" dirty="0">
                <a:ln>
                  <a:noFill/>
                </a:ln>
                <a:solidFill>
                  <a:srgbClr val="000080"/>
                </a:solidFill>
                <a:effectLst>
                  <a:outerShdw blurRad="38100" dist="38100" dir="2700000" algn="tl">
                    <a:srgbClr val="000000">
                      <a:alpha val="43137"/>
                    </a:srgbClr>
                  </a:outerShdw>
                </a:effectLst>
                <a:latin typeface="Arial" pitchFamily="34" charset="0"/>
                <a:ea typeface="Times New Roman" pitchFamily="18" charset="0"/>
              </a:rPr>
              <a:t> </a:t>
            </a:r>
            <a:endParaRPr kumimoji="0" lang="ru-RU" sz="2000" b="0"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620688"/>
            <a:ext cx="8568952" cy="5616624"/>
          </a:xfrm>
          <a:ln>
            <a:solidFill>
              <a:schemeClr val="accent1"/>
            </a:solidFill>
          </a:ln>
        </p:spPr>
        <p:txBody>
          <a:bodyPr>
            <a:normAutofit/>
          </a:bodyPr>
          <a:lstStyle/>
          <a:p>
            <a:pPr>
              <a:buNone/>
            </a:pPr>
            <a:r>
              <a:rPr lang="ru-RU" sz="3400" b="1" dirty="0">
                <a:solidFill>
                  <a:srgbClr val="0033CC"/>
                </a:solidFill>
              </a:rPr>
              <a:t>    В XXI с. бетон </a:t>
            </a:r>
            <a:r>
              <a:rPr lang="uk-UA" sz="3400" b="1" dirty="0">
                <a:solidFill>
                  <a:srgbClr val="0033CC"/>
                </a:solidFill>
              </a:rPr>
              <a:t>отримає розвиток як один із основних матеріалів для будівництва.</a:t>
            </a:r>
          </a:p>
          <a:p>
            <a:pPr>
              <a:buNone/>
            </a:pPr>
            <a:r>
              <a:rPr lang="uk-UA" sz="3400" b="1" dirty="0">
                <a:solidFill>
                  <a:srgbClr val="0033CC"/>
                </a:solidFill>
              </a:rPr>
              <a:t>     Вже сьогодні застосовуються понад </a:t>
            </a:r>
            <a:r>
              <a:rPr lang="uk-UA" sz="3400" b="1" dirty="0">
                <a:solidFill>
                  <a:srgbClr val="FF0000"/>
                </a:solidFill>
              </a:rPr>
              <a:t>тисячу видів різних бетонів</a:t>
            </a:r>
            <a:r>
              <a:rPr lang="uk-UA" sz="3400" b="1" dirty="0">
                <a:solidFill>
                  <a:srgbClr val="0033CC"/>
                </a:solidFill>
              </a:rPr>
              <a:t>! від особливо легких із щільністю </a:t>
            </a:r>
            <a:r>
              <a:rPr lang="ru-RU" sz="3400" b="1" dirty="0">
                <a:solidFill>
                  <a:srgbClr val="0033CC"/>
                </a:solidFill>
              </a:rPr>
              <a:t>100 кг/м³ - </a:t>
            </a:r>
            <a:r>
              <a:rPr lang="uk-UA" sz="3400" b="1" dirty="0">
                <a:solidFill>
                  <a:srgbClr val="0033CC"/>
                </a:solidFill>
              </a:rPr>
              <a:t>до особливо міцних із міцністю понад 100 МПа - та велика різноманітність спеціальних бетонів з різними комплексами властивостей.</a:t>
            </a:r>
          </a:p>
          <a:p>
            <a:endParaRPr lang="ru-RU" sz="3400" b="1" dirty="0">
              <a:solidFill>
                <a:srgbClr val="0033C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9144000" cy="1143000"/>
          </a:xfrm>
        </p:spPr>
        <p:txBody>
          <a:bodyPr>
            <a:normAutofit/>
          </a:bodyPr>
          <a:lstStyle/>
          <a:p>
            <a:r>
              <a:rPr lang="ru-RU" sz="2800" b="1" dirty="0" err="1">
                <a:solidFill>
                  <a:srgbClr val="0033CC"/>
                </a:solidFill>
                <a:effectLst>
                  <a:outerShdw blurRad="38100" dist="38100" dir="2700000" algn="tl">
                    <a:srgbClr val="000000">
                      <a:alpha val="43137"/>
                    </a:srgbClr>
                  </a:outerShdw>
                </a:effectLst>
              </a:rPr>
              <a:t>СТАЛЕФіБРОБЕТОН</a:t>
            </a:r>
            <a:br>
              <a:rPr lang="ru-RU" sz="2800" b="1" dirty="0">
                <a:solidFill>
                  <a:srgbClr val="0033CC"/>
                </a:solidFill>
                <a:effectLst>
                  <a:outerShdw blurRad="38100" dist="38100" dir="2700000" algn="tl">
                    <a:srgbClr val="000000">
                      <a:alpha val="43137"/>
                    </a:srgbClr>
                  </a:outerShdw>
                </a:effectLst>
              </a:rPr>
            </a:br>
            <a:endParaRPr lang="ru-RU" sz="2800" dirty="0">
              <a:solidFill>
                <a:srgbClr val="0033CC"/>
              </a:solidFill>
              <a:effectLst>
                <a:outerShdw blurRad="38100" dist="38100" dir="2700000" algn="tl">
                  <a:srgbClr val="000000">
                    <a:alpha val="43137"/>
                  </a:srgbClr>
                </a:outerShdw>
              </a:effectLst>
            </a:endParaRPr>
          </a:p>
        </p:txBody>
      </p:sp>
      <p:pic>
        <p:nvPicPr>
          <p:cNvPr id="27650" name="Picture 2" descr="IMG_1198"/>
          <p:cNvPicPr>
            <a:picLocks noChangeAspect="1" noChangeArrowheads="1"/>
          </p:cNvPicPr>
          <p:nvPr/>
        </p:nvPicPr>
        <p:blipFill>
          <a:blip r:embed="rId2" cstate="print"/>
          <a:srcRect/>
          <a:stretch>
            <a:fillRect/>
          </a:stretch>
        </p:blipFill>
        <p:spPr bwMode="auto">
          <a:xfrm>
            <a:off x="785786" y="785794"/>
            <a:ext cx="8072494" cy="5840056"/>
          </a:xfrm>
          <a:prstGeom prst="rect">
            <a:avLst/>
          </a:prstGeom>
          <a:noFill/>
          <a:ln w="9525">
            <a:solidFill>
              <a:schemeClr val="accent1"/>
            </a:solidFill>
            <a:miter lim="800000"/>
            <a:headEnd/>
            <a:tailEnd/>
          </a:ln>
        </p:spPr>
      </p:pic>
      <p:pic>
        <p:nvPicPr>
          <p:cNvPr id="27651" name="Picture 3" descr="IMG_1564"/>
          <p:cNvPicPr>
            <a:picLocks noChangeAspect="1" noChangeArrowheads="1"/>
          </p:cNvPicPr>
          <p:nvPr/>
        </p:nvPicPr>
        <p:blipFill>
          <a:blip r:embed="rId3" cstate="print"/>
          <a:srcRect/>
          <a:stretch>
            <a:fillRect/>
          </a:stretch>
        </p:blipFill>
        <p:spPr bwMode="auto">
          <a:xfrm>
            <a:off x="357158" y="571480"/>
            <a:ext cx="4214810" cy="2356591"/>
          </a:xfrm>
          <a:prstGeom prst="rect">
            <a:avLst/>
          </a:prstGeom>
          <a:noFill/>
          <a:ln w="9525">
            <a:solidFill>
              <a:schemeClr val="accent1"/>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332656"/>
            <a:ext cx="8712968" cy="6336704"/>
          </a:xfrm>
          <a:solidFill>
            <a:schemeClr val="accent5">
              <a:lumMod val="40000"/>
              <a:lumOff val="60000"/>
            </a:schemeClr>
          </a:solidFill>
          <a:ln>
            <a:solidFill>
              <a:schemeClr val="accent1"/>
            </a:solidFill>
          </a:ln>
        </p:spPr>
        <p:txBody>
          <a:bodyPr>
            <a:normAutofit/>
          </a:bodyPr>
          <a:lstStyle/>
          <a:p>
            <a:pPr>
              <a:buNone/>
            </a:pPr>
            <a:endParaRPr lang="ru-RU" sz="1000" b="1" dirty="0"/>
          </a:p>
          <a:p>
            <a:pPr>
              <a:buNone/>
            </a:pPr>
            <a:r>
              <a:rPr lang="uk-UA" sz="2400" b="1" dirty="0"/>
              <a:t>Основними областями застосування фібр є: </a:t>
            </a:r>
          </a:p>
          <a:p>
            <a:pPr>
              <a:buNone/>
            </a:pPr>
            <a:r>
              <a:rPr lang="uk-UA" sz="2400" b="1" dirty="0"/>
              <a:t>• монолітні конструкції (промислові підлоги, обробка метро та тунелів, злітно-посадкові смуги аеродромів, стоянки автомобілів та автомобільні дороги, мости, резервуари та басейни, портові споруди, банківські та сейфові сховища, вибухозахисні фортифікаційні об'єкти та інше); </a:t>
            </a:r>
          </a:p>
          <a:p>
            <a:pPr>
              <a:buNone/>
            </a:pPr>
            <a:r>
              <a:rPr lang="uk-UA" sz="2400" b="1" dirty="0"/>
              <a:t>• збірні конструкції та елементи (елементи стінових панелей, плити перекриття, дорожні плити, залізничні шпали, тюбінги метро, ​​кільця, каналізаційні труби, об'ємні конструкції, малі архітектурні форми та багато іншого); </a:t>
            </a:r>
          </a:p>
          <a:p>
            <a:pPr>
              <a:buNone/>
            </a:pPr>
            <a:r>
              <a:rPr lang="uk-UA" sz="2400" b="1" dirty="0"/>
              <a:t>• торкретбетон (ремонт та посилення тонкостінних залізобетонних та кам'яних конструкцій, зміцнення гірських схилів, укосів тощо).</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2"/>
            <a:ext cx="9144000" cy="6186309"/>
          </a:xfrm>
          <a:prstGeom prst="rect">
            <a:avLst/>
          </a:prstGeom>
          <a:solidFill>
            <a:schemeClr val="accent5">
              <a:lumMod val="40000"/>
              <a:lumOff val="60000"/>
            </a:schemeClr>
          </a:solidFill>
          <a:ln>
            <a:solidFill>
              <a:schemeClr val="accent1"/>
            </a:solidFill>
          </a:ln>
        </p:spPr>
        <p:txBody>
          <a:bodyPr wrap="square">
            <a:spAutoFit/>
          </a:bodyPr>
          <a:lstStyle/>
          <a:p>
            <a:r>
              <a:rPr lang="uk-UA" sz="2200" b="1" dirty="0">
                <a:solidFill>
                  <a:srgbClr val="0033CC"/>
                </a:solidFill>
              </a:rPr>
              <a:t>«</a:t>
            </a:r>
            <a:r>
              <a:rPr lang="uk-UA" sz="2200" b="1" dirty="0" err="1">
                <a:solidFill>
                  <a:srgbClr val="0033CC"/>
                </a:solidFill>
              </a:rPr>
              <a:t>Склофібробетон</a:t>
            </a:r>
            <a:r>
              <a:rPr lang="uk-UA" sz="2200" b="1" dirty="0">
                <a:solidFill>
                  <a:srgbClr val="0033CC"/>
                </a:solidFill>
              </a:rPr>
              <a:t>» </a:t>
            </a:r>
            <a:r>
              <a:rPr lang="uk-UA" sz="2200" b="1" dirty="0"/>
              <a:t>- це сучасний композиційний матеріал, що поєднує в собі високу міцність на стиснення, вигин, розтяг і удар, а також має високу стійкість до хімічної дії, не схильний до корозії і розкладання, не горючий і має високу вогнестійкість. Ці характеристики досягаються завдяки армуванню бетонної суміші скловолокном.</a:t>
            </a:r>
          </a:p>
          <a:p>
            <a:r>
              <a:rPr lang="uk-UA" sz="2200" b="1" dirty="0"/>
              <a:t>Сфери застосування технології склофібробетону:</a:t>
            </a:r>
          </a:p>
          <a:p>
            <a:pPr marL="342900" indent="-342900">
              <a:buFontTx/>
              <a:buChar char="-"/>
            </a:pPr>
            <a:r>
              <a:rPr lang="uk-UA" sz="2200" b="1" dirty="0"/>
              <a:t>об'єкти архітектури (виготовлення балюстрад, балясини, портиків, карнизів, підвіконь, колон, дощових лотків, сонцезахисних екранів тощо);</a:t>
            </a:r>
          </a:p>
          <a:p>
            <a:pPr marL="342900" indent="-342900">
              <a:buFontTx/>
              <a:buChar char="-"/>
            </a:pPr>
            <a:r>
              <a:rPr lang="uk-UA" sz="2200" b="1" dirty="0"/>
              <a:t>декоративні елементи під старовину під час реставрації та реконструкції будівель;</a:t>
            </a:r>
          </a:p>
          <a:p>
            <a:pPr marL="342900" indent="-342900">
              <a:buFontTx/>
              <a:buChar char="-"/>
            </a:pPr>
            <a:r>
              <a:rPr lang="uk-UA" sz="2200" b="1" dirty="0"/>
              <a:t>обрамлення віконних отворів;</a:t>
            </a:r>
          </a:p>
          <a:p>
            <a:pPr marL="342900" indent="-342900">
              <a:buFontTx/>
              <a:buChar char="-"/>
            </a:pPr>
            <a:r>
              <a:rPr lang="uk-UA" sz="2200" b="1" dirty="0"/>
              <a:t>ландшафтні об'єкти, облаштування мальовничих декоративних водойм, фонтанів, ослонів, </a:t>
            </a:r>
            <a:r>
              <a:rPr lang="uk-UA" sz="2200" b="1" dirty="0" err="1"/>
              <a:t>квіточниць</a:t>
            </a:r>
            <a:r>
              <a:rPr lang="uk-UA" sz="2200" b="1" dirty="0"/>
              <a:t> та </a:t>
            </a:r>
            <a:r>
              <a:rPr lang="uk-UA" sz="2200" b="1" dirty="0" err="1"/>
              <a:t>ін</a:t>
            </a:r>
            <a:r>
              <a:rPr lang="uk-UA" sz="2200" b="1" dirty="0"/>
              <a:t>;</a:t>
            </a:r>
          </a:p>
          <a:p>
            <a:pPr marL="342900" indent="-342900">
              <a:buFontTx/>
              <a:buChar char="-"/>
            </a:pPr>
            <a:r>
              <a:rPr lang="uk-UA" sz="2200" b="1" dirty="0"/>
              <a:t>облицювальні панелі;</a:t>
            </a:r>
          </a:p>
          <a:p>
            <a:pPr marL="342900" indent="-342900">
              <a:buFontTx/>
              <a:buChar char="-"/>
            </a:pPr>
            <a:r>
              <a:rPr lang="uk-UA" sz="2200" b="1" dirty="0"/>
              <a:t>тротуарна плитка, бордюри та ін.</a:t>
            </a:r>
          </a:p>
          <a:p>
            <a:r>
              <a:rPr lang="uk-UA" sz="2200" b="1" dirty="0"/>
              <a:t>Вироби зі склофібробетону можуть випускатися з імітацією під натуральний камінь, вапняк, піщаник, травертин та ін.</a:t>
            </a:r>
          </a:p>
        </p:txBody>
      </p:sp>
      <p:sp>
        <p:nvSpPr>
          <p:cNvPr id="3" name="Заголовок 1"/>
          <p:cNvSpPr txBox="1">
            <a:spLocks/>
          </p:cNvSpPr>
          <p:nvPr/>
        </p:nvSpPr>
        <p:spPr>
          <a:xfrm>
            <a:off x="428596"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err="1">
                <a:ln>
                  <a:noFill/>
                </a:ln>
                <a:solidFill>
                  <a:srgbClr val="0033CC"/>
                </a:solidFill>
                <a:effectLst>
                  <a:outerShdw blurRad="38100" dist="38100" dir="2700000" algn="tl">
                    <a:srgbClr val="000000">
                      <a:alpha val="43137"/>
                    </a:srgbClr>
                  </a:outerShdw>
                </a:effectLst>
                <a:uLnTx/>
                <a:uFillTx/>
                <a:latin typeface="+mj-lt"/>
                <a:ea typeface="+mj-ea"/>
                <a:cs typeface="+mj-cs"/>
              </a:rPr>
              <a:t>ФіБРОБЕТОН</a:t>
            </a:r>
            <a:br>
              <a:rPr kumimoji="0" lang="ru-RU" sz="2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mj-lt"/>
                <a:ea typeface="+mj-ea"/>
                <a:cs typeface="+mj-cs"/>
              </a:rPr>
            </a:br>
            <a:endParaRPr kumimoji="0" lang="ru-RU" sz="28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ru-RU" sz="2800" b="1" dirty="0" err="1">
                <a:solidFill>
                  <a:srgbClr val="0033CC"/>
                </a:solidFill>
                <a:effectLst>
                  <a:outerShdw blurRad="38100" dist="38100" dir="2700000" algn="tl">
                    <a:srgbClr val="000000">
                      <a:alpha val="43137"/>
                    </a:srgbClr>
                  </a:outerShdw>
                </a:effectLst>
              </a:rPr>
              <a:t>ФіБРОБЕТОН</a:t>
            </a:r>
            <a:br>
              <a:rPr lang="ru-RU" sz="2800" b="1" dirty="0">
                <a:solidFill>
                  <a:srgbClr val="0033CC"/>
                </a:solidFill>
                <a:effectLst>
                  <a:outerShdw blurRad="38100" dist="38100" dir="2700000" algn="tl">
                    <a:srgbClr val="000000">
                      <a:alpha val="43137"/>
                    </a:srgbClr>
                  </a:outerShdw>
                </a:effectLst>
              </a:rPr>
            </a:br>
            <a:endParaRPr lang="ru-RU" sz="28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623" y="571500"/>
            <a:ext cx="9119247" cy="4154233"/>
          </a:xfrm>
          <a:solidFill>
            <a:schemeClr val="tx2">
              <a:lumMod val="20000"/>
              <a:lumOff val="80000"/>
            </a:schemeClr>
          </a:solidFill>
          <a:ln>
            <a:solidFill>
              <a:schemeClr val="accent1"/>
            </a:solidFill>
          </a:ln>
        </p:spPr>
        <p:txBody>
          <a:bodyPr>
            <a:noAutofit/>
          </a:bodyPr>
          <a:lstStyle/>
          <a:p>
            <a:r>
              <a:rPr lang="uk-UA" sz="2200" b="1" i="1" dirty="0" err="1">
                <a:solidFill>
                  <a:srgbClr val="0033CC"/>
                </a:solidFill>
                <a:effectLst>
                  <a:outerShdw blurRad="38100" dist="38100" dir="2700000" algn="tl">
                    <a:srgbClr val="000000">
                      <a:alpha val="43137"/>
                    </a:srgbClr>
                  </a:outerShdw>
                </a:effectLst>
              </a:rPr>
              <a:t>Склофібробетон</a:t>
            </a:r>
            <a:r>
              <a:rPr lang="ru-RU" sz="2200" b="1" i="1" dirty="0">
                <a:solidFill>
                  <a:srgbClr val="0033CC"/>
                </a:solidFill>
                <a:effectLst>
                  <a:outerShdw blurRad="38100" dist="38100" dir="2700000" algn="tl">
                    <a:srgbClr val="000000">
                      <a:alpha val="43137"/>
                    </a:srgbClr>
                  </a:outerShdw>
                </a:effectLst>
              </a:rPr>
              <a:t> - </a:t>
            </a:r>
            <a:r>
              <a:rPr lang="ru-RU" sz="2200" b="1" dirty="0"/>
              <a:t>СФБ. </a:t>
            </a:r>
            <a:r>
              <a:rPr lang="en-US" sz="2200" b="1" dirty="0" err="1"/>
              <a:t>Glassfiber</a:t>
            </a:r>
            <a:r>
              <a:rPr lang="en-US" sz="2200" b="1" dirty="0"/>
              <a:t> reinforced concrete – GRC.</a:t>
            </a:r>
          </a:p>
          <a:p>
            <a:r>
              <a:rPr lang="uk-UA" sz="2200" b="1" dirty="0"/>
              <a:t>Бетон і армуючі волокна працюють разом, так як має місце зчеплення на всій поверхні фібри. Це - величезна площа: від 10000 до 50000м</a:t>
            </a:r>
            <a:r>
              <a:rPr lang="uk-UA" sz="2200" b="1" baseline="30000" dirty="0"/>
              <a:t>2</a:t>
            </a:r>
            <a:r>
              <a:rPr lang="uk-UA" sz="2200" b="1" dirty="0"/>
              <a:t> (залежно від призначення одержуваного матеріалу). За рахунок такої гігантської площі зчеплення бетону та волокна формуються якісно нові властивості композиційного матеріалу, який отримав назву «</a:t>
            </a:r>
            <a:r>
              <a:rPr lang="uk-UA" sz="2200" b="1" dirty="0" err="1"/>
              <a:t>склофібробетон</a:t>
            </a:r>
            <a:r>
              <a:rPr lang="uk-UA" sz="2200" b="1" dirty="0"/>
              <a:t>» або «склоцемент».</a:t>
            </a:r>
          </a:p>
          <a:p>
            <a:r>
              <a:rPr lang="uk-UA" sz="2200" b="1" dirty="0"/>
              <a:t>Склобетон має виключно високі технологічні властивості при формуванні виробів практично будь-якої потрібної форми, будь-якої геометрії, будь-якого рельєфу, будь-якої фактури.</a:t>
            </a:r>
            <a:endParaRPr lang="uk-UA" sz="1600" b="1" dirty="0"/>
          </a:p>
        </p:txBody>
      </p:sp>
      <p:pic>
        <p:nvPicPr>
          <p:cNvPr id="28674" name="Picture 2" descr="rein"/>
          <p:cNvPicPr>
            <a:picLocks noChangeAspect="1" noChangeArrowheads="1"/>
          </p:cNvPicPr>
          <p:nvPr/>
        </p:nvPicPr>
        <p:blipFill>
          <a:blip r:embed="rId2" cstate="print"/>
          <a:srcRect/>
          <a:stretch>
            <a:fillRect/>
          </a:stretch>
        </p:blipFill>
        <p:spPr bwMode="auto">
          <a:xfrm>
            <a:off x="4459154" y="4149080"/>
            <a:ext cx="4643470" cy="3436168"/>
          </a:xfrm>
          <a:prstGeom prst="rect">
            <a:avLst/>
          </a:prstGeom>
          <a:noFill/>
          <a:ln w="9525">
            <a:solidFill>
              <a:schemeClr val="accent1"/>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fc2"/>
          <p:cNvPicPr>
            <a:picLocks noChangeAspect="1" noChangeArrowheads="1"/>
          </p:cNvPicPr>
          <p:nvPr/>
        </p:nvPicPr>
        <p:blipFill>
          <a:blip r:embed="rId2" cstate="print"/>
          <a:srcRect/>
          <a:stretch>
            <a:fillRect/>
          </a:stretch>
        </p:blipFill>
        <p:spPr bwMode="auto">
          <a:xfrm>
            <a:off x="285720" y="214290"/>
            <a:ext cx="2857500" cy="2857500"/>
          </a:xfrm>
          <a:prstGeom prst="rect">
            <a:avLst/>
          </a:prstGeom>
          <a:noFill/>
          <a:ln w="9525">
            <a:solidFill>
              <a:schemeClr val="accent1"/>
            </a:solidFill>
            <a:miter lim="800000"/>
            <a:headEnd/>
            <a:tailEnd/>
          </a:ln>
        </p:spPr>
      </p:pic>
      <p:pic>
        <p:nvPicPr>
          <p:cNvPr id="6" name="Picture 4" descr="архитектурный декор"/>
          <p:cNvPicPr>
            <a:picLocks noChangeAspect="1" noChangeArrowheads="1"/>
          </p:cNvPicPr>
          <p:nvPr/>
        </p:nvPicPr>
        <p:blipFill>
          <a:blip r:embed="rId3" cstate="print"/>
          <a:srcRect/>
          <a:stretch>
            <a:fillRect/>
          </a:stretch>
        </p:blipFill>
        <p:spPr bwMode="auto">
          <a:xfrm>
            <a:off x="4857752" y="214290"/>
            <a:ext cx="3915719" cy="2928958"/>
          </a:xfrm>
          <a:prstGeom prst="rect">
            <a:avLst/>
          </a:prstGeom>
          <a:noFill/>
          <a:ln w="9525">
            <a:solidFill>
              <a:schemeClr val="accent1"/>
            </a:solidFill>
            <a:miter lim="800000"/>
            <a:headEnd/>
            <a:tailEnd/>
          </a:ln>
        </p:spPr>
      </p:pic>
      <p:pic>
        <p:nvPicPr>
          <p:cNvPr id="7" name="Picture 3" descr="архитектурный декор"/>
          <p:cNvPicPr>
            <a:picLocks noChangeAspect="1" noChangeArrowheads="1"/>
          </p:cNvPicPr>
          <p:nvPr/>
        </p:nvPicPr>
        <p:blipFill>
          <a:blip r:embed="rId4" cstate="print"/>
          <a:srcRect/>
          <a:stretch>
            <a:fillRect/>
          </a:stretch>
        </p:blipFill>
        <p:spPr bwMode="auto">
          <a:xfrm>
            <a:off x="4500562" y="4214818"/>
            <a:ext cx="3143272" cy="2351167"/>
          </a:xfrm>
          <a:prstGeom prst="rect">
            <a:avLst/>
          </a:prstGeom>
          <a:noFill/>
          <a:ln w="9525">
            <a:solidFill>
              <a:schemeClr val="accent1"/>
            </a:solidFill>
            <a:miter lim="800000"/>
            <a:headEnd/>
            <a:tailEnd/>
          </a:ln>
        </p:spPr>
      </p:pic>
      <p:pic>
        <p:nvPicPr>
          <p:cNvPr id="8" name="Picture 5" descr="sfc1"/>
          <p:cNvPicPr>
            <a:picLocks noChangeAspect="1" noChangeArrowheads="1"/>
          </p:cNvPicPr>
          <p:nvPr/>
        </p:nvPicPr>
        <p:blipFill>
          <a:blip r:embed="rId5" cstate="print"/>
          <a:srcRect/>
          <a:stretch>
            <a:fillRect/>
          </a:stretch>
        </p:blipFill>
        <p:spPr bwMode="auto">
          <a:xfrm>
            <a:off x="1142976" y="1285860"/>
            <a:ext cx="2857500" cy="2857500"/>
          </a:xfrm>
          <a:prstGeom prst="rect">
            <a:avLst/>
          </a:prstGeom>
          <a:noFill/>
          <a:ln w="9525">
            <a:solidFill>
              <a:schemeClr val="accent1"/>
            </a:solidFill>
            <a:miter lim="800000"/>
            <a:headEnd/>
            <a:tailEnd/>
          </a:ln>
        </p:spPr>
      </p:pic>
      <p:pic>
        <p:nvPicPr>
          <p:cNvPr id="29699" name="Picture 3" descr="sfc3"/>
          <p:cNvPicPr>
            <a:picLocks noChangeAspect="1" noChangeArrowheads="1"/>
          </p:cNvPicPr>
          <p:nvPr/>
        </p:nvPicPr>
        <p:blipFill>
          <a:blip r:embed="rId6" cstate="print"/>
          <a:srcRect/>
          <a:stretch>
            <a:fillRect/>
          </a:stretch>
        </p:blipFill>
        <p:spPr bwMode="auto">
          <a:xfrm>
            <a:off x="1785918" y="2714620"/>
            <a:ext cx="2857500" cy="2857500"/>
          </a:xfrm>
          <a:prstGeom prst="rect">
            <a:avLst/>
          </a:prstGeom>
          <a:noFill/>
          <a:ln w="9525">
            <a:solidFill>
              <a:schemeClr val="accent1"/>
            </a:solidFill>
            <a:miter lim="800000"/>
            <a:headEnd/>
            <a:tailEnd/>
          </a:ln>
        </p:spPr>
      </p:pic>
      <p:pic>
        <p:nvPicPr>
          <p:cNvPr id="29700" name="Picture 4" descr="sfc4"/>
          <p:cNvPicPr>
            <a:picLocks noChangeAspect="1" noChangeArrowheads="1"/>
          </p:cNvPicPr>
          <p:nvPr/>
        </p:nvPicPr>
        <p:blipFill>
          <a:blip r:embed="rId7" cstate="print"/>
          <a:srcRect/>
          <a:stretch>
            <a:fillRect/>
          </a:stretch>
        </p:blipFill>
        <p:spPr bwMode="auto">
          <a:xfrm>
            <a:off x="285720" y="3786190"/>
            <a:ext cx="2857500" cy="2857500"/>
          </a:xfrm>
          <a:prstGeom prst="rect">
            <a:avLst/>
          </a:prstGeom>
          <a:noFill/>
          <a:ln w="9525">
            <a:solidFill>
              <a:schemeClr val="accent1"/>
            </a:solidFill>
            <a:miter lim="800000"/>
            <a:headEnd/>
            <a:tailEnd/>
          </a:ln>
        </p:spPr>
      </p:pic>
      <p:pic>
        <p:nvPicPr>
          <p:cNvPr id="29701" name="Picture 5" descr="sf4"/>
          <p:cNvPicPr>
            <a:picLocks noChangeAspect="1" noChangeArrowheads="1"/>
          </p:cNvPicPr>
          <p:nvPr/>
        </p:nvPicPr>
        <p:blipFill>
          <a:blip r:embed="rId8" cstate="print"/>
          <a:srcRect/>
          <a:stretch>
            <a:fillRect/>
          </a:stretch>
        </p:blipFill>
        <p:spPr bwMode="auto">
          <a:xfrm>
            <a:off x="7000892" y="3357562"/>
            <a:ext cx="1790700" cy="2381250"/>
          </a:xfrm>
          <a:prstGeom prst="rect">
            <a:avLst/>
          </a:prstGeom>
          <a:noFill/>
          <a:ln w="9525">
            <a:solidFill>
              <a:schemeClr val="accent1"/>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алые архитектурные формы, Ротонды. Вазы, вазоны. Чаши.       &#10;      Фонтаны. Колонны, Пилястры. Капители колонн и пилястр. Столбы и ограждения.     &#10;      Навершия. Парапетные камни. Облицовка столбов. Интерьерные изделия. Камины.     &#10;      Фасадные изделия. Оформление фасадов. Обрамления проемов и ниш. Карнизы,      &#10;      Антаблементы. Замковые камни. Рустовые камни. Цоколь. Ступени. Балюстрады,     &#10;      Балясины. Основания балюстрад. Поручни балюстрад.Тумбы. Полусухое вибропрессование.     &#10;      Немедленная распалубка. Прессование.Белый цемент. Кварцевый песок. Скульптуры.     &#10;      Скульптурные изделия. Реконструкция особняков. Архитектура. Архитектурные &#10;      ансамбли. "/>
          <p:cNvPicPr/>
          <p:nvPr/>
        </p:nvPicPr>
        <p:blipFill>
          <a:blip r:embed="rId2" cstate="print"/>
          <a:srcRect/>
          <a:stretch>
            <a:fillRect/>
          </a:stretch>
        </p:blipFill>
        <p:spPr bwMode="auto">
          <a:xfrm>
            <a:off x="4716016" y="188640"/>
            <a:ext cx="4153644" cy="3024336"/>
          </a:xfrm>
          <a:prstGeom prst="rect">
            <a:avLst/>
          </a:prstGeom>
          <a:noFill/>
          <a:ln w="9525">
            <a:solidFill>
              <a:srgbClr val="0033CC"/>
            </a:solidFill>
            <a:miter lim="800000"/>
            <a:headEnd/>
            <a:tailEnd/>
          </a:ln>
        </p:spPr>
      </p:pic>
      <p:pic>
        <p:nvPicPr>
          <p:cNvPr id="3" name="Рисунок 2" descr="http://www.steklofibro-beton.ru/images/DSC00816.gif"/>
          <p:cNvPicPr/>
          <p:nvPr/>
        </p:nvPicPr>
        <p:blipFill>
          <a:blip r:embed="rId3" cstate="print"/>
          <a:srcRect/>
          <a:stretch>
            <a:fillRect/>
          </a:stretch>
        </p:blipFill>
        <p:spPr bwMode="auto">
          <a:xfrm>
            <a:off x="323528" y="188640"/>
            <a:ext cx="4104456" cy="3024336"/>
          </a:xfrm>
          <a:prstGeom prst="rect">
            <a:avLst/>
          </a:prstGeom>
          <a:noFill/>
          <a:ln w="9525">
            <a:solidFill>
              <a:srgbClr val="0033CC"/>
            </a:solidFill>
            <a:miter lim="800000"/>
            <a:headEnd/>
            <a:tailEnd/>
          </a:ln>
        </p:spPr>
      </p:pic>
      <p:pic>
        <p:nvPicPr>
          <p:cNvPr id="4" name="Рисунок 3" descr="Малые архитектурные формы, Ротонды. Вазы, вазоны. Чаши.       &#10;      Фонтаны. Колонны, Пилястры. Капители колонн и пилястр. Столбы и ограждения.     &#10;      Навершия. Парапетные камни. Облицовка столбов. Интерьерные изделия. Камины.     &#10;      Фасадные изделия. Оформление фасадов. Обрамления проемов и ниш. Карнизы,      &#10;      Антаблементы. Замковые камни. Рустовые камни. Цоколь. Ступени. Балюстрады,     &#10;      Балясины. Основания балюстрад. Поручни балюстрад.Тумбы. Полусухое вибропрессование.     &#10;      Немедленная распалубка. Прессование.Белый цемент. Кварцевый песок. Скульптуры.     &#10;      Скульптурные изделия. Реконструкция особняков. Архитектура. Архитектурные &#10;      ансамбли. "/>
          <p:cNvPicPr/>
          <p:nvPr/>
        </p:nvPicPr>
        <p:blipFill>
          <a:blip r:embed="rId4" cstate="print"/>
          <a:srcRect/>
          <a:stretch>
            <a:fillRect/>
          </a:stretch>
        </p:blipFill>
        <p:spPr bwMode="auto">
          <a:xfrm>
            <a:off x="3347864" y="2996952"/>
            <a:ext cx="4585692" cy="3672408"/>
          </a:xfrm>
          <a:prstGeom prst="rect">
            <a:avLst/>
          </a:prstGeom>
          <a:noFill/>
          <a:ln w="9525">
            <a:solidFill>
              <a:srgbClr val="0033CC"/>
            </a:solidFill>
            <a:miter lim="800000"/>
            <a:headEnd/>
            <a:tailEnd/>
          </a:ln>
        </p:spPr>
      </p:pic>
      <p:sp>
        <p:nvSpPr>
          <p:cNvPr id="5" name="Прямоугольник 4"/>
          <p:cNvSpPr/>
          <p:nvPr/>
        </p:nvSpPr>
        <p:spPr>
          <a:xfrm>
            <a:off x="462962" y="3933056"/>
            <a:ext cx="2484847" cy="830997"/>
          </a:xfrm>
          <a:prstGeom prst="rect">
            <a:avLst/>
          </a:prstGeom>
          <a:solidFill>
            <a:schemeClr val="accent1">
              <a:lumMod val="20000"/>
              <a:lumOff val="80000"/>
            </a:schemeClr>
          </a:solidFill>
          <a:ln>
            <a:solidFill>
              <a:srgbClr val="0033CC"/>
            </a:solidFill>
          </a:ln>
        </p:spPr>
        <p:txBody>
          <a:bodyPr wrap="none">
            <a:spAutoFit/>
          </a:bodyPr>
          <a:lstStyle/>
          <a:p>
            <a:pPr algn="ctr"/>
            <a:r>
              <a:rPr lang="uk-UA" sz="2400" b="1" dirty="0">
                <a:solidFill>
                  <a:srgbClr val="0033CC"/>
                </a:solidFill>
              </a:rPr>
              <a:t>Вироби зі </a:t>
            </a:r>
          </a:p>
          <a:p>
            <a:pPr algn="ctr"/>
            <a:r>
              <a:rPr lang="uk-UA" sz="2400" b="1" dirty="0">
                <a:solidFill>
                  <a:srgbClr val="0033CC"/>
                </a:solidFill>
              </a:rPr>
              <a:t>склофібробетону</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260648"/>
            <a:ext cx="5664629" cy="4248472"/>
          </a:xfrm>
          <a:prstGeom prst="rect">
            <a:avLst/>
          </a:prstGeom>
          <a:noFill/>
          <a:ln w="9525">
            <a:solidFill>
              <a:schemeClr val="accent1"/>
            </a:solidFill>
            <a:miter lim="800000"/>
            <a:headEnd/>
            <a:tailEnd/>
          </a:ln>
        </p:spPr>
      </p:pic>
      <p:sp>
        <p:nvSpPr>
          <p:cNvPr id="3" name="Прямоугольник 2"/>
          <p:cNvSpPr/>
          <p:nvPr/>
        </p:nvSpPr>
        <p:spPr>
          <a:xfrm>
            <a:off x="943769" y="4941168"/>
            <a:ext cx="2484846" cy="830997"/>
          </a:xfrm>
          <a:prstGeom prst="rect">
            <a:avLst/>
          </a:prstGeom>
          <a:solidFill>
            <a:schemeClr val="accent1">
              <a:lumMod val="20000"/>
              <a:lumOff val="80000"/>
            </a:schemeClr>
          </a:solidFill>
          <a:ln>
            <a:solidFill>
              <a:srgbClr val="0033CC"/>
            </a:solidFill>
          </a:ln>
        </p:spPr>
        <p:txBody>
          <a:bodyPr wrap="none">
            <a:spAutoFit/>
          </a:bodyPr>
          <a:lstStyle/>
          <a:p>
            <a:pPr algn="ctr"/>
            <a:r>
              <a:rPr lang="uk-UA" sz="2400" b="1" dirty="0">
                <a:solidFill>
                  <a:srgbClr val="0033CC"/>
                </a:solidFill>
              </a:rPr>
              <a:t>Вироби зі </a:t>
            </a:r>
          </a:p>
          <a:p>
            <a:pPr algn="ctr"/>
            <a:r>
              <a:rPr lang="uk-UA" sz="2400" b="1" dirty="0">
                <a:solidFill>
                  <a:srgbClr val="0033CC"/>
                </a:solidFill>
              </a:rPr>
              <a:t>склофібробетону</a:t>
            </a:r>
          </a:p>
        </p:txBody>
      </p:sp>
      <p:pic>
        <p:nvPicPr>
          <p:cNvPr id="1027" name="Picture 3"/>
          <p:cNvPicPr>
            <a:picLocks noChangeAspect="1" noChangeArrowheads="1"/>
          </p:cNvPicPr>
          <p:nvPr/>
        </p:nvPicPr>
        <p:blipFill>
          <a:blip r:embed="rId3" cstate="print"/>
          <a:srcRect/>
          <a:stretch>
            <a:fillRect/>
          </a:stretch>
        </p:blipFill>
        <p:spPr bwMode="auto">
          <a:xfrm>
            <a:off x="4283968" y="3212976"/>
            <a:ext cx="4608512" cy="3456384"/>
          </a:xfrm>
          <a:prstGeom prst="rect">
            <a:avLst/>
          </a:prstGeom>
          <a:noFill/>
          <a:ln w="9525">
            <a:solidFill>
              <a:schemeClr val="accent1"/>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395536" y="260648"/>
            <a:ext cx="8352928" cy="6267545"/>
          </a:xfrm>
          <a:prstGeom prst="rect">
            <a:avLst/>
          </a:prstGeom>
          <a:noFill/>
          <a:ln w="9525">
            <a:solidFill>
              <a:schemeClr val="accent1"/>
            </a:solidFill>
            <a:miter lim="800000"/>
            <a:headEnd/>
            <a:tailEnd/>
          </a:ln>
        </p:spPr>
      </p:pic>
      <p:sp>
        <p:nvSpPr>
          <p:cNvPr id="3" name="Прямоугольник 2"/>
          <p:cNvSpPr/>
          <p:nvPr/>
        </p:nvSpPr>
        <p:spPr>
          <a:xfrm>
            <a:off x="1043608" y="6165304"/>
            <a:ext cx="7056784" cy="461665"/>
          </a:xfrm>
          <a:prstGeom prst="rect">
            <a:avLst/>
          </a:prstGeom>
          <a:solidFill>
            <a:schemeClr val="accent1">
              <a:lumMod val="20000"/>
              <a:lumOff val="80000"/>
            </a:schemeClr>
          </a:solidFill>
          <a:ln>
            <a:solidFill>
              <a:srgbClr val="0033CC"/>
            </a:solidFill>
          </a:ln>
        </p:spPr>
        <p:txBody>
          <a:bodyPr wrap="square">
            <a:spAutoFit/>
          </a:bodyPr>
          <a:lstStyle/>
          <a:p>
            <a:pPr algn="ctr"/>
            <a:r>
              <a:rPr lang="uk-UA" sz="2400" b="1" dirty="0"/>
              <a:t>Архітектурні елементи зі склофібробетону</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3528" y="260648"/>
            <a:ext cx="8496944" cy="6375606"/>
          </a:xfrm>
          <a:prstGeom prst="rect">
            <a:avLst/>
          </a:prstGeom>
          <a:noFill/>
          <a:ln w="9525">
            <a:solidFill>
              <a:schemeClr val="accent1"/>
            </a:solidFill>
            <a:miter lim="800000"/>
            <a:headEnd/>
            <a:tailEnd/>
          </a:ln>
        </p:spPr>
      </p:pic>
      <p:sp>
        <p:nvSpPr>
          <p:cNvPr id="3" name="Прямоугольник 2"/>
          <p:cNvSpPr/>
          <p:nvPr/>
        </p:nvSpPr>
        <p:spPr>
          <a:xfrm>
            <a:off x="147648" y="5805264"/>
            <a:ext cx="3632264" cy="830997"/>
          </a:xfrm>
          <a:prstGeom prst="rect">
            <a:avLst/>
          </a:prstGeom>
          <a:solidFill>
            <a:schemeClr val="accent1">
              <a:lumMod val="20000"/>
              <a:lumOff val="80000"/>
            </a:schemeClr>
          </a:solidFill>
          <a:ln>
            <a:solidFill>
              <a:srgbClr val="0033CC"/>
            </a:solidFill>
          </a:ln>
        </p:spPr>
        <p:txBody>
          <a:bodyPr wrap="square">
            <a:spAutoFit/>
          </a:bodyPr>
          <a:lstStyle/>
          <a:p>
            <a:pPr algn="ctr"/>
            <a:r>
              <a:rPr lang="uk-UA" sz="2400" b="1" dirty="0"/>
              <a:t>Фасадний декор </a:t>
            </a:r>
          </a:p>
          <a:p>
            <a:pPr algn="ctr"/>
            <a:r>
              <a:rPr lang="uk-UA" sz="2400" b="1" dirty="0"/>
              <a:t>  зі склофібробетону</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260648"/>
            <a:ext cx="8424936" cy="6318702"/>
          </a:xfrm>
          <a:prstGeom prst="rect">
            <a:avLst/>
          </a:prstGeom>
          <a:noFill/>
          <a:ln w="9525">
            <a:solidFill>
              <a:schemeClr val="accent1"/>
            </a:solidFill>
            <a:miter lim="800000"/>
            <a:headEnd/>
            <a:tailEnd/>
          </a:ln>
        </p:spPr>
      </p:pic>
      <p:sp>
        <p:nvSpPr>
          <p:cNvPr id="3" name="Прямоугольник 2"/>
          <p:cNvSpPr/>
          <p:nvPr/>
        </p:nvSpPr>
        <p:spPr>
          <a:xfrm>
            <a:off x="3995936" y="5805264"/>
            <a:ext cx="3632264" cy="830997"/>
          </a:xfrm>
          <a:prstGeom prst="rect">
            <a:avLst/>
          </a:prstGeom>
          <a:solidFill>
            <a:schemeClr val="accent1">
              <a:lumMod val="20000"/>
              <a:lumOff val="80000"/>
            </a:schemeClr>
          </a:solidFill>
          <a:ln>
            <a:solidFill>
              <a:srgbClr val="0033CC"/>
            </a:solidFill>
          </a:ln>
        </p:spPr>
        <p:txBody>
          <a:bodyPr wrap="square">
            <a:spAutoFit/>
          </a:bodyPr>
          <a:lstStyle/>
          <a:p>
            <a:pPr algn="ctr"/>
            <a:r>
              <a:rPr lang="uk-UA" sz="2400" b="1" dirty="0"/>
              <a:t>Фасадний декор </a:t>
            </a:r>
          </a:p>
          <a:p>
            <a:pPr algn="ctr"/>
            <a:r>
              <a:rPr lang="uk-UA" sz="2400" b="1" dirty="0"/>
              <a:t>  зі склофібробетону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85720" y="0"/>
            <a:ext cx="8229600" cy="642918"/>
          </a:xfrm>
        </p:spPr>
        <p:txBody>
          <a:bodyPr>
            <a:normAutofit/>
          </a:bodyPr>
          <a:lstStyle/>
          <a:p>
            <a:r>
              <a:rPr lang="uk-UA" sz="2800" b="1" dirty="0" err="1">
                <a:solidFill>
                  <a:srgbClr val="0033CC"/>
                </a:solidFill>
                <a:effectLst>
                  <a:outerShdw blurRad="38100" dist="38100" dir="2700000" algn="tl">
                    <a:srgbClr val="000000">
                      <a:alpha val="43137"/>
                    </a:srgbClr>
                  </a:outerShdw>
                </a:effectLst>
              </a:rPr>
              <a:t>Самоущільнюючий</a:t>
            </a:r>
            <a:r>
              <a:rPr lang="uk-UA" sz="2800" b="1" dirty="0">
                <a:solidFill>
                  <a:srgbClr val="0033CC"/>
                </a:solidFill>
                <a:effectLst>
                  <a:outerShdw blurRad="38100" dist="38100" dir="2700000" algn="tl">
                    <a:srgbClr val="000000">
                      <a:alpha val="43137"/>
                    </a:srgbClr>
                  </a:outerShdw>
                </a:effectLst>
              </a:rPr>
              <a:t> бетон </a:t>
            </a:r>
          </a:p>
        </p:txBody>
      </p:sp>
      <p:sp>
        <p:nvSpPr>
          <p:cNvPr id="3" name="Содержимое 2"/>
          <p:cNvSpPr>
            <a:spLocks noGrp="1"/>
          </p:cNvSpPr>
          <p:nvPr>
            <p:ph sz="half" idx="4294967295"/>
          </p:nvPr>
        </p:nvSpPr>
        <p:spPr>
          <a:xfrm>
            <a:off x="285720" y="571480"/>
            <a:ext cx="8643998" cy="2143140"/>
          </a:xfrm>
          <a:solidFill>
            <a:schemeClr val="tx2">
              <a:lumMod val="20000"/>
              <a:lumOff val="80000"/>
            </a:schemeClr>
          </a:solidFill>
          <a:ln>
            <a:solidFill>
              <a:schemeClr val="accent1"/>
            </a:solidFill>
          </a:ln>
        </p:spPr>
        <p:txBody>
          <a:bodyPr>
            <a:normAutofit/>
          </a:bodyPr>
          <a:lstStyle/>
          <a:p>
            <a:r>
              <a:rPr lang="uk-UA" sz="2000" b="1" dirty="0" err="1"/>
              <a:t>Самоущільнюючий</a:t>
            </a:r>
            <a:r>
              <a:rPr lang="uk-UA" sz="2000" b="1" dirty="0"/>
              <a:t> бетон - це бетон, який без впливу додаткової зовнішньої ущільнюючої енергії самостійно, під дією власної ваги і за рахунок високої текучої рухливості, звільняється від повітря, що міститься в ньому, і повністю заповнює простір опалубки, у тому числі між арматурними стрижнями. При цьому залишковий обсяг пор в бетоні, що самоущільнюється, не більше, ніж у звичайному бетоні</a:t>
            </a:r>
            <a:r>
              <a:rPr lang="en-US" sz="2000" b="1" dirty="0"/>
              <a:t>.</a:t>
            </a:r>
            <a:r>
              <a:rPr lang="ru-RU" sz="2000" b="1" dirty="0"/>
              <a:t> </a:t>
            </a:r>
          </a:p>
        </p:txBody>
      </p:sp>
      <p:sp>
        <p:nvSpPr>
          <p:cNvPr id="6" name="Содержимое 5"/>
          <p:cNvSpPr>
            <a:spLocks noGrp="1"/>
          </p:cNvSpPr>
          <p:nvPr>
            <p:ph sz="quarter" idx="4294967295"/>
          </p:nvPr>
        </p:nvSpPr>
        <p:spPr>
          <a:xfrm>
            <a:off x="285720" y="2571744"/>
            <a:ext cx="8643997" cy="785819"/>
          </a:xfrm>
          <a:solidFill>
            <a:schemeClr val="tx2">
              <a:lumMod val="20000"/>
              <a:lumOff val="80000"/>
            </a:schemeClr>
          </a:solidFill>
          <a:ln>
            <a:solidFill>
              <a:schemeClr val="accent1"/>
            </a:solidFill>
          </a:ln>
        </p:spPr>
        <p:txBody>
          <a:bodyPr>
            <a:normAutofit/>
          </a:bodyPr>
          <a:lstStyle/>
          <a:p>
            <a:r>
              <a:rPr lang="ru-RU" sz="2000" b="1" dirty="0"/>
              <a:t> </a:t>
            </a:r>
            <a:r>
              <a:rPr lang="uk-UA" sz="2000" b="1" dirty="0"/>
              <a:t>Максимальна зернистість крупного заповнювача для </a:t>
            </a:r>
            <a:r>
              <a:rPr lang="uk-UA" sz="2000" b="1" dirty="0" err="1"/>
              <a:t>самоущільнюючого</a:t>
            </a:r>
            <a:r>
              <a:rPr lang="uk-UA" sz="2000" b="1" dirty="0"/>
              <a:t> бетону складає </a:t>
            </a:r>
            <a:r>
              <a:rPr lang="ru-RU" sz="2000" b="1" dirty="0"/>
              <a:t>16 мм.      </a:t>
            </a:r>
          </a:p>
          <a:p>
            <a:endParaRPr lang="ru-RU" sz="2000" b="1" dirty="0"/>
          </a:p>
        </p:txBody>
      </p:sp>
      <p:pic>
        <p:nvPicPr>
          <p:cNvPr id="1026" name="Picture 2"/>
          <p:cNvPicPr>
            <a:picLocks noChangeAspect="1" noChangeArrowheads="1"/>
          </p:cNvPicPr>
          <p:nvPr/>
        </p:nvPicPr>
        <p:blipFill>
          <a:blip r:embed="rId2" cstate="print"/>
          <a:srcRect/>
          <a:stretch>
            <a:fillRect/>
          </a:stretch>
        </p:blipFill>
        <p:spPr bwMode="auto">
          <a:xfrm>
            <a:off x="285720" y="3508168"/>
            <a:ext cx="6292016" cy="3029967"/>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286512" y="4286256"/>
            <a:ext cx="2571768" cy="1651509"/>
          </a:xfrm>
          <a:prstGeom prst="rect">
            <a:avLst/>
          </a:prstGeom>
          <a:noFill/>
          <a:ln>
            <a:solidFill>
              <a:schemeClr val="accent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428604"/>
            <a:ext cx="8501122" cy="6215106"/>
          </a:xfrm>
          <a:solidFill>
            <a:schemeClr val="tx2">
              <a:lumMod val="20000"/>
              <a:lumOff val="80000"/>
            </a:schemeClr>
          </a:solidFill>
          <a:ln>
            <a:solidFill>
              <a:schemeClr val="accent1"/>
            </a:solidFill>
          </a:ln>
        </p:spPr>
        <p:txBody>
          <a:bodyPr>
            <a:normAutofit fontScale="92500"/>
          </a:bodyPr>
          <a:lstStyle/>
          <a:p>
            <a:r>
              <a:rPr lang="uk-UA" sz="3800" b="1" dirty="0">
                <a:solidFill>
                  <a:srgbClr val="0033CC"/>
                </a:solidFill>
              </a:rPr>
              <a:t>Декоративний бетон </a:t>
            </a:r>
            <a:r>
              <a:rPr lang="uk-UA" sz="3100" b="1" dirty="0"/>
              <a:t>стає все більш популярним у всьому світі і покликаний повністю змінити уявлення про бетон, оскільки дозволяє створювати чудово красиві, різноманітні, практичні та довговічні покриття, що прикрашають дороги, стоянки, парки, приватні та громадські басейни, підлоги у виставкових залах, комерційних та житлові приміщення.</a:t>
            </a:r>
          </a:p>
          <a:p>
            <a:r>
              <a:rPr lang="uk-UA" sz="3300" b="1" dirty="0"/>
              <a:t>Американська компанія </a:t>
            </a:r>
            <a:r>
              <a:rPr lang="en-US" sz="3300" b="1" dirty="0" err="1"/>
              <a:t>Increte</a:t>
            </a:r>
            <a:r>
              <a:rPr lang="en-US" sz="3300" b="1" dirty="0"/>
              <a:t> Systems, INC. </a:t>
            </a:r>
            <a:r>
              <a:rPr lang="uk-UA" sz="3300" b="1" dirty="0"/>
              <a:t>розробила технології створення декоративних бетонних поверхонь зі штампованого</a:t>
            </a:r>
            <a:r>
              <a:rPr lang="ru-RU" sz="3300" b="1" dirty="0"/>
              <a:t> (</a:t>
            </a:r>
            <a:r>
              <a:rPr lang="en-US" sz="3300" b="1" dirty="0"/>
              <a:t>stamped), </a:t>
            </a:r>
            <a:r>
              <a:rPr lang="uk-UA" sz="3300" b="1" dirty="0"/>
              <a:t>напиленого</a:t>
            </a:r>
            <a:r>
              <a:rPr lang="ru-RU" sz="3300" b="1" dirty="0"/>
              <a:t> (</a:t>
            </a:r>
            <a:r>
              <a:rPr lang="en-US" sz="3300" b="1" dirty="0"/>
              <a:t>spraying) </a:t>
            </a:r>
            <a:r>
              <a:rPr lang="uk-UA" sz="3300" b="1" dirty="0"/>
              <a:t>та кольорового бетону.</a:t>
            </a:r>
          </a:p>
          <a:p>
            <a:endParaRPr lang="ru-RU"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grafito.eu/images/stories/grafito/wallmix/grafito_decor_wall17.jpg"/>
          <p:cNvPicPr>
            <a:picLocks noChangeAspect="1" noChangeArrowheads="1"/>
          </p:cNvPicPr>
          <p:nvPr/>
        </p:nvPicPr>
        <p:blipFill>
          <a:blip r:embed="rId2" cstate="print"/>
          <a:srcRect/>
          <a:stretch>
            <a:fillRect/>
          </a:stretch>
        </p:blipFill>
        <p:spPr bwMode="auto">
          <a:xfrm>
            <a:off x="357158" y="357166"/>
            <a:ext cx="8358246" cy="626868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grafito.eu/images/stories/grafito/wallmix/grafito_decor_wall16.jpg"/>
          <p:cNvPicPr>
            <a:picLocks noChangeAspect="1" noChangeArrowheads="1"/>
          </p:cNvPicPr>
          <p:nvPr/>
        </p:nvPicPr>
        <p:blipFill>
          <a:blip r:embed="rId2" cstate="print"/>
          <a:srcRect/>
          <a:stretch>
            <a:fillRect/>
          </a:stretch>
        </p:blipFill>
        <p:spPr bwMode="auto">
          <a:xfrm>
            <a:off x="285720" y="214290"/>
            <a:ext cx="9971796" cy="664371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grafito.eu/images/stories/grafito/wallmix/grafito_decor_wall9.jpg"/>
          <p:cNvPicPr>
            <a:picLocks noChangeAspect="1" noChangeArrowheads="1"/>
          </p:cNvPicPr>
          <p:nvPr/>
        </p:nvPicPr>
        <p:blipFill>
          <a:blip r:embed="rId2" cstate="print"/>
          <a:srcRect/>
          <a:stretch>
            <a:fillRect/>
          </a:stretch>
        </p:blipFill>
        <p:spPr bwMode="auto">
          <a:xfrm>
            <a:off x="285720" y="214290"/>
            <a:ext cx="8572560" cy="642942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grafito.eu/images/stories/grafito/wallmix/grafito_decor_wall4.jpg"/>
          <p:cNvPicPr>
            <a:picLocks noChangeAspect="1" noChangeArrowheads="1"/>
          </p:cNvPicPr>
          <p:nvPr/>
        </p:nvPicPr>
        <p:blipFill>
          <a:blip r:embed="rId2" cstate="print"/>
          <a:srcRect/>
          <a:stretch>
            <a:fillRect/>
          </a:stretch>
        </p:blipFill>
        <p:spPr bwMode="auto">
          <a:xfrm>
            <a:off x="357158" y="214290"/>
            <a:ext cx="4214842" cy="6484372"/>
          </a:xfrm>
          <a:prstGeom prst="rect">
            <a:avLst/>
          </a:prstGeom>
          <a:noFill/>
        </p:spPr>
      </p:pic>
      <p:pic>
        <p:nvPicPr>
          <p:cNvPr id="3" name="Picture 2" descr="http://www.grafito.eu/images/grafito-sys-1.jpg"/>
          <p:cNvPicPr>
            <a:picLocks noChangeAspect="1" noChangeArrowheads="1"/>
          </p:cNvPicPr>
          <p:nvPr/>
        </p:nvPicPr>
        <p:blipFill>
          <a:blip r:embed="rId3" cstate="print"/>
          <a:srcRect/>
          <a:stretch>
            <a:fillRect/>
          </a:stretch>
        </p:blipFill>
        <p:spPr bwMode="auto">
          <a:xfrm>
            <a:off x="4929190" y="214290"/>
            <a:ext cx="3929090" cy="589363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grafito.eu/images/stories/grafito/wallmix/grafito_decor_wall15.jpg"/>
          <p:cNvPicPr>
            <a:picLocks noChangeAspect="1" noChangeArrowheads="1"/>
          </p:cNvPicPr>
          <p:nvPr/>
        </p:nvPicPr>
        <p:blipFill>
          <a:blip r:embed="rId2" cstate="print"/>
          <a:srcRect/>
          <a:stretch>
            <a:fillRect/>
          </a:stretch>
        </p:blipFill>
        <p:spPr bwMode="auto">
          <a:xfrm>
            <a:off x="3571868" y="142852"/>
            <a:ext cx="5286412" cy="3964809"/>
          </a:xfrm>
          <a:prstGeom prst="rect">
            <a:avLst/>
          </a:prstGeom>
          <a:noFill/>
          <a:ln>
            <a:solidFill>
              <a:schemeClr val="accent1"/>
            </a:solidFill>
          </a:ln>
        </p:spPr>
      </p:pic>
      <p:pic>
        <p:nvPicPr>
          <p:cNvPr id="76804" name="Picture 4" descr="http://www.grafito.eu/images/stories/grafito/wallmix/grafito_decor_wall14.jpg"/>
          <p:cNvPicPr>
            <a:picLocks noChangeAspect="1" noChangeArrowheads="1"/>
          </p:cNvPicPr>
          <p:nvPr/>
        </p:nvPicPr>
        <p:blipFill>
          <a:blip r:embed="rId3" cstate="print"/>
          <a:srcRect/>
          <a:stretch>
            <a:fillRect/>
          </a:stretch>
        </p:blipFill>
        <p:spPr bwMode="auto">
          <a:xfrm>
            <a:off x="214282" y="928670"/>
            <a:ext cx="4286250" cy="5715000"/>
          </a:xfrm>
          <a:prstGeom prst="rect">
            <a:avLst/>
          </a:prstGeom>
          <a:noFill/>
          <a:ln>
            <a:solidFill>
              <a:schemeClr val="accent1"/>
            </a:solidFill>
          </a:ln>
        </p:spPr>
      </p:pic>
      <p:pic>
        <p:nvPicPr>
          <p:cNvPr id="4" name="Picture 2" descr="http://www.grafito.eu/images/stories/grafito/overlaymix/grafito_decor_floor14.jpg"/>
          <p:cNvPicPr>
            <a:picLocks noChangeAspect="1" noChangeArrowheads="1"/>
          </p:cNvPicPr>
          <p:nvPr/>
        </p:nvPicPr>
        <p:blipFill>
          <a:blip r:embed="rId4" cstate="print"/>
          <a:srcRect/>
          <a:stretch>
            <a:fillRect/>
          </a:stretch>
        </p:blipFill>
        <p:spPr bwMode="auto">
          <a:xfrm>
            <a:off x="5247198" y="4437112"/>
            <a:ext cx="3896802" cy="2420888"/>
          </a:xfrm>
          <a:prstGeom prst="rect">
            <a:avLst/>
          </a:prstGeom>
          <a:noFill/>
          <a:ln>
            <a:solidFill>
              <a:srgbClr val="0070C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057192" y="260648"/>
            <a:ext cx="4744827" cy="3148010"/>
          </a:xfrm>
          <a:prstGeom prst="rect">
            <a:avLst/>
          </a:prstGeom>
          <a:noFill/>
          <a:ln w="9525">
            <a:solidFill>
              <a:schemeClr val="accent1"/>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14282" y="1214422"/>
            <a:ext cx="4000496" cy="5356433"/>
          </a:xfrm>
          <a:prstGeom prst="rect">
            <a:avLst/>
          </a:prstGeom>
          <a:noFill/>
          <a:ln w="9525">
            <a:solidFill>
              <a:schemeClr val="accent1"/>
            </a:solid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4530981" y="3892638"/>
            <a:ext cx="4267105" cy="2831060"/>
          </a:xfrm>
          <a:prstGeom prst="rect">
            <a:avLst/>
          </a:prstGeom>
          <a:noFill/>
          <a:ln w="9525">
            <a:solidFill>
              <a:schemeClr val="accent1"/>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grafito.eu/images/stories/grafito/wallmix/grafito_decor_wall18.jpg"/>
          <p:cNvPicPr>
            <a:picLocks noChangeAspect="1" noChangeArrowheads="1"/>
          </p:cNvPicPr>
          <p:nvPr/>
        </p:nvPicPr>
        <p:blipFill>
          <a:blip r:embed="rId2" cstate="print"/>
          <a:srcRect/>
          <a:stretch>
            <a:fillRect/>
          </a:stretch>
        </p:blipFill>
        <p:spPr bwMode="auto">
          <a:xfrm>
            <a:off x="214282" y="142851"/>
            <a:ext cx="8715436" cy="6536577"/>
          </a:xfrm>
          <a:prstGeom prst="rect">
            <a:avLst/>
          </a:prstGeom>
          <a:noFill/>
          <a:ln>
            <a:solidFill>
              <a:schemeClr val="accent1"/>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grafito.eu/images/stories/grafito/wallmix/grafito_decor_wall3.jpg"/>
          <p:cNvPicPr>
            <a:picLocks noChangeAspect="1" noChangeArrowheads="1"/>
          </p:cNvPicPr>
          <p:nvPr/>
        </p:nvPicPr>
        <p:blipFill>
          <a:blip r:embed="rId2" cstate="print"/>
          <a:srcRect/>
          <a:stretch>
            <a:fillRect/>
          </a:stretch>
        </p:blipFill>
        <p:spPr bwMode="auto">
          <a:xfrm>
            <a:off x="285720" y="285728"/>
            <a:ext cx="8574274" cy="5776917"/>
          </a:xfrm>
          <a:prstGeom prst="rect">
            <a:avLst/>
          </a:prstGeom>
          <a:noFill/>
          <a:ln>
            <a:solidFill>
              <a:schemeClr val="accent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260648"/>
            <a:ext cx="8640960" cy="5763913"/>
          </a:xfrm>
          <a:prstGeom prst="rect">
            <a:avLst/>
          </a:prstGeom>
          <a:noFill/>
          <a:ln w="9525">
            <a:solidFill>
              <a:schemeClr val="accent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88640"/>
            <a:ext cx="8712968" cy="6408712"/>
          </a:xfrm>
          <a:ln>
            <a:solidFill>
              <a:schemeClr val="accent1"/>
            </a:solidFill>
          </a:ln>
        </p:spPr>
        <p:txBody>
          <a:bodyPr>
            <a:noAutofit/>
          </a:bodyPr>
          <a:lstStyle/>
          <a:p>
            <a:r>
              <a:rPr lang="uk-UA" sz="1600" b="1" dirty="0"/>
              <a:t>Властивості і переваги </a:t>
            </a:r>
          </a:p>
          <a:p>
            <a:pPr marL="0" indent="0">
              <a:buNone/>
            </a:pPr>
            <a:r>
              <a:rPr lang="uk-UA" sz="1600" b="1" dirty="0"/>
              <a:t>Бетонна суміш для бетону, що самоущільнюється, характеризується низьким </a:t>
            </a:r>
            <a:r>
              <a:rPr lang="uk-UA" sz="1600" b="1" dirty="0" err="1"/>
              <a:t>водоцементним</a:t>
            </a:r>
            <a:r>
              <a:rPr lang="uk-UA" sz="1600" b="1" dirty="0"/>
              <a:t> співвідношенням (0,38...0,4), при цьому досягаючи дуже високого показника </a:t>
            </a:r>
            <a:r>
              <a:rPr lang="uk-UA" sz="1600" b="1" dirty="0" err="1"/>
              <a:t>удобоукладаємості</a:t>
            </a:r>
            <a:r>
              <a:rPr lang="uk-UA" sz="1600" b="1" dirty="0"/>
              <a:t> - до 70 см. Міцність одержуваного матеріалу становить до 100 МПа. Підвищена щільність матеріалу, відсутність у його структурі великих пор та капілярів перешкоджають проникненню агресивного середовища углиб бетону, знижуючи ризик розвитку процесів корозії. Важливою складовою бетонів, що самоущільнюються, є полімер нового покоління </a:t>
            </a:r>
            <a:r>
              <a:rPr lang="uk-UA" sz="1600" b="1" dirty="0" err="1"/>
              <a:t>полікарбоксилат</a:t>
            </a:r>
            <a:r>
              <a:rPr lang="uk-UA" sz="1600" b="1" dirty="0"/>
              <a:t> – високоефективний комплексний хімічний модифікатор, що з'явився в 1990-х роках. Принцип його полягає в тому, що </a:t>
            </a:r>
            <a:r>
              <a:rPr lang="uk-UA" sz="1600" b="1" dirty="0" err="1"/>
              <a:t>полікарбоксилати</a:t>
            </a:r>
            <a:r>
              <a:rPr lang="uk-UA" sz="1600" b="1" dirty="0"/>
              <a:t> адсорбуються на поверхні цементних зерен і повідомляють їм негативний заряд. В результаті цього цементні зерна взаємно відштовхуються і надають руху цементному розчині, а також мінеральним складовим. Ефективність пластифікації стає вищою, та її дія продовжується при постійному перемішуванні. Тривалість </a:t>
            </a:r>
            <a:r>
              <a:rPr lang="uk-UA" sz="1600" b="1" dirty="0" err="1"/>
              <a:t>пластифікаційного</a:t>
            </a:r>
            <a:r>
              <a:rPr lang="uk-UA" sz="1600" b="1" dirty="0"/>
              <a:t> ефекту </a:t>
            </a:r>
            <a:r>
              <a:rPr lang="uk-UA" sz="1600" b="1" dirty="0" err="1"/>
              <a:t>полікарбоксилатів</a:t>
            </a:r>
            <a:r>
              <a:rPr lang="uk-UA" sz="1600" b="1" dirty="0"/>
              <a:t>, як мінімум, у 3-4 рази більша, ніж при застосуванні звичайних </a:t>
            </a:r>
            <a:r>
              <a:rPr lang="uk-UA" sz="1600" b="1" dirty="0" err="1"/>
              <a:t>суперпластифікаторів</a:t>
            </a:r>
            <a:r>
              <a:rPr lang="uk-UA" sz="1600" b="1" dirty="0"/>
              <a:t>.</a:t>
            </a:r>
          </a:p>
        </p:txBody>
      </p:sp>
      <p:pic>
        <p:nvPicPr>
          <p:cNvPr id="1026" name="Picture 2"/>
          <p:cNvPicPr>
            <a:picLocks noChangeAspect="1" noChangeArrowheads="1"/>
          </p:cNvPicPr>
          <p:nvPr/>
        </p:nvPicPr>
        <p:blipFill>
          <a:blip r:embed="rId2" cstate="print"/>
          <a:srcRect/>
          <a:stretch>
            <a:fillRect/>
          </a:stretch>
        </p:blipFill>
        <p:spPr bwMode="auto">
          <a:xfrm>
            <a:off x="1547664" y="3717032"/>
            <a:ext cx="7422408" cy="3140968"/>
          </a:xfrm>
          <a:prstGeom prst="rect">
            <a:avLst/>
          </a:prstGeom>
          <a:noFill/>
          <a:ln w="9525">
            <a:solidFill>
              <a:schemeClr val="accent1"/>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398787" y="425427"/>
            <a:ext cx="8388055" cy="5605479"/>
          </a:xfrm>
          <a:prstGeom prst="rect">
            <a:avLst/>
          </a:prstGeom>
          <a:noFill/>
          <a:ln w="9525">
            <a:solidFill>
              <a:schemeClr val="accent1"/>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55" y="0"/>
            <a:ext cx="4717971" cy="3141533"/>
          </a:xfrm>
          <a:prstGeom prst="rect">
            <a:avLst/>
          </a:prstGeom>
          <a:noFill/>
          <a:ln w="9525">
            <a:solidFill>
              <a:schemeClr val="accent1"/>
            </a:solidFill>
            <a:miter lim="800000"/>
            <a:headEnd/>
            <a:tailEnd/>
          </a:ln>
        </p:spPr>
      </p:pic>
      <p:pic>
        <p:nvPicPr>
          <p:cNvPr id="3" name="Picture 2" descr="http://www.grafito.eu/images/stories/grafito/overlaymix/grafito_decor_floor29.jpg"/>
          <p:cNvPicPr>
            <a:picLocks noChangeAspect="1" noChangeArrowheads="1"/>
          </p:cNvPicPr>
          <p:nvPr/>
        </p:nvPicPr>
        <p:blipFill>
          <a:blip r:embed="rId3" cstate="print"/>
          <a:srcRect/>
          <a:stretch>
            <a:fillRect/>
          </a:stretch>
        </p:blipFill>
        <p:spPr bwMode="auto">
          <a:xfrm>
            <a:off x="4403531" y="1916832"/>
            <a:ext cx="4740469" cy="3187966"/>
          </a:xfrm>
          <a:prstGeom prst="rect">
            <a:avLst/>
          </a:prstGeom>
          <a:noFill/>
          <a:ln>
            <a:solidFill>
              <a:srgbClr val="0070C0"/>
            </a:solidFill>
          </a:ln>
        </p:spPr>
      </p:pic>
      <p:pic>
        <p:nvPicPr>
          <p:cNvPr id="4" name="Picture 2"/>
          <p:cNvPicPr>
            <a:picLocks noChangeAspect="1" noChangeArrowheads="1"/>
          </p:cNvPicPr>
          <p:nvPr/>
        </p:nvPicPr>
        <p:blipFill>
          <a:blip r:embed="rId4" cstate="print"/>
          <a:srcRect/>
          <a:stretch>
            <a:fillRect/>
          </a:stretch>
        </p:blipFill>
        <p:spPr bwMode="auto">
          <a:xfrm>
            <a:off x="61880" y="3790444"/>
            <a:ext cx="4590300" cy="3067556"/>
          </a:xfrm>
          <a:prstGeom prst="rect">
            <a:avLst/>
          </a:prstGeom>
          <a:noFill/>
          <a:ln w="9525">
            <a:solidFill>
              <a:schemeClr val="accent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grafito.eu/images/stories/grafito/overlaymix/grafito_decor_floor26.jpg"/>
          <p:cNvPicPr>
            <a:picLocks noChangeAspect="1" noChangeArrowheads="1"/>
          </p:cNvPicPr>
          <p:nvPr/>
        </p:nvPicPr>
        <p:blipFill>
          <a:blip r:embed="rId2" cstate="print"/>
          <a:srcRect/>
          <a:stretch>
            <a:fillRect/>
          </a:stretch>
        </p:blipFill>
        <p:spPr bwMode="auto">
          <a:xfrm>
            <a:off x="107504" y="2780928"/>
            <a:ext cx="5913575" cy="3939920"/>
          </a:xfrm>
          <a:prstGeom prst="rect">
            <a:avLst/>
          </a:prstGeom>
          <a:noFill/>
          <a:ln>
            <a:solidFill>
              <a:schemeClr val="accent1"/>
            </a:solidFill>
          </a:ln>
        </p:spPr>
      </p:pic>
      <p:pic>
        <p:nvPicPr>
          <p:cNvPr id="3" name="Picture 2"/>
          <p:cNvPicPr>
            <a:picLocks noChangeAspect="1" noChangeArrowheads="1"/>
          </p:cNvPicPr>
          <p:nvPr/>
        </p:nvPicPr>
        <p:blipFill>
          <a:blip r:embed="rId3" cstate="print"/>
          <a:srcRect/>
          <a:stretch>
            <a:fillRect/>
          </a:stretch>
        </p:blipFill>
        <p:spPr bwMode="auto">
          <a:xfrm>
            <a:off x="179512" y="116632"/>
            <a:ext cx="3816424" cy="2532050"/>
          </a:xfrm>
          <a:prstGeom prst="rect">
            <a:avLst/>
          </a:prstGeom>
          <a:noFill/>
          <a:ln w="9525">
            <a:solidFill>
              <a:schemeClr val="accent1"/>
            </a:solid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4860032" y="203938"/>
            <a:ext cx="3923598" cy="2603156"/>
          </a:xfrm>
          <a:prstGeom prst="rect">
            <a:avLst/>
          </a:prstGeom>
          <a:noFill/>
          <a:ln w="9525">
            <a:solidFill>
              <a:schemeClr val="accent1"/>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grafito.eu/images/stories/grafito/overlaymix/grafito_decor_floor32.jpg"/>
          <p:cNvPicPr>
            <a:picLocks noChangeAspect="1" noChangeArrowheads="1"/>
          </p:cNvPicPr>
          <p:nvPr/>
        </p:nvPicPr>
        <p:blipFill>
          <a:blip r:embed="rId2" cstate="print"/>
          <a:srcRect/>
          <a:stretch>
            <a:fillRect/>
          </a:stretch>
        </p:blipFill>
        <p:spPr bwMode="auto">
          <a:xfrm>
            <a:off x="428596" y="214290"/>
            <a:ext cx="8215370" cy="6460317"/>
          </a:xfrm>
          <a:prstGeom prst="rect">
            <a:avLst/>
          </a:prstGeom>
          <a:noFill/>
          <a:ln>
            <a:solidFill>
              <a:srgbClr val="FFC000"/>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www.grafito.eu/images/stories/grafito/overlaymix/grafito_decor_floor25.jpg"/>
          <p:cNvPicPr>
            <a:picLocks noChangeAspect="1" noChangeArrowheads="1"/>
          </p:cNvPicPr>
          <p:nvPr/>
        </p:nvPicPr>
        <p:blipFill>
          <a:blip r:embed="rId2" cstate="print"/>
          <a:srcRect/>
          <a:stretch>
            <a:fillRect/>
          </a:stretch>
        </p:blipFill>
        <p:spPr bwMode="auto">
          <a:xfrm>
            <a:off x="5220072" y="188917"/>
            <a:ext cx="3614912" cy="2711184"/>
          </a:xfrm>
          <a:prstGeom prst="rect">
            <a:avLst/>
          </a:prstGeom>
          <a:noFill/>
          <a:ln>
            <a:solidFill>
              <a:srgbClr val="0070C0"/>
            </a:solidFill>
          </a:ln>
        </p:spPr>
      </p:pic>
      <p:pic>
        <p:nvPicPr>
          <p:cNvPr id="4" name="Picture 2" descr="http://www.grafito.eu/images/stories/grafito/overlaymix/grafito_decor_floor21.jpg"/>
          <p:cNvPicPr>
            <a:picLocks noChangeAspect="1" noChangeArrowheads="1"/>
          </p:cNvPicPr>
          <p:nvPr/>
        </p:nvPicPr>
        <p:blipFill>
          <a:blip r:embed="rId3" cstate="print"/>
          <a:srcRect/>
          <a:stretch>
            <a:fillRect/>
          </a:stretch>
        </p:blipFill>
        <p:spPr bwMode="auto">
          <a:xfrm>
            <a:off x="214282" y="188640"/>
            <a:ext cx="4069686" cy="3098746"/>
          </a:xfrm>
          <a:prstGeom prst="rect">
            <a:avLst/>
          </a:prstGeom>
          <a:noFill/>
          <a:ln>
            <a:solidFill>
              <a:schemeClr val="accent1"/>
            </a:solidFill>
          </a:ln>
        </p:spPr>
      </p:pic>
      <p:pic>
        <p:nvPicPr>
          <p:cNvPr id="5" name="Picture 2" descr="http://www.grafito.eu/images/stories/grafito/overlaymix/grafito_decor_floor2.jpg"/>
          <p:cNvPicPr>
            <a:picLocks noChangeAspect="1" noChangeArrowheads="1"/>
          </p:cNvPicPr>
          <p:nvPr/>
        </p:nvPicPr>
        <p:blipFill>
          <a:blip r:embed="rId4" cstate="print"/>
          <a:srcRect/>
          <a:stretch>
            <a:fillRect/>
          </a:stretch>
        </p:blipFill>
        <p:spPr bwMode="auto">
          <a:xfrm>
            <a:off x="3419872" y="3021309"/>
            <a:ext cx="5595896" cy="3728266"/>
          </a:xfrm>
          <a:prstGeom prst="rect">
            <a:avLst/>
          </a:prstGeom>
          <a:noFill/>
          <a:ln>
            <a:solidFill>
              <a:srgbClr val="0070C0"/>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071538" y="500042"/>
            <a:ext cx="6858048" cy="5486438"/>
          </a:xfrm>
          <a:prstGeom prst="rect">
            <a:avLst/>
          </a:prstGeom>
          <a:noFill/>
          <a:ln w="9525">
            <a:solidFill>
              <a:schemeClr val="accent1"/>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5715008" y="357166"/>
            <a:ext cx="3068622" cy="3068622"/>
          </a:xfrm>
          <a:prstGeom prst="rect">
            <a:avLst/>
          </a:prstGeom>
          <a:noFill/>
          <a:ln w="9525">
            <a:solidFill>
              <a:schemeClr val="accent1"/>
            </a:solid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643570" y="3500438"/>
            <a:ext cx="3143240" cy="3143240"/>
          </a:xfrm>
          <a:prstGeom prst="rect">
            <a:avLst/>
          </a:prstGeom>
          <a:noFill/>
          <a:ln w="9525">
            <a:solidFill>
              <a:schemeClr val="accent1"/>
            </a:solid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285720" y="3500438"/>
            <a:ext cx="3143272" cy="3143272"/>
          </a:xfrm>
          <a:prstGeom prst="rect">
            <a:avLst/>
          </a:prstGeom>
          <a:noFill/>
          <a:ln w="9525">
            <a:solidFill>
              <a:schemeClr val="accent1"/>
            </a:solid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357158" y="285728"/>
            <a:ext cx="3071834" cy="3071834"/>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2786050" y="2571744"/>
            <a:ext cx="3286148" cy="3286148"/>
          </a:xfrm>
          <a:prstGeom prst="rect">
            <a:avLst/>
          </a:prstGeom>
          <a:noFill/>
          <a:ln w="9525">
            <a:solidFill>
              <a:schemeClr val="accent1"/>
            </a:solidFill>
            <a:miter lim="800000"/>
            <a:headEnd/>
            <a:tailEnd/>
          </a:ln>
        </p:spPr>
      </p:pic>
      <p:sp>
        <p:nvSpPr>
          <p:cNvPr id="8198" name="Rectangle 6"/>
          <p:cNvSpPr>
            <a:spLocks noChangeArrowheads="1"/>
          </p:cNvSpPr>
          <p:nvPr/>
        </p:nvSpPr>
        <p:spPr bwMode="auto">
          <a:xfrm>
            <a:off x="3643306" y="571480"/>
            <a:ext cx="1916550" cy="1631216"/>
          </a:xfrm>
          <a:prstGeom prst="rect">
            <a:avLst/>
          </a:prstGeom>
          <a:solidFill>
            <a:schemeClr val="bg1">
              <a:lumMod val="85000"/>
            </a:schemeClr>
          </a:solidFill>
          <a:ln w="9525">
            <a:solidFill>
              <a:schemeClr val="accent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Кольоровий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бетон 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оголеним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декоративним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заповнювачем</a:t>
            </a:r>
            <a:endParaRPr kumimoji="0" lang="uk-UA" sz="1800" b="0" i="0" u="none" strike="noStrike" cap="none" normalizeH="0" baseline="0" dirty="0">
              <a:ln>
                <a:noFill/>
              </a:ln>
              <a:solidFill>
                <a:schemeClr val="tx1"/>
              </a:solidFill>
              <a:effectLst/>
              <a:latin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857224" y="571480"/>
            <a:ext cx="3786214" cy="830997"/>
          </a:xfrm>
          <a:prstGeom prst="rect">
            <a:avLst/>
          </a:prstGeom>
          <a:solidFill>
            <a:schemeClr val="bg1">
              <a:lumMod val="8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a:ln>
                  <a:noFill/>
                </a:ln>
                <a:solidFill>
                  <a:srgbClr val="0033CC"/>
                </a:solidFill>
                <a:effectLst/>
                <a:latin typeface="Calibri" pitchFamily="34" charset="0"/>
                <a:ea typeface="Times New Roman" pitchFamily="18" charset="0"/>
                <a:cs typeface="Calibri" pitchFamily="34" charset="0"/>
              </a:rPr>
              <a:t>Фотобетон</a:t>
            </a:r>
            <a:endParaRPr kumimoji="0" lang="ru-RU" sz="4800" b="0" i="0" u="none" strike="noStrike" cap="none" normalizeH="0" baseline="0" dirty="0">
              <a:ln>
                <a:noFill/>
              </a:ln>
              <a:solidFill>
                <a:srgbClr val="0033CC"/>
              </a:solidFill>
              <a:effectLst/>
              <a:latin typeface="Arial" pitchFamily="34" charset="0"/>
            </a:endParaRPr>
          </a:p>
        </p:txBody>
      </p:sp>
      <p:pic>
        <p:nvPicPr>
          <p:cNvPr id="16386" name="Picture 2"/>
          <p:cNvPicPr>
            <a:picLocks noChangeAspect="1" noChangeArrowheads="1"/>
          </p:cNvPicPr>
          <p:nvPr/>
        </p:nvPicPr>
        <p:blipFill>
          <a:blip r:embed="rId2" cstate="print"/>
          <a:srcRect/>
          <a:stretch>
            <a:fillRect/>
          </a:stretch>
        </p:blipFill>
        <p:spPr bwMode="auto">
          <a:xfrm>
            <a:off x="5500694" y="214290"/>
            <a:ext cx="3429024" cy="3429024"/>
          </a:xfrm>
          <a:prstGeom prst="rect">
            <a:avLst/>
          </a:prstGeom>
          <a:noFill/>
          <a:ln w="9525">
            <a:solidFill>
              <a:schemeClr val="accent1"/>
            </a:solid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57157" y="2857496"/>
            <a:ext cx="5403843" cy="3597280"/>
          </a:xfrm>
          <a:prstGeom prst="rect">
            <a:avLst/>
          </a:prstGeom>
          <a:noFill/>
          <a:ln w="9525">
            <a:solidFill>
              <a:schemeClr val="accent1"/>
            </a:solid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l="10846" r="10846"/>
          <a:stretch/>
        </p:blipFill>
        <p:spPr bwMode="auto">
          <a:xfrm>
            <a:off x="-756592" y="215262"/>
            <a:ext cx="3777953" cy="6427476"/>
          </a:xfrm>
          <a:prstGeom prst="rect">
            <a:avLst/>
          </a:prstGeom>
          <a:noFill/>
          <a:ln w="9525">
            <a:noFill/>
            <a:miter lim="800000"/>
            <a:headEnd/>
            <a:tailEnd/>
          </a:ln>
        </p:spPr>
      </p:pic>
      <p:sp>
        <p:nvSpPr>
          <p:cNvPr id="3" name="Rectangle 1">
            <a:extLst>
              <a:ext uri="{FF2B5EF4-FFF2-40B4-BE49-F238E27FC236}">
                <a16:creationId xmlns:a16="http://schemas.microsoft.com/office/drawing/2014/main" id="{44AE38F4-2B0F-445E-946D-AF5BD6FB8A04}"/>
              </a:ext>
            </a:extLst>
          </p:cNvPr>
          <p:cNvSpPr>
            <a:spLocks noChangeArrowheads="1"/>
          </p:cNvSpPr>
          <p:nvPr/>
        </p:nvSpPr>
        <p:spPr bwMode="auto">
          <a:xfrm>
            <a:off x="3061321" y="-35827"/>
            <a:ext cx="6122639" cy="6678751"/>
          </a:xfrm>
          <a:prstGeom prst="rect">
            <a:avLst/>
          </a:prstGeom>
          <a:solidFill>
            <a:schemeClr val="bg1">
              <a:lumMod val="8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1" i="0" u="none" strike="noStrike" cap="none" normalizeH="0" baseline="0" dirty="0" err="1">
                <a:ln>
                  <a:noFill/>
                </a:ln>
                <a:solidFill>
                  <a:srgbClr val="0033CC"/>
                </a:solidFill>
                <a:effectLst/>
                <a:latin typeface="Calibri" pitchFamily="34" charset="0"/>
                <a:ea typeface="Times New Roman" pitchFamily="18" charset="0"/>
                <a:cs typeface="Calibri" pitchFamily="34" charset="0"/>
              </a:rPr>
              <a:t>Фотобето</a:t>
            </a:r>
            <a:r>
              <a:rPr kumimoji="0" lang="ru-RU" sz="3200" b="1" i="0" u="none" strike="noStrike" cap="none" normalizeH="0" baseline="0" dirty="0">
                <a:ln>
                  <a:noFill/>
                </a:ln>
                <a:solidFill>
                  <a:srgbClr val="0033CC"/>
                </a:solidFill>
                <a:effectLst/>
                <a:latin typeface="Calibri" pitchFamily="34" charset="0"/>
                <a:ea typeface="Times New Roman" pitchFamily="18" charset="0"/>
                <a:cs typeface="Calibri" pitchFamily="34" charset="0"/>
              </a:rPr>
              <a:t>н</a:t>
            </a:r>
          </a:p>
          <a:p>
            <a:pPr lvl="0" indent="457200" algn="just" fontAlgn="base">
              <a:spcBef>
                <a:spcPct val="0"/>
              </a:spcBef>
              <a:spcAft>
                <a:spcPct val="0"/>
              </a:spcAft>
            </a:pPr>
            <a:r>
              <a:rPr lang="uk-UA" b="1" dirty="0">
                <a:latin typeface="Arial" pitchFamily="34" charset="0"/>
              </a:rPr>
              <a:t>Для відтворення фотографій на бетонній поверхні існує дві основні технології. Фотолітографія </a:t>
            </a:r>
            <a:r>
              <a:rPr lang="ru-RU" b="1" dirty="0">
                <a:latin typeface="Arial" pitchFamily="34" charset="0"/>
              </a:rPr>
              <a:t>(</a:t>
            </a:r>
            <a:r>
              <a:rPr lang="en-US" b="1" dirty="0" err="1">
                <a:latin typeface="Arial" pitchFamily="34" charset="0"/>
              </a:rPr>
              <a:t>Fotolith</a:t>
            </a:r>
            <a:r>
              <a:rPr lang="en-US" b="1" dirty="0">
                <a:latin typeface="Arial" pitchFamily="34" charset="0"/>
              </a:rPr>
              <a:t>) </a:t>
            </a:r>
            <a:r>
              <a:rPr lang="uk-UA" b="1" dirty="0">
                <a:latin typeface="Arial" pitchFamily="34" charset="0"/>
              </a:rPr>
              <a:t>розрахована на різну швидкість схоплювання бетону, а фотогравюра </a:t>
            </a:r>
            <a:r>
              <a:rPr lang="ru-RU" b="1" dirty="0">
                <a:latin typeface="Arial" pitchFamily="34" charset="0"/>
              </a:rPr>
              <a:t>(</a:t>
            </a:r>
            <a:r>
              <a:rPr lang="en-US" b="1" dirty="0" err="1">
                <a:latin typeface="Arial" pitchFamily="34" charset="0"/>
              </a:rPr>
              <a:t>Vectogramm</a:t>
            </a:r>
            <a:r>
              <a:rPr lang="en-US" b="1" dirty="0">
                <a:latin typeface="Arial" pitchFamily="34" charset="0"/>
              </a:rPr>
              <a:t>-Technik) </a:t>
            </a:r>
            <a:r>
              <a:rPr lang="uk-UA" b="1" dirty="0">
                <a:latin typeface="Arial" pitchFamily="34" charset="0"/>
              </a:rPr>
              <a:t>виконується за допомогою матриць-шаблонів, виготовлених на комп'ютеризованих фрезерувальних верстатах. На відміну від зображень, намальованих або надрукованих на бетоні, обидва способи включають процес створення фотографічного зображення сам будівельний матеріал, оскільки фотографії на ньому «</a:t>
            </a:r>
            <a:r>
              <a:rPr lang="uk-UA" b="1" dirty="0" err="1">
                <a:latin typeface="Arial" pitchFamily="34" charset="0"/>
              </a:rPr>
              <a:t>вигравійовані</a:t>
            </a:r>
            <a:r>
              <a:rPr lang="ru-RU" b="1" dirty="0">
                <a:latin typeface="Arial" pitchFamily="34" charset="0"/>
              </a:rPr>
              <a:t>».</a:t>
            </a:r>
          </a:p>
          <a:p>
            <a:pPr lvl="0" indent="457200" algn="just" fontAlgn="base">
              <a:spcBef>
                <a:spcPct val="0"/>
              </a:spcBef>
              <a:spcAft>
                <a:spcPct val="0"/>
              </a:spcAft>
            </a:pPr>
            <a:endParaRPr lang="ru-RU" b="1" dirty="0">
              <a:latin typeface="Arial" pitchFamily="34" charset="0"/>
            </a:endParaRPr>
          </a:p>
          <a:p>
            <a:pPr lvl="0" indent="457200" algn="just" fontAlgn="base">
              <a:spcBef>
                <a:spcPct val="0"/>
              </a:spcBef>
              <a:spcAft>
                <a:spcPct val="0"/>
              </a:spcAft>
            </a:pPr>
            <a:r>
              <a:rPr lang="uk-UA" b="1" dirty="0">
                <a:latin typeface="Arial" pitchFamily="34" charset="0"/>
              </a:rPr>
              <a:t>У першому випадку фотографію спочатку перетворять на растровий чорно-білий шаблон. Методом трафаретного друку його </a:t>
            </a:r>
            <a:r>
              <a:rPr lang="uk-UA" b="1" dirty="0" err="1">
                <a:latin typeface="Arial" pitchFamily="34" charset="0"/>
              </a:rPr>
              <a:t>переносять</a:t>
            </a:r>
            <a:r>
              <a:rPr lang="uk-UA" b="1" dirty="0">
                <a:latin typeface="Arial" pitchFamily="34" charset="0"/>
              </a:rPr>
              <a:t> на спеціальну плівку міліметрової товщини, але замість пігменту шарами різної товщини на плівку наноситься сповільнювач схоплювання бетону. Там, де фотобетон має бути темним, концентрація активного інгредієнта особливо висока, а у світлих областях сповільнювача схоплювання менше</a:t>
            </a:r>
            <a:r>
              <a:rPr lang="ru-RU" b="1" dirty="0">
                <a:latin typeface="Arial" pitchFamily="34" charset="0"/>
              </a:rPr>
              <a:t>.</a:t>
            </a:r>
            <a:endParaRPr kumimoji="0" lang="ru-RU" b="1" i="0" u="none" strike="noStrike" cap="none" normalizeH="0" baseline="0" dirty="0">
              <a:ln>
                <a:noFill/>
              </a:ln>
              <a:effectLst/>
              <a:latin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4AE38F4-2B0F-445E-946D-AF5BD6FB8A04}"/>
              </a:ext>
            </a:extLst>
          </p:cNvPr>
          <p:cNvSpPr>
            <a:spLocks noChangeArrowheads="1"/>
          </p:cNvSpPr>
          <p:nvPr/>
        </p:nvSpPr>
        <p:spPr bwMode="auto">
          <a:xfrm>
            <a:off x="14953" y="116632"/>
            <a:ext cx="9035770" cy="6124754"/>
          </a:xfrm>
          <a:prstGeom prst="rect">
            <a:avLst/>
          </a:prstGeom>
          <a:solidFill>
            <a:schemeClr val="bg1">
              <a:lumMod val="8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spcBef>
                <a:spcPct val="0"/>
              </a:spcBef>
              <a:spcAft>
                <a:spcPct val="0"/>
              </a:spcAft>
              <a:buClrTx/>
              <a:buSzTx/>
              <a:buFontTx/>
              <a:buNone/>
              <a:tabLst/>
            </a:pPr>
            <a:r>
              <a:rPr kumimoji="0" lang="uk-UA" sz="3200" b="1" i="0" u="none" strike="noStrike" cap="none" normalizeH="0" baseline="0" dirty="0">
                <a:ln>
                  <a:noFill/>
                </a:ln>
                <a:solidFill>
                  <a:srgbClr val="0033CC"/>
                </a:solidFill>
                <a:effectLst/>
                <a:latin typeface="Calibri" pitchFamily="34" charset="0"/>
                <a:ea typeface="Times New Roman" pitchFamily="18" charset="0"/>
                <a:cs typeface="Calibri" pitchFamily="34" charset="0"/>
              </a:rPr>
              <a:t>Фотобетон</a:t>
            </a:r>
          </a:p>
          <a:p>
            <a:pPr lvl="0" indent="457200" algn="just" fontAlgn="base">
              <a:spcBef>
                <a:spcPct val="0"/>
              </a:spcBef>
              <a:spcAft>
                <a:spcPct val="0"/>
              </a:spcAft>
            </a:pPr>
            <a:r>
              <a:rPr lang="uk-UA" b="1" dirty="0">
                <a:latin typeface="Arial" pitchFamily="34" charset="0"/>
              </a:rPr>
              <a:t>Ця плівка розміщується в опалубку і заливається бетоном. Уповільнювач схоплювання впливає у певних місцях, у результаті бетон твердне з різною швидкістю.</a:t>
            </a:r>
          </a:p>
          <a:p>
            <a:pPr lvl="0" indent="457200" algn="just" fontAlgn="base">
              <a:spcBef>
                <a:spcPct val="0"/>
              </a:spcBef>
              <a:spcAft>
                <a:spcPct val="0"/>
              </a:spcAft>
            </a:pPr>
            <a:r>
              <a:rPr lang="uk-UA" b="1" dirty="0">
                <a:latin typeface="Arial" pitchFamily="34" charset="0"/>
              </a:rPr>
              <a:t>Через 16-24 години бетонні панелі звільняють від опалубки і промивають водою під низьким тиском води. Вода змиває верхній шар, і його поверхня набуває різної фактури: гладкої або шорсткої (там, де сповільнювача було багато, рельєф глибший).</a:t>
            </a:r>
          </a:p>
          <a:p>
            <a:pPr lvl="0" indent="457200" algn="just" fontAlgn="base">
              <a:spcBef>
                <a:spcPct val="0"/>
              </a:spcBef>
              <a:spcAft>
                <a:spcPct val="0"/>
              </a:spcAft>
            </a:pPr>
            <a:endParaRPr lang="uk-UA" b="1" dirty="0">
              <a:latin typeface="Arial" pitchFamily="34" charset="0"/>
            </a:endParaRPr>
          </a:p>
          <a:p>
            <a:pPr lvl="0" indent="457200" algn="just" fontAlgn="base">
              <a:spcBef>
                <a:spcPct val="0"/>
              </a:spcBef>
              <a:spcAft>
                <a:spcPct val="0"/>
              </a:spcAft>
            </a:pPr>
            <a:r>
              <a:rPr lang="uk-UA" b="1" dirty="0">
                <a:latin typeface="Arial" pitchFamily="34" charset="0"/>
              </a:rPr>
              <a:t>Відповідно до глибини ерозії на поверхні бетону передається тон зображення. Гладка поверхня добре відбиває світло і виглядає світлою, а на рельєфній з'являються тіні - вона передає різні відтінки сірого. За допомогою глибини рельєфу та грануляції бетонної суміші можна регулювати переходи світлотіні та контрастність «фотографії</a:t>
            </a:r>
            <a:r>
              <a:rPr lang="ru-RU" b="1" dirty="0">
                <a:latin typeface="Arial" pitchFamily="34" charset="0"/>
              </a:rPr>
              <a:t>».</a:t>
            </a:r>
          </a:p>
          <a:p>
            <a:pPr lvl="0" indent="457200" algn="just" fontAlgn="base">
              <a:spcBef>
                <a:spcPct val="0"/>
              </a:spcBef>
              <a:spcAft>
                <a:spcPct val="0"/>
              </a:spcAft>
            </a:pPr>
            <a:endParaRPr lang="ru-RU" b="1" dirty="0">
              <a:latin typeface="Arial" pitchFamily="34" charset="0"/>
            </a:endParaRPr>
          </a:p>
          <a:p>
            <a:pPr lvl="0" indent="457200" algn="just" fontAlgn="base">
              <a:spcBef>
                <a:spcPct val="0"/>
              </a:spcBef>
              <a:spcAft>
                <a:spcPct val="0"/>
              </a:spcAft>
            </a:pPr>
            <a:r>
              <a:rPr lang="ru-RU" b="1" dirty="0">
                <a:latin typeface="Arial" pitchFamily="34" charset="0"/>
              </a:rPr>
              <a:t>Фотогравюра (</a:t>
            </a:r>
            <a:r>
              <a:rPr lang="en-US" b="1" dirty="0" err="1">
                <a:latin typeface="Arial" pitchFamily="34" charset="0"/>
              </a:rPr>
              <a:t>Vectogramm-technik</a:t>
            </a:r>
            <a:r>
              <a:rPr lang="en-US" b="1" dirty="0">
                <a:latin typeface="Arial" pitchFamily="34" charset="0"/>
              </a:rPr>
              <a:t>) – </a:t>
            </a:r>
            <a:r>
              <a:rPr lang="uk-UA" b="1" dirty="0">
                <a:latin typeface="Arial" pitchFamily="34" charset="0"/>
              </a:rPr>
              <a:t>це метод, при якому інформація про зображення переноситься на поверхню гнучкої панелі-шаблону (</a:t>
            </a:r>
            <a:r>
              <a:rPr lang="uk-UA" b="1" dirty="0" err="1">
                <a:latin typeface="Arial" pitchFamily="34" charset="0"/>
              </a:rPr>
              <a:t>фотоформлайнера</a:t>
            </a:r>
            <a:r>
              <a:rPr lang="uk-UA" b="1" dirty="0">
                <a:latin typeface="Arial" pitchFamily="34" charset="0"/>
              </a:rPr>
              <a:t>) за допомогою фрезерування, гравіювання. Спочатку фотографія обробляється на комп'ютері та розкладається на 256 відтінків сірого. Різна глибина та ширина прорізаних штрихів або точок-пікселів забезпечують інтенсивність світлотіні та передачу тонів</a:t>
            </a:r>
            <a:r>
              <a:rPr lang="ru-RU" b="1" dirty="0">
                <a:latin typeface="Arial" pitchFamily="34" charset="0"/>
              </a:rPr>
              <a:t>.</a:t>
            </a:r>
            <a:endParaRPr kumimoji="0" lang="ru-RU" b="1" i="0" u="none" strike="noStrike" cap="none" normalizeH="0" baseline="0" dirty="0">
              <a:ln>
                <a:noFill/>
              </a:ln>
              <a:effectLst/>
              <a:latin typeface="Arial" pitchFamily="34" charset="0"/>
            </a:endParaRPr>
          </a:p>
        </p:txBody>
      </p:sp>
    </p:spTree>
    <p:extLst>
      <p:ext uri="{BB962C8B-B14F-4D97-AF65-F5344CB8AC3E}">
        <p14:creationId xmlns:p14="http://schemas.microsoft.com/office/powerpoint/2010/main" val="123696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264696"/>
          </a:xfrm>
          <a:ln>
            <a:solidFill>
              <a:schemeClr val="accent1"/>
            </a:solidFill>
          </a:ln>
        </p:spPr>
        <p:txBody>
          <a:bodyPr>
            <a:normAutofit fontScale="85000" lnSpcReduction="20000"/>
          </a:bodyPr>
          <a:lstStyle/>
          <a:p>
            <a:r>
              <a:rPr lang="uk-UA" b="1" dirty="0">
                <a:solidFill>
                  <a:srgbClr val="0033CC"/>
                </a:solidFill>
              </a:rPr>
              <a:t>Область застосування</a:t>
            </a:r>
          </a:p>
          <a:p>
            <a:r>
              <a:rPr lang="uk-UA" b="1" dirty="0" err="1"/>
              <a:t>Самоущільнюючий</a:t>
            </a:r>
            <a:r>
              <a:rPr lang="uk-UA" b="1" dirty="0"/>
              <a:t> бетон знаходить все ширше застосування. Перспективним є його використання для виробництва збірного залізобетону, влаштування монолітної високоміцної безшовної підлоги, </a:t>
            </a:r>
            <a:r>
              <a:rPr lang="uk-UA" b="1" dirty="0" err="1"/>
              <a:t>торкретбетонування</a:t>
            </a:r>
            <a:r>
              <a:rPr lang="uk-UA" b="1" dirty="0"/>
              <a:t>, реставрації та підсилення конструкцій. З одного боку, поширення бетонів, що самоущільнюються, обмежується </a:t>
            </a:r>
            <a:r>
              <a:rPr lang="uk-UA" b="1" dirty="0" err="1"/>
              <a:t>дороговизною</a:t>
            </a:r>
            <a:r>
              <a:rPr lang="uk-UA" b="1" dirty="0"/>
              <a:t> добавок </a:t>
            </a:r>
            <a:r>
              <a:rPr lang="uk-UA" b="1" dirty="0" err="1"/>
              <a:t>полікарбоксилатів</a:t>
            </a:r>
            <a:r>
              <a:rPr lang="uk-UA" b="1" dirty="0"/>
              <a:t>. Однак використання цього матеріалу дозволяє відмовитися від віброущільнення, що, у свою чергу, зменшує енерговитрати та економить час, покращуючи санітарно-гігієнічні умови праці робітників. </a:t>
            </a:r>
            <a:r>
              <a:rPr lang="uk-UA" b="1" dirty="0" err="1"/>
              <a:t>Безвібраційна</a:t>
            </a:r>
            <a:r>
              <a:rPr lang="uk-UA" b="1" dirty="0"/>
              <a:t> технологія настільки знижує рівень шумового впливу на людину та навколишнє середовище, що заводи залізобетонних виробів можна розміщувати в урбанізованих міських районах.</a:t>
            </a:r>
            <a:endParaRPr lang="uk-U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4AE38F4-2B0F-445E-946D-AF5BD6FB8A04}"/>
              </a:ext>
            </a:extLst>
          </p:cNvPr>
          <p:cNvSpPr>
            <a:spLocks noChangeArrowheads="1"/>
          </p:cNvSpPr>
          <p:nvPr/>
        </p:nvSpPr>
        <p:spPr bwMode="auto">
          <a:xfrm>
            <a:off x="143871" y="139161"/>
            <a:ext cx="8856258" cy="6740307"/>
          </a:xfrm>
          <a:prstGeom prst="rect">
            <a:avLst/>
          </a:prstGeom>
          <a:solidFill>
            <a:schemeClr val="bg1">
              <a:lumMod val="8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spcBef>
                <a:spcPct val="0"/>
              </a:spcBef>
              <a:spcAft>
                <a:spcPct val="0"/>
              </a:spcAft>
              <a:buClrTx/>
              <a:buSzTx/>
              <a:buFontTx/>
              <a:buNone/>
              <a:tabLst/>
            </a:pPr>
            <a:r>
              <a:rPr kumimoji="0" lang="uk-UA" sz="3200" b="1" i="0" u="none" strike="noStrike" cap="none" normalizeH="0" baseline="0" dirty="0">
                <a:ln>
                  <a:noFill/>
                </a:ln>
                <a:solidFill>
                  <a:srgbClr val="0033CC"/>
                </a:solidFill>
                <a:effectLst/>
                <a:latin typeface="Calibri" pitchFamily="34" charset="0"/>
                <a:ea typeface="Times New Roman" pitchFamily="18" charset="0"/>
                <a:cs typeface="Calibri" pitchFamily="34" charset="0"/>
              </a:rPr>
              <a:t>Фотобетон</a:t>
            </a:r>
          </a:p>
          <a:p>
            <a:pPr lvl="0" indent="457200" algn="just" fontAlgn="base">
              <a:spcBef>
                <a:spcPct val="0"/>
              </a:spcBef>
              <a:spcAft>
                <a:spcPct val="0"/>
              </a:spcAft>
            </a:pPr>
            <a:r>
              <a:rPr lang="uk-UA" sz="2000" b="1" dirty="0">
                <a:latin typeface="Arial" pitchFamily="34" charset="0"/>
              </a:rPr>
              <a:t>Отримана модель використовується як шаблон для створення відбитка фотографії на бетоні. Еластичність матриці, якість та відтворюваність деталей дозволяють здійснювати економічне виробництво фотогравюр на бетонних поверхнях. Після розпалубки видно рельєф різної глибини, і з певної відстані під дією світла та тіні можна побачити потрібне зображення.</a:t>
            </a:r>
          </a:p>
          <a:p>
            <a:pPr lvl="0" indent="457200" algn="just" fontAlgn="base">
              <a:spcBef>
                <a:spcPct val="0"/>
              </a:spcBef>
              <a:spcAft>
                <a:spcPct val="0"/>
              </a:spcAft>
            </a:pPr>
            <a:r>
              <a:rPr lang="uk-UA" sz="2000" b="1" dirty="0">
                <a:latin typeface="Arial" pitchFamily="34" charset="0"/>
              </a:rPr>
              <a:t>Візерунок або зображення можуть бути розфарбовані різними пігментами, заскленням, травленням покриття. Можливе використання одночасно технології гравіювання та кислотного травлення.</a:t>
            </a:r>
          </a:p>
          <a:p>
            <a:pPr lvl="0" indent="457200" algn="just" fontAlgn="base">
              <a:spcBef>
                <a:spcPct val="0"/>
              </a:spcBef>
              <a:spcAft>
                <a:spcPct val="0"/>
              </a:spcAft>
            </a:pPr>
            <a:endParaRPr lang="uk-UA" sz="2000" b="1" dirty="0">
              <a:latin typeface="Arial" pitchFamily="34" charset="0"/>
            </a:endParaRPr>
          </a:p>
          <a:p>
            <a:pPr lvl="0" indent="457200" algn="just" fontAlgn="base">
              <a:spcBef>
                <a:spcPct val="0"/>
              </a:spcBef>
              <a:spcAft>
                <a:spcPct val="0"/>
              </a:spcAft>
            </a:pPr>
            <a:r>
              <a:rPr lang="uk-UA" sz="2000" b="1" dirty="0">
                <a:latin typeface="Arial" pitchFamily="34" charset="0"/>
              </a:rPr>
              <a:t>Вироби із декоративного бетону повинні зберігати свої властивості протягом тривалого часу. Для цього можуть застосовуватись спеціальні способи консервації поверхні, наприклад, </a:t>
            </a:r>
            <a:r>
              <a:rPr lang="uk-UA" sz="2000" b="1" dirty="0" err="1">
                <a:latin typeface="Arial" pitchFamily="34" charset="0"/>
              </a:rPr>
              <a:t>флюатування</a:t>
            </a:r>
            <a:r>
              <a:rPr lang="uk-UA" sz="2000" b="1" dirty="0">
                <a:latin typeface="Arial" pitchFamily="34" charset="0"/>
              </a:rPr>
              <a:t>, гідрофобізація, просочення полімером, обробка поверхні спеціальними складами, що проникають всередину бетону і </a:t>
            </a:r>
            <a:r>
              <a:rPr lang="uk-UA" sz="2000" b="1" dirty="0" err="1">
                <a:latin typeface="Arial" pitchFamily="34" charset="0"/>
              </a:rPr>
              <a:t>кольматують</a:t>
            </a:r>
            <a:r>
              <a:rPr lang="uk-UA" sz="2000" b="1" dirty="0">
                <a:latin typeface="Arial" pitchFamily="34" charset="0"/>
              </a:rPr>
              <a:t> його пори та капіляри. Подібна обробка підвищує стійкість бетону і забезпечує збереження зовнішнього вигляду поверхні протягом тривалого часу без спеціального догляду.</a:t>
            </a:r>
            <a:endParaRPr kumimoji="0" lang="uk-UA" sz="2000" b="1" i="0" u="none" strike="noStrike" cap="none" normalizeH="0" baseline="0" dirty="0">
              <a:ln>
                <a:noFill/>
              </a:ln>
              <a:effectLst/>
              <a:latin typeface="Arial" pitchFamily="34" charset="0"/>
            </a:endParaRPr>
          </a:p>
        </p:txBody>
      </p:sp>
    </p:spTree>
    <p:extLst>
      <p:ext uri="{BB962C8B-B14F-4D97-AF65-F5344CB8AC3E}">
        <p14:creationId xmlns:p14="http://schemas.microsoft.com/office/powerpoint/2010/main" val="4159133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srcRect/>
          <a:stretch>
            <a:fillRect/>
          </a:stretch>
        </p:blipFill>
        <p:spPr bwMode="auto">
          <a:xfrm>
            <a:off x="357158" y="357166"/>
            <a:ext cx="5072098" cy="5500726"/>
          </a:xfrm>
          <a:prstGeom prst="rect">
            <a:avLst/>
          </a:prstGeom>
          <a:noFill/>
          <a:ln w="9525">
            <a:solidFill>
              <a:schemeClr val="accent1"/>
            </a:solidFill>
            <a:miter lim="800000"/>
            <a:headEnd/>
            <a:tailEnd/>
          </a:ln>
        </p:spPr>
      </p:pic>
      <p:pic>
        <p:nvPicPr>
          <p:cNvPr id="5" name="Рисунок 4"/>
          <p:cNvPicPr/>
          <p:nvPr/>
        </p:nvPicPr>
        <p:blipFill>
          <a:blip r:embed="rId3" cstate="print"/>
          <a:srcRect/>
          <a:stretch>
            <a:fillRect/>
          </a:stretch>
        </p:blipFill>
        <p:spPr bwMode="auto">
          <a:xfrm>
            <a:off x="5500694" y="357166"/>
            <a:ext cx="3286148" cy="5500726"/>
          </a:xfrm>
          <a:prstGeom prst="rect">
            <a:avLst/>
          </a:prstGeom>
          <a:noFill/>
          <a:ln w="9525">
            <a:solidFill>
              <a:schemeClr val="accent1"/>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0" y="214290"/>
            <a:ext cx="4214842" cy="3429024"/>
          </a:xfrm>
          <a:prstGeom prst="rect">
            <a:avLst/>
          </a:prstGeom>
          <a:blipFill>
            <a:blip r:embed="rId2" cstate="print"/>
            <a:tile tx="0" ty="0" sx="100000" sy="100000" flip="none" algn="tl"/>
          </a:blipFill>
          <a:ln>
            <a:solidFill>
              <a:srgbClr val="008000"/>
            </a:solidFill>
          </a:ln>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7200" b="1" i="0" u="none" strike="noStrike" kern="1200" cap="none" spc="0" normalizeH="0" baseline="0" dirty="0">
                <a:ln>
                  <a:noFill/>
                </a:ln>
                <a:solidFill>
                  <a:srgbClr val="4D4D4D"/>
                </a:solidFill>
                <a:effectLst>
                  <a:outerShdw blurRad="38100" dist="38100" dir="2700000" algn="tl">
                    <a:srgbClr val="000000">
                      <a:alpha val="43137"/>
                    </a:srgbClr>
                  </a:outerShdw>
                </a:effectLst>
                <a:uLnTx/>
                <a:uFillTx/>
                <a:latin typeface="Arial" pitchFamily="34" charset="0"/>
                <a:ea typeface="+mj-ea"/>
                <a:cs typeface="Arial" pitchFamily="34" charset="0"/>
              </a:rPr>
              <a:t>Мармур </a:t>
            </a:r>
            <a:br>
              <a:rPr kumimoji="0" lang="uk-UA" sz="7200" b="1" i="0" u="none" strike="noStrike" kern="1200" cap="none" spc="0" normalizeH="0" baseline="0" dirty="0">
                <a:ln>
                  <a:noFill/>
                </a:ln>
                <a:solidFill>
                  <a:srgbClr val="4D4D4D"/>
                </a:solidFill>
                <a:effectLst>
                  <a:outerShdw blurRad="38100" dist="38100" dir="2700000" algn="tl">
                    <a:srgbClr val="000000">
                      <a:alpha val="43137"/>
                    </a:srgbClr>
                  </a:outerShdw>
                </a:effectLst>
                <a:uLnTx/>
                <a:uFillTx/>
                <a:latin typeface="Arial" pitchFamily="34" charset="0"/>
                <a:ea typeface="+mj-ea"/>
                <a:cs typeface="Arial" pitchFamily="34" charset="0"/>
              </a:rPr>
            </a:br>
            <a:r>
              <a:rPr kumimoji="0" lang="uk-UA" sz="7200" b="1" i="0" u="none" strike="noStrike" kern="1200" cap="none" spc="0" normalizeH="0" baseline="0" dirty="0">
                <a:ln>
                  <a:noFill/>
                </a:ln>
                <a:solidFill>
                  <a:srgbClr val="4D4D4D"/>
                </a:solidFill>
                <a:effectLst>
                  <a:outerShdw blurRad="38100" dist="38100" dir="2700000" algn="tl">
                    <a:srgbClr val="000000">
                      <a:alpha val="43137"/>
                    </a:srgbClr>
                  </a:outerShdw>
                </a:effectLst>
                <a:uLnTx/>
                <a:uFillTx/>
                <a:latin typeface="Arial" pitchFamily="34" charset="0"/>
                <a:ea typeface="+mj-ea"/>
                <a:cs typeface="Arial" pitchFamily="34" charset="0"/>
              </a:rPr>
              <a:t>з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7200" b="1" i="0" u="none" strike="noStrike" kern="1200" cap="none" spc="0" normalizeH="0" baseline="0" dirty="0">
                <a:ln>
                  <a:noFill/>
                </a:ln>
                <a:solidFill>
                  <a:srgbClr val="4D4D4D"/>
                </a:solidFill>
                <a:effectLst>
                  <a:outerShdw blurRad="38100" dist="38100" dir="2700000" algn="tl">
                    <a:srgbClr val="000000">
                      <a:alpha val="43137"/>
                    </a:srgbClr>
                  </a:outerShdw>
                </a:effectLst>
                <a:uLnTx/>
                <a:uFillTx/>
                <a:latin typeface="Arial" pitchFamily="34" charset="0"/>
                <a:ea typeface="+mj-ea"/>
                <a:cs typeface="Arial" pitchFamily="34" charset="0"/>
              </a:rPr>
              <a:t>бетону</a:t>
            </a:r>
          </a:p>
        </p:txBody>
      </p:sp>
      <p:pic>
        <p:nvPicPr>
          <p:cNvPr id="3" name="Picture 2" descr="00000001040"/>
          <p:cNvPicPr>
            <a:picLocks noChangeAspect="1" noChangeArrowheads="1"/>
          </p:cNvPicPr>
          <p:nvPr/>
        </p:nvPicPr>
        <p:blipFill>
          <a:blip r:embed="rId3" cstate="print"/>
          <a:srcRect/>
          <a:stretch>
            <a:fillRect/>
          </a:stretch>
        </p:blipFill>
        <p:spPr bwMode="auto">
          <a:xfrm>
            <a:off x="285720" y="214290"/>
            <a:ext cx="4011704" cy="6314758"/>
          </a:xfrm>
          <a:prstGeom prst="rect">
            <a:avLst/>
          </a:prstGeom>
          <a:noFill/>
          <a:ln w="9525">
            <a:solidFill>
              <a:srgbClr val="008000"/>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428596" y="428604"/>
            <a:ext cx="8229600" cy="6000792"/>
          </a:xfrm>
          <a:solidFill>
            <a:schemeClr val="bg1">
              <a:lumMod val="85000"/>
            </a:schemeClr>
          </a:solidFill>
          <a:ln>
            <a:solidFill>
              <a:srgbClr val="008000"/>
            </a:solidFill>
          </a:ln>
        </p:spPr>
        <p:txBody>
          <a:bodyPr>
            <a:normAutofit/>
          </a:bodyPr>
          <a:lstStyle/>
          <a:p>
            <a:pPr>
              <a:buNone/>
            </a:pPr>
            <a:endParaRPr lang="ru-RU" sz="1050" b="1" dirty="0">
              <a:solidFill>
                <a:srgbClr val="0033CC"/>
              </a:solidFill>
            </a:endParaRPr>
          </a:p>
          <a:p>
            <a:r>
              <a:rPr lang="uk-UA" b="1" dirty="0">
                <a:solidFill>
                  <a:srgbClr val="333333"/>
                </a:solidFill>
                <a:effectLst>
                  <a:outerShdw blurRad="38100" dist="38100" dir="2700000" algn="tl">
                    <a:srgbClr val="000000">
                      <a:alpha val="43137"/>
                    </a:srgbClr>
                  </a:outerShdw>
                </a:effectLst>
              </a:rPr>
              <a:t>Мармур</a:t>
            </a:r>
            <a:r>
              <a:rPr lang="ru-RU" b="1" dirty="0">
                <a:solidFill>
                  <a:srgbClr val="333333"/>
                </a:solidFill>
                <a:effectLst>
                  <a:outerShdw blurRad="38100" dist="38100" dir="2700000" algn="tl">
                    <a:srgbClr val="000000">
                      <a:alpha val="43137"/>
                    </a:srgbClr>
                  </a:outerShdw>
                </a:effectLst>
              </a:rPr>
              <a:t> з бетону </a:t>
            </a:r>
            <a:r>
              <a:rPr lang="ru-RU" b="1" dirty="0"/>
              <a:t>– </a:t>
            </a:r>
            <a:r>
              <a:rPr lang="uk-UA" b="1" dirty="0"/>
              <a:t>ще одна з сучасних технологій бетону</a:t>
            </a:r>
            <a:r>
              <a:rPr lang="ru-RU" b="1" dirty="0"/>
              <a:t>.</a:t>
            </a:r>
          </a:p>
          <a:p>
            <a:r>
              <a:rPr lang="ru-RU" b="1" dirty="0" err="1"/>
              <a:t>АртБетон</a:t>
            </a:r>
            <a:r>
              <a:rPr lang="ru-RU" b="1" dirty="0"/>
              <a:t> – </a:t>
            </a:r>
            <a:r>
              <a:rPr lang="uk-UA" b="1" dirty="0"/>
              <a:t>виробник в Україні таких технологій, на основі яких з піску та цементу здійснюється виготовлення високоякісних </a:t>
            </a:r>
            <a:r>
              <a:rPr lang="uk-UA" b="1" dirty="0">
                <a:solidFill>
                  <a:srgbClr val="292929"/>
                </a:solidFill>
                <a:effectLst>
                  <a:outerShdw blurRad="38100" dist="38100" dir="2700000" algn="tl">
                    <a:srgbClr val="000000">
                      <a:alpha val="43137"/>
                    </a:srgbClr>
                  </a:outerShdw>
                </a:effectLst>
              </a:rPr>
              <a:t>облицювальних матеріалів нового покоління</a:t>
            </a:r>
            <a:r>
              <a:rPr lang="ru-RU" b="1" dirty="0">
                <a:solidFill>
                  <a:srgbClr val="292929"/>
                </a:solidFill>
                <a:effectLst>
                  <a:outerShdw blurRad="38100" dist="38100" dir="2700000" algn="tl">
                    <a:srgbClr val="000000">
                      <a:alpha val="43137"/>
                    </a:srgbClr>
                  </a:outerShdw>
                </a:effectLst>
              </a:rPr>
              <a:t> </a:t>
            </a:r>
            <a:r>
              <a:rPr lang="en-US" b="1" dirty="0">
                <a:solidFill>
                  <a:srgbClr val="292929"/>
                </a:solidFill>
                <a:effectLst>
                  <a:outerShdw blurRad="38100" dist="38100" dir="2700000" algn="tl">
                    <a:srgbClr val="000000">
                      <a:alpha val="43137"/>
                    </a:srgbClr>
                  </a:outerShdw>
                </a:effectLst>
              </a:rPr>
              <a:t>                                		</a:t>
            </a:r>
            <a:r>
              <a:rPr lang="ru-RU" b="1" dirty="0">
                <a:solidFill>
                  <a:srgbClr val="292929"/>
                </a:solidFill>
                <a:effectLst>
                  <a:outerShdw blurRad="38100" dist="38100" dir="2700000" algn="tl">
                    <a:srgbClr val="000000">
                      <a:alpha val="43137"/>
                    </a:srgbClr>
                  </a:outerShdw>
                </a:effectLst>
              </a:rPr>
              <a:t>з </a:t>
            </a:r>
            <a:r>
              <a:rPr lang="en-US" b="1" dirty="0">
                <a:solidFill>
                  <a:srgbClr val="292929"/>
                </a:solidFill>
                <a:effectLst>
                  <a:outerShdw blurRad="38100" dist="38100" dir="2700000" algn="tl">
                    <a:srgbClr val="000000">
                      <a:alpha val="43137"/>
                    </a:srgbClr>
                  </a:outerShdw>
                </a:effectLst>
              </a:rPr>
              <a:t> </a:t>
            </a:r>
            <a:r>
              <a:rPr lang="uk-UA" b="1" dirty="0">
                <a:solidFill>
                  <a:srgbClr val="292929"/>
                </a:solidFill>
                <a:effectLst>
                  <a:outerShdw blurRad="38100" dist="38100" dir="2700000" algn="tl">
                    <a:srgbClr val="000000">
                      <a:alpha val="43137"/>
                    </a:srgbClr>
                  </a:outerShdw>
                </a:effectLst>
              </a:rPr>
              <a:t>Поверхневою Структурою </a:t>
            </a:r>
          </a:p>
          <a:p>
            <a:pPr>
              <a:buNone/>
            </a:pPr>
            <a:r>
              <a:rPr lang="en-US" b="1" dirty="0">
                <a:solidFill>
                  <a:srgbClr val="292929"/>
                </a:solidFill>
                <a:effectLst>
                  <a:outerShdw blurRad="38100" dist="38100" dir="2700000" algn="tl">
                    <a:srgbClr val="000000">
                      <a:alpha val="43137"/>
                    </a:srgbClr>
                  </a:outerShdw>
                </a:effectLst>
              </a:rPr>
              <a:t>                		</a:t>
            </a:r>
            <a:r>
              <a:rPr lang="ru-RU" b="1" dirty="0">
                <a:solidFill>
                  <a:srgbClr val="292929"/>
                </a:solidFill>
                <a:effectLst>
                  <a:outerShdw blurRad="38100" dist="38100" dir="2700000" algn="tl">
                    <a:srgbClr val="000000">
                      <a:alpha val="43137"/>
                    </a:srgbClr>
                  </a:outerShdw>
                </a:effectLst>
              </a:rPr>
              <a:t>і</a:t>
            </a:r>
            <a:r>
              <a:rPr lang="en-US" b="1" dirty="0">
                <a:solidFill>
                  <a:srgbClr val="292929"/>
                </a:solidFill>
                <a:effectLst>
                  <a:outerShdw blurRad="38100" dist="38100" dir="2700000" algn="tl">
                    <a:srgbClr val="000000">
                      <a:alpha val="43137"/>
                    </a:srgbClr>
                  </a:outerShdw>
                </a:effectLst>
              </a:rPr>
              <a:t> </a:t>
            </a:r>
            <a:r>
              <a:rPr lang="uk-UA" b="1" dirty="0">
                <a:solidFill>
                  <a:srgbClr val="292929"/>
                </a:solidFill>
                <a:effectLst>
                  <a:outerShdw blurRad="38100" dist="38100" dir="2700000" algn="tl">
                    <a:srgbClr val="000000">
                      <a:alpha val="43137"/>
                    </a:srgbClr>
                  </a:outerShdw>
                </a:effectLst>
              </a:rPr>
              <a:t>міцністю  </a:t>
            </a:r>
            <a:r>
              <a:rPr lang="uk-UA" b="1" dirty="0" err="1">
                <a:solidFill>
                  <a:srgbClr val="292929"/>
                </a:solidFill>
                <a:effectLst>
                  <a:outerShdw blurRad="38100" dist="38100" dir="2700000" algn="tl">
                    <a:srgbClr val="000000">
                      <a:alpha val="43137"/>
                    </a:srgbClr>
                  </a:outerShdw>
                </a:effectLst>
              </a:rPr>
              <a:t>МаРМуРу</a:t>
            </a:r>
            <a:r>
              <a:rPr lang="ru-RU" b="1" dirty="0">
                <a:solidFill>
                  <a:srgbClr val="292929"/>
                </a:solidFill>
                <a:effectLst>
                  <a:outerShdw blurRad="38100" dist="38100" dir="2700000" algn="tl">
                    <a:srgbClr val="000000">
                      <a:alpha val="43137"/>
                    </a:srgbClr>
                  </a:outerShdw>
                </a:effectLst>
              </a:rPr>
              <a:t>.  </a:t>
            </a:r>
          </a:p>
        </p:txBody>
      </p:sp>
      <p:sp>
        <p:nvSpPr>
          <p:cNvPr id="5" name="Номер слайда 4"/>
          <p:cNvSpPr>
            <a:spLocks noGrp="1"/>
          </p:cNvSpPr>
          <p:nvPr>
            <p:ph type="sldNum" sz="quarter" idx="12"/>
          </p:nvPr>
        </p:nvSpPr>
        <p:spPr/>
        <p:txBody>
          <a:bodyPr/>
          <a:lstStyle/>
          <a:p>
            <a:fld id="{725C68B6-61C2-468F-89AB-4B9F7531AA68}" type="slidenum">
              <a:rPr lang="ru-RU" smtClean="0"/>
              <a:pPr/>
              <a:t>53</a:t>
            </a:fld>
            <a:endParaRPr lang="ru-R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5536" y="188640"/>
            <a:ext cx="8424936" cy="6346056"/>
          </a:xfrm>
          <a:prstGeom prst="rect">
            <a:avLst/>
          </a:prstGeom>
          <a:noFill/>
          <a:ln w="9525">
            <a:solidFill>
              <a:schemeClr val="accent1"/>
            </a:solid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725C68B6-61C2-468F-89AB-4B9F7531AA68}" type="slidenum">
              <a:rPr lang="ru-RU" smtClean="0"/>
              <a:pPr/>
              <a:t>55</a:t>
            </a:fld>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251520" y="1987829"/>
            <a:ext cx="3672408" cy="4582164"/>
          </a:xfrm>
          <a:prstGeom prst="rect">
            <a:avLst/>
          </a:prstGeom>
          <a:noFill/>
          <a:ln w="9525">
            <a:solidFill>
              <a:srgbClr val="008000"/>
            </a:solidFill>
            <a:miter lim="800000"/>
            <a:headEnd/>
            <a:tailEnd/>
          </a:ln>
        </p:spPr>
      </p:pic>
      <p:pic>
        <p:nvPicPr>
          <p:cNvPr id="5" name="Picture 2" descr="00000000223"/>
          <p:cNvPicPr>
            <a:picLocks noChangeAspect="1" noChangeArrowheads="1"/>
          </p:cNvPicPr>
          <p:nvPr/>
        </p:nvPicPr>
        <p:blipFill>
          <a:blip r:embed="rId3" cstate="print"/>
          <a:srcRect/>
          <a:stretch>
            <a:fillRect/>
          </a:stretch>
        </p:blipFill>
        <p:spPr bwMode="auto">
          <a:xfrm>
            <a:off x="2555776" y="188640"/>
            <a:ext cx="4968552" cy="3737030"/>
          </a:xfrm>
          <a:prstGeom prst="rect">
            <a:avLst/>
          </a:prstGeom>
          <a:noFill/>
          <a:ln w="9525">
            <a:solidFill>
              <a:srgbClr val="00800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236296" y="2780928"/>
            <a:ext cx="1727972" cy="3670945"/>
          </a:xfrm>
          <a:prstGeom prst="rect">
            <a:avLst/>
          </a:prstGeom>
          <a:noFill/>
          <a:ln w="9525">
            <a:solidFill>
              <a:srgbClr val="008000"/>
            </a:solid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0000000600"/>
          <p:cNvPicPr>
            <a:picLocks noChangeAspect="1" noChangeArrowheads="1"/>
          </p:cNvPicPr>
          <p:nvPr/>
        </p:nvPicPr>
        <p:blipFill>
          <a:blip r:embed="rId2" cstate="print"/>
          <a:srcRect/>
          <a:stretch>
            <a:fillRect/>
          </a:stretch>
        </p:blipFill>
        <p:spPr bwMode="auto">
          <a:xfrm>
            <a:off x="1571604" y="500042"/>
            <a:ext cx="5929354" cy="5929354"/>
          </a:xfrm>
          <a:prstGeom prst="rect">
            <a:avLst/>
          </a:prstGeom>
          <a:noFill/>
          <a:ln w="9525">
            <a:solidFill>
              <a:srgbClr val="008000"/>
            </a:solidFill>
            <a:miter lim="800000"/>
            <a:headEnd/>
            <a:tailEnd/>
          </a:ln>
        </p:spPr>
      </p:pic>
      <p:sp>
        <p:nvSpPr>
          <p:cNvPr id="3" name="Номер слайда 2"/>
          <p:cNvSpPr>
            <a:spLocks noGrp="1"/>
          </p:cNvSpPr>
          <p:nvPr>
            <p:ph type="sldNum" sz="quarter" idx="12"/>
          </p:nvPr>
        </p:nvSpPr>
        <p:spPr/>
        <p:txBody>
          <a:bodyPr/>
          <a:lstStyle/>
          <a:p>
            <a:fld id="{725C68B6-61C2-468F-89AB-4B9F7531AA68}" type="slidenum">
              <a:rPr lang="ru-RU" smtClean="0"/>
              <a:pPr/>
              <a:t>56</a:t>
            </a:fld>
            <a:endParaRPr lang="ru-RU" dirty="0"/>
          </a:p>
        </p:txBody>
      </p:sp>
      <p:sp>
        <p:nvSpPr>
          <p:cNvPr id="4" name="Прямоугольник 3"/>
          <p:cNvSpPr/>
          <p:nvPr/>
        </p:nvSpPr>
        <p:spPr>
          <a:xfrm>
            <a:off x="785786" y="5286388"/>
            <a:ext cx="1106393" cy="523220"/>
          </a:xfrm>
          <a:prstGeom prst="rect">
            <a:avLst/>
          </a:prstGeom>
          <a:blipFill>
            <a:blip r:embed="rId3" cstate="print"/>
            <a:tile tx="0" ty="0" sx="100000" sy="100000" flip="none" algn="tl"/>
          </a:blipFill>
          <a:ln>
            <a:solidFill>
              <a:srgbClr val="008000"/>
            </a:solidFill>
          </a:ln>
        </p:spPr>
        <p:txBody>
          <a:bodyPr wrap="none">
            <a:spAutoFit/>
          </a:bodyPr>
          <a:lstStyle/>
          <a:p>
            <a:pPr>
              <a:buNone/>
            </a:pPr>
            <a:r>
              <a:rPr lang="ru-RU" sz="2800" b="1" dirty="0"/>
              <a:t>Вазон</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57</a:t>
            </a:fld>
            <a:endParaRPr lang="ru-RU" dirty="0"/>
          </a:p>
        </p:txBody>
      </p:sp>
      <p:pic>
        <p:nvPicPr>
          <p:cNvPr id="3" name="Picture 2" descr="1-111-KAMIX-XEFRITOVYI-1_image_new_image_new"/>
          <p:cNvPicPr>
            <a:picLocks noChangeAspect="1" noChangeArrowheads="1"/>
          </p:cNvPicPr>
          <p:nvPr/>
        </p:nvPicPr>
        <p:blipFill>
          <a:blip r:embed="rId2" cstate="print"/>
          <a:srcRect/>
          <a:stretch>
            <a:fillRect/>
          </a:stretch>
        </p:blipFill>
        <p:spPr bwMode="auto">
          <a:xfrm>
            <a:off x="251520" y="404664"/>
            <a:ext cx="5472608" cy="5535876"/>
          </a:xfrm>
          <a:prstGeom prst="rect">
            <a:avLst/>
          </a:prstGeom>
          <a:noFill/>
          <a:ln w="9525">
            <a:solidFill>
              <a:srgbClr val="008000"/>
            </a:solidFill>
            <a:miter lim="800000"/>
            <a:headEnd/>
            <a:tailEnd/>
          </a:ln>
        </p:spPr>
      </p:pic>
      <p:sp>
        <p:nvSpPr>
          <p:cNvPr id="4" name="Прямоугольник 3"/>
          <p:cNvSpPr/>
          <p:nvPr/>
        </p:nvSpPr>
        <p:spPr>
          <a:xfrm>
            <a:off x="6516216" y="476672"/>
            <a:ext cx="1235210" cy="584775"/>
          </a:xfrm>
          <a:prstGeom prst="rect">
            <a:avLst/>
          </a:prstGeom>
          <a:blipFill>
            <a:blip r:embed="rId3" cstate="print"/>
            <a:tile tx="0" ty="0" sx="100000" sy="100000" flip="none" algn="tl"/>
          </a:blipFill>
          <a:ln>
            <a:solidFill>
              <a:srgbClr val="008000"/>
            </a:solidFill>
          </a:ln>
        </p:spPr>
        <p:txBody>
          <a:bodyPr wrap="none">
            <a:spAutoFit/>
          </a:bodyPr>
          <a:lstStyle/>
          <a:p>
            <a:pPr>
              <a:buNone/>
            </a:pPr>
            <a:r>
              <a:rPr lang="uk-UA" sz="3200" b="1" dirty="0"/>
              <a:t>Камін</a:t>
            </a:r>
          </a:p>
        </p:txBody>
      </p:sp>
      <p:pic>
        <p:nvPicPr>
          <p:cNvPr id="5" name="Рисунок 4"/>
          <p:cNvPicPr/>
          <p:nvPr/>
        </p:nvPicPr>
        <p:blipFill>
          <a:blip r:embed="rId4" cstate="print"/>
          <a:srcRect/>
          <a:stretch>
            <a:fillRect/>
          </a:stretch>
        </p:blipFill>
        <p:spPr bwMode="auto">
          <a:xfrm>
            <a:off x="5868144" y="2276872"/>
            <a:ext cx="2800350" cy="3636818"/>
          </a:xfrm>
          <a:prstGeom prst="rect">
            <a:avLst/>
          </a:prstGeom>
          <a:noFill/>
          <a:ln w="9525">
            <a:solidFill>
              <a:srgbClr val="008000"/>
            </a:solid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0000000533"/>
          <p:cNvPicPr>
            <a:picLocks noChangeAspect="1" noChangeArrowheads="1"/>
          </p:cNvPicPr>
          <p:nvPr/>
        </p:nvPicPr>
        <p:blipFill>
          <a:blip r:embed="rId3" cstate="print"/>
          <a:srcRect/>
          <a:stretch>
            <a:fillRect/>
          </a:stretch>
        </p:blipFill>
        <p:spPr bwMode="auto">
          <a:xfrm>
            <a:off x="1500166" y="357166"/>
            <a:ext cx="6143668" cy="6143668"/>
          </a:xfrm>
          <a:prstGeom prst="rect">
            <a:avLst/>
          </a:prstGeom>
          <a:noFill/>
          <a:ln w="9525">
            <a:solidFill>
              <a:srgbClr val="008000"/>
            </a:solidFill>
            <a:miter lim="800000"/>
            <a:headEnd/>
            <a:tailEnd/>
          </a:ln>
        </p:spPr>
      </p:pic>
      <p:sp>
        <p:nvSpPr>
          <p:cNvPr id="3" name="Номер слайда 2"/>
          <p:cNvSpPr>
            <a:spLocks noGrp="1"/>
          </p:cNvSpPr>
          <p:nvPr>
            <p:ph type="sldNum" sz="quarter" idx="12"/>
          </p:nvPr>
        </p:nvSpPr>
        <p:spPr/>
        <p:txBody>
          <a:bodyPr/>
          <a:lstStyle/>
          <a:p>
            <a:fld id="{725C68B6-61C2-468F-89AB-4B9F7531AA68}" type="slidenum">
              <a:rPr lang="ru-RU" smtClean="0"/>
              <a:pPr/>
              <a:t>58</a:t>
            </a:fld>
            <a:endParaRPr lang="ru-RU" dirty="0"/>
          </a:p>
        </p:txBody>
      </p:sp>
      <p:sp>
        <p:nvSpPr>
          <p:cNvPr id="4" name="Прямоугольник 3"/>
          <p:cNvSpPr/>
          <p:nvPr/>
        </p:nvSpPr>
        <p:spPr>
          <a:xfrm>
            <a:off x="428596" y="5072074"/>
            <a:ext cx="2414444" cy="1077218"/>
          </a:xfrm>
          <a:prstGeom prst="rect">
            <a:avLst/>
          </a:prstGeom>
          <a:blipFill>
            <a:blip r:embed="rId4" cstate="print"/>
            <a:tile tx="0" ty="0" sx="100000" sy="100000" flip="none" algn="tl"/>
          </a:blipFill>
          <a:ln>
            <a:solidFill>
              <a:srgbClr val="008000"/>
            </a:solidFill>
          </a:ln>
        </p:spPr>
        <p:txBody>
          <a:bodyPr wrap="none">
            <a:spAutoFit/>
          </a:bodyPr>
          <a:lstStyle/>
          <a:p>
            <a:pPr algn="ctr">
              <a:buNone/>
            </a:pPr>
            <a:r>
              <a:rPr lang="uk-UA" sz="3200" b="1" dirty="0"/>
              <a:t>Бетонні </a:t>
            </a:r>
          </a:p>
          <a:p>
            <a:pPr algn="ctr">
              <a:buNone/>
            </a:pPr>
            <a:r>
              <a:rPr lang="uk-UA" sz="3200" b="1" dirty="0"/>
              <a:t>балюстради</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59</a:t>
            </a:fld>
            <a:endParaRPr lang="ru-RU" dirty="0"/>
          </a:p>
        </p:txBody>
      </p:sp>
      <p:pic>
        <p:nvPicPr>
          <p:cNvPr id="3074" name="Picture 2" descr="agur1"/>
          <p:cNvPicPr>
            <a:picLocks noChangeAspect="1" noChangeArrowheads="1"/>
          </p:cNvPicPr>
          <p:nvPr/>
        </p:nvPicPr>
        <p:blipFill>
          <a:blip r:embed="rId3" cstate="print"/>
          <a:srcRect/>
          <a:stretch>
            <a:fillRect/>
          </a:stretch>
        </p:blipFill>
        <p:spPr bwMode="auto">
          <a:xfrm>
            <a:off x="1214414" y="214290"/>
            <a:ext cx="7061344" cy="4500594"/>
          </a:xfrm>
          <a:prstGeom prst="rect">
            <a:avLst/>
          </a:prstGeom>
          <a:noFill/>
          <a:ln w="9525">
            <a:solidFill>
              <a:srgbClr val="008000"/>
            </a:solidFill>
            <a:miter lim="800000"/>
            <a:headEnd/>
            <a:tailEnd/>
          </a:ln>
        </p:spPr>
      </p:pic>
      <p:sp>
        <p:nvSpPr>
          <p:cNvPr id="5" name="Прямоугольник 4"/>
          <p:cNvSpPr/>
          <p:nvPr/>
        </p:nvSpPr>
        <p:spPr>
          <a:xfrm>
            <a:off x="357158" y="4786322"/>
            <a:ext cx="8429684" cy="1631216"/>
          </a:xfrm>
          <a:prstGeom prst="rect">
            <a:avLst/>
          </a:prstGeom>
          <a:ln>
            <a:solidFill>
              <a:srgbClr val="008000"/>
            </a:solidFill>
          </a:ln>
        </p:spPr>
        <p:txBody>
          <a:bodyPr wrap="square">
            <a:spAutoFit/>
          </a:bodyPr>
          <a:lstStyle/>
          <a:p>
            <a:r>
              <a:rPr lang="uk-UA" sz="2000" b="1" dirty="0"/>
              <a:t>Мереживні вироби з бетону.</a:t>
            </a:r>
          </a:p>
          <a:p>
            <a:r>
              <a:rPr lang="uk-UA" sz="2000" b="1" dirty="0"/>
              <a:t> Унікальна технологія створення бетонної маси зі спеціальними реологічними властивостями і лиття бетону під впливом високочастотних коливань малої амплітуди дозволяє виготовляти тонкостінні вироби з мереживними візерунками.</a:t>
            </a:r>
            <a:endParaRPr lang="uk-UA"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85720" y="0"/>
            <a:ext cx="8229600" cy="642918"/>
          </a:xfrm>
        </p:spPr>
        <p:txBody>
          <a:bodyPr>
            <a:normAutofit/>
          </a:bodyPr>
          <a:lstStyle/>
          <a:p>
            <a:r>
              <a:rPr lang="uk-UA" sz="2800" b="1" dirty="0" err="1">
                <a:solidFill>
                  <a:srgbClr val="0033CC"/>
                </a:solidFill>
                <a:effectLst>
                  <a:outerShdw blurRad="38100" dist="38100" dir="2700000" algn="tl">
                    <a:srgbClr val="000000">
                      <a:alpha val="43137"/>
                    </a:srgbClr>
                  </a:outerShdw>
                </a:effectLst>
              </a:rPr>
              <a:t>Самоущільнюючий</a:t>
            </a:r>
            <a:r>
              <a:rPr lang="uk-UA" sz="2800" b="1" dirty="0">
                <a:solidFill>
                  <a:srgbClr val="0033CC"/>
                </a:solidFill>
                <a:effectLst>
                  <a:outerShdw blurRad="38100" dist="38100" dir="2700000" algn="tl">
                    <a:srgbClr val="000000">
                      <a:alpha val="43137"/>
                    </a:srgbClr>
                  </a:outerShdw>
                </a:effectLst>
              </a:rPr>
              <a:t> бетон </a:t>
            </a:r>
          </a:p>
        </p:txBody>
      </p:sp>
      <p:sp>
        <p:nvSpPr>
          <p:cNvPr id="3" name="Содержимое 2"/>
          <p:cNvSpPr>
            <a:spLocks noGrp="1"/>
          </p:cNvSpPr>
          <p:nvPr>
            <p:ph sz="half" idx="4294967295"/>
          </p:nvPr>
        </p:nvSpPr>
        <p:spPr>
          <a:xfrm>
            <a:off x="214282" y="642918"/>
            <a:ext cx="8715436" cy="6072230"/>
          </a:xfrm>
          <a:solidFill>
            <a:schemeClr val="tx2">
              <a:lumMod val="20000"/>
              <a:lumOff val="80000"/>
            </a:schemeClr>
          </a:solidFill>
          <a:ln>
            <a:solidFill>
              <a:schemeClr val="accent1"/>
            </a:solidFill>
          </a:ln>
        </p:spPr>
        <p:txBody>
          <a:bodyPr>
            <a:noAutofit/>
          </a:bodyPr>
          <a:lstStyle/>
          <a:p>
            <a:r>
              <a:rPr lang="ru-RU" sz="1800" b="1" dirty="0"/>
              <a:t>    </a:t>
            </a:r>
            <a:r>
              <a:rPr lang="uk-UA" sz="1800" b="1" dirty="0"/>
              <a:t>На будівельних майданчиках дуже часто доводиться стикатися з ситуаціями, коли використання бетону, що самоущільнюється, просто необхідне:</a:t>
            </a:r>
          </a:p>
          <a:p>
            <a:r>
              <a:rPr lang="uk-UA" sz="1800" b="1" dirty="0"/>
              <a:t>при бетонуванні на великій висоті або на воді, коли процес ущільнення вкрай </a:t>
            </a:r>
            <a:r>
              <a:rPr lang="uk-UA" sz="1800" b="1" dirty="0" err="1"/>
              <a:t>затруднений</a:t>
            </a:r>
            <a:r>
              <a:rPr lang="uk-UA" sz="1800" b="1" dirty="0"/>
              <a:t>, потребує значних засобів та небезпечний для персоналу;</a:t>
            </a:r>
          </a:p>
          <a:p>
            <a:r>
              <a:rPr lang="uk-UA" sz="1800" b="1" dirty="0"/>
              <a:t>при бетонуванні </a:t>
            </a:r>
            <a:r>
              <a:rPr lang="uk-UA" sz="1800" b="1" dirty="0" err="1"/>
              <a:t>густоармованих</a:t>
            </a:r>
            <a:r>
              <a:rPr lang="uk-UA" sz="1800" b="1" dirty="0"/>
              <a:t> конструкцій, де звичайний бетон не заповнює всю порожнину опалубки, що може призвести до появи дефектів і передчасної корозії;</a:t>
            </a:r>
          </a:p>
          <a:p>
            <a:r>
              <a:rPr lang="uk-UA" sz="1800" b="1" dirty="0"/>
              <a:t>при бетонуванні конструкцій складної геометричної форми, і навіть конструкцій, до яких пред'являються особливі вимоги щодо якості зовнішньої поверхні</a:t>
            </a:r>
            <a:r>
              <a:rPr lang="ru-RU" sz="1800" b="1" dirty="0"/>
              <a:t>. </a:t>
            </a:r>
            <a:r>
              <a:rPr lang="en-US" sz="1800" b="1" dirty="0"/>
              <a:t>C</a:t>
            </a:r>
            <a:r>
              <a:rPr lang="uk-UA" sz="1800" b="1" dirty="0" err="1"/>
              <a:t>амоущільнюючий</a:t>
            </a:r>
            <a:r>
              <a:rPr lang="uk-UA" sz="1800" b="1" dirty="0"/>
              <a:t> бетон точно повторює поверхню опалубки і не має порожнин і каверн, то використання цього бетону дасть помітно більш високу якість зовнішньої поверхні, ніж при використанні звичайного бетону (тобто в багатьох випадках відпаде необхідність у подальшому оздобленні: шпаклівці тощо</a:t>
            </a:r>
            <a:r>
              <a:rPr lang="ru-RU" sz="1800" b="1" dirty="0"/>
              <a:t>);</a:t>
            </a:r>
          </a:p>
          <a:p>
            <a:r>
              <a:rPr lang="uk-UA" sz="1800" b="1" dirty="0"/>
              <a:t>при бетонуванні опор мостів, гребель, тунелів та інших важкодоступних та відповідальних споруд, коли необхідно безперервно подавати на об'єкт велику кількість бетону, а робота персоналу украй утруднена та небезпечна</a:t>
            </a:r>
            <a:r>
              <a:rPr lang="ru-RU" sz="1800" b="1"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1"/>
            <a:ext cx="8856984" cy="938719"/>
          </a:xfrm>
          <a:prstGeom prst="rect">
            <a:avLst/>
          </a:prstGeom>
        </p:spPr>
        <p:txBody>
          <a:bodyPr wrap="square">
            <a:spAutoFit/>
          </a:bodyPr>
          <a:lstStyle/>
          <a:p>
            <a:r>
              <a:rPr lang="uk-UA" sz="2750" b="1" dirty="0"/>
              <a:t>Можливі кольори виробів під "мармур з бетону"</a:t>
            </a:r>
            <a:br>
              <a:rPr lang="uk-UA" sz="2750" b="1" dirty="0"/>
            </a:br>
            <a:endParaRPr lang="uk-UA" sz="2750" dirty="0"/>
          </a:p>
        </p:txBody>
      </p:sp>
      <p:pic>
        <p:nvPicPr>
          <p:cNvPr id="3" name="Рисунок 2" descr="возможные цвета изделий">
            <a:hlinkClick r:id="rId2" tgtFrame="&quot;_blank&quot;"/>
          </p:cNvPr>
          <p:cNvPicPr/>
          <p:nvPr/>
        </p:nvPicPr>
        <p:blipFill>
          <a:blip r:embed="rId3" cstate="print"/>
          <a:srcRect/>
          <a:stretch>
            <a:fillRect/>
          </a:stretch>
        </p:blipFill>
        <p:spPr bwMode="auto">
          <a:xfrm>
            <a:off x="395536" y="908720"/>
            <a:ext cx="1905000" cy="619125"/>
          </a:xfrm>
          <a:prstGeom prst="rect">
            <a:avLst/>
          </a:prstGeom>
          <a:noFill/>
          <a:ln w="9525">
            <a:noFill/>
            <a:miter lim="800000"/>
            <a:headEnd/>
            <a:tailEnd/>
          </a:ln>
        </p:spPr>
      </p:pic>
      <p:pic>
        <p:nvPicPr>
          <p:cNvPr id="4" name="Рисунок 3" descr="возможные цвета изделий">
            <a:hlinkClick r:id="rId4" tgtFrame="&quot;_blank&quot;"/>
          </p:cNvPr>
          <p:cNvPicPr/>
          <p:nvPr/>
        </p:nvPicPr>
        <p:blipFill>
          <a:blip r:embed="rId5" cstate="print"/>
          <a:srcRect/>
          <a:stretch>
            <a:fillRect/>
          </a:stretch>
        </p:blipFill>
        <p:spPr bwMode="auto">
          <a:xfrm>
            <a:off x="467544" y="1700808"/>
            <a:ext cx="1905000" cy="619125"/>
          </a:xfrm>
          <a:prstGeom prst="rect">
            <a:avLst/>
          </a:prstGeom>
          <a:noFill/>
          <a:ln w="9525">
            <a:noFill/>
            <a:miter lim="800000"/>
            <a:headEnd/>
            <a:tailEnd/>
          </a:ln>
        </p:spPr>
      </p:pic>
      <p:pic>
        <p:nvPicPr>
          <p:cNvPr id="5" name="Рисунок 4" descr="возможные цвета изделий">
            <a:hlinkClick r:id="rId6" tgtFrame="&quot;_blank&quot;"/>
          </p:cNvPr>
          <p:cNvPicPr/>
          <p:nvPr/>
        </p:nvPicPr>
        <p:blipFill>
          <a:blip r:embed="rId7" cstate="print"/>
          <a:srcRect/>
          <a:stretch>
            <a:fillRect/>
          </a:stretch>
        </p:blipFill>
        <p:spPr bwMode="auto">
          <a:xfrm>
            <a:off x="2483768" y="908720"/>
            <a:ext cx="1905000" cy="619125"/>
          </a:xfrm>
          <a:prstGeom prst="rect">
            <a:avLst/>
          </a:prstGeom>
          <a:noFill/>
          <a:ln w="9525">
            <a:noFill/>
            <a:miter lim="800000"/>
            <a:headEnd/>
            <a:tailEnd/>
          </a:ln>
        </p:spPr>
      </p:pic>
      <p:pic>
        <p:nvPicPr>
          <p:cNvPr id="6" name="Рисунок 5" descr="возможные цвета изделий">
            <a:hlinkClick r:id="rId8" tgtFrame="&quot;_blank&quot;"/>
          </p:cNvPr>
          <p:cNvPicPr/>
          <p:nvPr/>
        </p:nvPicPr>
        <p:blipFill>
          <a:blip r:embed="rId9" cstate="print"/>
          <a:srcRect/>
          <a:stretch>
            <a:fillRect/>
          </a:stretch>
        </p:blipFill>
        <p:spPr bwMode="auto">
          <a:xfrm>
            <a:off x="6876256" y="3284984"/>
            <a:ext cx="1905000" cy="619125"/>
          </a:xfrm>
          <a:prstGeom prst="rect">
            <a:avLst/>
          </a:prstGeom>
          <a:noFill/>
          <a:ln w="9525">
            <a:noFill/>
            <a:miter lim="800000"/>
            <a:headEnd/>
            <a:tailEnd/>
          </a:ln>
        </p:spPr>
      </p:pic>
      <p:pic>
        <p:nvPicPr>
          <p:cNvPr id="7" name="Рисунок 6" descr="http://www.mramor-beton.ru/gallery/rascvetki/3062.jpg">
            <a:hlinkClick r:id="rId10" tgtFrame="&quot;_blank&quot;"/>
          </p:cNvPr>
          <p:cNvPicPr/>
          <p:nvPr/>
        </p:nvPicPr>
        <p:blipFill>
          <a:blip r:embed="rId11" cstate="print"/>
          <a:srcRect/>
          <a:stretch>
            <a:fillRect/>
          </a:stretch>
        </p:blipFill>
        <p:spPr bwMode="auto">
          <a:xfrm>
            <a:off x="467544" y="2492896"/>
            <a:ext cx="1905000" cy="638175"/>
          </a:xfrm>
          <a:prstGeom prst="rect">
            <a:avLst/>
          </a:prstGeom>
          <a:noFill/>
          <a:ln w="9525">
            <a:noFill/>
            <a:miter lim="800000"/>
            <a:headEnd/>
            <a:tailEnd/>
          </a:ln>
        </p:spPr>
      </p:pic>
      <p:pic>
        <p:nvPicPr>
          <p:cNvPr id="8" name="Рисунок 7" descr="возможные цвета изделий">
            <a:hlinkClick r:id="rId12" tgtFrame="&quot;_blank&quot;"/>
          </p:cNvPr>
          <p:cNvPicPr/>
          <p:nvPr/>
        </p:nvPicPr>
        <p:blipFill>
          <a:blip r:embed="rId13" cstate="print"/>
          <a:srcRect/>
          <a:stretch>
            <a:fillRect/>
          </a:stretch>
        </p:blipFill>
        <p:spPr bwMode="auto">
          <a:xfrm>
            <a:off x="467544" y="3212976"/>
            <a:ext cx="1905000" cy="619125"/>
          </a:xfrm>
          <a:prstGeom prst="rect">
            <a:avLst/>
          </a:prstGeom>
          <a:noFill/>
          <a:ln w="9525">
            <a:noFill/>
            <a:miter lim="800000"/>
            <a:headEnd/>
            <a:tailEnd/>
          </a:ln>
        </p:spPr>
      </p:pic>
      <p:pic>
        <p:nvPicPr>
          <p:cNvPr id="9" name="Рисунок 8" descr="возможные цвета изделий">
            <a:hlinkClick r:id="rId14" tgtFrame="&quot;_blank&quot;"/>
          </p:cNvPr>
          <p:cNvPicPr/>
          <p:nvPr/>
        </p:nvPicPr>
        <p:blipFill>
          <a:blip r:embed="rId15" cstate="print"/>
          <a:srcRect/>
          <a:stretch>
            <a:fillRect/>
          </a:stretch>
        </p:blipFill>
        <p:spPr bwMode="auto">
          <a:xfrm>
            <a:off x="6876256" y="908720"/>
            <a:ext cx="1905000" cy="685800"/>
          </a:xfrm>
          <a:prstGeom prst="rect">
            <a:avLst/>
          </a:prstGeom>
          <a:noFill/>
          <a:ln w="9525">
            <a:noFill/>
            <a:miter lim="800000"/>
            <a:headEnd/>
            <a:tailEnd/>
          </a:ln>
        </p:spPr>
      </p:pic>
      <p:pic>
        <p:nvPicPr>
          <p:cNvPr id="10" name="Рисунок 9" descr="возможные цвета изделий">
            <a:hlinkClick r:id="rId16" tgtFrame="&quot;_blank&quot;"/>
          </p:cNvPr>
          <p:cNvPicPr/>
          <p:nvPr/>
        </p:nvPicPr>
        <p:blipFill>
          <a:blip r:embed="rId17" cstate="print"/>
          <a:srcRect/>
          <a:stretch>
            <a:fillRect/>
          </a:stretch>
        </p:blipFill>
        <p:spPr bwMode="auto">
          <a:xfrm>
            <a:off x="4644008" y="908720"/>
            <a:ext cx="1905000" cy="609600"/>
          </a:xfrm>
          <a:prstGeom prst="rect">
            <a:avLst/>
          </a:prstGeom>
          <a:noFill/>
          <a:ln w="9525">
            <a:noFill/>
            <a:miter lim="800000"/>
            <a:headEnd/>
            <a:tailEnd/>
          </a:ln>
        </p:spPr>
      </p:pic>
      <p:pic>
        <p:nvPicPr>
          <p:cNvPr id="11" name="Рисунок 10" descr="возможные цвета изделий">
            <a:hlinkClick r:id="rId18" tgtFrame="&quot;_blank&quot;"/>
          </p:cNvPr>
          <p:cNvPicPr/>
          <p:nvPr/>
        </p:nvPicPr>
        <p:blipFill>
          <a:blip r:embed="rId19" cstate="print"/>
          <a:srcRect/>
          <a:stretch>
            <a:fillRect/>
          </a:stretch>
        </p:blipFill>
        <p:spPr bwMode="auto">
          <a:xfrm>
            <a:off x="6876256" y="2492896"/>
            <a:ext cx="1905000" cy="685800"/>
          </a:xfrm>
          <a:prstGeom prst="rect">
            <a:avLst/>
          </a:prstGeom>
          <a:noFill/>
          <a:ln w="9525">
            <a:noFill/>
            <a:miter lim="800000"/>
            <a:headEnd/>
            <a:tailEnd/>
          </a:ln>
        </p:spPr>
      </p:pic>
      <p:pic>
        <p:nvPicPr>
          <p:cNvPr id="12" name="Рисунок 11" descr="возможные цвета">
            <a:hlinkClick r:id="rId20" tgtFrame="&quot;_blank&quot;"/>
          </p:cNvPr>
          <p:cNvPicPr/>
          <p:nvPr/>
        </p:nvPicPr>
        <p:blipFill>
          <a:blip r:embed="rId21" cstate="print"/>
          <a:srcRect/>
          <a:stretch>
            <a:fillRect/>
          </a:stretch>
        </p:blipFill>
        <p:spPr bwMode="auto">
          <a:xfrm>
            <a:off x="467544" y="3933056"/>
            <a:ext cx="1905000" cy="720080"/>
          </a:xfrm>
          <a:prstGeom prst="rect">
            <a:avLst/>
          </a:prstGeom>
          <a:noFill/>
          <a:ln w="9525">
            <a:noFill/>
            <a:miter lim="800000"/>
            <a:headEnd/>
            <a:tailEnd/>
          </a:ln>
        </p:spPr>
      </p:pic>
      <p:pic>
        <p:nvPicPr>
          <p:cNvPr id="13" name="Рисунок 12" descr="возможные цвета изделий">
            <a:hlinkClick r:id="rId22" tgtFrame="&quot;_blank&quot;"/>
          </p:cNvPr>
          <p:cNvPicPr/>
          <p:nvPr/>
        </p:nvPicPr>
        <p:blipFill>
          <a:blip r:embed="rId23" cstate="print"/>
          <a:srcRect/>
          <a:stretch>
            <a:fillRect/>
          </a:stretch>
        </p:blipFill>
        <p:spPr bwMode="auto">
          <a:xfrm>
            <a:off x="6876256" y="1700808"/>
            <a:ext cx="1905000" cy="685800"/>
          </a:xfrm>
          <a:prstGeom prst="rect">
            <a:avLst/>
          </a:prstGeom>
          <a:noFill/>
          <a:ln w="9525">
            <a:noFill/>
            <a:miter lim="800000"/>
            <a:headEnd/>
            <a:tailEnd/>
          </a:ln>
        </p:spPr>
      </p:pic>
      <p:pic>
        <p:nvPicPr>
          <p:cNvPr id="14" name="Рисунок 13" descr="http://www.mramor-beton.ru/gallery/rascvetki/3062-2.jpg">
            <a:hlinkClick r:id="rId24" tgtFrame="&quot;_blank&quot;"/>
          </p:cNvPr>
          <p:cNvPicPr/>
          <p:nvPr/>
        </p:nvPicPr>
        <p:blipFill>
          <a:blip r:embed="rId25" cstate="print"/>
          <a:srcRect/>
          <a:stretch>
            <a:fillRect/>
          </a:stretch>
        </p:blipFill>
        <p:spPr bwMode="auto">
          <a:xfrm>
            <a:off x="6876256" y="4005064"/>
            <a:ext cx="1905000" cy="638175"/>
          </a:xfrm>
          <a:prstGeom prst="rect">
            <a:avLst/>
          </a:prstGeom>
          <a:noFill/>
          <a:ln w="9525">
            <a:noFill/>
            <a:miter lim="800000"/>
            <a:headEnd/>
            <a:tailEnd/>
          </a:ln>
        </p:spPr>
      </p:pic>
      <p:pic>
        <p:nvPicPr>
          <p:cNvPr id="2050" name="Picture 2"/>
          <p:cNvPicPr>
            <a:picLocks noChangeAspect="1" noChangeArrowheads="1"/>
          </p:cNvPicPr>
          <p:nvPr/>
        </p:nvPicPr>
        <p:blipFill>
          <a:blip r:embed="rId26" cstate="print"/>
          <a:srcRect/>
          <a:stretch>
            <a:fillRect/>
          </a:stretch>
        </p:blipFill>
        <p:spPr bwMode="auto">
          <a:xfrm>
            <a:off x="467544" y="4869160"/>
            <a:ext cx="1953924" cy="1773957"/>
          </a:xfrm>
          <a:prstGeom prst="rect">
            <a:avLst/>
          </a:prstGeom>
          <a:noFill/>
          <a:ln w="9525">
            <a:solidFill>
              <a:srgbClr val="008000"/>
            </a:solidFill>
            <a:miter lim="800000"/>
            <a:headEnd/>
            <a:tailEnd/>
          </a:ln>
        </p:spPr>
      </p:pic>
      <p:pic>
        <p:nvPicPr>
          <p:cNvPr id="2051" name="Picture 3"/>
          <p:cNvPicPr>
            <a:picLocks noChangeAspect="1" noChangeArrowheads="1"/>
          </p:cNvPicPr>
          <p:nvPr/>
        </p:nvPicPr>
        <p:blipFill>
          <a:blip r:embed="rId27" cstate="print"/>
          <a:srcRect/>
          <a:stretch>
            <a:fillRect/>
          </a:stretch>
        </p:blipFill>
        <p:spPr bwMode="auto">
          <a:xfrm>
            <a:off x="6876256" y="4797152"/>
            <a:ext cx="1812773" cy="1872208"/>
          </a:xfrm>
          <a:prstGeom prst="rect">
            <a:avLst/>
          </a:prstGeom>
          <a:noFill/>
          <a:ln w="9525">
            <a:solidFill>
              <a:srgbClr val="008000"/>
            </a:solidFill>
            <a:miter lim="800000"/>
            <a:headEnd/>
            <a:tailEnd/>
          </a:ln>
        </p:spPr>
      </p:pic>
      <p:pic>
        <p:nvPicPr>
          <p:cNvPr id="18" name="Рисунок 17"/>
          <p:cNvPicPr/>
          <p:nvPr/>
        </p:nvPicPr>
        <p:blipFill>
          <a:blip r:embed="rId28" cstate="print"/>
          <a:srcRect/>
          <a:stretch>
            <a:fillRect/>
          </a:stretch>
        </p:blipFill>
        <p:spPr bwMode="auto">
          <a:xfrm>
            <a:off x="2483768" y="3284984"/>
            <a:ext cx="4248472" cy="2592288"/>
          </a:xfrm>
          <a:prstGeom prst="rect">
            <a:avLst/>
          </a:prstGeom>
          <a:noFill/>
          <a:ln w="9525">
            <a:solidFill>
              <a:srgbClr val="008000"/>
            </a:solid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23528" y="260648"/>
            <a:ext cx="6096000" cy="4572000"/>
          </a:xfrm>
          <a:prstGeom prst="rect">
            <a:avLst/>
          </a:prstGeom>
          <a:noFill/>
          <a:ln w="9525">
            <a:solidFill>
              <a:srgbClr val="008000"/>
            </a:solidFill>
            <a:miter lim="800000"/>
            <a:headEnd/>
            <a:tailEnd/>
          </a:ln>
        </p:spPr>
      </p:pic>
      <p:pic>
        <p:nvPicPr>
          <p:cNvPr id="3" name="Рисунок 2"/>
          <p:cNvPicPr/>
          <p:nvPr/>
        </p:nvPicPr>
        <p:blipFill>
          <a:blip r:embed="rId3" cstate="print"/>
          <a:srcRect/>
          <a:stretch>
            <a:fillRect/>
          </a:stretch>
        </p:blipFill>
        <p:spPr bwMode="auto">
          <a:xfrm>
            <a:off x="3779912" y="2852936"/>
            <a:ext cx="5087888" cy="3635896"/>
          </a:xfrm>
          <a:prstGeom prst="rect">
            <a:avLst/>
          </a:prstGeom>
          <a:noFill/>
          <a:ln w="9525">
            <a:solidFill>
              <a:srgbClr val="008000"/>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95536" y="188640"/>
            <a:ext cx="8280920" cy="6480720"/>
          </a:xfrm>
          <a:prstGeom prst="rect">
            <a:avLst/>
          </a:prstGeom>
          <a:noFill/>
          <a:ln w="9525">
            <a:solidFill>
              <a:srgbClr val="FF0000"/>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a:stretch>
            <a:fillRect/>
          </a:stretch>
        </p:blipFill>
        <p:spPr bwMode="auto">
          <a:xfrm>
            <a:off x="3131840" y="188640"/>
            <a:ext cx="5715000" cy="3524250"/>
          </a:xfrm>
          <a:prstGeom prst="rect">
            <a:avLst/>
          </a:prstGeom>
          <a:noFill/>
          <a:ln w="9525">
            <a:solidFill>
              <a:srgbClr val="0033CC"/>
            </a:solidFill>
            <a:miter lim="800000"/>
            <a:headEnd/>
            <a:tailEnd/>
          </a:ln>
        </p:spPr>
      </p:pic>
      <p:pic>
        <p:nvPicPr>
          <p:cNvPr id="4" name="Рисунок 3"/>
          <p:cNvPicPr/>
          <p:nvPr/>
        </p:nvPicPr>
        <p:blipFill>
          <a:blip r:embed="rId3" cstate="print"/>
          <a:srcRect/>
          <a:stretch>
            <a:fillRect/>
          </a:stretch>
        </p:blipFill>
        <p:spPr bwMode="auto">
          <a:xfrm>
            <a:off x="323528" y="3140968"/>
            <a:ext cx="5715000" cy="3333750"/>
          </a:xfrm>
          <a:prstGeom prst="rect">
            <a:avLst/>
          </a:prstGeom>
          <a:noFill/>
          <a:ln w="9525">
            <a:solidFill>
              <a:srgbClr val="0033CC"/>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403648" y="188640"/>
            <a:ext cx="6336704" cy="6408712"/>
          </a:xfrm>
          <a:prstGeom prst="rect">
            <a:avLst/>
          </a:prstGeom>
          <a:noFill/>
          <a:ln w="9525">
            <a:solidFill>
              <a:srgbClr val="008000"/>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1520" y="332656"/>
            <a:ext cx="8551043" cy="3096344"/>
          </a:xfrm>
          <a:prstGeom prst="rect">
            <a:avLst/>
          </a:prstGeom>
          <a:noFill/>
          <a:ln w="9525">
            <a:solidFill>
              <a:schemeClr val="accent1"/>
            </a:solidFill>
            <a:miter lim="800000"/>
            <a:headEnd/>
            <a:tailEnd/>
          </a:ln>
        </p:spPr>
      </p:pic>
      <p:sp>
        <p:nvSpPr>
          <p:cNvPr id="5" name="Содержимое 2"/>
          <p:cNvSpPr txBox="1">
            <a:spLocks/>
          </p:cNvSpPr>
          <p:nvPr/>
        </p:nvSpPr>
        <p:spPr>
          <a:xfrm>
            <a:off x="251520" y="3645024"/>
            <a:ext cx="8568952" cy="2952328"/>
          </a:xfrm>
          <a:prstGeom prst="rect">
            <a:avLst/>
          </a:prstGeom>
          <a:ln>
            <a:solidFill>
              <a:schemeClr val="accent1"/>
            </a:solidFill>
          </a:ln>
        </p:spPr>
        <p:txBody>
          <a:bodyPr>
            <a:normAutofit/>
          </a:bodyPr>
          <a:lstStyle/>
          <a:p>
            <a:pPr marL="342900" lvl="0" indent="-342900">
              <a:spcBef>
                <a:spcPct val="20000"/>
              </a:spcBef>
              <a:buFont typeface="Arial" pitchFamily="34" charset="0"/>
              <a:buChar char="•"/>
              <a:defRPr/>
            </a:pPr>
            <a:r>
              <a:rPr lang="uk-UA" sz="2200" b="1" dirty="0"/>
              <a:t>Новий унікальний матеріал 21 століття - прозорий бетон! Досягається такий ефект, шляхом додавання в дрібнозернистий бетон оптичних волокон, які досягають від 2 мікрометрів до 2 мм у діаметрі. Вони зливаються з бетоном і стають компонентом матеріалу, створюючи тим самим абсолютно новий матеріал зі світлопровідністю. Він отримав свою назву </a:t>
            </a:r>
            <a:r>
              <a:rPr lang="ru-RU" sz="2200" b="1" dirty="0"/>
              <a:t>- </a:t>
            </a:r>
            <a:r>
              <a:rPr lang="en-US" sz="2200" b="1" dirty="0" err="1"/>
              <a:t>Litracon</a:t>
            </a:r>
            <a:r>
              <a:rPr lang="en-US" sz="2200" b="1" dirty="0"/>
              <a:t>, </a:t>
            </a:r>
            <a:r>
              <a:rPr lang="uk-UA" sz="2200" b="1" dirty="0"/>
              <a:t>скорочений від </a:t>
            </a:r>
            <a:r>
              <a:rPr lang="ru-RU" sz="2200" b="1" dirty="0"/>
              <a:t>“</a:t>
            </a:r>
            <a:r>
              <a:rPr lang="en-US" sz="2200" b="1" dirty="0"/>
              <a:t>light-transmitting concrete” – “</a:t>
            </a:r>
            <a:r>
              <a:rPr lang="uk-UA" sz="2200" b="1" dirty="0" err="1"/>
              <a:t>світлопровідний</a:t>
            </a:r>
            <a:r>
              <a:rPr lang="uk-UA" sz="2200" b="1" dirty="0"/>
              <a:t> бетон</a:t>
            </a:r>
            <a:r>
              <a:rPr lang="ru-RU" sz="2200" b="1" dirty="0"/>
              <a:t>”. </a:t>
            </a:r>
            <a:endParaRPr kumimoji="0" lang="ru-RU" sz="2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857232"/>
            <a:ext cx="8572560" cy="5715040"/>
          </a:xfrm>
          <a:solidFill>
            <a:schemeClr val="accent5">
              <a:lumMod val="40000"/>
              <a:lumOff val="60000"/>
            </a:schemeClr>
          </a:solidFill>
          <a:ln>
            <a:solidFill>
              <a:schemeClr val="accent1"/>
            </a:solidFill>
          </a:ln>
        </p:spPr>
        <p:txBody>
          <a:bodyPr>
            <a:normAutofit fontScale="92500" lnSpcReduction="10000"/>
          </a:bodyPr>
          <a:lstStyle/>
          <a:p>
            <a:r>
              <a:rPr lang="ru-RU" b="1" dirty="0" err="1"/>
              <a:t>Прозорий</a:t>
            </a:r>
            <a:r>
              <a:rPr lang="ru-RU" b="1" dirty="0"/>
              <a:t> бетон так само </a:t>
            </a:r>
            <a:r>
              <a:rPr lang="ru-RU" b="1" dirty="0" err="1"/>
              <a:t>міцний</a:t>
            </a:r>
            <a:r>
              <a:rPr lang="ru-RU" b="1" dirty="0"/>
              <a:t>, як і </a:t>
            </a:r>
            <a:r>
              <a:rPr lang="ru-RU" b="1" dirty="0" err="1"/>
              <a:t>традиційний</a:t>
            </a:r>
            <a:r>
              <a:rPr lang="ru-RU" b="1" dirty="0"/>
              <a:t>, але </a:t>
            </a:r>
            <a:r>
              <a:rPr lang="ru-RU" b="1" dirty="0" err="1"/>
              <a:t>завдяки</a:t>
            </a:r>
            <a:r>
              <a:rPr lang="ru-RU" b="1" dirty="0"/>
              <a:t> </a:t>
            </a:r>
            <a:r>
              <a:rPr lang="ru-RU" b="1" dirty="0" err="1"/>
              <a:t>тисячам</a:t>
            </a:r>
            <a:r>
              <a:rPr lang="ru-RU" b="1" dirty="0"/>
              <a:t> </a:t>
            </a:r>
            <a:r>
              <a:rPr lang="ru-RU" b="1" dirty="0" err="1"/>
              <a:t>вкладених</a:t>
            </a:r>
            <a:r>
              <a:rPr lang="ru-RU" b="1" dirty="0"/>
              <a:t> </a:t>
            </a:r>
            <a:r>
              <a:rPr lang="ru-RU" b="1" dirty="0" err="1"/>
              <a:t>скляних</a:t>
            </a:r>
            <a:r>
              <a:rPr lang="ru-RU" b="1" dirty="0"/>
              <a:t> волокон, </a:t>
            </a:r>
            <a:r>
              <a:rPr lang="ru-RU" b="1" dirty="0" err="1"/>
              <a:t>що</a:t>
            </a:r>
            <a:r>
              <a:rPr lang="ru-RU" b="1" dirty="0"/>
              <a:t> </a:t>
            </a:r>
            <a:r>
              <a:rPr lang="ru-RU" b="1" dirty="0" err="1"/>
              <a:t>формують</a:t>
            </a:r>
            <a:r>
              <a:rPr lang="ru-RU" b="1" dirty="0"/>
              <a:t> </a:t>
            </a:r>
            <a:r>
              <a:rPr lang="ru-RU" b="1" dirty="0" err="1"/>
              <a:t>матрицю</a:t>
            </a:r>
            <a:r>
              <a:rPr lang="ru-RU" b="1" dirty="0"/>
              <a:t>, </a:t>
            </a:r>
            <a:r>
              <a:rPr lang="ru-RU" b="1" dirty="0" err="1"/>
              <a:t>крізь</a:t>
            </a:r>
            <a:r>
              <a:rPr lang="ru-RU" b="1" dirty="0"/>
              <a:t> </a:t>
            </a:r>
            <a:r>
              <a:rPr lang="ru-RU" b="1" dirty="0" err="1"/>
              <a:t>нього</a:t>
            </a:r>
            <a:r>
              <a:rPr lang="ru-RU" b="1" dirty="0"/>
              <a:t> </a:t>
            </a:r>
            <a:r>
              <a:rPr lang="ru-RU" b="1" dirty="0" err="1"/>
              <a:t>можна</a:t>
            </a:r>
            <a:r>
              <a:rPr lang="ru-RU" b="1" dirty="0"/>
              <a:t> </a:t>
            </a:r>
            <a:r>
              <a:rPr lang="ru-RU" b="1" dirty="0" err="1"/>
              <a:t>побачити</a:t>
            </a:r>
            <a:r>
              <a:rPr lang="ru-RU" b="1" dirty="0"/>
              <a:t>, </a:t>
            </a:r>
            <a:r>
              <a:rPr lang="ru-RU" b="1" dirty="0" err="1"/>
              <a:t>наприклад</a:t>
            </a:r>
            <a:r>
              <a:rPr lang="ru-RU" b="1" dirty="0"/>
              <a:t>, </a:t>
            </a:r>
            <a:r>
              <a:rPr lang="ru-RU" b="1" dirty="0" err="1"/>
              <a:t>силует</a:t>
            </a:r>
            <a:r>
              <a:rPr lang="ru-RU" b="1" dirty="0"/>
              <a:t> </a:t>
            </a:r>
            <a:r>
              <a:rPr lang="ru-RU" b="1" dirty="0" err="1"/>
              <a:t>людини</a:t>
            </a:r>
            <a:r>
              <a:rPr lang="ru-RU" b="1" dirty="0"/>
              <a:t> </a:t>
            </a:r>
            <a:r>
              <a:rPr lang="ru-RU" b="1" dirty="0" err="1"/>
              <a:t>або</a:t>
            </a:r>
            <a:r>
              <a:rPr lang="ru-RU" b="1" dirty="0"/>
              <a:t> дерева. </a:t>
            </a:r>
            <a:r>
              <a:rPr lang="ru-RU" b="1" dirty="0" err="1"/>
              <a:t>Світлопроникний</a:t>
            </a:r>
            <a:r>
              <a:rPr lang="ru-RU" b="1" dirty="0"/>
              <a:t> </a:t>
            </a:r>
            <a:r>
              <a:rPr lang="ru-RU" b="1" dirty="0" err="1"/>
              <a:t>матеріал</a:t>
            </a:r>
            <a:r>
              <a:rPr lang="ru-RU" b="1" dirty="0"/>
              <a:t> </a:t>
            </a:r>
            <a:r>
              <a:rPr lang="ru-RU" b="1" dirty="0" err="1"/>
              <a:t>здатний</a:t>
            </a:r>
            <a:r>
              <a:rPr lang="ru-RU" b="1" dirty="0"/>
              <a:t> </a:t>
            </a:r>
            <a:r>
              <a:rPr lang="ru-RU" b="1" dirty="0" err="1"/>
              <a:t>зробити</a:t>
            </a:r>
            <a:r>
              <a:rPr lang="ru-RU" b="1" dirty="0"/>
              <a:t> </a:t>
            </a:r>
            <a:r>
              <a:rPr lang="ru-RU" b="1" dirty="0" err="1"/>
              <a:t>інтер'єр</a:t>
            </a:r>
            <a:r>
              <a:rPr lang="ru-RU" b="1" dirty="0"/>
              <a:t> </a:t>
            </a:r>
            <a:r>
              <a:rPr lang="ru-RU" b="1" dirty="0" err="1"/>
              <a:t>приміщення</a:t>
            </a:r>
            <a:r>
              <a:rPr lang="ru-RU" b="1" dirty="0"/>
              <a:t> легким і </a:t>
            </a:r>
            <a:r>
              <a:rPr lang="ru-RU" b="1" dirty="0" err="1"/>
              <a:t>повітряним</a:t>
            </a:r>
            <a:r>
              <a:rPr lang="ru-RU" b="1" dirty="0"/>
              <a:t>, </a:t>
            </a:r>
            <a:r>
              <a:rPr lang="ru-RU" b="1" dirty="0" err="1"/>
              <a:t>створюючи</a:t>
            </a:r>
            <a:r>
              <a:rPr lang="ru-RU" b="1" dirty="0"/>
              <a:t> </a:t>
            </a:r>
            <a:r>
              <a:rPr lang="ru-RU" b="1" dirty="0" err="1"/>
              <a:t>ілюзію</a:t>
            </a:r>
            <a:r>
              <a:rPr lang="ru-RU" b="1" dirty="0"/>
              <a:t>, </a:t>
            </a:r>
            <a:r>
              <a:rPr lang="ru-RU" b="1" dirty="0" err="1"/>
              <a:t>що</a:t>
            </a:r>
            <a:r>
              <a:rPr lang="ru-RU" b="1" dirty="0"/>
              <a:t> </a:t>
            </a:r>
            <a:r>
              <a:rPr lang="ru-RU" b="1" dirty="0" err="1"/>
              <a:t>масивних</a:t>
            </a:r>
            <a:r>
              <a:rPr lang="ru-RU" b="1" dirty="0"/>
              <a:t> </a:t>
            </a:r>
            <a:r>
              <a:rPr lang="ru-RU" b="1" dirty="0" err="1"/>
              <a:t>стінок</a:t>
            </a:r>
            <a:r>
              <a:rPr lang="ru-RU" b="1" dirty="0"/>
              <a:t> практично не </a:t>
            </a:r>
            <a:r>
              <a:rPr lang="ru-RU" b="1" dirty="0" err="1"/>
              <a:t>існує</a:t>
            </a:r>
            <a:r>
              <a:rPr lang="ru-RU" b="1" dirty="0"/>
              <a:t>.</a:t>
            </a:r>
          </a:p>
          <a:p>
            <a:r>
              <a:rPr lang="ru-RU" b="1" dirty="0" err="1"/>
              <a:t>Товщина</a:t>
            </a:r>
            <a:r>
              <a:rPr lang="ru-RU" b="1" dirty="0"/>
              <a:t> </a:t>
            </a:r>
            <a:r>
              <a:rPr lang="ru-RU" b="1" dirty="0" err="1"/>
              <a:t>стіни</a:t>
            </a:r>
            <a:r>
              <a:rPr lang="ru-RU" b="1" dirty="0"/>
              <a:t> з </a:t>
            </a:r>
            <a:r>
              <a:rPr lang="ru-RU" b="1" dirty="0" err="1"/>
              <a:t>напівпрозорого</a:t>
            </a:r>
            <a:r>
              <a:rPr lang="ru-RU" b="1" dirty="0"/>
              <a:t> бетону </a:t>
            </a:r>
            <a:r>
              <a:rPr lang="ru-RU" b="1" dirty="0" err="1"/>
              <a:t>може</a:t>
            </a:r>
            <a:r>
              <a:rPr lang="ru-RU" b="1" dirty="0"/>
              <a:t> </a:t>
            </a:r>
            <a:r>
              <a:rPr lang="ru-RU" b="1" dirty="0" err="1"/>
              <a:t>досягати</a:t>
            </a:r>
            <a:r>
              <a:rPr lang="ru-RU" b="1" dirty="0"/>
              <a:t> 20 </a:t>
            </a:r>
            <a:r>
              <a:rPr lang="ru-RU" b="1" dirty="0" err="1"/>
              <a:t>метрів</a:t>
            </a:r>
            <a:r>
              <a:rPr lang="ru-RU" b="1" dirty="0"/>
              <a:t>, </a:t>
            </a:r>
            <a:r>
              <a:rPr lang="ru-RU" b="1" dirty="0" err="1"/>
              <a:t>саме</a:t>
            </a:r>
            <a:r>
              <a:rPr lang="ru-RU" b="1" dirty="0"/>
              <a:t> на </a:t>
            </a:r>
            <a:r>
              <a:rPr lang="ru-RU" b="1" dirty="0" err="1"/>
              <a:t>таку</a:t>
            </a:r>
            <a:r>
              <a:rPr lang="ru-RU" b="1" dirty="0"/>
              <a:t> </a:t>
            </a:r>
            <a:r>
              <a:rPr lang="ru-RU" b="1" dirty="0" err="1"/>
              <a:t>глибину</a:t>
            </a:r>
            <a:r>
              <a:rPr lang="ru-RU" b="1" dirty="0"/>
              <a:t> </a:t>
            </a:r>
            <a:r>
              <a:rPr lang="ru-RU" b="1" dirty="0" err="1"/>
              <a:t>оптичні</a:t>
            </a:r>
            <a:r>
              <a:rPr lang="ru-RU" b="1" dirty="0"/>
              <a:t> волокна </a:t>
            </a:r>
            <a:r>
              <a:rPr lang="ru-RU" b="1" dirty="0" err="1"/>
              <a:t>можуть</a:t>
            </a:r>
            <a:r>
              <a:rPr lang="ru-RU" b="1" dirty="0"/>
              <a:t> </a:t>
            </a:r>
            <a:r>
              <a:rPr lang="ru-RU" b="1" dirty="0" err="1"/>
              <a:t>пропускати</a:t>
            </a:r>
            <a:r>
              <a:rPr lang="ru-RU" b="1" dirty="0"/>
              <a:t> </a:t>
            </a:r>
            <a:r>
              <a:rPr lang="ru-RU" b="1" dirty="0" err="1"/>
              <a:t>світло</a:t>
            </a:r>
            <a:r>
              <a:rPr lang="ru-RU" b="1" dirty="0"/>
              <a:t>. </a:t>
            </a:r>
            <a:r>
              <a:rPr lang="ru-RU" b="1" dirty="0" err="1"/>
              <a:t>Світлопроникність</a:t>
            </a:r>
            <a:r>
              <a:rPr lang="ru-RU" b="1" dirty="0"/>
              <a:t> </a:t>
            </a:r>
            <a:r>
              <a:rPr lang="ru-RU" b="1" dirty="0" err="1"/>
              <a:t>несучих</a:t>
            </a:r>
            <a:r>
              <a:rPr lang="ru-RU" b="1" dirty="0"/>
              <a:t> </a:t>
            </a:r>
            <a:r>
              <a:rPr lang="ru-RU" b="1" dirty="0" err="1"/>
              <a:t>стін</a:t>
            </a:r>
            <a:r>
              <a:rPr lang="ru-RU" b="1" dirty="0"/>
              <a:t> та </a:t>
            </a:r>
            <a:r>
              <a:rPr lang="ru-RU" b="1" dirty="0" err="1"/>
              <a:t>простих</a:t>
            </a:r>
            <a:r>
              <a:rPr lang="ru-RU" b="1" dirty="0"/>
              <a:t> </a:t>
            </a:r>
            <a:r>
              <a:rPr lang="ru-RU" b="1" dirty="0" err="1"/>
              <a:t>міжкімнатних</a:t>
            </a:r>
            <a:r>
              <a:rPr lang="ru-RU" b="1" dirty="0"/>
              <a:t> перегородок буде </a:t>
            </a:r>
            <a:r>
              <a:rPr lang="ru-RU" b="1" dirty="0" err="1"/>
              <a:t>однакова</a:t>
            </a:r>
            <a:r>
              <a:rPr lang="ru-RU" b="1" dirty="0"/>
              <a:t>.</a:t>
            </a:r>
          </a:p>
        </p:txBody>
      </p:sp>
      <p:sp>
        <p:nvSpPr>
          <p:cNvPr id="4" name="Прямоугольник 3"/>
          <p:cNvSpPr/>
          <p:nvPr/>
        </p:nvSpPr>
        <p:spPr>
          <a:xfrm>
            <a:off x="755576" y="285728"/>
            <a:ext cx="7964873" cy="523220"/>
          </a:xfrm>
          <a:prstGeom prst="rect">
            <a:avLst/>
          </a:prstGeom>
        </p:spPr>
        <p:txBody>
          <a:bodyPr wrap="none">
            <a:spAutoFit/>
          </a:bodyPr>
          <a:lstStyle/>
          <a:p>
            <a:r>
              <a:rPr lang="ru-RU" sz="2800" b="1" dirty="0">
                <a:latin typeface="Calibri" pitchFamily="34" charset="0"/>
                <a:ea typeface="Times New Roman" pitchFamily="18" charset="0"/>
                <a:cs typeface="Calibri" pitchFamily="34" charset="0"/>
              </a:rPr>
              <a:t>ПРОЗОРИЙ БЕТОН (НАПІВПРОЗОРИЙ, ОПТИЧНИЙ)</a:t>
            </a:r>
            <a:endParaRPr lang="ru-RU" sz="2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39552" y="188640"/>
            <a:ext cx="3672408"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ru-RU" sz="3200" b="1" dirty="0"/>
          </a:p>
          <a:p>
            <a:pPr algn="ctr" fontAlgn="base">
              <a:spcBef>
                <a:spcPct val="0"/>
              </a:spcBef>
              <a:spcAft>
                <a:spcPct val="0"/>
              </a:spcAft>
            </a:pPr>
            <a:r>
              <a:rPr lang="ru-RU" sz="3200" b="1" dirty="0"/>
              <a:t>"</a:t>
            </a:r>
            <a:r>
              <a:rPr lang="uk-UA" sz="3200" b="1" dirty="0"/>
              <a:t>Літракон" або напівпрозорий бетон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a:ln>
                <a:noFill/>
              </a:ln>
              <a:solidFill>
                <a:srgbClr val="0033CC"/>
              </a:solidFill>
              <a:effectLst/>
              <a:latin typeface="Arial" pitchFamily="34" charset="0"/>
            </a:endParaRPr>
          </a:p>
        </p:txBody>
      </p:sp>
      <p:sp>
        <p:nvSpPr>
          <p:cNvPr id="6" name="Содержимое 6"/>
          <p:cNvSpPr txBox="1">
            <a:spLocks/>
          </p:cNvSpPr>
          <p:nvPr/>
        </p:nvSpPr>
        <p:spPr>
          <a:xfrm>
            <a:off x="251520" y="2852936"/>
            <a:ext cx="8501122" cy="3654738"/>
          </a:xfrm>
          <a:prstGeom prst="rect">
            <a:avLst/>
          </a:prstGeom>
          <a:solidFill>
            <a:schemeClr val="accent5">
              <a:lumMod val="40000"/>
              <a:lumOff val="60000"/>
            </a:schemeClr>
          </a:solidFill>
          <a:ln>
            <a:solidFill>
              <a:schemeClr val="accent1"/>
            </a:solidFill>
          </a:ln>
        </p:spPr>
        <p:txBody>
          <a:bodyPr vert="horz" lIns="91440" tIns="45720" rIns="91440" bIns="45720" rtlCol="0">
            <a:noAutofit/>
          </a:bodyPr>
          <a:lstStyle/>
          <a:p>
            <a:pPr marL="342900" lvl="0" indent="-342900">
              <a:spcBef>
                <a:spcPct val="20000"/>
              </a:spcBef>
              <a:buFont typeface="Arial" pitchFamily="34" charset="0"/>
              <a:buChar char="•"/>
              <a:defRPr/>
            </a:pPr>
            <a:r>
              <a:rPr lang="uk-UA" sz="2000" b="1" dirty="0"/>
              <a:t>Угорський архітектор </a:t>
            </a:r>
            <a:r>
              <a:rPr lang="uk-UA" sz="2000" b="1" dirty="0" err="1"/>
              <a:t>Арон</a:t>
            </a:r>
            <a:r>
              <a:rPr lang="uk-UA" sz="2000" b="1" dirty="0"/>
              <a:t> </a:t>
            </a:r>
            <a:r>
              <a:rPr lang="uk-UA" sz="2000" b="1" dirty="0" err="1"/>
              <a:t>Лошонці</a:t>
            </a:r>
            <a:r>
              <a:rPr lang="uk-UA" sz="2000" b="1" dirty="0"/>
              <a:t> (</a:t>
            </a:r>
            <a:r>
              <a:rPr lang="uk-UA" sz="2000" b="1" dirty="0" err="1"/>
              <a:t>Лосонці</a:t>
            </a:r>
            <a:r>
              <a:rPr lang="uk-UA" sz="2000" b="1" dirty="0"/>
              <a:t>) представив публіці свій новий винахід – "Літракон", або напівпрозорий бетон. Над цим ноу-хау інженер працює багато років. Спочатку йому спала на думку ідея поєднати бетон і оптичне волокно, яке використовується в телекомунікаціях.</a:t>
            </a:r>
          </a:p>
          <a:p>
            <a:pPr marL="342900" lvl="0" indent="-342900">
              <a:spcBef>
                <a:spcPct val="20000"/>
              </a:spcBef>
              <a:buFont typeface="Arial" pitchFamily="34" charset="0"/>
              <a:buChar char="•"/>
              <a:defRPr/>
            </a:pPr>
            <a:r>
              <a:rPr lang="uk-UA" sz="2000" b="1" dirty="0"/>
              <a:t>Перший зразок напівпрозорого бетону було зроблено ще 2001 року з </a:t>
            </a:r>
            <a:r>
              <a:rPr lang="uk-UA" sz="2000" b="1" dirty="0" err="1"/>
              <a:t>оптоволокна</a:t>
            </a:r>
            <a:r>
              <a:rPr lang="uk-UA" sz="2000" b="1" dirty="0"/>
              <a:t>.</a:t>
            </a:r>
          </a:p>
          <a:p>
            <a:pPr marL="342900" lvl="0" indent="-342900">
              <a:spcBef>
                <a:spcPct val="20000"/>
              </a:spcBef>
              <a:buFont typeface="Arial" pitchFamily="34" charset="0"/>
              <a:buChar char="•"/>
              <a:defRPr/>
            </a:pPr>
            <a:r>
              <a:rPr lang="uk-UA" sz="2000" b="1" dirty="0"/>
              <a:t>У новій версії "</a:t>
            </a:r>
            <a:r>
              <a:rPr lang="uk-UA" sz="2000" b="1" dirty="0" err="1"/>
              <a:t>Літракона</a:t>
            </a:r>
            <a:r>
              <a:rPr lang="uk-UA" sz="2000" b="1" dirty="0"/>
              <a:t>" архітектор використав пластик - це дозволило здешевити матеріал і зробити його набагато красивішим. Технологія </a:t>
            </a:r>
            <a:r>
              <a:rPr lang="uk-UA" sz="2000" b="1" dirty="0" err="1"/>
              <a:t>Лошонці</a:t>
            </a:r>
            <a:r>
              <a:rPr lang="uk-UA" sz="2000" b="1" dirty="0"/>
              <a:t> вже знайшла застосування у Японії та США</a:t>
            </a:r>
            <a:r>
              <a:rPr lang="ru-RU" sz="2000" b="1" dirty="0"/>
              <a:t>.</a:t>
            </a:r>
            <a:endParaRPr kumimoji="0" lang="ru-RU"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2"/>
          <p:cNvPicPr>
            <a:picLocks noChangeAspect="1" noChangeArrowheads="1"/>
          </p:cNvPicPr>
          <p:nvPr/>
        </p:nvPicPr>
        <p:blipFill>
          <a:blip r:embed="rId2" cstate="print"/>
          <a:srcRect/>
          <a:stretch>
            <a:fillRect/>
          </a:stretch>
        </p:blipFill>
        <p:spPr bwMode="auto">
          <a:xfrm>
            <a:off x="4211960" y="164003"/>
            <a:ext cx="4568769" cy="2544917"/>
          </a:xfrm>
          <a:prstGeom prst="rect">
            <a:avLst/>
          </a:prstGeom>
          <a:noFill/>
          <a:ln w="9525">
            <a:solidFill>
              <a:schemeClr val="accent1"/>
            </a:solid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5721499"/>
          </a:xfrm>
          <a:ln>
            <a:solidFill>
              <a:schemeClr val="accent1"/>
            </a:solidFill>
          </a:ln>
        </p:spPr>
        <p:txBody>
          <a:bodyPr>
            <a:normAutofit/>
          </a:bodyPr>
          <a:lstStyle/>
          <a:p>
            <a:r>
              <a:rPr lang="uk-UA" b="1" dirty="0"/>
              <a:t>Технологія</a:t>
            </a:r>
          </a:p>
          <a:p>
            <a:r>
              <a:rPr lang="ru-RU" b="1" dirty="0"/>
              <a:t>LUCEM – </a:t>
            </a:r>
            <a:r>
              <a:rPr lang="uk-UA" dirty="0"/>
              <a:t>елементи прозорого бетону складаються з оптичних скловолокон та бетону, ці матеріали несприйнятливі до тепла, холоду та ультрафіолетового опромінення і не стають, як  полімерні волокна, крихкими. Технологія виробництва оптичного бетону полягає у пошаровому формуванні масивного блоку, з подальшою його обробкою.</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51520" y="230451"/>
            <a:ext cx="4104456"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3200" b="1" dirty="0" err="1">
                <a:latin typeface="Calibri" pitchFamily="34" charset="0"/>
                <a:ea typeface="Times New Roman" pitchFamily="18" charset="0"/>
                <a:cs typeface="Calibri" pitchFamily="34" charset="0"/>
              </a:rPr>
              <a:t>П</a:t>
            </a:r>
            <a:r>
              <a:rPr kumimoji="0" lang="uk-UA" sz="3200" b="1" i="0" u="none" strike="noStrike" cap="none" normalizeH="0" baseline="0" dirty="0" err="1">
                <a:ln>
                  <a:noFill/>
                </a:ln>
                <a:effectLst/>
                <a:latin typeface="Calibri" pitchFamily="34" charset="0"/>
                <a:ea typeface="Times New Roman" pitchFamily="18" charset="0"/>
                <a:cs typeface="Calibri" pitchFamily="34" charset="0"/>
              </a:rPr>
              <a:t>РОЗориЙ</a:t>
            </a:r>
            <a:r>
              <a:rPr kumimoji="0" lang="uk-UA" sz="3200" b="1" i="0" u="none" strike="noStrike" cap="none" normalizeH="0" baseline="0" dirty="0">
                <a:ln>
                  <a:noFill/>
                </a:ln>
                <a:effectLst/>
                <a:latin typeface="Calibri" pitchFamily="34" charset="0"/>
                <a:ea typeface="Times New Roman" pitchFamily="18" charset="0"/>
                <a:cs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1" i="0" u="none" strike="noStrike" cap="none" normalizeH="0" baseline="0" dirty="0">
                <a:ln>
                  <a:noFill/>
                </a:ln>
                <a:effectLst/>
                <a:latin typeface="Calibri" pitchFamily="34" charset="0"/>
                <a:ea typeface="Times New Roman" pitchFamily="18" charset="0"/>
                <a:cs typeface="Calibri" pitchFamily="34" charset="0"/>
              </a:rPr>
              <a:t>БЕТОН</a:t>
            </a:r>
            <a:endParaRPr kumimoji="0" lang="uk-UA" sz="3200" b="1" i="0" u="none" strike="noStrike" cap="none" normalizeH="0" baseline="0" dirty="0">
              <a:ln>
                <a:noFill/>
              </a:ln>
              <a:effectLst/>
              <a:latin typeface="Arial"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876433" y="1335380"/>
            <a:ext cx="7163838" cy="5544615"/>
          </a:xfrm>
          <a:prstGeom prst="rect">
            <a:avLst/>
          </a:prstGeom>
          <a:noFill/>
          <a:ln w="9525">
            <a:solidFill>
              <a:schemeClr val="accent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4"/>
          <p:cNvSpPr>
            <a:spLocks noGrp="1"/>
          </p:cNvSpPr>
          <p:nvPr>
            <p:ph type="sldNum" sz="quarter" idx="12"/>
          </p:nvPr>
        </p:nvSpPr>
        <p:spPr/>
        <p:txBody>
          <a:bodyPr/>
          <a:lstStyle/>
          <a:p>
            <a:fld id="{EDC98B97-5F8D-4C98-9669-61FCE41DDF3F}" type="slidenum">
              <a:rPr lang="ru-RU"/>
              <a:pPr/>
              <a:t>7</a:t>
            </a:fld>
            <a:endParaRPr lang="ru-RU" dirty="0"/>
          </a:p>
        </p:txBody>
      </p:sp>
      <p:pic>
        <p:nvPicPr>
          <p:cNvPr id="1141766" name="Picture 6" descr="14"/>
          <p:cNvPicPr>
            <a:picLocks noChangeAspect="1" noChangeArrowheads="1"/>
          </p:cNvPicPr>
          <p:nvPr/>
        </p:nvPicPr>
        <p:blipFill>
          <a:blip r:embed="rId2" cstate="print"/>
          <a:srcRect/>
          <a:stretch>
            <a:fillRect/>
          </a:stretch>
        </p:blipFill>
        <p:spPr bwMode="auto">
          <a:xfrm>
            <a:off x="357158" y="1785926"/>
            <a:ext cx="6858048" cy="4574834"/>
          </a:xfrm>
          <a:prstGeom prst="rect">
            <a:avLst/>
          </a:prstGeom>
          <a:noFill/>
          <a:ln w="9525">
            <a:solidFill>
              <a:schemeClr val="hlink"/>
            </a:solidFill>
            <a:miter lim="800000"/>
            <a:headEnd/>
            <a:tailEnd/>
          </a:ln>
        </p:spPr>
      </p:pic>
      <p:pic>
        <p:nvPicPr>
          <p:cNvPr id="1141767" name="Picture 7" descr="12"/>
          <p:cNvPicPr>
            <a:picLocks noGrp="1" noChangeAspect="1" noChangeArrowheads="1"/>
          </p:cNvPicPr>
          <p:nvPr>
            <p:ph/>
          </p:nvPr>
        </p:nvPicPr>
        <p:blipFill>
          <a:blip r:embed="rId3" cstate="print"/>
          <a:srcRect/>
          <a:stretch>
            <a:fillRect/>
          </a:stretch>
        </p:blipFill>
        <p:spPr>
          <a:xfrm>
            <a:off x="4143839" y="357166"/>
            <a:ext cx="4711482" cy="3143272"/>
          </a:xfrm>
          <a:noFill/>
          <a:ln>
            <a:solidFill>
              <a:schemeClr val="hlink"/>
            </a:solidFill>
          </a:ln>
        </p:spPr>
      </p:pic>
      <p:sp>
        <p:nvSpPr>
          <p:cNvPr id="8" name="Прямоугольник 7"/>
          <p:cNvSpPr/>
          <p:nvPr/>
        </p:nvSpPr>
        <p:spPr>
          <a:xfrm>
            <a:off x="731774" y="428604"/>
            <a:ext cx="3302058" cy="954107"/>
          </a:xfrm>
          <a:prstGeom prst="rect">
            <a:avLst/>
          </a:prstGeom>
        </p:spPr>
        <p:txBody>
          <a:bodyPr wrap="none">
            <a:spAutoFit/>
          </a:bodyPr>
          <a:lstStyle/>
          <a:p>
            <a:pPr algn="ctr"/>
            <a:r>
              <a:rPr lang="ru-RU" sz="2800" b="1" dirty="0" err="1">
                <a:solidFill>
                  <a:srgbClr val="0033CC"/>
                </a:solidFill>
                <a:effectLst>
                  <a:outerShdw blurRad="38100" dist="38100" dir="2700000" algn="tl">
                    <a:srgbClr val="000000">
                      <a:alpha val="43137"/>
                    </a:srgbClr>
                  </a:outerShdw>
                </a:effectLst>
              </a:rPr>
              <a:t>Самоущільнюючий</a:t>
            </a:r>
            <a:r>
              <a:rPr lang="ru-RU" sz="2800" b="1" dirty="0">
                <a:solidFill>
                  <a:srgbClr val="0033CC"/>
                </a:solidFill>
                <a:effectLst>
                  <a:outerShdw blurRad="38100" dist="38100" dir="2700000" algn="tl">
                    <a:srgbClr val="000000">
                      <a:alpha val="43137"/>
                    </a:srgbClr>
                  </a:outerShdw>
                </a:effectLst>
              </a:rPr>
              <a:t> </a:t>
            </a:r>
          </a:p>
          <a:p>
            <a:pPr algn="ctr"/>
            <a:r>
              <a:rPr lang="ru-RU" sz="2800" b="1" dirty="0">
                <a:solidFill>
                  <a:srgbClr val="0033CC"/>
                </a:solidFill>
                <a:effectLst>
                  <a:outerShdw blurRad="38100" dist="38100" dir="2700000" algn="tl">
                    <a:srgbClr val="000000">
                      <a:alpha val="43137"/>
                    </a:srgbClr>
                  </a:outerShdw>
                </a:effectLst>
              </a:rPr>
              <a:t>бетон </a:t>
            </a:r>
            <a:endParaRPr lang="ru-RU" sz="2800" dirty="0"/>
          </a:p>
        </p:txBody>
      </p:sp>
      <p:sp>
        <p:nvSpPr>
          <p:cNvPr id="6" name="Прямоугольник 5"/>
          <p:cNvSpPr/>
          <p:nvPr/>
        </p:nvSpPr>
        <p:spPr>
          <a:xfrm>
            <a:off x="7572396" y="3929066"/>
            <a:ext cx="1039067" cy="523220"/>
          </a:xfrm>
          <a:prstGeom prst="rect">
            <a:avLst/>
          </a:prstGeom>
          <a:solidFill>
            <a:schemeClr val="tx2">
              <a:lumMod val="20000"/>
              <a:lumOff val="80000"/>
            </a:schemeClr>
          </a:solidFill>
          <a:ln>
            <a:solidFill>
              <a:schemeClr val="accent1"/>
            </a:solidFill>
          </a:ln>
        </p:spPr>
        <p:txBody>
          <a:bodyPr wrap="none">
            <a:spAutoFit/>
          </a:bodyPr>
          <a:lstStyle/>
          <a:p>
            <a:r>
              <a:rPr lang="en-US" sz="2800" b="1" dirty="0">
                <a:solidFill>
                  <a:srgbClr val="FF0000"/>
                </a:solidFill>
              </a:rPr>
              <a:t>60 </a:t>
            </a:r>
            <a:r>
              <a:rPr lang="ru-RU" sz="2800" b="1" dirty="0">
                <a:solidFill>
                  <a:srgbClr val="FF0000"/>
                </a:solidFill>
              </a:rPr>
              <a:t>см</a:t>
            </a:r>
            <a:endParaRPr lang="ru-RU" sz="2800"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5143512"/>
            <a:ext cx="8229600" cy="1482717"/>
          </a:xfrm>
          <a:solidFill>
            <a:schemeClr val="bg1">
              <a:lumMod val="85000"/>
            </a:schemeClr>
          </a:solidFill>
          <a:ln>
            <a:solidFill>
              <a:schemeClr val="accent1"/>
            </a:solidFill>
          </a:ln>
        </p:spPr>
        <p:txBody>
          <a:bodyPr>
            <a:normAutofit fontScale="85000" lnSpcReduction="20000"/>
          </a:bodyPr>
          <a:lstStyle/>
          <a:p>
            <a:r>
              <a:rPr lang="uk-UA" b="1" dirty="0"/>
              <a:t>Для міжнародної будівельної виставки в </a:t>
            </a:r>
            <a:r>
              <a:rPr lang="uk-UA" b="1" dirty="0" err="1"/>
              <a:t>Болонії</a:t>
            </a:r>
            <a:r>
              <a:rPr lang="uk-UA" b="1" dirty="0"/>
              <a:t> була виготовлена панель з матеріалу  </a:t>
            </a:r>
            <a:r>
              <a:rPr lang="uk-UA" b="1" dirty="0" err="1"/>
              <a:t>Lucem</a:t>
            </a:r>
            <a:r>
              <a:rPr lang="uk-UA" b="1" dirty="0"/>
              <a:t> розміром 1.7м х 1.0м. Тепер максимально можливий габаритний розмір панелі 2.0м х 1.0м</a:t>
            </a:r>
            <a:r>
              <a:rPr lang="ru-RU" b="1" dirty="0"/>
              <a:t>.</a:t>
            </a:r>
          </a:p>
          <a:p>
            <a:pPr>
              <a:buNone/>
            </a:pPr>
            <a:endParaRPr lang="ru-RU" b="1" dirty="0"/>
          </a:p>
        </p:txBody>
      </p:sp>
      <p:pic>
        <p:nvPicPr>
          <p:cNvPr id="51202" name="Picture 2"/>
          <p:cNvPicPr>
            <a:picLocks noChangeAspect="1" noChangeArrowheads="1"/>
          </p:cNvPicPr>
          <p:nvPr/>
        </p:nvPicPr>
        <p:blipFill>
          <a:blip r:embed="rId2" cstate="print"/>
          <a:srcRect/>
          <a:stretch>
            <a:fillRect/>
          </a:stretch>
        </p:blipFill>
        <p:spPr bwMode="auto">
          <a:xfrm>
            <a:off x="1357290" y="285728"/>
            <a:ext cx="6500858" cy="4888645"/>
          </a:xfrm>
          <a:prstGeom prst="rect">
            <a:avLst/>
          </a:prstGeom>
          <a:noFill/>
          <a:ln w="9525">
            <a:solidFill>
              <a:schemeClr val="accent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285720" y="285728"/>
            <a:ext cx="4233301" cy="6334116"/>
          </a:xfrm>
          <a:prstGeom prst="rect">
            <a:avLst/>
          </a:prstGeom>
          <a:noFill/>
          <a:ln w="9525">
            <a:noFill/>
            <a:miter lim="800000"/>
            <a:headEnd/>
            <a:tailEnd/>
          </a:ln>
        </p:spPr>
      </p:pic>
      <p:pic>
        <p:nvPicPr>
          <p:cNvPr id="13314" name="Picture 2"/>
          <p:cNvPicPr>
            <a:picLocks noChangeAspect="1" noChangeArrowheads="1"/>
          </p:cNvPicPr>
          <p:nvPr/>
        </p:nvPicPr>
        <p:blipFill>
          <a:blip r:embed="rId3" cstate="print"/>
          <a:srcRect/>
          <a:stretch>
            <a:fillRect/>
          </a:stretch>
        </p:blipFill>
        <p:spPr bwMode="auto">
          <a:xfrm>
            <a:off x="4714876" y="2357430"/>
            <a:ext cx="4140200" cy="4292600"/>
          </a:xfrm>
          <a:prstGeom prst="rect">
            <a:avLst/>
          </a:prstGeom>
          <a:noFill/>
          <a:ln w="9525">
            <a:solidFill>
              <a:schemeClr val="accent1"/>
            </a:solid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331164" y="214290"/>
            <a:ext cx="4128398" cy="3643338"/>
          </a:xfrm>
          <a:prstGeom prst="rect">
            <a:avLst/>
          </a:prstGeom>
          <a:noFill/>
          <a:ln w="9525">
            <a:solidFill>
              <a:schemeClr val="accent1"/>
            </a:solid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4714876" y="214290"/>
            <a:ext cx="4143372" cy="3656553"/>
          </a:xfrm>
          <a:prstGeom prst="rect">
            <a:avLst/>
          </a:prstGeom>
          <a:noFill/>
          <a:ln w="9525">
            <a:solidFill>
              <a:schemeClr val="accent1"/>
            </a:solid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2500298" y="2928934"/>
            <a:ext cx="4143404" cy="3656581"/>
          </a:xfrm>
          <a:prstGeom prst="rect">
            <a:avLst/>
          </a:prstGeom>
          <a:noFill/>
          <a:ln w="9525">
            <a:solidFill>
              <a:schemeClr val="accent1"/>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О прозрачных стенах и каменных окнах"/>
          <p:cNvPicPr/>
          <p:nvPr/>
        </p:nvPicPr>
        <p:blipFill>
          <a:blip r:embed="rId2" cstate="print"/>
          <a:srcRect/>
          <a:stretch>
            <a:fillRect/>
          </a:stretch>
        </p:blipFill>
        <p:spPr bwMode="auto">
          <a:xfrm>
            <a:off x="323528" y="332656"/>
            <a:ext cx="8496944" cy="5400600"/>
          </a:xfrm>
          <a:prstGeom prst="rect">
            <a:avLst/>
          </a:prstGeom>
          <a:noFill/>
          <a:ln w="9525">
            <a:solidFill>
              <a:schemeClr val="accent1"/>
            </a:solid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a:off x="179512" y="116632"/>
            <a:ext cx="4844864" cy="4366838"/>
          </a:xfrm>
          <a:prstGeom prst="rect">
            <a:avLst/>
          </a:prstGeom>
          <a:noFill/>
          <a:ln w="9525">
            <a:solidFill>
              <a:schemeClr val="accent1"/>
            </a:solid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867489" y="2780928"/>
            <a:ext cx="5001427" cy="3819897"/>
          </a:xfrm>
          <a:prstGeom prst="rect">
            <a:avLst/>
          </a:prstGeom>
          <a:noFill/>
          <a:ln w="9525">
            <a:solidFill>
              <a:schemeClr val="accent1"/>
            </a:solid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srcRect/>
          <a:stretch>
            <a:fillRect/>
          </a:stretch>
        </p:blipFill>
        <p:spPr bwMode="auto">
          <a:xfrm>
            <a:off x="395536" y="188640"/>
            <a:ext cx="3890136" cy="3168352"/>
          </a:xfrm>
          <a:prstGeom prst="rect">
            <a:avLst/>
          </a:prstGeom>
          <a:noFill/>
          <a:ln w="9525">
            <a:solidFill>
              <a:schemeClr val="accent1"/>
            </a:solidFill>
            <a:miter lim="800000"/>
            <a:headEnd/>
            <a:tailEnd/>
          </a:ln>
        </p:spPr>
      </p:pic>
      <p:sp>
        <p:nvSpPr>
          <p:cNvPr id="3" name="Прямоугольник 2"/>
          <p:cNvSpPr/>
          <p:nvPr/>
        </p:nvSpPr>
        <p:spPr>
          <a:xfrm>
            <a:off x="323528" y="3429000"/>
            <a:ext cx="4536504" cy="3170099"/>
          </a:xfrm>
          <a:prstGeom prst="rect">
            <a:avLst/>
          </a:prstGeom>
          <a:ln>
            <a:solidFill>
              <a:schemeClr val="accent1"/>
            </a:solidFill>
          </a:ln>
        </p:spPr>
        <p:txBody>
          <a:bodyPr wrap="square">
            <a:spAutoFit/>
          </a:bodyPr>
          <a:lstStyle/>
          <a:p>
            <a:r>
              <a:rPr lang="uk-UA" sz="2000" b="1" dirty="0"/>
              <a:t>На ринку будівельних матеріалів прозорий бетон поки не конкурент іншим маркам, через свою дорожнечу - тисячу доларів за квадратний метр. Тим не менш, комбінація </a:t>
            </a:r>
            <a:r>
              <a:rPr lang="uk-UA" sz="2000" b="1" dirty="0" err="1"/>
              <a:t>світлопровідних</a:t>
            </a:r>
            <a:r>
              <a:rPr lang="uk-UA" sz="2000" b="1" dirty="0"/>
              <a:t> властивостей та добротності є одним із показників респектабельності власника. У той же час, прозорість мимоволі асоціюється з відвертістю та легкістю.</a:t>
            </a:r>
          </a:p>
        </p:txBody>
      </p:sp>
      <p:pic>
        <p:nvPicPr>
          <p:cNvPr id="4" name="Рисунок 3" descr="О прозрачных стенах и каменных окнах"/>
          <p:cNvPicPr/>
          <p:nvPr/>
        </p:nvPicPr>
        <p:blipFill>
          <a:blip r:embed="rId3" cstate="print"/>
          <a:srcRect/>
          <a:stretch>
            <a:fillRect/>
          </a:stretch>
        </p:blipFill>
        <p:spPr bwMode="auto">
          <a:xfrm>
            <a:off x="4932040" y="260648"/>
            <a:ext cx="3930005" cy="5184576"/>
          </a:xfrm>
          <a:prstGeom prst="rect">
            <a:avLst/>
          </a:prstGeom>
          <a:noFill/>
          <a:ln w="9525">
            <a:solidFill>
              <a:schemeClr val="accent1"/>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5072066" y="214290"/>
            <a:ext cx="3262688" cy="3071834"/>
          </a:xfrm>
          <a:prstGeom prst="rect">
            <a:avLst/>
          </a:prstGeom>
          <a:noFill/>
          <a:ln w="9525">
            <a:solidFill>
              <a:schemeClr val="accent1"/>
            </a:solid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357158" y="214290"/>
            <a:ext cx="4252361" cy="6286544"/>
          </a:xfrm>
          <a:prstGeom prst="rect">
            <a:avLst/>
          </a:prstGeom>
          <a:noFill/>
          <a:ln w="9525">
            <a:solidFill>
              <a:schemeClr val="accent1"/>
            </a:solid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286380" y="3786190"/>
            <a:ext cx="3075323" cy="2736844"/>
          </a:xfrm>
          <a:prstGeom prst="rect">
            <a:avLst/>
          </a:prstGeom>
          <a:noFill/>
          <a:ln w="9525">
            <a:solidFill>
              <a:schemeClr val="accent1"/>
            </a:solid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971600" y="0"/>
            <a:ext cx="7114534" cy="6858000"/>
          </a:xfrm>
          <a:prstGeom prst="rect">
            <a:avLst/>
          </a:prstGeom>
          <a:noFill/>
          <a:ln w="9525">
            <a:solidFill>
              <a:schemeClr val="accent1"/>
            </a:solid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79512" y="188640"/>
            <a:ext cx="3861569" cy="6480720"/>
          </a:xfrm>
          <a:prstGeom prst="rect">
            <a:avLst/>
          </a:prstGeom>
          <a:noFill/>
          <a:ln w="9525">
            <a:solidFill>
              <a:schemeClr val="accent1"/>
            </a:solid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139952" y="188640"/>
            <a:ext cx="4824536" cy="6480720"/>
          </a:xfrm>
          <a:prstGeom prst="rect">
            <a:avLst/>
          </a:prstGeom>
          <a:noFill/>
          <a:ln w="9525">
            <a:solidFill>
              <a:schemeClr val="accent1"/>
            </a:solid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539552" y="188640"/>
            <a:ext cx="7992888" cy="6487973"/>
          </a:xfrm>
          <a:prstGeom prst="rect">
            <a:avLst/>
          </a:prstGeom>
          <a:noFill/>
          <a:ln w="9525">
            <a:solidFill>
              <a:schemeClr val="accent1"/>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4"/>
          <p:cNvSpPr>
            <a:spLocks noGrp="1"/>
          </p:cNvSpPr>
          <p:nvPr>
            <p:ph type="sldNum" sz="quarter" idx="12"/>
          </p:nvPr>
        </p:nvSpPr>
        <p:spPr/>
        <p:txBody>
          <a:bodyPr/>
          <a:lstStyle/>
          <a:p>
            <a:fld id="{13384203-9E36-45B2-B2AB-ADBAB26E95E0}" type="slidenum">
              <a:rPr lang="ru-RU"/>
              <a:pPr/>
              <a:t>8</a:t>
            </a:fld>
            <a:endParaRPr lang="ru-RU" dirty="0"/>
          </a:p>
        </p:txBody>
      </p:sp>
      <p:pic>
        <p:nvPicPr>
          <p:cNvPr id="1083397" name="Picture 5" descr="9"/>
          <p:cNvPicPr>
            <a:picLocks noGrp="1" noChangeAspect="1" noChangeArrowheads="1"/>
          </p:cNvPicPr>
          <p:nvPr>
            <p:ph/>
          </p:nvPr>
        </p:nvPicPr>
        <p:blipFill>
          <a:blip r:embed="rId2" cstate="print"/>
          <a:srcRect/>
          <a:stretch>
            <a:fillRect/>
          </a:stretch>
        </p:blipFill>
        <p:spPr>
          <a:xfrm>
            <a:off x="228600" y="228600"/>
            <a:ext cx="8686800" cy="5794375"/>
          </a:xfrm>
          <a:noFill/>
          <a:ln>
            <a:solidFill>
              <a:schemeClr val="hlink"/>
            </a:solidFill>
          </a:ln>
        </p:spPr>
      </p:pic>
      <p:pic>
        <p:nvPicPr>
          <p:cNvPr id="5" name="Picture 5" descr="10"/>
          <p:cNvPicPr>
            <a:picLocks noChangeAspect="1" noChangeArrowheads="1"/>
          </p:cNvPicPr>
          <p:nvPr/>
        </p:nvPicPr>
        <p:blipFill>
          <a:blip r:embed="rId3" cstate="print"/>
          <a:srcRect/>
          <a:stretch>
            <a:fillRect/>
          </a:stretch>
        </p:blipFill>
        <p:spPr>
          <a:xfrm>
            <a:off x="5214942" y="357166"/>
            <a:ext cx="3643338" cy="2430223"/>
          </a:xfrm>
          <a:prstGeom prst="rect">
            <a:avLst/>
          </a:prstGeom>
          <a:noFill/>
          <a:ln>
            <a:solidFill>
              <a:schemeClr val="hlink"/>
            </a:solidFill>
          </a:ln>
        </p:spPr>
      </p:pic>
      <p:sp>
        <p:nvSpPr>
          <p:cNvPr id="6" name="Прямоугольник 5"/>
          <p:cNvSpPr/>
          <p:nvPr/>
        </p:nvSpPr>
        <p:spPr>
          <a:xfrm>
            <a:off x="2571736" y="6143644"/>
            <a:ext cx="3695179" cy="461665"/>
          </a:xfrm>
          <a:prstGeom prst="rect">
            <a:avLst/>
          </a:prstGeom>
          <a:solidFill>
            <a:schemeClr val="tx2">
              <a:lumMod val="20000"/>
              <a:lumOff val="80000"/>
            </a:schemeClr>
          </a:solidFill>
          <a:ln>
            <a:solidFill>
              <a:schemeClr val="accent1"/>
            </a:solidFill>
          </a:ln>
        </p:spPr>
        <p:txBody>
          <a:bodyPr wrap="none">
            <a:spAutoFit/>
          </a:bodyPr>
          <a:lstStyle/>
          <a:p>
            <a:r>
              <a:rPr lang="ru-RU" sz="2400" b="1" dirty="0" err="1">
                <a:solidFill>
                  <a:srgbClr val="0033CC"/>
                </a:solidFill>
                <a:effectLst>
                  <a:outerShdw blurRad="38100" dist="38100" dir="2700000" algn="tl">
                    <a:srgbClr val="000000">
                      <a:alpha val="43137"/>
                    </a:srgbClr>
                  </a:outerShdw>
                </a:effectLst>
              </a:rPr>
              <a:t>Самоущільнюючий</a:t>
            </a:r>
            <a:r>
              <a:rPr lang="ru-RU" sz="2400" b="1" dirty="0">
                <a:solidFill>
                  <a:srgbClr val="0033CC"/>
                </a:solidFill>
                <a:effectLst>
                  <a:outerShdw blurRad="38100" dist="38100" dir="2700000" algn="tl">
                    <a:srgbClr val="000000">
                      <a:alpha val="43137"/>
                    </a:srgbClr>
                  </a:outerShdw>
                </a:effectLst>
              </a:rPr>
              <a:t> бетон </a:t>
            </a:r>
            <a:endParaRPr lang="ru-RU" sz="2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0" y="221405"/>
            <a:ext cx="9144000" cy="6224789"/>
          </a:xfrm>
          <a:prstGeom prst="rect">
            <a:avLst/>
          </a:prstGeom>
          <a:noFill/>
          <a:ln w="9525">
            <a:solidFill>
              <a:schemeClr val="accent1"/>
            </a:solid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a:p>
        </p:txBody>
      </p:sp>
      <p:sp>
        <p:nvSpPr>
          <p:cNvPr id="3" name="Содержимое 2"/>
          <p:cNvSpPr>
            <a:spLocks noGrp="1"/>
          </p:cNvSpPr>
          <p:nvPr>
            <p:ph type="body" sz="half" idx="2"/>
          </p:nvPr>
        </p:nvSpPr>
        <p:spPr/>
        <p:txBody>
          <a:bodyPr/>
          <a:lstStyle/>
          <a:p>
            <a:endParaRPr lang="ru-RU" dirty="0"/>
          </a:p>
          <a:p>
            <a:endParaRPr lang="ru-RU" dirty="0"/>
          </a:p>
        </p:txBody>
      </p:sp>
      <p:pic>
        <p:nvPicPr>
          <p:cNvPr id="4098" name="Picture 2"/>
          <p:cNvPicPr>
            <a:picLocks noGrp="1" noChangeAspect="1" noChangeArrowheads="1"/>
          </p:cNvPicPr>
          <p:nvPr>
            <p:ph type="pic" idx="1"/>
          </p:nvPr>
        </p:nvPicPr>
        <p:blipFill>
          <a:blip r:embed="rId2" cstate="print"/>
          <a:srcRect l="731" r="731"/>
          <a:stretch>
            <a:fillRect/>
          </a:stretch>
        </p:blipFill>
        <p:spPr bwMode="auto">
          <a:xfrm>
            <a:off x="179511" y="188640"/>
            <a:ext cx="8736971" cy="6552728"/>
          </a:xfrm>
          <a:prstGeom prst="rect">
            <a:avLst/>
          </a:prstGeom>
          <a:noFill/>
          <a:ln w="9525">
            <a:solidFill>
              <a:schemeClr val="accent1"/>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88640"/>
            <a:ext cx="5976664" cy="6204346"/>
          </a:xfrm>
          <a:prstGeom prst="rect">
            <a:avLst/>
          </a:prstGeom>
          <a:noFill/>
          <a:ln w="9525">
            <a:solidFill>
              <a:schemeClr val="accent1"/>
            </a:solidFill>
            <a:miter lim="800000"/>
            <a:headEnd/>
            <a:tailEnd/>
          </a:ln>
        </p:spPr>
      </p:pic>
      <p:sp>
        <p:nvSpPr>
          <p:cNvPr id="3" name="Прямоугольник 2"/>
          <p:cNvSpPr/>
          <p:nvPr/>
        </p:nvSpPr>
        <p:spPr>
          <a:xfrm>
            <a:off x="6300192" y="260648"/>
            <a:ext cx="2592288" cy="3139321"/>
          </a:xfrm>
          <a:prstGeom prst="rect">
            <a:avLst/>
          </a:prstGeom>
          <a:ln>
            <a:solidFill>
              <a:schemeClr val="accent1"/>
            </a:solidFill>
          </a:ln>
        </p:spPr>
        <p:txBody>
          <a:bodyPr wrap="square">
            <a:spAutoFit/>
          </a:bodyPr>
          <a:lstStyle/>
          <a:p>
            <a:pPr algn="ctr"/>
            <a:r>
              <a:rPr lang="uk-UA" b="1" dirty="0"/>
              <a:t>Незважаючи на те, що </a:t>
            </a:r>
            <a:r>
              <a:rPr lang="uk-UA" b="1" dirty="0" err="1"/>
              <a:t>Лосонці</a:t>
            </a:r>
            <a:r>
              <a:rPr lang="uk-UA" b="1" dirty="0"/>
              <a:t> організував промислове виробництво </a:t>
            </a:r>
            <a:r>
              <a:rPr lang="uk-UA" b="1" dirty="0" err="1"/>
              <a:t>Літракону</a:t>
            </a:r>
            <a:r>
              <a:rPr lang="uk-UA" b="1" dirty="0"/>
              <a:t>, будівництво будівель з нього поки що малоймовірне – вартість 1 </a:t>
            </a:r>
            <a:r>
              <a:rPr lang="uk-UA" b="1" dirty="0" err="1"/>
              <a:t>кв</a:t>
            </a:r>
            <a:r>
              <a:rPr lang="uk-UA" b="1" dirty="0"/>
              <a:t>. метра (товщиною 200 мм) становить майже 4 тисячі євро.</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260648"/>
            <a:ext cx="8640960" cy="5714677"/>
          </a:xfrm>
          <a:prstGeom prst="rect">
            <a:avLst/>
          </a:prstGeom>
          <a:noFill/>
          <a:ln w="9525">
            <a:solidFill>
              <a:schemeClr val="accent1"/>
            </a:solid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188640"/>
            <a:ext cx="4392488" cy="2906363"/>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72621" y="188640"/>
            <a:ext cx="4291867" cy="6480720"/>
          </a:xfrm>
          <a:prstGeom prst="rect">
            <a:avLst/>
          </a:prstGeom>
          <a:noFill/>
          <a:ln w="9525">
            <a:solidFill>
              <a:schemeClr val="accent1"/>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23528" y="3284984"/>
            <a:ext cx="3649588" cy="2645951"/>
          </a:xfrm>
          <a:prstGeom prst="rect">
            <a:avLst/>
          </a:prstGeom>
          <a:noFill/>
          <a:ln w="9525">
            <a:solidFill>
              <a:schemeClr val="accent1"/>
            </a:solid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пустимо применять органические свето-щелочестойкие пигменты и железоокисные пигменты. Пигмент цветной, пигменты и краситель для бетона, цветной Декоративный бетон, цветного цемента"/>
          <p:cNvPicPr/>
          <p:nvPr/>
        </p:nvPicPr>
        <p:blipFill>
          <a:blip r:embed="rId2" cstate="print"/>
          <a:srcRect/>
          <a:stretch>
            <a:fillRect/>
          </a:stretch>
        </p:blipFill>
        <p:spPr bwMode="auto">
          <a:xfrm>
            <a:off x="323528" y="2852936"/>
            <a:ext cx="3456384" cy="3600400"/>
          </a:xfrm>
          <a:prstGeom prst="rect">
            <a:avLst/>
          </a:prstGeom>
          <a:noFill/>
          <a:ln w="9525">
            <a:noFill/>
            <a:miter lim="800000"/>
            <a:headEnd/>
            <a:tailEnd/>
          </a:ln>
        </p:spPr>
      </p:pic>
      <p:sp>
        <p:nvSpPr>
          <p:cNvPr id="1025" name="Rectangle 1"/>
          <p:cNvSpPr>
            <a:spLocks noChangeArrowheads="1"/>
          </p:cNvSpPr>
          <p:nvPr/>
        </p:nvSpPr>
        <p:spPr bwMode="auto">
          <a:xfrm>
            <a:off x="971600" y="404664"/>
            <a:ext cx="678051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uk-UA" b="1" dirty="0">
                <a:solidFill>
                  <a:srgbClr val="008000"/>
                </a:solidFill>
                <a:latin typeface="Calibri" pitchFamily="34" charset="0"/>
                <a:ea typeface="Times New Roman" pitchFamily="18" charset="0"/>
                <a:cs typeface="Times New Roman" pitchFamily="18" charset="0"/>
              </a:rPr>
              <a:t>Кольоровий бетон. Різні технології для фарбування бетону.</a:t>
            </a:r>
          </a:p>
          <a:p>
            <a:pPr lvl="0" fontAlgn="base">
              <a:spcBef>
                <a:spcPct val="0"/>
              </a:spcBef>
              <a:spcAft>
                <a:spcPct val="0"/>
              </a:spcAft>
            </a:pPr>
            <a:r>
              <a:rPr lang="uk-UA" b="1" dirty="0">
                <a:solidFill>
                  <a:srgbClr val="008000"/>
                </a:solidFill>
                <a:latin typeface="Calibri" pitchFamily="34" charset="0"/>
                <a:ea typeface="Times New Roman" pitchFamily="18" charset="0"/>
                <a:cs typeface="Times New Roman" pitchFamily="18" charset="0"/>
              </a:rPr>
              <a:t>Методи фарбування бетону та пігменти для фарбування бетону</a:t>
            </a:r>
            <a:r>
              <a:rPr lang="ru-RU" b="1" dirty="0">
                <a:solidFill>
                  <a:srgbClr val="008000"/>
                </a:solidFill>
                <a:latin typeface="Calibri" pitchFamily="34" charset="0"/>
                <a:ea typeface="Times New Roman" pitchFamily="18" charset="0"/>
                <a:cs typeface="Times New Roman" pitchFamily="18" charset="0"/>
              </a:rPr>
              <a:t>.</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4" name="Прямоугольник 3"/>
          <p:cNvSpPr/>
          <p:nvPr/>
        </p:nvSpPr>
        <p:spPr>
          <a:xfrm>
            <a:off x="323528" y="1268760"/>
            <a:ext cx="8568952" cy="1200329"/>
          </a:xfrm>
          <a:prstGeom prst="rect">
            <a:avLst/>
          </a:prstGeom>
        </p:spPr>
        <p:txBody>
          <a:bodyPr wrap="square">
            <a:spAutoFit/>
          </a:bodyPr>
          <a:lstStyle/>
          <a:p>
            <a:r>
              <a:rPr lang="uk-UA" b="1" dirty="0"/>
              <a:t>Технологія фарбування бетону призначена для отримання кольорової бетонної суміші в процесі її перемішування в бетонозмішувачі або в примусовому бетонозмішувачі за допомогою додавання в бетон кольорових </a:t>
            </a:r>
            <a:r>
              <a:rPr lang="uk-UA" b="1" dirty="0" err="1"/>
              <a:t>залізоокисних</a:t>
            </a:r>
            <a:r>
              <a:rPr lang="uk-UA" b="1" dirty="0"/>
              <a:t> та інших пігментів, призначених для фарбування бетону та розчинів.</a:t>
            </a:r>
          </a:p>
        </p:txBody>
      </p:sp>
      <p:sp>
        <p:nvSpPr>
          <p:cNvPr id="5" name="Прямоугольник 4"/>
          <p:cNvSpPr/>
          <p:nvPr/>
        </p:nvSpPr>
        <p:spPr>
          <a:xfrm>
            <a:off x="3995936" y="2708920"/>
            <a:ext cx="4572000" cy="3416320"/>
          </a:xfrm>
          <a:prstGeom prst="rect">
            <a:avLst/>
          </a:prstGeom>
        </p:spPr>
        <p:txBody>
          <a:bodyPr>
            <a:spAutoFit/>
          </a:bodyPr>
          <a:lstStyle/>
          <a:p>
            <a:r>
              <a:rPr lang="uk-UA" dirty="0"/>
              <a:t>Пігменти для фарбування бетону, порошкові, рідкі або гранульовані, незалежно від технології фарбування бетону, розчину, дозволяють виробляти кольорові вироби з бетону. Технології виготовлення виробу з бетону методом </a:t>
            </a:r>
            <a:r>
              <a:rPr lang="uk-UA" dirty="0" err="1"/>
              <a:t>вібролиття</a:t>
            </a:r>
            <a:r>
              <a:rPr lang="uk-UA" dirty="0"/>
              <a:t> та фарбування бетону за допомогою кольорових пігментів. Поверхневе фарбування виробів з бетону та </a:t>
            </a:r>
            <a:r>
              <a:rPr lang="uk-UA" dirty="0" err="1"/>
              <a:t>піскобетону</a:t>
            </a:r>
            <a:r>
              <a:rPr lang="uk-UA" dirty="0"/>
              <a:t>. Технологія фарбування в масі, прямо в бетонозмішувачі при виготовленні кольорового бетону.</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85850" y="142852"/>
            <a:ext cx="3271280" cy="646331"/>
          </a:xfrm>
          <a:prstGeom prst="rect">
            <a:avLst/>
          </a:prstGeom>
        </p:spPr>
        <p:txBody>
          <a:bodyPr wrap="none">
            <a:spAutoFit/>
          </a:bodyPr>
          <a:lstStyle/>
          <a:p>
            <a:pPr lvl="0" algn="ctr" fontAlgn="base">
              <a:spcBef>
                <a:spcPct val="0"/>
              </a:spcBef>
              <a:spcAft>
                <a:spcPct val="0"/>
              </a:spcAft>
            </a:pPr>
            <a:r>
              <a:rPr lang="ru-RU" sz="3600" b="1" dirty="0">
                <a:latin typeface="Calibri" pitchFamily="34" charset="0"/>
                <a:ea typeface="Times New Roman" pitchFamily="18" charset="0"/>
                <a:cs typeface="Calibri" pitchFamily="34" charset="0"/>
              </a:rPr>
              <a:t>ЛЕГКИЙ  БЕТОН</a:t>
            </a:r>
            <a:endParaRPr lang="ru-RU" sz="3600" b="1" dirty="0">
              <a:latin typeface="Arial" pitchFamily="34" charset="0"/>
            </a:endParaRPr>
          </a:p>
        </p:txBody>
      </p:sp>
      <p:sp>
        <p:nvSpPr>
          <p:cNvPr id="4" name="Содержимое 3"/>
          <p:cNvSpPr>
            <a:spLocks noGrp="1"/>
          </p:cNvSpPr>
          <p:nvPr>
            <p:ph idx="1"/>
          </p:nvPr>
        </p:nvSpPr>
        <p:spPr>
          <a:xfrm>
            <a:off x="285720" y="785794"/>
            <a:ext cx="7072362" cy="5786478"/>
          </a:xfrm>
          <a:solidFill>
            <a:schemeClr val="accent5">
              <a:lumMod val="40000"/>
              <a:lumOff val="60000"/>
            </a:schemeClr>
          </a:solidFill>
          <a:ln>
            <a:solidFill>
              <a:schemeClr val="accent1"/>
            </a:solidFill>
          </a:ln>
        </p:spPr>
        <p:txBody>
          <a:bodyPr>
            <a:normAutofit fontScale="92500" lnSpcReduction="10000"/>
          </a:bodyPr>
          <a:lstStyle/>
          <a:p>
            <a:r>
              <a:rPr lang="uk-UA" b="1" dirty="0">
                <a:solidFill>
                  <a:srgbClr val="0033CC"/>
                </a:solidFill>
              </a:rPr>
              <a:t>Легкий бетон можна розділити на групи:</a:t>
            </a:r>
          </a:p>
          <a:p>
            <a:r>
              <a:rPr lang="uk-UA" b="1" dirty="0"/>
              <a:t>Звичайні легкі бетони на пористих наповнювачах з повним заповненням </a:t>
            </a:r>
            <a:r>
              <a:rPr lang="uk-UA" b="1" dirty="0" err="1"/>
              <a:t>міжзернового</a:t>
            </a:r>
            <a:r>
              <a:rPr lang="uk-UA" b="1" dirty="0"/>
              <a:t> простору.</a:t>
            </a:r>
          </a:p>
          <a:p>
            <a:r>
              <a:rPr lang="uk-UA" b="1" dirty="0" err="1"/>
              <a:t>Великопористі</a:t>
            </a:r>
            <a:r>
              <a:rPr lang="uk-UA" b="1" dirty="0"/>
              <a:t> легкі бетони, до складу яких не включають дрібний заповнювач.</a:t>
            </a:r>
          </a:p>
          <a:p>
            <a:r>
              <a:rPr lang="uk-UA" b="1" dirty="0"/>
              <a:t>Особливо легкі бетони (газобетони та </a:t>
            </a:r>
            <a:r>
              <a:rPr lang="uk-UA" b="1" dirty="0" err="1"/>
              <a:t>пінобетони</a:t>
            </a:r>
            <a:r>
              <a:rPr lang="uk-UA" b="1" dirty="0"/>
              <a:t>). Такий вид бетону дуже широко застосовують як теплоізоляційний матеріал.</a:t>
            </a:r>
            <a:endParaRPr lang="uk-UA" dirty="0"/>
          </a:p>
        </p:txBody>
      </p:sp>
      <p:pic>
        <p:nvPicPr>
          <p:cNvPr id="5" name="Picture 7"/>
          <p:cNvPicPr>
            <a:picLocks noChangeAspect="1" noChangeArrowheads="1"/>
          </p:cNvPicPr>
          <p:nvPr/>
        </p:nvPicPr>
        <p:blipFill>
          <a:blip r:embed="rId2" cstate="print"/>
          <a:srcRect/>
          <a:stretch>
            <a:fillRect/>
          </a:stretch>
        </p:blipFill>
        <p:spPr bwMode="auto">
          <a:xfrm>
            <a:off x="7261496" y="607199"/>
            <a:ext cx="1857388" cy="1857388"/>
          </a:xfrm>
          <a:prstGeom prst="rect">
            <a:avLst/>
          </a:prstGeom>
          <a:noFill/>
          <a:ln w="9525">
            <a:solidFill>
              <a:srgbClr val="FF6600"/>
            </a:solid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7215206" y="2434655"/>
            <a:ext cx="1857388" cy="1922664"/>
          </a:xfrm>
          <a:prstGeom prst="rect">
            <a:avLst/>
          </a:prstGeom>
          <a:noFill/>
          <a:ln w="9525">
            <a:solidFill>
              <a:srgbClr val="FF6600"/>
            </a:solidFill>
            <a:miter lim="800000"/>
            <a:headEnd/>
            <a:tailEnd/>
          </a:ln>
        </p:spPr>
      </p:pic>
      <p:pic>
        <p:nvPicPr>
          <p:cNvPr id="7" name="Picture 4"/>
          <p:cNvPicPr>
            <a:picLocks noChangeAspect="1" noChangeArrowheads="1"/>
          </p:cNvPicPr>
          <p:nvPr/>
        </p:nvPicPr>
        <p:blipFill>
          <a:blip r:embed="rId4" cstate="print"/>
          <a:srcRect/>
          <a:stretch>
            <a:fillRect/>
          </a:stretch>
        </p:blipFill>
        <p:spPr>
          <a:xfrm>
            <a:off x="7215206" y="4393414"/>
            <a:ext cx="1857388" cy="1857388"/>
          </a:xfrm>
          <a:prstGeom prst="rect">
            <a:avLst/>
          </a:prstGeom>
          <a:noFill/>
          <a:ln>
            <a:solidFill>
              <a:srgbClr val="FF6600"/>
            </a:solid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cstate="print"/>
          <a:srcRect/>
          <a:stretch>
            <a:fillRect/>
          </a:stretch>
        </p:blipFill>
        <p:spPr>
          <a:xfrm>
            <a:off x="-2430751" y="510916"/>
            <a:ext cx="5217232" cy="3710172"/>
          </a:xfrm>
        </p:spPr>
      </p:pic>
      <p:sp>
        <p:nvSpPr>
          <p:cNvPr id="13315" name="Rectangle 3"/>
          <p:cNvSpPr>
            <a:spLocks noChangeArrowheads="1"/>
          </p:cNvSpPr>
          <p:nvPr/>
        </p:nvSpPr>
        <p:spPr bwMode="auto">
          <a:xfrm>
            <a:off x="1043608" y="49251"/>
            <a:ext cx="8058873" cy="461665"/>
          </a:xfrm>
          <a:prstGeom prst="rect">
            <a:avLst/>
          </a:prstGeom>
          <a:noFill/>
          <a:ln w="9525">
            <a:noFill/>
            <a:miter lim="800000"/>
            <a:headEnd/>
            <a:tailEnd/>
          </a:ln>
          <a:effectLst/>
        </p:spPr>
        <p:txBody>
          <a:bodyPr wrap="none" anchor="ctr">
            <a:spAutoFit/>
          </a:bodyPr>
          <a:lstStyle/>
          <a:p>
            <a:r>
              <a:rPr lang="uk-UA" sz="2400" b="1"/>
              <a:t>Нові крупнопористі бетони для будівництва житла та доріг</a:t>
            </a:r>
            <a:endParaRPr lang="uk-UA" sz="2400"/>
          </a:p>
        </p:txBody>
      </p:sp>
      <p:sp>
        <p:nvSpPr>
          <p:cNvPr id="13316" name="Rectangle 4"/>
          <p:cNvSpPr>
            <a:spLocks noChangeArrowheads="1"/>
          </p:cNvSpPr>
          <p:nvPr/>
        </p:nvSpPr>
        <p:spPr bwMode="auto">
          <a:xfrm>
            <a:off x="2786481" y="514286"/>
            <a:ext cx="6219800" cy="5355312"/>
          </a:xfrm>
          <a:prstGeom prst="rect">
            <a:avLst/>
          </a:prstGeom>
          <a:noFill/>
          <a:ln w="9525">
            <a:solidFill>
              <a:schemeClr val="tx1"/>
            </a:solidFill>
            <a:miter lim="800000"/>
            <a:headEnd/>
            <a:tailEnd/>
          </a:ln>
          <a:effectLst/>
        </p:spPr>
        <p:txBody>
          <a:bodyPr wrap="square" anchor="ctr">
            <a:spAutoFit/>
          </a:bodyPr>
          <a:lstStyle/>
          <a:p>
            <a:r>
              <a:rPr lang="uk-UA" b="1" dirty="0"/>
              <a:t>Основною проблемою широкого освоєння виробництва </a:t>
            </a:r>
            <a:r>
              <a:rPr lang="uk-UA" b="1" dirty="0" err="1"/>
              <a:t>великопористого</a:t>
            </a:r>
            <a:r>
              <a:rPr lang="uk-UA" b="1" dirty="0"/>
              <a:t> бетону є відсутність досі простої і надійної технології приготування бетонних сумішей </a:t>
            </a:r>
            <a:r>
              <a:rPr lang="uk-UA" b="1" dirty="0" err="1"/>
              <a:t>крупнопористого</a:t>
            </a:r>
            <a:r>
              <a:rPr lang="uk-UA" b="1" dirty="0"/>
              <a:t> бетону.</a:t>
            </a:r>
          </a:p>
          <a:p>
            <a:r>
              <a:rPr lang="uk-UA" b="1" dirty="0"/>
              <a:t>Розвиток технології бетону привертав увагу дослідників у спробах отримання </a:t>
            </a:r>
            <a:r>
              <a:rPr lang="uk-UA" b="1" dirty="0" err="1"/>
              <a:t>великопористих</a:t>
            </a:r>
            <a:r>
              <a:rPr lang="uk-UA" b="1" dirty="0"/>
              <a:t> легких бетонів з новими корисними будівельно-технічними властивостями, і насамперед здатністю таких бетонів до фільтрації води, що відкриває перспективи застосування їх у гідротехнічному, дорожньому будівництві та створенні дренажних систем, а також вирішення проблем зміцнення берегів та укосів, що руйнуються виходом ґрунтових вод.</a:t>
            </a:r>
          </a:p>
          <a:p>
            <a:r>
              <a:rPr lang="uk-UA" b="1" dirty="0"/>
              <a:t>Велику увагу було приділено проблемі отримання легких </a:t>
            </a:r>
            <a:r>
              <a:rPr lang="uk-UA" b="1" dirty="0" err="1"/>
              <a:t>крупнопористих</a:t>
            </a:r>
            <a:r>
              <a:rPr lang="uk-UA" b="1" dirty="0"/>
              <a:t> бетонів на роботах С.М. </a:t>
            </a:r>
            <a:r>
              <a:rPr lang="uk-UA" b="1" dirty="0" err="1"/>
              <a:t>Іцковича</a:t>
            </a:r>
            <a:r>
              <a:rPr lang="uk-UA" b="1" dirty="0"/>
              <a:t> зі співробітниками, що вивчили основні характеристики таких бетонів, запропонували технологічні рішення для їх виробництва та розробили установку для виробництва </a:t>
            </a:r>
            <a:r>
              <a:rPr lang="uk-UA" b="1" dirty="0" err="1"/>
              <a:t>безпіщаних</a:t>
            </a:r>
            <a:r>
              <a:rPr lang="uk-UA" b="1" dirty="0"/>
              <a:t> </a:t>
            </a:r>
            <a:r>
              <a:rPr lang="uk-UA" b="1" dirty="0" err="1"/>
              <a:t>крупнопористих</a:t>
            </a:r>
            <a:r>
              <a:rPr lang="uk-UA" b="1" dirty="0"/>
              <a:t> бетонів на зернах великого важкого заповнювача.</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bolit"/>
          <p:cNvPicPr>
            <a:picLocks noChangeAspect="1" noChangeArrowheads="1"/>
          </p:cNvPicPr>
          <p:nvPr/>
        </p:nvPicPr>
        <p:blipFill>
          <a:blip r:embed="rId2" cstate="print"/>
          <a:srcRect/>
          <a:stretch>
            <a:fillRect/>
          </a:stretch>
        </p:blipFill>
        <p:spPr bwMode="auto">
          <a:xfrm>
            <a:off x="285720" y="285729"/>
            <a:ext cx="3714776" cy="3739296"/>
          </a:xfrm>
          <a:prstGeom prst="rect">
            <a:avLst/>
          </a:prstGeom>
          <a:noFill/>
          <a:ln>
            <a:solidFill>
              <a:schemeClr val="accent1"/>
            </a:solidFill>
          </a:ln>
        </p:spPr>
      </p:pic>
      <p:sp>
        <p:nvSpPr>
          <p:cNvPr id="3" name="Прямоугольник 2"/>
          <p:cNvSpPr/>
          <p:nvPr/>
        </p:nvSpPr>
        <p:spPr>
          <a:xfrm>
            <a:off x="4286248" y="357166"/>
            <a:ext cx="4643470" cy="3293209"/>
          </a:xfrm>
          <a:prstGeom prst="rect">
            <a:avLst/>
          </a:prstGeom>
          <a:ln>
            <a:solidFill>
              <a:schemeClr val="accent1"/>
            </a:solidFill>
          </a:ln>
        </p:spPr>
        <p:txBody>
          <a:bodyPr wrap="square">
            <a:spAutoFit/>
          </a:bodyPr>
          <a:lstStyle/>
          <a:p>
            <a:r>
              <a:rPr lang="uk-UA" sz="2600" b="1" dirty="0">
                <a:solidFill>
                  <a:srgbClr val="0033CC"/>
                </a:solidFill>
              </a:rPr>
              <a:t>Арболіт</a:t>
            </a:r>
            <a:r>
              <a:rPr lang="ru-RU" sz="2600" b="1" dirty="0">
                <a:solidFill>
                  <a:srgbClr val="0033CC"/>
                </a:solidFill>
              </a:rPr>
              <a:t> </a:t>
            </a:r>
            <a:r>
              <a:rPr lang="uk-UA" sz="2600" b="1" dirty="0"/>
              <a:t>– це легкий бетон, що є унікальним за своїми характеристиками матеріалом. До його складу входять компоненти:   мінеральні в'яжучі   органічні заповнювачі,   хімічні добавки та   вода.</a:t>
            </a:r>
          </a:p>
        </p:txBody>
      </p:sp>
      <p:sp>
        <p:nvSpPr>
          <p:cNvPr id="4" name="Прямоугольник 3"/>
          <p:cNvSpPr/>
          <p:nvPr/>
        </p:nvSpPr>
        <p:spPr>
          <a:xfrm>
            <a:off x="214282" y="4214818"/>
            <a:ext cx="8715436" cy="2246769"/>
          </a:xfrm>
          <a:prstGeom prst="rect">
            <a:avLst/>
          </a:prstGeom>
          <a:ln>
            <a:solidFill>
              <a:schemeClr val="accent1"/>
            </a:solidFill>
          </a:ln>
        </p:spPr>
        <p:txBody>
          <a:bodyPr wrap="square">
            <a:spAutoFit/>
          </a:bodyPr>
          <a:lstStyle/>
          <a:p>
            <a:r>
              <a:rPr lang="uk-UA" sz="2000" b="1" dirty="0"/>
              <a:t>Органічний заповнювач – тирса або </a:t>
            </a:r>
            <a:r>
              <a:rPr lang="uk-UA" sz="2000" b="1" dirty="0" err="1"/>
              <a:t>дроблянка</a:t>
            </a:r>
            <a:r>
              <a:rPr lang="uk-UA" sz="2000" b="1" dirty="0"/>
              <a:t>, що отримується шляхом подрібнення деревних відходів (сучків, стружки) або відходів сільськогосподарського виробництва (стебла бавовнику, багаття коноплі та льону).</a:t>
            </a:r>
          </a:p>
          <a:p>
            <a:r>
              <a:rPr lang="uk-UA" sz="2000" b="1" dirty="0"/>
              <a:t>Під хімічними добавками слід розуміти мінералізатори (хлорид кальцію або рідке натрієве скло). Ці компоненти нейтралізують дію шкідливих водорозчинних речовин.</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penosytal.ru/Images/Appl/penosteklo_granuls-concrete.jpg"/>
          <p:cNvPicPr>
            <a:picLocks noChangeAspect="1" noChangeArrowheads="1"/>
          </p:cNvPicPr>
          <p:nvPr/>
        </p:nvPicPr>
        <p:blipFill>
          <a:blip r:embed="rId2" cstate="print"/>
          <a:srcRect/>
          <a:stretch>
            <a:fillRect/>
          </a:stretch>
        </p:blipFill>
        <p:spPr bwMode="auto">
          <a:xfrm>
            <a:off x="2130969" y="1643040"/>
            <a:ext cx="7048549" cy="5286412"/>
          </a:xfrm>
          <a:prstGeom prst="rect">
            <a:avLst/>
          </a:prstGeom>
          <a:noFill/>
          <a:ln>
            <a:solidFill>
              <a:schemeClr val="accent1"/>
            </a:solidFill>
          </a:ln>
        </p:spPr>
      </p:pic>
      <p:pic>
        <p:nvPicPr>
          <p:cNvPr id="96260" name="Picture 4" descr="Утепление кровли пеностеклянным гравием"/>
          <p:cNvPicPr>
            <a:picLocks noChangeAspect="1" noChangeArrowheads="1"/>
          </p:cNvPicPr>
          <p:nvPr/>
        </p:nvPicPr>
        <p:blipFill>
          <a:blip r:embed="rId3" cstate="print"/>
          <a:srcRect/>
          <a:stretch>
            <a:fillRect/>
          </a:stretch>
        </p:blipFill>
        <p:spPr bwMode="auto">
          <a:xfrm>
            <a:off x="-1215246" y="-540379"/>
            <a:ext cx="5822451" cy="4366838"/>
          </a:xfrm>
          <a:prstGeom prst="rect">
            <a:avLst/>
          </a:prstGeom>
          <a:noFill/>
          <a:ln>
            <a:solidFill>
              <a:schemeClr val="accent1"/>
            </a:solidFill>
          </a:ln>
        </p:spPr>
      </p:pic>
      <p:sp>
        <p:nvSpPr>
          <p:cNvPr id="4" name="Прямоугольник 3"/>
          <p:cNvSpPr/>
          <p:nvPr/>
        </p:nvSpPr>
        <p:spPr>
          <a:xfrm>
            <a:off x="3214678" y="285728"/>
            <a:ext cx="3643338" cy="830997"/>
          </a:xfrm>
          <a:prstGeom prst="rect">
            <a:avLst/>
          </a:prstGeom>
          <a:solidFill>
            <a:schemeClr val="accent5">
              <a:lumMod val="40000"/>
              <a:lumOff val="60000"/>
            </a:schemeClr>
          </a:solidFill>
          <a:ln>
            <a:solidFill>
              <a:schemeClr val="accent1"/>
            </a:solidFill>
          </a:ln>
        </p:spPr>
        <p:txBody>
          <a:bodyPr wrap="square">
            <a:spAutoFit/>
          </a:bodyPr>
          <a:lstStyle/>
          <a:p>
            <a:pPr algn="ctr"/>
            <a:r>
              <a:rPr lang="uk-UA" sz="2400" b="1" dirty="0" err="1"/>
              <a:t>піноскляний</a:t>
            </a:r>
            <a:r>
              <a:rPr lang="uk-UA" sz="2400" b="1" dirty="0"/>
              <a:t> гравій та щебінь </a:t>
            </a:r>
            <a:r>
              <a:rPr lang="uk-UA" sz="2400" b="1" dirty="0" err="1"/>
              <a:t>Піноситал</a:t>
            </a:r>
            <a:r>
              <a:rPr lang="ru-RU" sz="2400" b="1" baseline="30000" dirty="0"/>
              <a:t>®</a:t>
            </a:r>
            <a:endParaRPr lang="ru-RU"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A1080A63-8BAE-44C9-9571-961479D8BC5C}" type="slidenum">
              <a:rPr lang="ru-RU"/>
              <a:pPr/>
              <a:t>9</a:t>
            </a:fld>
            <a:endParaRPr lang="ru-RU" dirty="0"/>
          </a:p>
        </p:txBody>
      </p:sp>
      <p:pic>
        <p:nvPicPr>
          <p:cNvPr id="1175559" name="Picture 7" descr="13"/>
          <p:cNvPicPr>
            <a:picLocks noGrp="1" noChangeAspect="1" noChangeArrowheads="1"/>
          </p:cNvPicPr>
          <p:nvPr>
            <p:ph/>
          </p:nvPr>
        </p:nvPicPr>
        <p:blipFill>
          <a:blip r:embed="rId2" cstate="print"/>
          <a:srcRect/>
          <a:stretch>
            <a:fillRect/>
          </a:stretch>
        </p:blipFill>
        <p:spPr>
          <a:xfrm>
            <a:off x="2133600" y="228600"/>
            <a:ext cx="6781800" cy="4524375"/>
          </a:xfrm>
          <a:noFill/>
          <a:ln>
            <a:solidFill>
              <a:schemeClr val="hlink"/>
            </a:solidFill>
          </a:ln>
        </p:spPr>
      </p:pic>
      <p:pic>
        <p:nvPicPr>
          <p:cNvPr id="1175560" name="Picture 8" descr="12"/>
          <p:cNvPicPr>
            <a:picLocks noChangeAspect="1" noChangeArrowheads="1"/>
          </p:cNvPicPr>
          <p:nvPr/>
        </p:nvPicPr>
        <p:blipFill>
          <a:blip r:embed="rId3" cstate="print"/>
          <a:srcRect/>
          <a:stretch>
            <a:fillRect/>
          </a:stretch>
        </p:blipFill>
        <p:spPr bwMode="auto">
          <a:xfrm>
            <a:off x="155575" y="1524000"/>
            <a:ext cx="3462338" cy="5189538"/>
          </a:xfrm>
          <a:prstGeom prst="rect">
            <a:avLst/>
          </a:prstGeom>
          <a:noFill/>
          <a:ln w="9525">
            <a:solidFill>
              <a:schemeClr val="hlink"/>
            </a:solid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stroyimdom.ru/wp-content/uploads/2009/08/gazobeton.jpeg"/>
          <p:cNvPicPr>
            <a:picLocks noChangeAspect="1" noChangeArrowheads="1"/>
          </p:cNvPicPr>
          <p:nvPr/>
        </p:nvPicPr>
        <p:blipFill>
          <a:blip r:embed="rId2" cstate="print"/>
          <a:srcRect/>
          <a:stretch>
            <a:fillRect/>
          </a:stretch>
        </p:blipFill>
        <p:spPr bwMode="auto">
          <a:xfrm>
            <a:off x="1648555" y="285728"/>
            <a:ext cx="7077805" cy="4714908"/>
          </a:xfrm>
          <a:prstGeom prst="rect">
            <a:avLst/>
          </a:prstGeom>
          <a:noFill/>
          <a:ln>
            <a:solidFill>
              <a:schemeClr val="accent1"/>
            </a:solidFill>
          </a:ln>
        </p:spPr>
      </p:pic>
      <p:sp>
        <p:nvSpPr>
          <p:cNvPr id="7" name="Прямоугольник 6"/>
          <p:cNvSpPr/>
          <p:nvPr/>
        </p:nvSpPr>
        <p:spPr>
          <a:xfrm>
            <a:off x="357158" y="5286388"/>
            <a:ext cx="8358246" cy="830997"/>
          </a:xfrm>
          <a:prstGeom prst="rect">
            <a:avLst/>
          </a:prstGeom>
          <a:solidFill>
            <a:schemeClr val="accent5">
              <a:lumMod val="40000"/>
              <a:lumOff val="60000"/>
            </a:schemeClr>
          </a:solidFill>
          <a:ln>
            <a:solidFill>
              <a:schemeClr val="accent1"/>
            </a:solidFill>
          </a:ln>
        </p:spPr>
        <p:txBody>
          <a:bodyPr wrap="square">
            <a:spAutoFit/>
          </a:bodyPr>
          <a:lstStyle/>
          <a:p>
            <a:pPr algn="ctr"/>
            <a:r>
              <a:rPr lang="uk-UA" sz="2400" b="1" dirty="0"/>
              <a:t>Газобетон (або </a:t>
            </a:r>
            <a:r>
              <a:rPr lang="uk-UA" sz="2400" b="1" dirty="0" err="1"/>
              <a:t>автоклавний</a:t>
            </a:r>
            <a:r>
              <a:rPr lang="uk-UA" sz="2400" b="1" dirty="0"/>
              <a:t> пористий бетон) виробляють із кварцового піску, цементу, негашеного вапна та води.</a:t>
            </a:r>
          </a:p>
        </p:txBody>
      </p:sp>
      <p:pic>
        <p:nvPicPr>
          <p:cNvPr id="8" name="Picture 2" descr="http://www.trest-beton.ru/images/stories/foto/24.jpg"/>
          <p:cNvPicPr>
            <a:picLocks noChangeAspect="1" noChangeArrowheads="1"/>
          </p:cNvPicPr>
          <p:nvPr/>
        </p:nvPicPr>
        <p:blipFill>
          <a:blip r:embed="rId3" cstate="print"/>
          <a:srcRect/>
          <a:stretch>
            <a:fillRect/>
          </a:stretch>
        </p:blipFill>
        <p:spPr bwMode="auto">
          <a:xfrm>
            <a:off x="285719" y="285728"/>
            <a:ext cx="3286149" cy="220172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www.sts54.ru/foto/monolit/mono_neti_08.jpg"/>
          <p:cNvPicPr/>
          <p:nvPr/>
        </p:nvPicPr>
        <p:blipFill>
          <a:blip r:embed="rId2" cstate="print"/>
          <a:srcRect/>
          <a:stretch>
            <a:fillRect/>
          </a:stretch>
        </p:blipFill>
        <p:spPr bwMode="auto">
          <a:xfrm>
            <a:off x="4071934" y="2786058"/>
            <a:ext cx="4809527" cy="3605842"/>
          </a:xfrm>
          <a:prstGeom prst="rect">
            <a:avLst/>
          </a:prstGeom>
          <a:noFill/>
          <a:ln w="9525">
            <a:solidFill>
              <a:schemeClr val="accent1"/>
            </a:solidFill>
            <a:miter lim="800000"/>
            <a:headEnd/>
            <a:tailEnd/>
          </a:ln>
        </p:spPr>
      </p:pic>
      <p:pic>
        <p:nvPicPr>
          <p:cNvPr id="5" name="Picture 4" descr="http://t1.gstatic.com/images?q=tbn:ANd9GcQ7V1kboOtm1IP2jvF5YQPq12RsFZC6LWHZ_gzY_n5X8bAtLbhG"/>
          <p:cNvPicPr>
            <a:picLocks noChangeAspect="1" noChangeArrowheads="1"/>
          </p:cNvPicPr>
          <p:nvPr/>
        </p:nvPicPr>
        <p:blipFill>
          <a:blip r:embed="rId3" cstate="print"/>
          <a:srcRect/>
          <a:stretch>
            <a:fillRect/>
          </a:stretch>
        </p:blipFill>
        <p:spPr bwMode="auto">
          <a:xfrm>
            <a:off x="4214810" y="1357298"/>
            <a:ext cx="4429156" cy="3317594"/>
          </a:xfrm>
          <a:prstGeom prst="rect">
            <a:avLst/>
          </a:prstGeom>
          <a:noFill/>
          <a:ln>
            <a:solidFill>
              <a:schemeClr val="accent1"/>
            </a:solidFill>
          </a:ln>
        </p:spPr>
      </p:pic>
      <p:pic>
        <p:nvPicPr>
          <p:cNvPr id="6" name="Picture 2" descr="http://best-stroy.ru/partner/data/img/Image/2009/29(8).jpg"/>
          <p:cNvPicPr>
            <a:picLocks noChangeAspect="1" noChangeArrowheads="1"/>
          </p:cNvPicPr>
          <p:nvPr/>
        </p:nvPicPr>
        <p:blipFill>
          <a:blip r:embed="rId4" cstate="print"/>
          <a:srcRect/>
          <a:stretch>
            <a:fillRect/>
          </a:stretch>
        </p:blipFill>
        <p:spPr bwMode="auto">
          <a:xfrm>
            <a:off x="5000628" y="214290"/>
            <a:ext cx="3048021" cy="2286016"/>
          </a:xfrm>
          <a:prstGeom prst="rect">
            <a:avLst/>
          </a:prstGeom>
          <a:noFill/>
          <a:ln>
            <a:solidFill>
              <a:schemeClr val="accent1"/>
            </a:solidFill>
          </a:ln>
        </p:spPr>
      </p:pic>
      <p:sp>
        <p:nvSpPr>
          <p:cNvPr id="2053" name="Rectangle 5"/>
          <p:cNvSpPr>
            <a:spLocks noChangeArrowheads="1"/>
          </p:cNvSpPr>
          <p:nvPr/>
        </p:nvSpPr>
        <p:spPr bwMode="auto">
          <a:xfrm>
            <a:off x="214282" y="-34190"/>
            <a:ext cx="3786214" cy="7109639"/>
          </a:xfrm>
          <a:prstGeom prst="rect">
            <a:avLst/>
          </a:prstGeom>
          <a:solidFill>
            <a:schemeClr val="accent5">
              <a:lumMod val="40000"/>
              <a:lumOff val="60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uk-UA" sz="2400" b="1" dirty="0">
                <a:solidFill>
                  <a:srgbClr val="0033CC"/>
                </a:solidFill>
                <a:latin typeface="Tahoma" pitchFamily="34" charset="0"/>
                <a:ea typeface="Times New Roman" pitchFamily="18" charset="0"/>
                <a:cs typeface="Tahoma" pitchFamily="34" charset="0"/>
              </a:rPr>
              <a:t>Пінобетон</a:t>
            </a:r>
          </a:p>
          <a:p>
            <a:pPr lvl="0" fontAlgn="base">
              <a:spcBef>
                <a:spcPct val="0"/>
              </a:spcBef>
              <a:spcAft>
                <a:spcPct val="0"/>
              </a:spcAft>
            </a:pPr>
            <a:endParaRPr lang="ru-RU" sz="2400" b="1" dirty="0">
              <a:solidFill>
                <a:srgbClr val="0033CC"/>
              </a:solidFill>
              <a:latin typeface="Tahoma" pitchFamily="34" charset="0"/>
              <a:ea typeface="Times New Roman" pitchFamily="18" charset="0"/>
              <a:cs typeface="Tahoma" pitchFamily="34" charset="0"/>
            </a:endParaRPr>
          </a:p>
          <a:p>
            <a:pPr lvl="0" fontAlgn="base">
              <a:spcBef>
                <a:spcPct val="0"/>
              </a:spcBef>
              <a:spcAft>
                <a:spcPct val="0"/>
              </a:spcAft>
            </a:pPr>
            <a:r>
              <a:rPr lang="uk-UA" sz="2400" b="1" dirty="0">
                <a:latin typeface="Tahoma" pitchFamily="34" charset="0"/>
                <a:ea typeface="Times New Roman" pitchFamily="18" charset="0"/>
                <a:cs typeface="Tahoma" pitchFamily="34" charset="0"/>
              </a:rPr>
              <a:t>Пінобетон – штучний пористий будівельний матеріал з рівномірно розподіленими замкнутими повітряними осередками (порами), що отримується в результаті затвердіння суміші, що складається з</a:t>
            </a:r>
          </a:p>
          <a:p>
            <a:pPr lvl="0" fontAlgn="base">
              <a:spcBef>
                <a:spcPct val="0"/>
              </a:spcBef>
              <a:spcAft>
                <a:spcPct val="0"/>
              </a:spcAft>
            </a:pPr>
            <a:r>
              <a:rPr lang="uk-UA" sz="2400" b="1" dirty="0">
                <a:latin typeface="Tahoma" pitchFamily="34" charset="0"/>
                <a:ea typeface="Times New Roman" pitchFamily="18" charset="0"/>
                <a:cs typeface="Tahoma" pitchFamily="34" charset="0"/>
              </a:rPr>
              <a:t>   в'яжучого, кремнеземистого компонента,</a:t>
            </a:r>
          </a:p>
          <a:p>
            <a:pPr lvl="0" fontAlgn="base">
              <a:spcBef>
                <a:spcPct val="0"/>
              </a:spcBef>
              <a:spcAft>
                <a:spcPct val="0"/>
              </a:spcAft>
            </a:pPr>
            <a:r>
              <a:rPr lang="uk-UA" sz="2400" b="1" dirty="0">
                <a:latin typeface="Tahoma" pitchFamily="34" charset="0"/>
                <a:ea typeface="Times New Roman" pitchFamily="18" charset="0"/>
                <a:cs typeface="Tahoma" pitchFamily="34" charset="0"/>
              </a:rPr>
              <a:t>   технічної піни,</a:t>
            </a:r>
          </a:p>
          <a:p>
            <a:pPr lvl="0" fontAlgn="base">
              <a:spcBef>
                <a:spcPct val="0"/>
              </a:spcBef>
              <a:spcAft>
                <a:spcPct val="0"/>
              </a:spcAft>
            </a:pPr>
            <a:r>
              <a:rPr lang="uk-UA" sz="2400" b="1" dirty="0">
                <a:latin typeface="Tahoma" pitchFamily="34" charset="0"/>
                <a:ea typeface="Times New Roman" pitchFamily="18" charset="0"/>
                <a:cs typeface="Tahoma" pitchFamily="34" charset="0"/>
              </a:rPr>
              <a:t>   хімічних добавок та</a:t>
            </a:r>
          </a:p>
          <a:p>
            <a:pPr lvl="0" fontAlgn="base">
              <a:spcBef>
                <a:spcPct val="0"/>
              </a:spcBef>
              <a:spcAft>
                <a:spcPct val="0"/>
              </a:spcAft>
            </a:pPr>
            <a:r>
              <a:rPr lang="uk-UA" sz="2400" b="1" dirty="0">
                <a:latin typeface="Tahoma" pitchFamily="34" charset="0"/>
                <a:ea typeface="Times New Roman" pitchFamily="18" charset="0"/>
                <a:cs typeface="Tahoma" pitchFamily="34" charset="0"/>
              </a:rPr>
              <a:t>   води.</a:t>
            </a:r>
            <a:endParaRPr kumimoji="0" lang="uk-UA" sz="2000" b="1" i="0" u="none" strike="noStrike" cap="none" normalizeH="0" baseline="0" dirty="0">
              <a:ln>
                <a:noFill/>
              </a:ln>
              <a:effectLst/>
              <a:latin typeface="Arial" pitchFamily="34" charset="0"/>
              <a:cs typeface="Arial" pitchFamily="34" charset="0"/>
            </a:endParaRPr>
          </a:p>
        </p:txBody>
      </p:sp>
      <p:pic>
        <p:nvPicPr>
          <p:cNvPr id="7" name="Picture 2" descr="http://best-stroy.ru/partner/data/img/Image/2009/29(8).jpg"/>
          <p:cNvPicPr>
            <a:picLocks noChangeAspect="1" noChangeArrowheads="1"/>
          </p:cNvPicPr>
          <p:nvPr/>
        </p:nvPicPr>
        <p:blipFill>
          <a:blip r:embed="rId4" cstate="print"/>
          <a:srcRect/>
          <a:stretch>
            <a:fillRect/>
          </a:stretch>
        </p:blipFill>
        <p:spPr bwMode="auto">
          <a:xfrm>
            <a:off x="5004048" y="260648"/>
            <a:ext cx="3048021" cy="2286016"/>
          </a:xfrm>
          <a:prstGeom prst="rect">
            <a:avLst/>
          </a:prstGeom>
          <a:noFill/>
          <a:ln>
            <a:solidFill>
              <a:schemeClr val="accent1"/>
            </a:solid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1357298"/>
            <a:ext cx="7772400" cy="2928958"/>
          </a:xfrm>
          <a:solidFill>
            <a:schemeClr val="bg1"/>
          </a:solidFill>
          <a:ln>
            <a:solidFill>
              <a:schemeClr val="accent1"/>
            </a:solidFill>
          </a:ln>
        </p:spPr>
        <p:txBody>
          <a:bodyPr>
            <a:normAutofit/>
          </a:bodyPr>
          <a:lstStyle/>
          <a:p>
            <a:r>
              <a:rPr lang="ru-RU" dirty="0"/>
              <a:t> </a:t>
            </a:r>
            <a:br>
              <a:rPr lang="ru-RU" dirty="0"/>
            </a:br>
            <a:r>
              <a:rPr lang="ru-RU" dirty="0"/>
              <a:t>	</a:t>
            </a:r>
            <a:r>
              <a:rPr lang="uk-UA" dirty="0" err="1"/>
              <a:t>ДОВІДНИк</a:t>
            </a:r>
            <a:r>
              <a:rPr lang="uk-UA" dirty="0"/>
              <a:t>: </a:t>
            </a:r>
            <a:br>
              <a:rPr lang="uk-UA" dirty="0"/>
            </a:br>
            <a:r>
              <a:rPr lang="uk-UA" dirty="0"/>
              <a:t>		</a:t>
            </a:r>
            <a:r>
              <a:rPr lang="uk-UA" dirty="0" err="1"/>
              <a:t>бетоннІ</a:t>
            </a:r>
            <a:r>
              <a:rPr lang="uk-UA" dirty="0"/>
              <a:t> суміші</a:t>
            </a:r>
            <a:br>
              <a:rPr lang="uk-UA" dirty="0"/>
            </a:br>
            <a:r>
              <a:rPr lang="uk-UA" dirty="0"/>
              <a:t>					бетони</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14356"/>
          </a:xfrm>
        </p:spPr>
        <p:txBody>
          <a:bodyPr>
            <a:normAutofit/>
          </a:bodyPr>
          <a:lstStyle/>
          <a:p>
            <a:r>
              <a:rPr lang="ru-RU" sz="3200" b="1" dirty="0">
                <a:solidFill>
                  <a:srgbClr val="0033CC"/>
                </a:solidFill>
                <a:effectLst>
                  <a:outerShdw blurRad="38100" dist="38100" dir="2700000" algn="tl">
                    <a:srgbClr val="000000">
                      <a:alpha val="43137"/>
                    </a:srgbClr>
                  </a:outerShdw>
                </a:effectLst>
              </a:rPr>
              <a:t>Классификация бетонов </a:t>
            </a:r>
          </a:p>
        </p:txBody>
      </p:sp>
      <p:sp>
        <p:nvSpPr>
          <p:cNvPr id="3" name="Содержимое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214281" y="714356"/>
            <a:ext cx="8718365" cy="5857916"/>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14356"/>
          </a:xfrm>
        </p:spPr>
        <p:txBody>
          <a:bodyPr>
            <a:normAutofit/>
          </a:bodyPr>
          <a:lstStyle/>
          <a:p>
            <a:r>
              <a:rPr lang="ru-RU" sz="3200" b="1" dirty="0">
                <a:solidFill>
                  <a:srgbClr val="0033CC"/>
                </a:solidFill>
                <a:effectLst>
                  <a:outerShdw blurRad="38100" dist="38100" dir="2700000" algn="tl">
                    <a:srgbClr val="000000">
                      <a:alpha val="43137"/>
                    </a:srgbClr>
                  </a:outerShdw>
                </a:effectLst>
              </a:rPr>
              <a:t>Классификация бетонов </a:t>
            </a:r>
          </a:p>
        </p:txBody>
      </p:sp>
      <p:sp>
        <p:nvSpPr>
          <p:cNvPr id="3" name="Содержимое 2"/>
          <p:cNvSpPr>
            <a:spLocks noGrp="1"/>
          </p:cNvSpPr>
          <p:nvPr>
            <p:ph idx="1"/>
          </p:nvPr>
        </p:nvSpPr>
        <p:spPr/>
        <p:txBody>
          <a:bodyPr/>
          <a:lstStyle/>
          <a:p>
            <a:endParaRPr lang="ru-RU" dirty="0"/>
          </a:p>
        </p:txBody>
      </p:sp>
      <p:pic>
        <p:nvPicPr>
          <p:cNvPr id="2051" name="Picture 3"/>
          <p:cNvPicPr>
            <a:picLocks noChangeAspect="1" noChangeArrowheads="1"/>
          </p:cNvPicPr>
          <p:nvPr/>
        </p:nvPicPr>
        <p:blipFill>
          <a:blip r:embed="rId2" cstate="print"/>
          <a:srcRect/>
          <a:stretch>
            <a:fillRect/>
          </a:stretch>
        </p:blipFill>
        <p:spPr bwMode="auto">
          <a:xfrm>
            <a:off x="285720" y="785794"/>
            <a:ext cx="8563805" cy="5643602"/>
          </a:xfrm>
          <a:prstGeom prst="rect">
            <a:avLst/>
          </a:prstGeom>
          <a:noFill/>
          <a:ln w="9525">
            <a:solidFill>
              <a:schemeClr val="accent1"/>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14356"/>
          </a:xfrm>
        </p:spPr>
        <p:txBody>
          <a:bodyPr>
            <a:normAutofit/>
          </a:bodyPr>
          <a:lstStyle/>
          <a:p>
            <a:r>
              <a:rPr lang="ru-RU" sz="3200" b="1" dirty="0">
                <a:solidFill>
                  <a:srgbClr val="0033CC"/>
                </a:solidFill>
                <a:effectLst>
                  <a:outerShdw blurRad="38100" dist="38100" dir="2700000" algn="tl">
                    <a:srgbClr val="000000">
                      <a:alpha val="43137"/>
                    </a:srgbClr>
                  </a:outerShdw>
                </a:effectLst>
              </a:rPr>
              <a:t>Классификация бетонов </a:t>
            </a:r>
          </a:p>
        </p:txBody>
      </p:sp>
      <p:sp>
        <p:nvSpPr>
          <p:cNvPr id="3" name="Содержимое 2"/>
          <p:cNvSpPr>
            <a:spLocks noGrp="1"/>
          </p:cNvSpPr>
          <p:nvPr>
            <p:ph idx="1"/>
          </p:nvPr>
        </p:nvSpPr>
        <p:spPr/>
        <p:txBody>
          <a:bodyPr/>
          <a:lstStyle/>
          <a:p>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214282" y="714356"/>
            <a:ext cx="8643998" cy="5806023"/>
          </a:xfrm>
          <a:prstGeom prst="rect">
            <a:avLst/>
          </a:prstGeom>
          <a:noFill/>
          <a:ln w="9525">
            <a:solidFill>
              <a:schemeClr val="accent1"/>
            </a:solid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14356"/>
          </a:xfrm>
        </p:spPr>
        <p:txBody>
          <a:bodyPr>
            <a:normAutofit/>
          </a:bodyPr>
          <a:lstStyle/>
          <a:p>
            <a:r>
              <a:rPr lang="ru-RU" sz="3200" b="1" dirty="0">
                <a:solidFill>
                  <a:srgbClr val="0033CC"/>
                </a:solidFill>
                <a:effectLst>
                  <a:outerShdw blurRad="38100" dist="38100" dir="2700000" algn="tl">
                    <a:srgbClr val="000000">
                      <a:alpha val="43137"/>
                    </a:srgbClr>
                  </a:outerShdw>
                </a:effectLst>
              </a:rPr>
              <a:t>Классификация бетонов </a:t>
            </a:r>
          </a:p>
        </p:txBody>
      </p:sp>
      <p:sp>
        <p:nvSpPr>
          <p:cNvPr id="3" name="Содержимое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285719" y="714356"/>
            <a:ext cx="8572561" cy="5857916"/>
          </a:xfrm>
          <a:prstGeom prst="rect">
            <a:avLst/>
          </a:prstGeom>
          <a:noFill/>
          <a:ln w="9525">
            <a:solidFill>
              <a:schemeClr val="accent1"/>
            </a:solid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1143000"/>
          </a:xfrm>
        </p:spPr>
        <p:txBody>
          <a:bodyPr>
            <a:normAutofit/>
          </a:bodyPr>
          <a:lstStyle/>
          <a:p>
            <a:r>
              <a:rPr lang="ru-RU" sz="2800" b="1" dirty="0">
                <a:solidFill>
                  <a:srgbClr val="0033CC"/>
                </a:solidFill>
                <a:effectLst>
                  <a:outerShdw blurRad="38100" dist="38100" dir="2700000" algn="tl">
                    <a:srgbClr val="000000">
                      <a:alpha val="43137"/>
                    </a:srgbClr>
                  </a:outerShdw>
                </a:effectLst>
              </a:rPr>
              <a:t>ВИДЫ ЦЕМЕНТОВ </a:t>
            </a:r>
            <a:br>
              <a:rPr lang="ru-RU" sz="2800" dirty="0">
                <a:solidFill>
                  <a:srgbClr val="0033CC"/>
                </a:solidFill>
                <a:effectLst>
                  <a:outerShdw blurRad="38100" dist="38100" dir="2700000" algn="tl">
                    <a:srgbClr val="000000">
                      <a:alpha val="43137"/>
                    </a:srgbClr>
                  </a:outerShdw>
                </a:effectLst>
              </a:rPr>
            </a:br>
            <a:r>
              <a:rPr lang="ru-RU" sz="2800" b="1" dirty="0">
                <a:solidFill>
                  <a:srgbClr val="0033CC"/>
                </a:solidFill>
                <a:effectLst>
                  <a:outerShdw blurRad="38100" dist="38100" dir="2700000" algn="tl">
                    <a:srgbClr val="000000">
                      <a:alpha val="43137"/>
                    </a:srgbClr>
                  </a:outerShdw>
                </a:effectLst>
              </a:rPr>
              <a:t>Характеристики цементов</a:t>
            </a:r>
          </a:p>
        </p:txBody>
      </p:sp>
      <p:sp>
        <p:nvSpPr>
          <p:cNvPr id="3" name="Содержимое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357158" y="1428736"/>
            <a:ext cx="8429684" cy="5229082"/>
          </a:xfrm>
          <a:prstGeom prst="rect">
            <a:avLst/>
          </a:prstGeom>
          <a:noFill/>
          <a:ln w="9525">
            <a:solidFill>
              <a:schemeClr val="accent1"/>
            </a:solid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a:solidFill>
                  <a:srgbClr val="0033CC"/>
                </a:solidFill>
                <a:effectLst>
                  <a:outerShdw blurRad="38100" dist="38100" dir="2700000" algn="tl">
                    <a:srgbClr val="000000">
                      <a:alpha val="43137"/>
                    </a:srgbClr>
                  </a:outerShdw>
                </a:effectLst>
              </a:rPr>
              <a:t>Показатели удобоукладываемости бетонной смеси, применимой</a:t>
            </a:r>
            <a:br>
              <a:rPr lang="ru-RU" sz="2000" b="1" dirty="0">
                <a:solidFill>
                  <a:srgbClr val="0033CC"/>
                </a:solidFill>
                <a:effectLst>
                  <a:outerShdw blurRad="38100" dist="38100" dir="2700000" algn="tl">
                    <a:srgbClr val="000000">
                      <a:alpha val="43137"/>
                    </a:srgbClr>
                  </a:outerShdw>
                </a:effectLst>
              </a:rPr>
            </a:br>
            <a:r>
              <a:rPr lang="ru-RU" sz="2000" b="1" dirty="0">
                <a:solidFill>
                  <a:srgbClr val="0033CC"/>
                </a:solidFill>
                <a:effectLst>
                  <a:outerShdw blurRad="38100" dist="38100" dir="2700000" algn="tl">
                    <a:srgbClr val="000000">
                      <a:alpha val="43137"/>
                    </a:srgbClr>
                  </a:outerShdw>
                </a:effectLst>
              </a:rPr>
              <a:t>для изготовления бетонных и железобетонных конструкций</a:t>
            </a:r>
            <a:br>
              <a:rPr lang="ru-RU" sz="2000" b="1" dirty="0">
                <a:solidFill>
                  <a:srgbClr val="0033CC"/>
                </a:solidFill>
                <a:effectLst>
                  <a:outerShdw blurRad="38100" dist="38100" dir="2700000" algn="tl">
                    <a:srgbClr val="000000">
                      <a:alpha val="43137"/>
                    </a:srgbClr>
                  </a:outerShdw>
                </a:effectLst>
              </a:rPr>
            </a:br>
            <a:endParaRPr lang="ru-RU" sz="20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lstStyle/>
          <a:p>
            <a:endParaRPr lang="ru-RU" dirty="0"/>
          </a:p>
        </p:txBody>
      </p:sp>
      <p:pic>
        <p:nvPicPr>
          <p:cNvPr id="6146" name="Picture 2"/>
          <p:cNvPicPr>
            <a:picLocks noChangeAspect="1" noChangeArrowheads="1"/>
          </p:cNvPicPr>
          <p:nvPr/>
        </p:nvPicPr>
        <p:blipFill>
          <a:blip r:embed="rId2" cstate="print"/>
          <a:srcRect/>
          <a:stretch>
            <a:fillRect/>
          </a:stretch>
        </p:blipFill>
        <p:spPr bwMode="auto">
          <a:xfrm>
            <a:off x="357158" y="1500174"/>
            <a:ext cx="8474898" cy="4929222"/>
          </a:xfrm>
          <a:prstGeom prst="rect">
            <a:avLst/>
          </a:prstGeom>
          <a:noFill/>
          <a:ln w="9525">
            <a:solidFill>
              <a:schemeClr val="accent1"/>
            </a:solid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b="1" dirty="0">
                <a:solidFill>
                  <a:srgbClr val="0033CC"/>
                </a:solidFill>
                <a:effectLst>
                  <a:outerShdw blurRad="38100" dist="38100" dir="2700000" algn="tl">
                    <a:srgbClr val="000000">
                      <a:alpha val="43137"/>
                    </a:srgbClr>
                  </a:outerShdw>
                </a:effectLst>
              </a:rPr>
              <a:t>Ориентировочный расход воды на 1 м</a:t>
            </a:r>
            <a:r>
              <a:rPr lang="ru-RU" sz="2000" b="1" dirty="0">
                <a:solidFill>
                  <a:srgbClr val="0033CC"/>
                </a:solidFill>
                <a:effectLst>
                  <a:outerShdw blurRad="38100" dist="38100" dir="2700000" algn="tl">
                    <a:srgbClr val="000000">
                      <a:alpha val="43137"/>
                    </a:srgbClr>
                  </a:outerShdw>
                </a:effectLst>
                <a:latin typeface="Arial Black"/>
              </a:rPr>
              <a:t>³</a:t>
            </a:r>
            <a:r>
              <a:rPr lang="ru-RU" sz="2000" b="1" dirty="0">
                <a:solidFill>
                  <a:srgbClr val="0033CC"/>
                </a:solidFill>
                <a:effectLst>
                  <a:outerShdw blurRad="38100" dist="38100" dir="2700000" algn="tl">
                    <a:srgbClr val="000000">
                      <a:alpha val="43137"/>
                    </a:srgbClr>
                  </a:outerShdw>
                </a:effectLst>
              </a:rPr>
              <a:t> бетонной смеси                                          на плотных заполнителях  при температуре смеси 20 °С</a:t>
            </a:r>
            <a:br>
              <a:rPr lang="ru-RU" sz="2000" b="1" dirty="0">
                <a:solidFill>
                  <a:srgbClr val="0033CC"/>
                </a:solidFill>
                <a:effectLst>
                  <a:outerShdw blurRad="38100" dist="38100" dir="2700000" algn="tl">
                    <a:srgbClr val="000000">
                      <a:alpha val="43137"/>
                    </a:srgbClr>
                  </a:outerShdw>
                </a:effectLst>
              </a:rPr>
            </a:br>
            <a:endParaRPr lang="ru-RU" sz="2000" dirty="0">
              <a:solidFill>
                <a:srgbClr val="0033CC"/>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lstStyle/>
          <a:p>
            <a:endParaRPr lang="ru-RU" dirty="0"/>
          </a:p>
        </p:txBody>
      </p:sp>
      <p:pic>
        <p:nvPicPr>
          <p:cNvPr id="7170" name="Picture 2"/>
          <p:cNvPicPr>
            <a:picLocks noChangeAspect="1" noChangeArrowheads="1"/>
          </p:cNvPicPr>
          <p:nvPr/>
        </p:nvPicPr>
        <p:blipFill>
          <a:blip r:embed="rId2" cstate="print"/>
          <a:srcRect/>
          <a:stretch>
            <a:fillRect/>
          </a:stretch>
        </p:blipFill>
        <p:spPr bwMode="auto">
          <a:xfrm>
            <a:off x="285720" y="1357297"/>
            <a:ext cx="8572560" cy="5143537"/>
          </a:xfrm>
          <a:prstGeom prst="rect">
            <a:avLst/>
          </a:prstGeom>
          <a:noFill/>
          <a:ln w="9525">
            <a:solidFill>
              <a:schemeClr val="accent1"/>
            </a:solid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1899</TotalTime>
  <Words>3183</Words>
  <Application>Microsoft Office PowerPoint</Application>
  <PresentationFormat>Экран (4:3)</PresentationFormat>
  <Paragraphs>203</Paragraphs>
  <Slides>100</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100</vt:i4>
      </vt:variant>
    </vt:vector>
  </HeadingPairs>
  <TitlesOfParts>
    <vt:vector size="105" baseType="lpstr">
      <vt:lpstr>Arial</vt:lpstr>
      <vt:lpstr>Arial Black</vt:lpstr>
      <vt:lpstr>Calibri</vt:lpstr>
      <vt:lpstr>Tahoma</vt:lpstr>
      <vt:lpstr>Тема Office</vt:lpstr>
      <vt:lpstr>Сучасні  БЕТОНИ</vt:lpstr>
      <vt:lpstr>Презентация PowerPoint</vt:lpstr>
      <vt:lpstr>Самоущільнюючий бетон </vt:lpstr>
      <vt:lpstr>Презентация PowerPoint</vt:lpstr>
      <vt:lpstr>Презентация PowerPoint</vt:lpstr>
      <vt:lpstr>Самоущільнюючий бетон </vt:lpstr>
      <vt:lpstr>Презентация PowerPoint</vt:lpstr>
      <vt:lpstr>Презентация PowerPoint</vt:lpstr>
      <vt:lpstr>Презентация PowerPoint</vt:lpstr>
      <vt:lpstr>Презентация PowerPoint</vt:lpstr>
      <vt:lpstr>Презентация PowerPoint</vt:lpstr>
      <vt:lpstr>ФІБРОБЕТОН </vt:lpstr>
      <vt:lpstr>Презентация PowerPoint</vt:lpstr>
      <vt:lpstr> ФІБРОБЕТОН </vt:lpstr>
      <vt:lpstr>Презентация PowerPoint</vt:lpstr>
      <vt:lpstr>Презентация PowerPoint</vt:lpstr>
      <vt:lpstr>Презентация PowerPoint</vt:lpstr>
      <vt:lpstr>Презентация PowerPoint</vt:lpstr>
      <vt:lpstr>ФіБРОБЕТОН </vt:lpstr>
      <vt:lpstr>СТАЛЕФіБРОБЕТОН </vt:lpstr>
      <vt:lpstr>Презентация PowerPoint</vt:lpstr>
      <vt:lpstr>Презентация PowerPoint</vt:lpstr>
      <vt:lpstr>ФіБРОБЕТОН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ДОВІДНИк:    бетоннІ суміші      бетони</vt:lpstr>
      <vt:lpstr>Классификация бетонов </vt:lpstr>
      <vt:lpstr>Классификация бетонов </vt:lpstr>
      <vt:lpstr>Классификация бетонов </vt:lpstr>
      <vt:lpstr>Классификация бетонов </vt:lpstr>
      <vt:lpstr>ВИДЫ ЦЕМЕНТОВ  Характеристики цементов</vt:lpstr>
      <vt:lpstr>Показатели удобоукладываемости бетонной смеси, применимой для изготовления бетонных и железобетонных конструкций </vt:lpstr>
      <vt:lpstr>Ориентировочный расход воды на 1 м³ бетонной смеси                                          на плотных заполнителях  при температуре смеси 20 °С </vt:lpstr>
      <vt:lpstr>Основные комплексные добавки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кс</dc:creator>
  <cp:lastModifiedBy>Ekaterina</cp:lastModifiedBy>
  <cp:revision>131</cp:revision>
  <dcterms:modified xsi:type="dcterms:W3CDTF">2022-04-04T11:06:30Z</dcterms:modified>
</cp:coreProperties>
</file>