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7" r:id="rId31"/>
    <p:sldId id="286" r:id="rId32"/>
    <p:sldId id="285" r:id="rId33"/>
    <p:sldId id="284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7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92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8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5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4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2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3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5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C37F-C282-4AE7-90B0-0FB297B974B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52ABF-427C-41FC-AC5A-F04DC4A3C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9FC55-E983-4676-A7BD-D4EA33832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 7.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Конкурентоспроможність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сільськогосподарської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продукції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вітчизняних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аграрних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євроінтеграції</a:t>
            </a:r>
            <a:endParaRPr lang="ru-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418364-46CC-42EF-AC74-3B469CABD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7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3C4CC-393D-48B6-90F8-9E9C0B7B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Вибір</a:t>
            </a:r>
            <a:r>
              <a:rPr lang="ru-RU" sz="40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40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стратегії</a:t>
            </a:r>
            <a:r>
              <a:rPr lang="ru-RU" sz="40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40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виходу</a:t>
            </a:r>
            <a:r>
              <a:rPr lang="ru-RU" sz="40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sz="40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ринок</a:t>
            </a:r>
            <a:r>
              <a:rPr lang="ru-RU" sz="40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9375C3-728D-4E52-A19B-18C02661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78" y="2491617"/>
            <a:ext cx="8238596" cy="4190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32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Вибір</a:t>
            </a:r>
            <a:r>
              <a:rPr lang="ru-RU" sz="32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32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sz="32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2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32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починався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чотирьох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варіантах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ліцензування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володіння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тепер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суттєво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розширився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включає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об’єднання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наукових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значення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набуває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гнучкість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вдосконалення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перехід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іншого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способу такого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0370D6-696F-439F-B5D6-EC509F10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06" y="3429000"/>
            <a:ext cx="4233731" cy="31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5C2CD-730C-470C-8637-C9E94D4C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DD3911-C8A3-426D-8DE6-DF64A079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58" y="2307102"/>
            <a:ext cx="9613861" cy="4431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залишається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традиційним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способом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прийнятним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будь-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спосіб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ступенем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ризику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варіантами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передбачають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безпосередню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участь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ліцензуванні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сторони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недоліки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сторони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зумовлена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централізованим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характером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запобігти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ризику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нестійких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ринках.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Недоліки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тарифних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нетарифних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бар’єрів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відсутність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зарубіжному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предметом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заходів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протекціоністського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характеру.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8F51CD-8BEE-4F09-B51D-AC1E4E9DB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41" y="3573193"/>
            <a:ext cx="2658794" cy="2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2F5C5-F7A9-48BB-ACF0-308484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Ліцензування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4A5A34-C431-488E-9558-683DFB01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998" y="2138289"/>
            <a:ext cx="9350328" cy="43328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При </a:t>
            </a:r>
            <a:r>
              <a:rPr lang="ru-R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ліцензуванні</a:t>
            </a:r>
            <a:r>
              <a:rPr lang="ru-R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одна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дозволяє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використовувати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свою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інтелектуальну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власність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обмін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ліцензійний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платіж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роялті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знаходитися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патенти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знаки,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виробничий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Ліцензія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надається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правило,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обмежений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строк,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частково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залежить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капітальних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вкладень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зарубіжного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одержувача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Основною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перевагою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такого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доступ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без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інвестицій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Ліцензування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ризиком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виробництвом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великі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франчайзинг (коли велика і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ліцензію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малому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підприємцю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продажу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маркою) як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інструмент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світовому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1A5FD6-D6CE-44D4-B57B-B5D0F44C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3777"/>
            <a:ext cx="3121977" cy="23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BEE484-5995-4E45-A1A5-3E57E000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FEE474-C8D9-4AD0-9EBE-E485843D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241" y="2442381"/>
            <a:ext cx="8552827" cy="44156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ліцензійних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угод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спільного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внесення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партнерів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науково-дослідницькою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аерокосмічна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комп’ютери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телекомунікації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— де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партнерам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змогу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придбавати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сферах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доступ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ринки. Але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30 до 60%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розпадалося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A58438-811D-4289-9293-47AE813D7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05" y="4359348"/>
            <a:ext cx="3409346" cy="23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3604A-FBCB-417C-81F3-4497EDD2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Стратегічні</a:t>
            </a:r>
            <a:r>
              <a:rPr lang="ru-RU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альянси</a:t>
            </a:r>
            <a:r>
              <a:rPr lang="ru-RU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477BAE-ED09-4E84-B53C-93814B3A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159" y="2187526"/>
            <a:ext cx="9130750" cy="2505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Стратегічні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враховують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попередній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досвід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удач і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провалів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звичайних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часто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обмежуються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однією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ланок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ланцюга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фундаментальні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збут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потребується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організаційної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одиниці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не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обов’язкова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участь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акціонерного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4C46B8-93B6-4030-9219-20687732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66" y="3977088"/>
            <a:ext cx="4183801" cy="3137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832507-D38C-4FDE-90E5-921ABEB90C89}"/>
              </a:ext>
            </a:extLst>
          </p:cNvPr>
          <p:cNvSpPr txBox="1"/>
          <p:nvPr/>
        </p:nvSpPr>
        <p:spPr>
          <a:xfrm>
            <a:off x="3956857" y="4516626"/>
            <a:ext cx="80340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Зараз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формуватися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абсолютно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принципів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обмежених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обмежуючих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угод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виступати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ролі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транзитного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проникнення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зарубіжні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ринки;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довгочасних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мереж,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подібних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японських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кейрецу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корейських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чейбол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11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095AC-A39D-4CA3-A952-B7D955F0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Гібридний підхід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92F30-C385-474A-ACA7-4E3B6C85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846" y="3383406"/>
            <a:ext cx="7253527" cy="268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За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гібридного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одночасно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володіння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існуючих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ринку умов. 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B40CF4-D6DC-4B87-BE23-2C67FA3C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7" y="3017125"/>
            <a:ext cx="3690765" cy="42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8FE0F-3B2F-4DDA-B15C-25A65BD0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6F69B-48D7-4455-B658-C20AEEC2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14" y="2304975"/>
            <a:ext cx="6745583" cy="3989499"/>
          </a:xfrm>
        </p:spPr>
        <p:txBody>
          <a:bodyPr>
            <a:normAutofit/>
          </a:bodyPr>
          <a:lstStyle/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Стирання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відмінностей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країнами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Агресивна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індустріальна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протекція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найважливіших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активів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держави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Вільне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переміщення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Поступове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виникнення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великомасштабних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Конкуренція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674467-C0D7-4906-9E93-AC8041D7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18" y="3976528"/>
            <a:ext cx="3531744" cy="25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7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F1421-66DC-42F3-8FDE-23BBB340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1575CD-26D8-4A3B-8F15-CC30A5018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825" y="2225180"/>
            <a:ext cx="910817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але 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Або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територіально-галузеве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органами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F7C857-4806-452D-88E2-4223B014C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24" y="2633389"/>
            <a:ext cx="3704707" cy="37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B2C42-9AB1-4675-BD04-903A711F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C3D766-713F-49EC-A6F2-FC2A3151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25" y="2322147"/>
            <a:ext cx="9613862" cy="45358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готового продукту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машин,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каналами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C00D60-542E-432A-BA22-34E35025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67" y="2072759"/>
            <a:ext cx="3588931" cy="47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5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91177FC-C05B-4BE3-BC0D-0089F5EE16AC}"/>
              </a:ext>
            </a:extLst>
          </p:cNvPr>
          <p:cNvSpPr/>
          <p:nvPr/>
        </p:nvSpPr>
        <p:spPr>
          <a:xfrm>
            <a:off x="152400" y="184427"/>
            <a:ext cx="3810000" cy="11303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своєму</a:t>
            </a:r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функціонуванні</a:t>
            </a:r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проходять</a:t>
            </a:r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2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24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854EC07-0DA8-495E-875C-0D1CED406053}"/>
              </a:ext>
            </a:extLst>
          </p:cNvPr>
          <p:cNvSpPr/>
          <p:nvPr/>
        </p:nvSpPr>
        <p:spPr>
          <a:xfrm>
            <a:off x="1241428" y="2622393"/>
            <a:ext cx="2108200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еволюцію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EC9D356-84A9-4D18-BA58-F71922FE9FE3}"/>
              </a:ext>
            </a:extLst>
          </p:cNvPr>
          <p:cNvSpPr/>
          <p:nvPr/>
        </p:nvSpPr>
        <p:spPr>
          <a:xfrm>
            <a:off x="438152" y="1621181"/>
            <a:ext cx="2108200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зародження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5EBE9FA-CB76-4A42-849C-A57DDC530C93}"/>
              </a:ext>
            </a:extLst>
          </p:cNvPr>
          <p:cNvSpPr/>
          <p:nvPr/>
        </p:nvSpPr>
        <p:spPr>
          <a:xfrm>
            <a:off x="1944579" y="3682035"/>
            <a:ext cx="2108200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спад 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C7E76C-DD31-406D-96A0-29A4B07AA368}"/>
              </a:ext>
            </a:extLst>
          </p:cNvPr>
          <p:cNvSpPr txBox="1"/>
          <p:nvPr/>
        </p:nvSpPr>
        <p:spPr>
          <a:xfrm>
            <a:off x="3530307" y="1348734"/>
            <a:ext cx="7137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першому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поєднання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76F443-160C-4929-B5A7-CD1C1D9A7321}"/>
              </a:ext>
            </a:extLst>
          </p:cNvPr>
          <p:cNvSpPr txBox="1"/>
          <p:nvPr/>
        </p:nvSpPr>
        <p:spPr>
          <a:xfrm>
            <a:off x="4152904" y="2179731"/>
            <a:ext cx="7772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Мотивами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компаній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є: 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доступ до таких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спеціалізовані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навики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ведення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університетських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вигідне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географічне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положення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підходяща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інфраструктура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попит;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попереднє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поставкам,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споріднених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однієї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новаторських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обставини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714428-9988-44BD-A6FB-A49CE9794055}"/>
              </a:ext>
            </a:extLst>
          </p:cNvPr>
          <p:cNvSpPr txBox="1"/>
          <p:nvPr/>
        </p:nvSpPr>
        <p:spPr>
          <a:xfrm>
            <a:off x="463550" y="5783900"/>
            <a:ext cx="9810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Ініціатором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кластерного руху (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фасилітатором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є держава,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установи,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господарської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917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DAAFD-B7C6-4991-A6E7-18C46ED2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4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Сутність</a:t>
            </a:r>
            <a:r>
              <a:rPr lang="ru-RU" sz="4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4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глобалізму</a:t>
            </a:r>
            <a:r>
              <a:rPr lang="ru-RU" sz="4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47056C-3085-4A3F-9A65-EF657C1D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83" y="2336873"/>
            <a:ext cx="7002342" cy="41328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глобалізму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</a:t>
            </a:r>
            <a:r>
              <a:rPr lang="ru-RU" sz="2800" dirty="0" err="1"/>
              <a:t>закономірному</a:t>
            </a:r>
            <a:r>
              <a:rPr lang="ru-RU" sz="2800" dirty="0"/>
              <a:t>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єдиної</a:t>
            </a:r>
            <a:r>
              <a:rPr lang="ru-RU" sz="2800" dirty="0"/>
              <a:t> </a:t>
            </a:r>
            <a:r>
              <a:rPr lang="ru-RU" sz="2800" dirty="0" err="1"/>
              <a:t>загальносвітової</a:t>
            </a:r>
            <a:r>
              <a:rPr lang="ru-RU" sz="2800" dirty="0"/>
              <a:t> </a:t>
            </a:r>
            <a:r>
              <a:rPr lang="ru-RU" sz="2800" dirty="0" err="1"/>
              <a:t>економічної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окремими</a:t>
            </a:r>
            <a:r>
              <a:rPr lang="ru-RU" sz="2800" dirty="0"/>
              <a:t> </a:t>
            </a:r>
            <a:r>
              <a:rPr lang="ru-RU" sz="2800" dirty="0" err="1"/>
              <a:t>країнами</a:t>
            </a:r>
            <a:r>
              <a:rPr lang="ru-RU" sz="2800" dirty="0"/>
              <a:t> і </a:t>
            </a:r>
            <a:r>
              <a:rPr lang="ru-RU" sz="2800" dirty="0" err="1"/>
              <a:t>підприємствами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 все </a:t>
            </a:r>
            <a:r>
              <a:rPr lang="ru-RU" sz="2800" dirty="0" err="1"/>
              <a:t>більшої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взаємозалежності</a:t>
            </a:r>
            <a:r>
              <a:rPr lang="ru-RU" sz="2800" dirty="0"/>
              <a:t> і на </a:t>
            </a:r>
            <a:r>
              <a:rPr lang="ru-RU" sz="2800" dirty="0" err="1"/>
              <a:t>цій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до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єдиної</a:t>
            </a:r>
            <a:r>
              <a:rPr lang="ru-RU" sz="2800" dirty="0"/>
              <a:t>, </a:t>
            </a:r>
            <a:r>
              <a:rPr lang="ru-RU" sz="2800" dirty="0" err="1"/>
              <a:t>цілісної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у масштабах </a:t>
            </a:r>
            <a:r>
              <a:rPr lang="ru-RU" sz="2800" dirty="0" err="1"/>
              <a:t>усього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(глобуса).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03C755-4504-4C22-A031-2BD99A1A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73"/>
            <a:ext cx="5228492" cy="49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E52EA-977E-4035-8837-44AA02C7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Дослідження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зарубіжного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досвіду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формування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кластерів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дозволяє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виділити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певні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підходи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до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їх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побудови</a:t>
            </a:r>
            <a:r>
              <a:rPr lang="ru-RU" sz="28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62FCBD-BCC7-4B97-B6DB-77399A33440D}"/>
              </a:ext>
            </a:extLst>
          </p:cNvPr>
          <p:cNvSpPr txBox="1"/>
          <p:nvPr/>
        </p:nvSpPr>
        <p:spPr>
          <a:xfrm>
            <a:off x="2766828" y="2319120"/>
            <a:ext cx="9029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зверху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вниз»,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фасилітатор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кластерного руху –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влади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початковому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кластеру,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спрямовують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координаційну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владу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знизу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вверх»,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провідна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роль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підприємницької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освітніх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закладів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кластер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об’єднання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окремих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проектів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дозволяють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інтегрувати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потенційних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Змішаний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якому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поєднуються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перший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другий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E9E6B2-0EDC-4CA3-A4D5-D00781335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2" y="3450216"/>
            <a:ext cx="2613955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7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3D9F0-504E-4FF1-9812-2FD8BEA8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Щоб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кластер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відбувся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як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життєздатна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самостійна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успішна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й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ефективна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організація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необхідно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виконання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певних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умов: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C28DC-2296-4390-9EE8-AAD5013230B8}"/>
              </a:ext>
            </a:extLst>
          </p:cNvPr>
          <p:cNvSpPr txBox="1"/>
          <p:nvPr/>
        </p:nvSpPr>
        <p:spPr>
          <a:xfrm>
            <a:off x="680321" y="2025908"/>
            <a:ext cx="97600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ініціатива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адже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ініціативні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впливові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люди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згуртувати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зацікавити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довести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корисність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тому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збуту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фінансування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конкурентній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боротьбі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забезпечує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доступність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відкритість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обмін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знаннями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дозволяють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одержувати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доступі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предметів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збуту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кваліфікованої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робочої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інтеграція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співробітництва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галузевому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територіальному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рівнях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науки і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влади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інтерес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без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якого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неможливе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життєдіяльності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підприємництва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зацікавленості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кластерних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об’єднань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одержані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ними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економічної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вигоди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23F990-66BA-4E7A-8D37-1317FC725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65" y="3870251"/>
            <a:ext cx="3062443" cy="29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3178D529-B81E-4D3B-B620-7C9621821EDA}"/>
              </a:ext>
            </a:extLst>
          </p:cNvPr>
          <p:cNvSpPr/>
          <p:nvPr/>
        </p:nvSpPr>
        <p:spPr>
          <a:xfrm>
            <a:off x="1073727" y="898889"/>
            <a:ext cx="9314873" cy="10529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здійснюють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конкурентну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боротьбу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трьома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шляхами: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283D10AC-B0B7-494C-B91C-132A8912C7A4}"/>
              </a:ext>
            </a:extLst>
          </p:cNvPr>
          <p:cNvSpPr/>
          <p:nvPr/>
        </p:nvSpPr>
        <p:spPr>
          <a:xfrm>
            <a:off x="419375" y="2719356"/>
            <a:ext cx="3149111" cy="12921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ідвищують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продуктивність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входять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них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E8F3E709-14DF-4A1B-ADFD-677D7C85D6EC}"/>
              </a:ext>
            </a:extLst>
          </p:cNvPr>
          <p:cNvSpPr/>
          <p:nvPr/>
        </p:nvSpPr>
        <p:spPr>
          <a:xfrm>
            <a:off x="3737013" y="2997828"/>
            <a:ext cx="2522806" cy="946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двищують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1154E504-E2F3-40F8-B0C0-0C8AECFB4083}"/>
              </a:ext>
            </a:extLst>
          </p:cNvPr>
          <p:cNvSpPr/>
          <p:nvPr/>
        </p:nvSpPr>
        <p:spPr>
          <a:xfrm>
            <a:off x="6504161" y="2453356"/>
            <a:ext cx="4698037" cy="1580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тимулюють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розширяючи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границі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кластера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B1A5CDA0-39A9-408A-8F9D-B80C7AFF57BA}"/>
              </a:ext>
            </a:extLst>
          </p:cNvPr>
          <p:cNvCxnSpPr>
            <a:cxnSpLocks/>
          </p:cNvCxnSpPr>
          <p:nvPr/>
        </p:nvCxnSpPr>
        <p:spPr>
          <a:xfrm>
            <a:off x="2024833" y="1926336"/>
            <a:ext cx="18084" cy="777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4D0690DE-BC04-44A7-8135-0897D6B17463}"/>
              </a:ext>
            </a:extLst>
          </p:cNvPr>
          <p:cNvCxnSpPr>
            <a:cxnSpLocks/>
          </p:cNvCxnSpPr>
          <p:nvPr/>
        </p:nvCxnSpPr>
        <p:spPr>
          <a:xfrm>
            <a:off x="5036323" y="1951834"/>
            <a:ext cx="0" cy="98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FE741C81-CFA8-48A1-8424-C21EA5154817}"/>
              </a:ext>
            </a:extLst>
          </p:cNvPr>
          <p:cNvCxnSpPr>
            <a:cxnSpLocks/>
          </p:cNvCxnSpPr>
          <p:nvPr/>
        </p:nvCxnSpPr>
        <p:spPr>
          <a:xfrm>
            <a:off x="8337729" y="1951834"/>
            <a:ext cx="0" cy="501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7AAA2C41-7223-41AE-8298-9FEADFAC518F}"/>
              </a:ext>
            </a:extLst>
          </p:cNvPr>
          <p:cNvSpPr/>
          <p:nvPr/>
        </p:nvSpPr>
        <p:spPr>
          <a:xfrm>
            <a:off x="371023" y="4695946"/>
            <a:ext cx="11342677" cy="1580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Конкурентні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переваги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будуть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однаково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вагомі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дивлячись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те,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охоплюють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достатньо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широко.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Важливість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зростає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ускладненням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постійно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збільшується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92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AAEA4-743B-4FCC-B409-1B71CD93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4791"/>
            <a:ext cx="10451804" cy="138171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Кластери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виробництві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характеризуються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551CF61-01EA-4FA9-B07F-A28126E0004B}"/>
              </a:ext>
            </a:extLst>
          </p:cNvPr>
          <p:cNvSpPr/>
          <p:nvPr/>
        </p:nvSpPr>
        <p:spPr>
          <a:xfrm>
            <a:off x="518159" y="4003565"/>
            <a:ext cx="4124178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Доступом до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endParaRPr lang="ru-R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BE1E7FA-3DDC-4D03-B52D-AE43FDACA0EF}"/>
              </a:ext>
            </a:extLst>
          </p:cNvPr>
          <p:cNvSpPr/>
          <p:nvPr/>
        </p:nvSpPr>
        <p:spPr>
          <a:xfrm>
            <a:off x="518158" y="2161457"/>
            <a:ext cx="4124179" cy="158826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Доступом до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спеціалізованих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22D19B9-43BD-49DF-B703-FC46E6DDB3ED}"/>
              </a:ext>
            </a:extLst>
          </p:cNvPr>
          <p:cNvSpPr/>
          <p:nvPr/>
        </p:nvSpPr>
        <p:spPr>
          <a:xfrm>
            <a:off x="518160" y="5145347"/>
            <a:ext cx="4124177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Взаємодоповненістю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A31767E-50A1-4C5D-826D-076774CC7415}"/>
              </a:ext>
            </a:extLst>
          </p:cNvPr>
          <p:cNvSpPr/>
          <p:nvPr/>
        </p:nvSpPr>
        <p:spPr>
          <a:xfrm>
            <a:off x="5815820" y="3749717"/>
            <a:ext cx="4540496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Стимулами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продуктивності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275D224-697A-414C-AE58-F331DD1BAC4D}"/>
              </a:ext>
            </a:extLst>
          </p:cNvPr>
          <p:cNvSpPr/>
          <p:nvPr/>
        </p:nvSpPr>
        <p:spPr>
          <a:xfrm>
            <a:off x="5753686" y="2282783"/>
            <a:ext cx="4540496" cy="108093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Доступом до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суспільних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благ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691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20EC1-6981-49D5-9BF3-E5063832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Кластери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підвищують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цінність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стимулів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всередині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компаній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досягнення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більшої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продуктивності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по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деяким</a:t>
            </a:r>
            <a:r>
              <a:rPr lang="ru-RU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причинам: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6DB157-A7FA-48D4-94A4-EF71015C3FBD}"/>
              </a:ext>
            </a:extLst>
          </p:cNvPr>
          <p:cNvSpPr txBox="1"/>
          <p:nvPr/>
        </p:nvSpPr>
        <p:spPr>
          <a:xfrm>
            <a:off x="3346084" y="2609500"/>
            <a:ext cx="83034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Через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Суперництво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конкурентами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особливо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стимулюючу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легкість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постійного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b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ісцеві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суперники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схожі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тому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боротьба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повинна вестись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напрямках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b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иск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сторони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рівноцінних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суперників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посилює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середині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кластера.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65FC87-13E3-4676-9CDD-63B1A5CF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" y="2530549"/>
            <a:ext cx="3236657" cy="35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FF6A1-FFE3-44AC-ACFD-88006FEA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ереваги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виробничих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систем на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основі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кластерної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моделі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1A311A-F759-4C87-B75E-7C4B509E1856}"/>
              </a:ext>
            </a:extLst>
          </p:cNvPr>
          <p:cNvSpPr txBox="1"/>
          <p:nvPr/>
        </p:nvSpPr>
        <p:spPr>
          <a:xfrm>
            <a:off x="2578139" y="2028791"/>
            <a:ext cx="96138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поєднання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кооперацією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уособлюють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колективну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гнучку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спеціалізацію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»; </a:t>
            </a:r>
          </a:p>
          <a:p>
            <a:pPr>
              <a:lnSpc>
                <a:spcPct val="200000"/>
              </a:lnSpc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будують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масштабу; </a:t>
            </a:r>
          </a:p>
          <a:p>
            <a:pPr>
              <a:lnSpc>
                <a:spcPct val="200000"/>
              </a:lnSpc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точки росту,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стимулятори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технічного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прогресу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endParaRPr lang="ru-RU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собою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механізм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регіональної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конкурентоспроможності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C336EA-0718-4DF3-986F-A90F2472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749"/>
            <a:ext cx="2761275" cy="4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12E3AC-0461-4BF2-8F4F-591548C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Кластери</a:t>
            </a:r>
            <a:r>
              <a:rPr lang="ru-RU" sz="36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дозволяють</a:t>
            </a:r>
            <a:r>
              <a:rPr lang="ru-RU" sz="36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3B5F41-3C87-49A4-B162-D7C9FE5C47D0}"/>
              </a:ext>
            </a:extLst>
          </p:cNvPr>
          <p:cNvSpPr txBox="1"/>
          <p:nvPr/>
        </p:nvSpPr>
        <p:spPr>
          <a:xfrm>
            <a:off x="2672015" y="2175696"/>
            <a:ext cx="95199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розподілу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ширше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приваблювати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клієнтуру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створюючи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тісну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покупців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продавців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знижувати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одиниці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виготовляється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спільної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потоки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ефективніше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природні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здоровий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(все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довірі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забезпечуючи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справедливість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баланс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ринкової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гармонії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939E29-AB29-422F-84B3-3022D517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224" y="3742661"/>
            <a:ext cx="2981768" cy="34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3D8CE-2D47-400A-A16D-77E78EAC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8632491" cy="108093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Ч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отири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аспекти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національного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середовища</a:t>
            </a:r>
            <a:r>
              <a:rPr lang="ru-RU" sz="32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(за М. Портером „ромб”)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DBF6837-6D6B-4851-ADC1-45B7B7B2832E}"/>
              </a:ext>
            </a:extLst>
          </p:cNvPr>
          <p:cNvSpPr/>
          <p:nvPr/>
        </p:nvSpPr>
        <p:spPr>
          <a:xfrm>
            <a:off x="7166429" y="2735309"/>
            <a:ext cx="4127505" cy="1080937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Контекст для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800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endParaRPr lang="ru-RU" sz="4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3C2007B-4690-431B-BC97-F6FB1359CCBA}"/>
              </a:ext>
            </a:extLst>
          </p:cNvPr>
          <p:cNvSpPr/>
          <p:nvPr/>
        </p:nvSpPr>
        <p:spPr>
          <a:xfrm>
            <a:off x="415189" y="2635457"/>
            <a:ext cx="4124177" cy="97840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Умови</a:t>
            </a:r>
            <a:r>
              <a:rPr lang="ru-RU" sz="28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8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endParaRPr lang="ru-RU" sz="440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1861C4F-086D-467A-964F-1706E0A83FD1}"/>
              </a:ext>
            </a:extLst>
          </p:cNvPr>
          <p:cNvSpPr/>
          <p:nvPr/>
        </p:nvSpPr>
        <p:spPr>
          <a:xfrm>
            <a:off x="415189" y="4654139"/>
            <a:ext cx="4124176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A4B75B5-F44E-45DC-A326-840283657151}"/>
              </a:ext>
            </a:extLst>
          </p:cNvPr>
          <p:cNvSpPr/>
          <p:nvPr/>
        </p:nvSpPr>
        <p:spPr>
          <a:xfrm>
            <a:off x="7169757" y="4654139"/>
            <a:ext cx="4124177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Споріднені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підтримуючі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E939F6-00DB-4059-8B34-8AFB63178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43" y="3816246"/>
            <a:ext cx="5176050" cy="30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68F27-7105-4161-8C1B-9C073366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Інтегрована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6F4754-52ED-4C56-8D5F-3203B8105A79}"/>
              </a:ext>
            </a:extLst>
          </p:cNvPr>
          <p:cNvSpPr txBox="1"/>
          <p:nvPr/>
        </p:nvSpPr>
        <p:spPr>
          <a:xfrm>
            <a:off x="1778389" y="2161300"/>
            <a:ext cx="104136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Глобальна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починатися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унікальної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пропозиції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котра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виражається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перевазі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Проникнення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ринки повинно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відбуватись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чіткої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послідовної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чітко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„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домашньої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кожного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самостійного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виду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Предметно-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виробнича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„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домашніх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‖ баз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локалізацій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Розповсюдження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метою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домашньої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Координація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інтеграція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розосереджених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Альянси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рушійна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сила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глобалізації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але не як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сегментах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перевагами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зумовлені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розташування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355F4A-C0F2-4791-8696-2CA7AB30A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3457"/>
            <a:ext cx="3314435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4F0408-1E3D-463F-AACA-5FAB9F97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часть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України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в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міжнародних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проектах,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покликаних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сприяти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більш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ефективному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раціональному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використанню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ресурсів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промисловості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зниженню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навантаження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довкілля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ADB70C-FD2C-4B0B-9DB5-D8D6F0D7CF4D}"/>
              </a:ext>
            </a:extLst>
          </p:cNvPr>
          <p:cNvSpPr txBox="1"/>
          <p:nvPr/>
        </p:nvSpPr>
        <p:spPr>
          <a:xfrm>
            <a:off x="3004417" y="2425446"/>
            <a:ext cx="87676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 ЮНІДО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Сприяння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адаптації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ресурсоефективного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чистого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шляхом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Центру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ресурсоефективного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чистого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(ЦРЕЧВ)»;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Ресурсоефективне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чисте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Екологізація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Східного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партнерства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Європейського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Союзу»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EaP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GREEN);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сприяння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зеленій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модернізації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української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виконується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Федеральним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міністерством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Німеччини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F43627-6697-440E-B03F-0FC16BB8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7" y="4566682"/>
            <a:ext cx="2799910" cy="20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7F0B2-0439-4849-8316-1C8DC5A406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3490" y="1486531"/>
            <a:ext cx="1510029" cy="5669181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2400" b="1" u="sng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</a:t>
            </a:r>
            <a:r>
              <a:rPr lang="ru-RU" sz="24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u="sng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глобалізації</a:t>
            </a:r>
            <a:endParaRPr lang="ru-RU" sz="2400" b="1" u="sng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569814-B662-4C63-AC7B-585D891B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0" y="237142"/>
            <a:ext cx="10318910" cy="63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9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D2A148-B6AA-41DD-BEC7-E0D8EF5E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22" y="23695"/>
            <a:ext cx="6264812" cy="68106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E7E30F-AAEA-4A92-A562-315D3350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615096"/>
            <a:ext cx="3070631" cy="40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56A94-954C-45D0-B393-C5BEC48C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циркулярної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E1AB74-3F23-40DA-AAE9-33541D7EAD0E}"/>
              </a:ext>
            </a:extLst>
          </p:cNvPr>
          <p:cNvSpPr txBox="1"/>
          <p:nvPr/>
        </p:nvSpPr>
        <p:spPr>
          <a:xfrm>
            <a:off x="407963" y="2063958"/>
            <a:ext cx="98862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агропромислова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система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включає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органічною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продукцією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подальшим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відходів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біопалива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перероблених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поживних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речовин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лісове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господарство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лісогосподарської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повторне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деревообробної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продуктах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доданою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продуктів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застосування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екологічно-чистих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транспорт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логістика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побудова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розумної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інтегрованої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сприятиме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логістиці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врахування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екологічного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законодавчого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аспектів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еко-інноваційного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16E5E0-9140-4512-AFBB-9F4681CB8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86" y="4985724"/>
            <a:ext cx="2675179" cy="19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1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BFAE2-9603-4199-8DDD-A82C05BD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актори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успіху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які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впливають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формування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конкурентних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переваг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країн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EFDF90-4388-429B-BDA9-0E60CD593A80}"/>
              </a:ext>
            </a:extLst>
          </p:cNvPr>
          <p:cNvSpPr txBox="1"/>
          <p:nvPr/>
        </p:nvSpPr>
        <p:spPr>
          <a:xfrm>
            <a:off x="372985" y="2149019"/>
            <a:ext cx="114460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спроможність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залежить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можливостей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базу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додаткову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перевагу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продукуванні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маркетингу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майбутніх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пропозиції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показують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успішного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буде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легше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експортувати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свою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 з боку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зростання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орієнтованого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призводить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масштабу й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знижує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витрати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Структура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акторів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потужні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суб'єкти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іноземні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ринки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управляти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майбутніх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продуктів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Важливим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елементом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інтеграції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ланцюги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ланцюжку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користувачами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наукою.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регулювання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для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еко-інновацій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попит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залежить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екологічної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регулювання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повинне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орієнтуватися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встановлення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таких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імовірно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приймуть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3055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9E0CB-51E3-4B97-B3C1-CE723FDC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753228"/>
            <a:ext cx="1018500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Заходи, що спрямовані на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підвищенння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конкурентоспроможності та екологізації економіки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8766A3D-B2CA-43C7-AC16-EB69851A953A}"/>
              </a:ext>
            </a:extLst>
          </p:cNvPr>
          <p:cNvSpPr/>
          <p:nvPr/>
        </p:nvSpPr>
        <p:spPr>
          <a:xfrm>
            <a:off x="588498" y="3599727"/>
            <a:ext cx="5390271" cy="97840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півпраця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організаціями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5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5AE0E1C-28AE-497C-89E5-C986BBC8A70C}"/>
              </a:ext>
            </a:extLst>
          </p:cNvPr>
          <p:cNvSpPr/>
          <p:nvPr/>
        </p:nvSpPr>
        <p:spPr>
          <a:xfrm>
            <a:off x="588498" y="2450595"/>
            <a:ext cx="5390271" cy="97840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обсягів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інвестування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еко-інновацій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540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66C98D9-E638-4917-A72E-B32A80C5C99D}"/>
              </a:ext>
            </a:extLst>
          </p:cNvPr>
          <p:cNvSpPr/>
          <p:nvPr/>
        </p:nvSpPr>
        <p:spPr>
          <a:xfrm>
            <a:off x="588499" y="4851391"/>
            <a:ext cx="5390270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безвідсоткового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кредитування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проектів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FE4FE81-176B-4E2F-A8F4-44E24AF3EEF2}"/>
              </a:ext>
            </a:extLst>
          </p:cNvPr>
          <p:cNvSpPr/>
          <p:nvPr/>
        </p:nvSpPr>
        <p:spPr>
          <a:xfrm>
            <a:off x="588498" y="5847618"/>
            <a:ext cx="5390270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екологічної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A194610-FEF9-4F0A-A8BE-63ECB72C4CF3}"/>
              </a:ext>
            </a:extLst>
          </p:cNvPr>
          <p:cNvSpPr/>
          <p:nvPr/>
        </p:nvSpPr>
        <p:spPr>
          <a:xfrm>
            <a:off x="6637606" y="3630679"/>
            <a:ext cx="5390271" cy="57556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кластерів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5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D14D2F3-CFB8-436F-A758-4D06F7ECDF1E}"/>
              </a:ext>
            </a:extLst>
          </p:cNvPr>
          <p:cNvSpPr/>
          <p:nvPr/>
        </p:nvSpPr>
        <p:spPr>
          <a:xfrm>
            <a:off x="6637606" y="2481547"/>
            <a:ext cx="5390271" cy="97840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Гармонізація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вітчизняних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стандартами і правилами </a:t>
            </a:r>
            <a:endParaRPr lang="ru-RU" sz="540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52AE1EB-17F0-4EDD-B47D-98073A603E50}"/>
              </a:ext>
            </a:extLst>
          </p:cNvPr>
          <p:cNvSpPr/>
          <p:nvPr/>
        </p:nvSpPr>
        <p:spPr>
          <a:xfrm>
            <a:off x="6637605" y="4453562"/>
            <a:ext cx="5390271" cy="8255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Включення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глобальні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ланцюги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A33CCEF-09EF-4D35-B9A7-D2662E30B3A9}"/>
              </a:ext>
            </a:extLst>
          </p:cNvPr>
          <p:cNvSpPr/>
          <p:nvPr/>
        </p:nvSpPr>
        <p:spPr>
          <a:xfrm>
            <a:off x="6637605" y="5490505"/>
            <a:ext cx="5390271" cy="117768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Налагодження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країнами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1479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C2CFD16-CB15-4D39-AF31-CBF46532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E9C144-897A-439D-BAA0-5A59B967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24" y="3960683"/>
            <a:ext cx="3205716" cy="32057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871E5D-3BC9-4E65-8018-FC41153B6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" y="-82303"/>
            <a:ext cx="4428298" cy="29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26A81-323D-45F4-9327-F942E21B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008D22-D8F2-43F4-AF8A-9292FC74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4" y="2150156"/>
            <a:ext cx="9613861" cy="4396436"/>
          </a:xfrm>
        </p:spPr>
        <p:txBody>
          <a:bodyPr>
            <a:normAutofit/>
          </a:bodyPr>
          <a:lstStyle/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Порівняльна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перевага</a:t>
            </a:r>
            <a:endParaRPr lang="ru-RU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Економія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рахунок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масштабів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виробництва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Глобальний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досвід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Економія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рахунок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масштабів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матеріально-технічного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забезпечення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Економія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рахунок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масштабів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маркетингу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Економія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рахунок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масштабів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у закупках</a:t>
            </a: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Товарна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диференціація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Запатентована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технологія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виробництва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товару</a:t>
            </a:r>
          </a:p>
          <a:p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Мобільність</a:t>
            </a:r>
            <a:r>
              <a:rPr lang="ru-RU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виробництва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4C1FC3-5E5E-41B1-BC54-07361DD5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7385" y="3910027"/>
            <a:ext cx="3373593" cy="29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E70E0-FB22-4305-8171-431E6838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346BE5-DDA5-45FF-A134-9D1CBE9E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49" y="2210262"/>
            <a:ext cx="9613861" cy="452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Очевидними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чинниками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глобальної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досягнення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збільшують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матеріально-технічного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закупок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дослідноконструкторської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Одна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причин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зростаючої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глобальної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реальне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зменшення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витрат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довгостроковому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істотно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глобалізації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відмінностей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економічними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соціальними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послаблення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обмежень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уряду.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глобалізації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розпочатися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завдяки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стратегічним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інноваціям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оновлення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оновлювати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адаптуючи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залишатися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невикористані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ринкові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сегменти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854412-19A5-4361-A69C-CE5F3DC6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17" y="3644137"/>
            <a:ext cx="2974711" cy="29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9AA78-450D-492B-977A-4F14FBC8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шляху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364455-0CEF-4BCB-A7CB-FE9DACA0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2" y="2059771"/>
            <a:ext cx="9537404" cy="4893922"/>
          </a:xfrm>
        </p:spPr>
        <p:txBody>
          <a:bodyPr>
            <a:normAutofit lnSpcReduction="10000"/>
          </a:bodyPr>
          <a:lstStyle/>
          <a:p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перешкоди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перешкоди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глобальній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коли на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національних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ринках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існує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попит на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види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потреба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домогтися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доступу до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каналів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розподілу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кожному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національному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 </a:t>
            </a:r>
          </a:p>
          <a:p>
            <a:pPr algn="just"/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товар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потребує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участі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торговельного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часовий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інтервал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необхідний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транспортування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 в глобальному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новизну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виникає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недостатнього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світового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випливає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життєвого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циклу товару в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міжнародній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відрізнятися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географічному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аспекті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b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суспільного</a:t>
            </a:r>
            <a:r>
              <a:rPr lang="ru-RU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характеру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5F5D2A-BC10-4B20-9C79-D2B190F95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85" y="3872132"/>
            <a:ext cx="2985868" cy="29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3B8A8-F501-4C61-AA65-37BE9077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174046"/>
          </a:xfrm>
        </p:spPr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Заходи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суспільного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характеру,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що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можуть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перешкоджати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глобальній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конкуренції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4DB71A-6809-4621-8269-27613F41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512" y="2350940"/>
            <a:ext cx="9613861" cy="4373416"/>
          </a:xfrm>
        </p:spPr>
        <p:txBody>
          <a:bodyPr>
            <a:normAutofit lnSpcReduction="10000"/>
          </a:bodyPr>
          <a:lstStyle/>
          <a:p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тарифи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мита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обмежуватимуть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преференційна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уряду та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квазіурядових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телефонних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контракторів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оборонних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урядом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дослідно-конструкторської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наявності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комплектуючих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вироблених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місцевою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промисловістю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преференційна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податкова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зайнятості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регулятивні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виграють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місцеві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законодавство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хабарі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податкове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законодавство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урядів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країн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невигідне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фірмам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займаються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міжнародними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операціями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A38F36-2FC1-4649-B700-6FFBF96BB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637" y="2330445"/>
            <a:ext cx="4135902" cy="41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573CF-D25B-414F-8C62-F593DE2F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Глобальна </a:t>
            </a:r>
            <a:r>
              <a:rPr lang="ru-RU" sz="4400" b="1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стратегія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6B3AE-D536-4593-AF86-98081ECE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496" y="2278967"/>
            <a:ext cx="9195199" cy="4431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Глобальна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означає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комплексний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виявлення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сторін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передачу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досвіду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провідних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об’єднання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всесвітньому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масштабі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маркетингу; </a:t>
            </a: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збалансування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стандартизацією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локалізацією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виходячи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ринкових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 й потреб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B644D-C9A8-4318-BFF9-9DA33200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29" y="3940123"/>
            <a:ext cx="3746555" cy="29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C45214-DCD0-4745-AAD4-C971BD48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" y="166046"/>
            <a:ext cx="7077614" cy="6518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2E1DB8-31A2-40F8-90A3-1E3DBDAF0CFD}"/>
              </a:ext>
            </a:extLst>
          </p:cNvPr>
          <p:cNvSpPr txBox="1"/>
          <p:nvPr/>
        </p:nvSpPr>
        <p:spPr>
          <a:xfrm>
            <a:off x="7737231" y="2779152"/>
            <a:ext cx="38967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Основні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фактори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які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впливають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прийняття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рішення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про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вихід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ринок</a:t>
            </a:r>
            <a:r>
              <a:rPr lang="ru-RU" sz="3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59482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527</TotalTime>
  <Words>1554</Words>
  <Application>Microsoft Office PowerPoint</Application>
  <PresentationFormat>Широкоэкранный</PresentationFormat>
  <Paragraphs>171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Trebuchet MS</vt:lpstr>
      <vt:lpstr>Берлин</vt:lpstr>
      <vt:lpstr>  Тема 7. Конкурентоспроможність сільськогосподарської продукції вітчизняних аграрних підприємств в умовах євроінтеграції</vt:lpstr>
      <vt:lpstr> Сутність глобалізму </vt:lpstr>
      <vt:lpstr>Стимули  для глобалізації</vt:lpstr>
      <vt:lpstr>Джерела глобальної конкурентної переваги</vt:lpstr>
      <vt:lpstr>Зовнішні чинники, які сприяють досягненню глобальних конкурентних переваг</vt:lpstr>
      <vt:lpstr>Перешкоди на шляху глобальної конкуренції</vt:lpstr>
      <vt:lpstr>Заходи суспільного характеру, що можуть перешкоджати глобальній конкуренції</vt:lpstr>
      <vt:lpstr>Глобальна стратегія</vt:lpstr>
      <vt:lpstr>Презентация PowerPoint</vt:lpstr>
      <vt:lpstr>Вибір стратегії виходу на ринок </vt:lpstr>
      <vt:lpstr>Експорт</vt:lpstr>
      <vt:lpstr>Ліцензування</vt:lpstr>
      <vt:lpstr>Спільне підприємство</vt:lpstr>
      <vt:lpstr>Стратегічні альянси </vt:lpstr>
      <vt:lpstr>Гібридний підхід</vt:lpstr>
      <vt:lpstr>Тенденції, що впливають на глобальну конкуренцію:</vt:lpstr>
      <vt:lpstr>Кластери</vt:lpstr>
      <vt:lpstr>Географічні масштаби кластера</vt:lpstr>
      <vt:lpstr>Презентация PowerPoint</vt:lpstr>
      <vt:lpstr>Дослідження зарубіжного досвіду формування кластерів дозволяє виділити певні підходи до їх побудови: </vt:lpstr>
      <vt:lpstr>Щоб кластер відбувся як життєздатна, самостійна, успішна й ефективна організація, необхідно виконання певних умов: </vt:lpstr>
      <vt:lpstr>Презентация PowerPoint</vt:lpstr>
      <vt:lpstr> Кластери у виробництві характеризуються: </vt:lpstr>
      <vt:lpstr>Кластери підвищують цінність стимулів всередині компаній для досягнення більшої продуктивності по деяким причинам: </vt:lpstr>
      <vt:lpstr>Переваги виробничих систем на основі кластерної моделі</vt:lpstr>
      <vt:lpstr>Кластери дозволяють: </vt:lpstr>
      <vt:lpstr>Чотири аспекти національного середовища (за М. Портером „ромб”) </vt:lpstr>
      <vt:lpstr>Інтегрована концепція глобальної стратегії</vt:lpstr>
      <vt:lpstr>Участь України в міжнародних проектах, покликаних сприяти більш ефективному та раціональному використанню ресурсів у промисловості та зниженню навантаження на довкілля</vt:lpstr>
      <vt:lpstr>Презентация PowerPoint</vt:lpstr>
      <vt:lpstr>Принципи циркулярної економіки в наступних сферах Фінляндії</vt:lpstr>
      <vt:lpstr>Фактори успіху, які впливають на формування конкурентних переваг країн </vt:lpstr>
      <vt:lpstr>Заходи, що спрямовані на підвищенння конкурентоспроможності та екологізації економіки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Конкурентоспроможність продукції вітчизняних підприємств в умовах євроінтеграції та глобалізації</dc:title>
  <dc:creator>Ruslan Tovstyk</dc:creator>
  <cp:lastModifiedBy>Учетная запись Майкрософт</cp:lastModifiedBy>
  <cp:revision>32</cp:revision>
  <dcterms:created xsi:type="dcterms:W3CDTF">2022-12-01T19:26:37Z</dcterms:created>
  <dcterms:modified xsi:type="dcterms:W3CDTF">2023-04-19T10:29:41Z</dcterms:modified>
</cp:coreProperties>
</file>