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3" r:id="rId5"/>
    <p:sldId id="258" r:id="rId6"/>
    <p:sldId id="257" r:id="rId7"/>
    <p:sldId id="281" r:id="rId8"/>
    <p:sldId id="261" r:id="rId9"/>
    <p:sldId id="264" r:id="rId10"/>
    <p:sldId id="282" r:id="rId11"/>
    <p:sldId id="283" r:id="rId12"/>
    <p:sldId id="284" r:id="rId13"/>
    <p:sldId id="285" r:id="rId14"/>
    <p:sldId id="286" r:id="rId15"/>
    <p:sldId id="265" r:id="rId16"/>
    <p:sldId id="266" r:id="rId17"/>
    <p:sldId id="267" r:id="rId18"/>
    <p:sldId id="268" r:id="rId19"/>
    <p:sldId id="269" r:id="rId20"/>
    <p:sldId id="270" r:id="rId21"/>
    <p:sldId id="271" r:id="rId22"/>
    <p:sldId id="272" r:id="rId23"/>
    <p:sldId id="273" r:id="rId24"/>
    <p:sldId id="274" r:id="rId25"/>
    <p:sldId id="288" r:id="rId2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5" d="100"/>
          <a:sy n="55" d="100"/>
        </p:scale>
        <p:origin x="498"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7C9A6ED-E16B-4EE5-AF84-1FF7CE365CA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97C9A6ED-E16B-4EE5-AF84-1FF7CE365CA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97C9A6ED-E16B-4EE5-AF84-1FF7CE365CA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10"/>
          </p:nvPr>
        </p:nvSpPr>
        <p:spPr/>
        <p:txBody>
          <a:bodyPr/>
          <a:lstStyle/>
          <a:p>
            <a:fld id="{97C9A6ED-E16B-4EE5-AF84-1FF7CE365CA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Дата 3"/>
          <p:cNvSpPr>
            <a:spLocks noGrp="1"/>
          </p:cNvSpPr>
          <p:nvPr>
            <p:ph type="dt" sz="half" idx="10"/>
          </p:nvPr>
        </p:nvSpPr>
        <p:spPr/>
        <p:txBody>
          <a:bodyPr/>
          <a:lstStyle/>
          <a:p>
            <a:fld id="{97C9A6ED-E16B-4EE5-AF84-1FF7CE365CAC}"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5" name="Дата 4"/>
          <p:cNvSpPr>
            <a:spLocks noGrp="1"/>
          </p:cNvSpPr>
          <p:nvPr>
            <p:ph type="dt" sz="half" idx="10"/>
          </p:nvPr>
        </p:nvSpPr>
        <p:spPr/>
        <p:txBody>
          <a:bodyPr/>
          <a:lstStyle/>
          <a:p>
            <a:fld id="{97C9A6ED-E16B-4EE5-AF84-1FF7CE365CAC}"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7" name="Дата 6"/>
          <p:cNvSpPr>
            <a:spLocks noGrp="1"/>
          </p:cNvSpPr>
          <p:nvPr>
            <p:ph type="dt" sz="half" idx="10"/>
          </p:nvPr>
        </p:nvSpPr>
        <p:spPr/>
        <p:txBody>
          <a:bodyPr/>
          <a:lstStyle/>
          <a:p>
            <a:fld id="{97C9A6ED-E16B-4EE5-AF84-1FF7CE365CAC}" type="datetimeFigureOut">
              <a:rPr lang="uk-UA" smtClean="0"/>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7C9A6ED-E16B-4EE5-AF84-1FF7CE365CAC}" type="datetimeFigureOut">
              <a:rPr lang="uk-UA" smtClean="0"/>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7C9A6ED-E16B-4EE5-AF84-1FF7CE365CAC}" type="datetimeFigureOut">
              <a:rPr lang="uk-UA" smtClean="0"/>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97C9A6ED-E16B-4EE5-AF84-1FF7CE365CAC}"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97C9A6ED-E16B-4EE5-AF84-1FF7CE365CAC}"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CB12278-C6BE-4015-8F4C-749E85F030AC}" type="slidenum">
              <a:rPr lang="uk-UA" smtClean="0"/>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9A6ED-E16B-4EE5-AF84-1FF7CE365CAC}" type="datetimeFigureOut">
              <a:rPr lang="uk-UA" smtClean="0"/>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12278-C6BE-4015-8F4C-749E85F030AC}" type="slidenum">
              <a:rPr lang="uk-UA" smtClean="0"/>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hyperlink" Target="https://uk.wikipedia.org/wiki/%D0%A1%D1%82%D1%80%D1%83%D0%BA%D1%82%D1%83%D1%80%D0%B0%D0%BB%D1%96%D0%B7%D0%BC" TargetMode="External"/><Relationship Id="rId3" Type="http://schemas.openxmlformats.org/officeDocument/2006/relationships/hyperlink" Target="https://uk.wikipedia.org/wiki/%D0%9A%D1%83%D0%BB%D1%8C%D1%82%D1%83%D1%80%D0%BE%D0%BB%D0%BE%D0%B3%D1%96%D1%8F" TargetMode="External"/><Relationship Id="rId2" Type="http://schemas.openxmlformats.org/officeDocument/2006/relationships/hyperlink" Target="https://uk.wikipedia.org/wiki/%D0%A1%D0%BE%D1%86%D1%96%D0%BE%D0%BB%D0%BE%D0%B3%D1%96%D1%8F" TargetMode="External"/><Relationship Id="rId1" Type="http://schemas.openxmlformats.org/officeDocument/2006/relationships/hyperlink" Target="https://uk.wikipedia.org/wiki/%D0%A4%D1%80%D0%B0%D0%BD%D1%86%D1%96%D1%8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uk.wikipedia.org/wiki/%D0%90%D0%B2%D0%B0%D0%BD%D0%B3%D0%B0%D1%80%D0%B4%D0%B8%D0%B7%D0%B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260648"/>
            <a:ext cx="7772400" cy="1470025"/>
          </a:xfrm>
        </p:spPr>
        <p:txBody>
          <a:bodyPr>
            <a:normAutofit/>
          </a:bodyPr>
          <a:lstStyle/>
          <a:p>
            <a:pPr algn="l"/>
            <a:r>
              <a:rPr lang="uk-UA" sz="3200" dirty="0" smtClean="0"/>
              <a:t>Лекція </a:t>
            </a:r>
            <a:r>
              <a:rPr lang="ru-RU" altLang="uk-UA" sz="3200" dirty="0" smtClean="0"/>
              <a:t>1</a:t>
            </a:r>
            <a:r>
              <a:rPr lang="uk-UA" altLang="ru-RU" sz="3200" dirty="0" smtClean="0"/>
              <a:t>2</a:t>
            </a:r>
            <a:r>
              <a:rPr lang="uk-UA" sz="3200" b="1" dirty="0" smtClean="0"/>
              <a:t>. </a:t>
            </a:r>
            <a:r>
              <a:rPr lang="ru-RU" sz="3200" b="1" dirty="0" err="1" smtClean="0"/>
              <a:t>Постмодернізм</a:t>
            </a:r>
            <a:r>
              <a:rPr lang="ru-RU" sz="3200" b="1" dirty="0" smtClean="0"/>
              <a:t> як </a:t>
            </a:r>
            <a:r>
              <a:rPr lang="ru-RU" sz="3200" b="1" dirty="0" err="1" smtClean="0"/>
              <a:t>методологія</a:t>
            </a:r>
            <a:r>
              <a:rPr lang="uk-UA" altLang="ru-RU" sz="3200" b="1" dirty="0" err="1" smtClean="0"/>
              <a:t> дослідження соціальних реалій</a:t>
            </a:r>
            <a:endParaRPr lang="uk-UA" altLang="ru-RU" sz="3200" b="1" dirty="0" err="1" smtClean="0"/>
          </a:p>
        </p:txBody>
      </p:sp>
      <p:sp>
        <p:nvSpPr>
          <p:cNvPr id="3" name="Подзаголовок 2"/>
          <p:cNvSpPr>
            <a:spLocks noGrp="1"/>
          </p:cNvSpPr>
          <p:nvPr>
            <p:ph type="subTitle" idx="1"/>
          </p:nvPr>
        </p:nvSpPr>
        <p:spPr>
          <a:xfrm>
            <a:off x="251520" y="1772816"/>
            <a:ext cx="7956000" cy="4716000"/>
          </a:xfrm>
        </p:spPr>
        <p:txBody>
          <a:bodyPr/>
          <a:lstStyle/>
          <a:p>
            <a:r>
              <a:rPr lang="uk-UA" b="1" dirty="0">
                <a:solidFill>
                  <a:schemeClr val="tx1"/>
                </a:solidFill>
              </a:rPr>
              <a:t> </a:t>
            </a:r>
            <a:r>
              <a:rPr lang="uk-UA" b="1" dirty="0" smtClean="0">
                <a:solidFill>
                  <a:schemeClr val="tx1"/>
                </a:solidFill>
              </a:rPr>
              <a:t>План</a:t>
            </a:r>
            <a:endParaRPr lang="uk-UA" b="1" dirty="0" smtClean="0">
              <a:solidFill>
                <a:schemeClr val="tx1"/>
              </a:solidFill>
            </a:endParaRPr>
          </a:p>
          <a:p>
            <a:pPr marL="514350" indent="-514350" algn="l">
              <a:buAutoNum type="arabicPeriod"/>
            </a:pPr>
            <a:r>
              <a:rPr lang="uk-UA" b="1" dirty="0" smtClean="0">
                <a:solidFill>
                  <a:schemeClr val="tx1"/>
                </a:solidFill>
              </a:rPr>
              <a:t>Основні принципи постмодерністської методології</a:t>
            </a:r>
            <a:r>
              <a:rPr lang="ru-RU" b="1" dirty="0" smtClean="0">
                <a:solidFill>
                  <a:schemeClr val="tx1"/>
                </a:solidFill>
              </a:rPr>
              <a:t>. </a:t>
            </a:r>
            <a:endParaRPr lang="ru-RU" b="1" dirty="0" smtClean="0">
              <a:solidFill>
                <a:schemeClr val="tx1"/>
              </a:solidFill>
            </a:endParaRPr>
          </a:p>
          <a:p>
            <a:pPr marL="514350" indent="-514350" algn="l">
              <a:buAutoNum type="arabicPeriod"/>
            </a:pPr>
            <a:r>
              <a:rPr lang="uk-UA" b="1" dirty="0" smtClean="0">
                <a:solidFill>
                  <a:schemeClr val="tx1"/>
                </a:solidFill>
              </a:rPr>
              <a:t>Структуралістське розуміння методології   </a:t>
            </a:r>
            <a:r>
              <a:rPr lang="uk-UA" b="1" dirty="0" err="1" smtClean="0">
                <a:solidFill>
                  <a:schemeClr val="tx1"/>
                </a:solidFill>
              </a:rPr>
              <a:t>соціогуманітарних</a:t>
            </a:r>
            <a:r>
              <a:rPr lang="uk-UA" b="1" dirty="0" smtClean="0">
                <a:solidFill>
                  <a:schemeClr val="tx1"/>
                </a:solidFill>
              </a:rPr>
              <a:t> наук.  </a:t>
            </a:r>
            <a:endParaRPr lang="uk-UA" b="1" dirty="0" smtClean="0">
              <a:solidFill>
                <a:schemeClr val="tx1"/>
              </a:solidFill>
            </a:endParaRPr>
          </a:p>
          <a:p>
            <a:pPr marL="514350" indent="-514350" algn="l">
              <a:buAutoNum type="arabicPeriod"/>
            </a:pPr>
            <a:r>
              <a:rPr lang="uk-UA" b="1" dirty="0" smtClean="0">
                <a:solidFill>
                  <a:schemeClr val="tx1"/>
                </a:solidFill>
              </a:rPr>
              <a:t>Основні принципи філософії </a:t>
            </a:r>
            <a:r>
              <a:rPr lang="uk-UA" b="1" dirty="0" err="1" smtClean="0">
                <a:solidFill>
                  <a:schemeClr val="tx1"/>
                </a:solidFill>
              </a:rPr>
              <a:t>М.Фуко</a:t>
            </a:r>
            <a:r>
              <a:rPr lang="uk-UA" b="1" dirty="0" smtClean="0">
                <a:solidFill>
                  <a:schemeClr val="tx1"/>
                </a:solidFill>
              </a:rPr>
              <a:t>. Настанови М.Фуко </a:t>
            </a:r>
            <a:r>
              <a:rPr lang="uk-UA" b="1" dirty="0" smtClean="0">
                <a:solidFill>
                  <a:schemeClr val="tx1"/>
                </a:solidFill>
              </a:rPr>
              <a:t>«</a:t>
            </a:r>
            <a:r>
              <a:rPr lang="uk-UA" b="1" i="1" dirty="0" smtClean="0">
                <a:solidFill>
                  <a:schemeClr val="tx1"/>
                </a:solidFill>
              </a:rPr>
              <a:t>гра істини» та «влада-знання».</a:t>
            </a:r>
            <a:endParaRPr lang="uk-UA" b="1" dirty="0" smtClean="0">
              <a:solidFill>
                <a:schemeClr val="tx1"/>
              </a:solidFill>
            </a:endParaRPr>
          </a:p>
          <a:p>
            <a:endParaRPr lang="uk-UA" dirty="0"/>
          </a:p>
        </p:txBody>
      </p:sp>
      <p:sp>
        <p:nvSpPr>
          <p:cNvPr id="4" name="Text Box 3"/>
          <p:cNvSpPr txBox="1"/>
          <p:nvPr/>
        </p:nvSpPr>
        <p:spPr>
          <a:xfrm>
            <a:off x="13335" y="2632710"/>
            <a:ext cx="3048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20000"/>
              <a:lumOff val="80000"/>
            </a:schemeClr>
          </a:solidFill>
        </p:spPr>
        <p:txBody>
          <a:bodyPr>
            <a:normAutofit fontScale="90000"/>
          </a:bodyPr>
          <a:lstStyle/>
          <a:p>
            <a:pPr>
              <a:defRPr/>
            </a:pPr>
            <a:r>
              <a:rPr lang="ru-RU" dirty="0" err="1" smtClean="0"/>
              <a:t>Життя</a:t>
            </a:r>
            <a:r>
              <a:rPr lang="ru-RU" dirty="0" smtClean="0"/>
              <a:t> </a:t>
            </a:r>
            <a:r>
              <a:rPr lang="ru-RU" dirty="0" err="1" smtClean="0"/>
              <a:t>сучасної</a:t>
            </a:r>
            <a:r>
              <a:rPr lang="ru-RU" dirty="0" smtClean="0"/>
              <a:t> </a:t>
            </a:r>
            <a:r>
              <a:rPr lang="ru-RU" dirty="0" err="1" smtClean="0"/>
              <a:t>людини</a:t>
            </a:r>
            <a:r>
              <a:rPr lang="ru-RU" dirty="0" smtClean="0"/>
              <a:t> – </a:t>
            </a:r>
            <a:r>
              <a:rPr lang="ru-RU" dirty="0" err="1" smtClean="0"/>
              <a:t>це</a:t>
            </a:r>
            <a:r>
              <a:rPr lang="ru-RU" dirty="0" smtClean="0"/>
              <a:t> </a:t>
            </a:r>
            <a:r>
              <a:rPr lang="ru-RU" dirty="0" err="1" smtClean="0"/>
              <a:t>блукання</a:t>
            </a:r>
            <a:r>
              <a:rPr lang="ru-RU" dirty="0" smtClean="0"/>
              <a:t> </a:t>
            </a:r>
            <a:r>
              <a:rPr lang="ru-RU" dirty="0" err="1" smtClean="0"/>
              <a:t>лаб</a:t>
            </a:r>
            <a:r>
              <a:rPr lang="uk-UA" dirty="0" smtClean="0"/>
              <a:t>і</a:t>
            </a:r>
            <a:r>
              <a:rPr lang="ru-RU" dirty="0" err="1" smtClean="0"/>
              <a:t>рінтом</a:t>
            </a:r>
            <a:endParaRPr lang="uk-UA" dirty="0"/>
          </a:p>
        </p:txBody>
      </p:sp>
      <p:sp>
        <p:nvSpPr>
          <p:cNvPr id="17411" name="Содержимое 2"/>
          <p:cNvSpPr>
            <a:spLocks noGrp="1"/>
          </p:cNvSpPr>
          <p:nvPr>
            <p:ph idx="1"/>
          </p:nvPr>
        </p:nvSpPr>
        <p:spPr>
          <a:blipFill dpi="0" rotWithShape="1">
            <a:blip r:embed="rId1"/>
            <a:srcRect/>
            <a:tile tx="0" ty="0" sx="100000" sy="100000" flip="none" algn="tl"/>
          </a:blipFill>
        </p:spPr>
        <p:txBody>
          <a:bodyPr/>
          <a:lstStyle/>
          <a:p>
            <a:pPr algn="just"/>
            <a:r>
              <a:rPr lang="ru-RU" altLang="uk-UA" b="1" i="1" u="sng" smtClean="0"/>
              <a:t>Лабіринт</a:t>
            </a:r>
            <a:r>
              <a:rPr lang="ru-RU" altLang="uk-UA" smtClean="0"/>
              <a:t> "всесвітньої павутини" (www) </a:t>
            </a:r>
            <a:r>
              <a:rPr lang="uk-UA" altLang="uk-UA" smtClean="0"/>
              <a:t>приймає </a:t>
            </a:r>
            <a:r>
              <a:rPr lang="ru-RU" altLang="uk-UA" smtClean="0"/>
              <a:t>участь в активному глобальному переформуванні свідомості сучасної людини в напрямку орієнтації </a:t>
            </a:r>
            <a:r>
              <a:rPr lang="uk-UA" altLang="uk-UA" smtClean="0"/>
              <a:t>її </a:t>
            </a:r>
            <a:r>
              <a:rPr lang="ru-RU" altLang="uk-UA" smtClean="0"/>
              <a:t>від реального чуттєво-конкретного </a:t>
            </a:r>
            <a:r>
              <a:rPr lang="uk-UA" altLang="uk-UA" smtClean="0"/>
              <a:t>світу </a:t>
            </a:r>
            <a:r>
              <a:rPr lang="ru-RU" altLang="uk-UA" smtClean="0"/>
              <a:t>до віртуальної реальності. </a:t>
            </a:r>
            <a:endParaRPr lang="ru-RU" altLang="uk-UA" smtClean="0"/>
          </a:p>
          <a:p>
            <a:pPr algn="just"/>
            <a:r>
              <a:rPr lang="ru-RU" altLang="uk-UA" sz="2800" b="1" u="sng" smtClean="0"/>
              <a:t>Лабіринт</a:t>
            </a:r>
            <a:r>
              <a:rPr lang="ru-RU" altLang="uk-UA" sz="2800" smtClean="0"/>
              <a:t> як структурний принцип організації символічної Бібліотеки культури займає центральне місце в </a:t>
            </a:r>
            <a:r>
              <a:rPr lang="ru-RU" altLang="uk-UA" sz="2800" b="1" u="sng" smtClean="0"/>
              <a:t>романі У.</a:t>
            </a:r>
            <a:r>
              <a:rPr lang="uk-UA" altLang="uk-UA" sz="2800" b="1" u="sng" smtClean="0"/>
              <a:t>Е</a:t>
            </a:r>
            <a:r>
              <a:rPr lang="ru-RU" altLang="uk-UA" sz="2800" b="1" u="sng" smtClean="0"/>
              <a:t>ко "Ім'я троянди</a:t>
            </a:r>
            <a:r>
              <a:rPr lang="en-US" altLang="uk-UA" sz="2800" b="1" u="sng" smtClean="0"/>
              <a:t>”</a:t>
            </a:r>
            <a:r>
              <a:rPr lang="ru-RU" altLang="uk-UA" sz="2800" b="1" u="sng" smtClean="0"/>
              <a:t>. </a:t>
            </a:r>
            <a:endParaRPr lang="uk-UA" altLang="uk-UA" sz="2800" b="1" u="sng"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solidFill>
            <a:srgbClr val="CCFF99"/>
          </a:solidFill>
        </p:spPr>
        <p:txBody>
          <a:bodyPr>
            <a:normAutofit fontScale="90000"/>
          </a:bodyPr>
          <a:lstStyle/>
          <a:p>
            <a:br>
              <a:rPr lang="uk-UA" altLang="uk-UA" sz="2400" i="1" dirty="0" smtClean="0"/>
            </a:br>
            <a:br>
              <a:rPr lang="uk-UA" altLang="uk-UA" sz="2400" i="1" dirty="0" smtClean="0"/>
            </a:br>
            <a:r>
              <a:rPr lang="uk-UA" altLang="uk-UA" sz="4000" b="1" u="sng" dirty="0" smtClean="0"/>
              <a:t>Абсурд</a:t>
            </a:r>
            <a:r>
              <a:rPr lang="uk-UA" altLang="uk-UA" sz="2400" b="1" i="1" dirty="0" smtClean="0"/>
              <a:t> (</a:t>
            </a:r>
            <a:r>
              <a:rPr lang="uk-UA" altLang="uk-UA" sz="2400" i="1" dirty="0" smtClean="0"/>
              <a:t> </a:t>
            </a:r>
            <a:r>
              <a:rPr lang="uk-UA" altLang="uk-UA" sz="2400" i="1" dirty="0" smtClean="0"/>
              <a:t>алогізм, парадоксальність, </a:t>
            </a:r>
            <a:r>
              <a:rPr lang="uk-UA" altLang="uk-UA" sz="2400" i="1" dirty="0" smtClean="0"/>
              <a:t>нісенітниця)</a:t>
            </a:r>
            <a:r>
              <a:rPr lang="uk-UA" altLang="uk-UA" sz="2400" dirty="0" smtClean="0"/>
              <a:t> -ці </a:t>
            </a:r>
            <a:r>
              <a:rPr lang="uk-UA" altLang="uk-UA" sz="2400" i="1" dirty="0" smtClean="0"/>
              <a:t>поняття </a:t>
            </a:r>
            <a:r>
              <a:rPr lang="uk-UA" altLang="uk-UA" sz="2400" i="1" dirty="0" smtClean="0"/>
              <a:t>залучаються </a:t>
            </a:r>
            <a:r>
              <a:rPr lang="uk-UA" altLang="uk-UA" sz="3600" b="1" i="1" u="sng" dirty="0" smtClean="0"/>
              <a:t>для позначення</a:t>
            </a:r>
            <a:r>
              <a:rPr lang="uk-UA" altLang="uk-UA" sz="2400" i="1" dirty="0" smtClean="0"/>
              <a:t>: </a:t>
            </a:r>
            <a:br>
              <a:rPr lang="uk-UA" altLang="uk-UA" dirty="0" smtClean="0"/>
            </a:br>
            <a:endParaRPr lang="uk-UA" altLang="uk-UA" dirty="0" smtClean="0"/>
          </a:p>
        </p:txBody>
      </p:sp>
      <p:sp>
        <p:nvSpPr>
          <p:cNvPr id="3" name="Содержимое 2"/>
          <p:cNvSpPr>
            <a:spLocks noGrp="1"/>
          </p:cNvSpPr>
          <p:nvPr>
            <p:ph idx="1"/>
          </p:nvPr>
        </p:nvSpPr>
        <p:spPr>
          <a:xfrm>
            <a:off x="251520" y="1417637"/>
            <a:ext cx="8748000" cy="5436000"/>
          </a:xfrm>
          <a:solidFill>
            <a:schemeClr val="accent2">
              <a:lumMod val="20000"/>
              <a:lumOff val="80000"/>
            </a:schemeClr>
          </a:solidFill>
        </p:spPr>
        <p:txBody>
          <a:bodyPr>
            <a:noAutofit/>
          </a:bodyPr>
          <a:lstStyle/>
          <a:p>
            <a:pPr>
              <a:defRPr/>
            </a:pPr>
            <a:r>
              <a:rPr lang="uk-UA" i="1" dirty="0" smtClean="0"/>
              <a:t>1) </a:t>
            </a:r>
            <a:r>
              <a:rPr lang="uk-UA" i="1" dirty="0" smtClean="0"/>
              <a:t>хаосу </a:t>
            </a:r>
            <a:r>
              <a:rPr lang="uk-UA" i="1" dirty="0" smtClean="0"/>
              <a:t>буття, що </a:t>
            </a:r>
            <a:r>
              <a:rPr lang="uk-UA" i="1" dirty="0" smtClean="0"/>
              <a:t>наповнено </a:t>
            </a:r>
            <a:r>
              <a:rPr lang="uk-UA" i="1" dirty="0" smtClean="0"/>
              <a:t>безліччю сенсів; </a:t>
            </a:r>
            <a:endParaRPr lang="uk-UA" dirty="0" smtClean="0"/>
          </a:p>
          <a:p>
            <a:pPr>
              <a:defRPr/>
            </a:pPr>
            <a:r>
              <a:rPr lang="uk-UA" i="1" dirty="0" smtClean="0"/>
              <a:t>2) для опису в сфері творчості того, що становить його глибинні основи й не піддається формально-логічному поясненню; </a:t>
            </a:r>
            <a:endParaRPr lang="uk-UA" dirty="0" smtClean="0"/>
          </a:p>
          <a:p>
            <a:pPr>
              <a:defRPr/>
            </a:pPr>
            <a:r>
              <a:rPr lang="uk-UA" i="1" dirty="0" smtClean="0"/>
              <a:t>3) у сучасних філософських концепціях абсурд часто осмислюється як позначення надмірності </a:t>
            </a:r>
            <a:r>
              <a:rPr lang="uk-UA" dirty="0" smtClean="0"/>
              <a:t>(«</a:t>
            </a:r>
            <a:r>
              <a:rPr lang="uk-UA" dirty="0" err="1" smtClean="0"/>
              <a:t>избыточности</a:t>
            </a:r>
            <a:r>
              <a:rPr lang="uk-UA" dirty="0" smtClean="0"/>
              <a:t>» – рос.)</a:t>
            </a:r>
            <a:r>
              <a:rPr lang="uk-UA" i="1" dirty="0" smtClean="0"/>
              <a:t> сенсів</a:t>
            </a:r>
            <a:r>
              <a:rPr lang="uk-UA" dirty="0" smtClean="0"/>
              <a:t>. </a:t>
            </a: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lstStyle/>
          <a:p>
            <a:pPr>
              <a:defRPr/>
            </a:pPr>
            <a:r>
              <a:rPr lang="uk-UA" dirty="0" smtClean="0"/>
              <a:t>У </a:t>
            </a:r>
            <a:r>
              <a:rPr lang="uk-UA" dirty="0" err="1" smtClean="0"/>
              <a:t>Бодрийяра</a:t>
            </a:r>
            <a:r>
              <a:rPr lang="uk-UA" dirty="0" smtClean="0"/>
              <a:t> поняття </a:t>
            </a:r>
            <a:r>
              <a:rPr lang="uk-UA" dirty="0" err="1" smtClean="0"/>
              <a:t>симулякра</a:t>
            </a:r>
            <a:endParaRPr lang="uk-UA" dirty="0"/>
          </a:p>
        </p:txBody>
      </p:sp>
      <p:sp>
        <p:nvSpPr>
          <p:cNvPr id="21507" name="Содержимое 2"/>
          <p:cNvSpPr>
            <a:spLocks noGrp="1"/>
          </p:cNvSpPr>
          <p:nvPr>
            <p:ph idx="1"/>
          </p:nvPr>
        </p:nvSpPr>
        <p:spPr>
          <a:blipFill dpi="0" rotWithShape="1">
            <a:blip r:embed="rId1"/>
            <a:srcRect/>
            <a:tile tx="0" ty="0" sx="100000" sy="100000" flip="none" algn="tl"/>
          </a:blipFill>
        </p:spPr>
        <p:txBody>
          <a:bodyPr/>
          <a:lstStyle/>
          <a:p>
            <a:pPr marL="0" indent="0" algn="just">
              <a:buNone/>
            </a:pPr>
            <a:r>
              <a:rPr lang="uk-UA" altLang="uk-UA" sz="2400" dirty="0" smtClean="0"/>
              <a:t>Для опису сучасної соціально-політичної ситуації у цивілізованому світі. Він вважає, що сучасність вступила в еру тотальної </a:t>
            </a:r>
            <a:r>
              <a:rPr lang="uk-UA" altLang="uk-UA" sz="2400" b="1" i="1" u="sng" dirty="0" smtClean="0"/>
              <a:t>симуляції</a:t>
            </a:r>
            <a:r>
              <a:rPr lang="uk-UA" altLang="uk-UA" sz="2400" dirty="0" smtClean="0"/>
              <a:t> всього у всьому. Влада, соціальні інститути, політичні партії, культурні інститути, включаючи й всю сферу мистецтва, не займаються серйозними, реальними речами й проблемами, а тільки симулюють такі заняття, ведуть </a:t>
            </a:r>
            <a:r>
              <a:rPr lang="uk-UA" altLang="uk-UA" sz="2400" dirty="0" err="1" smtClean="0"/>
              <a:t>симулятивную</a:t>
            </a:r>
            <a:r>
              <a:rPr lang="uk-UA" altLang="uk-UA" sz="2400" dirty="0" smtClean="0"/>
              <a:t> гру в глобальному масштабі. Звідси головний продукт такої гри – </a:t>
            </a:r>
            <a:r>
              <a:rPr lang="uk-UA" altLang="uk-UA" sz="2400" dirty="0" err="1" smtClean="0"/>
              <a:t>симулякри</a:t>
            </a:r>
            <a:r>
              <a:rPr lang="uk-UA" altLang="uk-UA" sz="2400" dirty="0" smtClean="0"/>
              <a:t>, безкрайнє море </a:t>
            </a:r>
            <a:r>
              <a:rPr lang="uk-UA" altLang="uk-UA" sz="2400" dirty="0" err="1" smtClean="0"/>
              <a:t>симулякрів</a:t>
            </a:r>
            <a:r>
              <a:rPr lang="uk-UA" altLang="uk-UA" sz="2400" dirty="0" smtClean="0"/>
              <a:t>, що утворюють певну </a:t>
            </a:r>
            <a:r>
              <a:rPr lang="uk-UA" altLang="uk-UA" sz="2400" dirty="0" err="1" smtClean="0"/>
              <a:t>гіперреальність</a:t>
            </a:r>
            <a:r>
              <a:rPr lang="uk-UA" altLang="uk-UA" sz="2400" dirty="0" smtClean="0"/>
              <a:t>, яка сьогодні стає реальнішою самої реальності, тому що нам доводиться жити й діяти тільки в ній.</a:t>
            </a:r>
            <a:endParaRPr lang="uk-UA" altLang="uk-UA"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blipFill dpi="0" rotWithShape="1">
            <a:blip r:embed="rId1"/>
            <a:srcRect/>
            <a:tile tx="0" ty="0" sx="100000" sy="100000" flip="none" algn="tl"/>
          </a:blipFill>
        </p:spPr>
        <p:txBody>
          <a:bodyPr>
            <a:normAutofit fontScale="90000"/>
          </a:bodyPr>
          <a:lstStyle/>
          <a:p>
            <a:r>
              <a:rPr lang="uk-UA" altLang="uk-UA" i="1" smtClean="0"/>
              <a:t>Деконструкція – це:</a:t>
            </a:r>
            <a:br>
              <a:rPr lang="uk-UA" altLang="uk-UA" smtClean="0"/>
            </a:br>
            <a:endParaRPr lang="uk-UA" altLang="uk-UA" smtClean="0"/>
          </a:p>
        </p:txBody>
      </p:sp>
      <p:sp>
        <p:nvSpPr>
          <p:cNvPr id="22531" name="Содержимое 2"/>
          <p:cNvSpPr>
            <a:spLocks noGrp="1"/>
          </p:cNvSpPr>
          <p:nvPr>
            <p:ph idx="1"/>
          </p:nvPr>
        </p:nvSpPr>
        <p:spPr>
          <a:solidFill>
            <a:srgbClr val="92D050"/>
          </a:solidFill>
        </p:spPr>
        <p:txBody>
          <a:bodyPr/>
          <a:lstStyle/>
          <a:p>
            <a:r>
              <a:rPr lang="uk-UA" altLang="uk-UA" sz="2400" b="1" smtClean="0"/>
              <a:t>1) спроба сутнісної естетизації мислення, активного використання художнього досвіду для розширення можливостей новоєвропейської філософської традиції;</a:t>
            </a:r>
            <a:endParaRPr lang="uk-UA" altLang="uk-UA" sz="2400" b="1" smtClean="0"/>
          </a:p>
          <a:p>
            <a:r>
              <a:rPr lang="uk-UA" altLang="uk-UA" sz="2400" b="1" smtClean="0"/>
              <a:t>2) спроба непрямого звертання до інтелектуального досвіду давніх і східних духовних практик і розумових парадигм на шляхах творчого сполучення цих практик з європейським філософським досвідом;</a:t>
            </a:r>
            <a:endParaRPr lang="uk-UA" altLang="uk-UA" sz="2400" b="1" smtClean="0"/>
          </a:p>
          <a:p>
            <a:r>
              <a:rPr lang="uk-UA" altLang="uk-UA" sz="2400" b="1" smtClean="0"/>
              <a:t>3) тип філософствування, який відрізняється активною грою на опозиціях і антиноміях, розумінням тексту як "події".</a:t>
            </a:r>
            <a:endParaRPr lang="uk-UA" altLang="uk-UA" sz="2400" b="1" smtClean="0"/>
          </a:p>
          <a:p>
            <a:r>
              <a:rPr lang="uk-UA" altLang="uk-UA" sz="2400" b="1" smtClean="0"/>
              <a:t>(Деконструкція відмовляється від істини у всіх її проявах)</a:t>
            </a:r>
            <a:endParaRPr lang="uk-UA" altLang="uk-UA" sz="2400" b="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uk-UA" b="1" dirty="0" smtClean="0"/>
              <a:t>Структуралістське розуміння </a:t>
            </a:r>
            <a:r>
              <a:rPr lang="uk-UA" dirty="0" smtClean="0"/>
              <a:t>методології   </a:t>
            </a:r>
            <a:r>
              <a:rPr lang="uk-UA" dirty="0" err="1" smtClean="0"/>
              <a:t>соціогуманітарних</a:t>
            </a:r>
            <a:r>
              <a:rPr lang="uk-UA" dirty="0" smtClean="0"/>
              <a:t> наук</a:t>
            </a:r>
            <a:endParaRPr lang="uk-UA" dirty="0"/>
          </a:p>
        </p:txBody>
      </p:sp>
      <p:sp>
        <p:nvSpPr>
          <p:cNvPr id="5" name="Объект 4"/>
          <p:cNvSpPr>
            <a:spLocks noGrp="1"/>
          </p:cNvSpPr>
          <p:nvPr>
            <p:ph idx="1"/>
          </p:nvPr>
        </p:nvSpPr>
        <p:spPr>
          <a:xfrm>
            <a:off x="107504" y="1484783"/>
            <a:ext cx="9072000" cy="5148000"/>
          </a:xfrm>
        </p:spPr>
        <p:txBody>
          <a:bodyPr>
            <a:normAutofit fontScale="92500" lnSpcReduction="10000"/>
          </a:bodyPr>
          <a:lstStyle/>
          <a:p>
            <a:pPr marL="0" indent="0">
              <a:buNone/>
            </a:pPr>
            <a:r>
              <a:rPr lang="uk-UA" dirty="0" smtClean="0"/>
              <a:t>Структуралізм </a:t>
            </a:r>
            <a:r>
              <a:rPr lang="uk-UA" dirty="0"/>
              <a:t>- це </a:t>
            </a:r>
            <a:r>
              <a:rPr lang="uk-UA" dirty="0" smtClean="0"/>
              <a:t>напрям </a:t>
            </a:r>
            <a:r>
              <a:rPr lang="uk-UA" dirty="0"/>
              <a:t>у філософії, культурології, літературознавстві, етнології, лінгвістиці, </a:t>
            </a:r>
            <a:r>
              <a:rPr lang="uk-UA" dirty="0" smtClean="0"/>
              <a:t>соціології та ін.</a:t>
            </a:r>
            <a:r>
              <a:rPr lang="uk-UA" dirty="0"/>
              <a:t> </a:t>
            </a:r>
            <a:endParaRPr lang="uk-UA" dirty="0" smtClean="0"/>
          </a:p>
          <a:p>
            <a:pPr marL="0" indent="0">
              <a:buNone/>
            </a:pPr>
            <a:r>
              <a:rPr lang="uk-UA" b="1" i="1" dirty="0" smtClean="0"/>
              <a:t>Загальною </a:t>
            </a:r>
            <a:r>
              <a:rPr lang="uk-UA" b="1" i="1" dirty="0"/>
              <a:t>основою для цього напряму </a:t>
            </a:r>
            <a:r>
              <a:rPr lang="uk-UA" dirty="0"/>
              <a:t> служила методологія структурного аналізу, яка була вироблена в лінгвістиці.</a:t>
            </a:r>
            <a:endParaRPr lang="uk-UA" dirty="0"/>
          </a:p>
          <a:p>
            <a:pPr marL="0" indent="0">
              <a:buNone/>
            </a:pPr>
            <a:r>
              <a:rPr lang="uk-UA" dirty="0"/>
              <a:t>Родоначальником структуралізму був швейцарський лінгвіст </a:t>
            </a:r>
            <a:r>
              <a:rPr lang="uk-UA" b="1" i="1" dirty="0" err="1"/>
              <a:t>Фердинанд</a:t>
            </a:r>
            <a:r>
              <a:rPr lang="uk-UA" b="1" i="1" dirty="0"/>
              <a:t> де Соссюр</a:t>
            </a:r>
            <a:r>
              <a:rPr lang="uk-UA" dirty="0"/>
              <a:t> (1857-1913), який прагнув зробити лінгвістику суворої і точною наукою. Реалізуючи цю мету, він ввів </a:t>
            </a:r>
            <a:r>
              <a:rPr lang="uk-UA" dirty="0" smtClean="0"/>
              <a:t>протиставлення</a:t>
            </a:r>
            <a:r>
              <a:rPr lang="uk-UA" dirty="0"/>
              <a:t> </a:t>
            </a:r>
            <a:r>
              <a:rPr lang="uk-UA" b="1" i="1" dirty="0"/>
              <a:t>мови</a:t>
            </a:r>
            <a:r>
              <a:rPr lang="uk-UA" dirty="0"/>
              <a:t> і </a:t>
            </a:r>
            <a:r>
              <a:rPr lang="uk-UA" b="1" i="1" dirty="0" smtClean="0"/>
              <a:t>мовлення.</a:t>
            </a:r>
            <a:endParaRPr lang="uk-UA" dirty="0"/>
          </a:p>
          <a:p>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0"/>
            <a:ext cx="8219256" cy="1417638"/>
          </a:xfrm>
        </p:spPr>
        <p:txBody>
          <a:bodyPr>
            <a:noAutofit/>
          </a:bodyPr>
          <a:lstStyle/>
          <a:p>
            <a:r>
              <a:rPr lang="vi-VN" sz="1800" b="1" dirty="0"/>
              <a:t>Клод Леві́-Строс</a:t>
            </a:r>
            <a:r>
              <a:rPr lang="vi-VN" sz="1800" dirty="0"/>
              <a:t> </a:t>
            </a:r>
            <a:r>
              <a:rPr lang="uk-UA" sz="1800" dirty="0" smtClean="0"/>
              <a:t>(  1908-2009)</a:t>
            </a:r>
            <a:r>
              <a:rPr lang="vi-VN" sz="1800" dirty="0" smtClean="0"/>
              <a:t> </a:t>
            </a:r>
            <a:r>
              <a:rPr lang="vi-VN" sz="1800" dirty="0"/>
              <a:t> — </a:t>
            </a:r>
            <a:r>
              <a:rPr lang="vi-VN" sz="1800" dirty="0">
                <a:hlinkClick r:id="rId1" tooltip="Франція"/>
              </a:rPr>
              <a:t>французький</a:t>
            </a:r>
            <a:r>
              <a:rPr lang="vi-VN" sz="1800" dirty="0"/>
              <a:t> </a:t>
            </a:r>
            <a:r>
              <a:rPr lang="uk-UA" sz="1800" dirty="0" smtClean="0"/>
              <a:t> філософ,</a:t>
            </a:r>
            <a:r>
              <a:rPr lang="vi-VN" sz="1800" dirty="0"/>
              <a:t> </a:t>
            </a:r>
            <a:r>
              <a:rPr lang="uk-UA" sz="1800" dirty="0" smtClean="0"/>
              <a:t> антрополог, </a:t>
            </a:r>
            <a:r>
              <a:rPr lang="vi-VN" sz="1800" dirty="0" smtClean="0">
                <a:hlinkClick r:id="rId2" tooltip="Соціологія"/>
              </a:rPr>
              <a:t>соціолог</a:t>
            </a:r>
            <a:r>
              <a:rPr lang="vi-VN" sz="1800" dirty="0"/>
              <a:t> і </a:t>
            </a:r>
            <a:r>
              <a:rPr lang="vi-VN" sz="1800" dirty="0">
                <a:hlinkClick r:id="rId3" tooltip="Культурологія"/>
              </a:rPr>
              <a:t>культуролог</a:t>
            </a:r>
            <a:r>
              <a:rPr lang="vi-VN" sz="1800" dirty="0"/>
              <a:t>, засновник і творець школи </a:t>
            </a:r>
            <a:r>
              <a:rPr lang="vi-VN" sz="1800" b="1" dirty="0">
                <a:hlinkClick r:id="rId4" tooltip="Структуралізм"/>
              </a:rPr>
              <a:t>структуралізму</a:t>
            </a:r>
            <a:r>
              <a:rPr lang="vi-VN" sz="2400" b="1" dirty="0"/>
              <a:t> </a:t>
            </a:r>
            <a:endParaRPr lang="uk-UA" sz="2400" b="1" dirty="0"/>
          </a:p>
        </p:txBody>
      </p:sp>
      <p:sp>
        <p:nvSpPr>
          <p:cNvPr id="5" name="Объект 4"/>
          <p:cNvSpPr>
            <a:spLocks noGrp="1"/>
          </p:cNvSpPr>
          <p:nvPr>
            <p:ph idx="1"/>
          </p:nvPr>
        </p:nvSpPr>
        <p:spPr>
          <a:xfrm>
            <a:off x="323528" y="1052735"/>
            <a:ext cx="8748000" cy="5760000"/>
          </a:xfrm>
        </p:spPr>
        <p:txBody>
          <a:bodyPr>
            <a:normAutofit fontScale="77500" lnSpcReduction="20000"/>
          </a:bodyPr>
          <a:lstStyle/>
          <a:p>
            <a:pPr marL="0" indent="0">
              <a:buNone/>
            </a:pPr>
            <a:r>
              <a:rPr lang="uk-UA" b="1" u="sng" dirty="0" smtClean="0"/>
              <a:t>Роботи:</a:t>
            </a:r>
            <a:endParaRPr lang="uk-UA" b="1" u="sng" dirty="0" smtClean="0"/>
          </a:p>
          <a:p>
            <a:pPr>
              <a:buFontTx/>
              <a:buChar char="-"/>
            </a:pPr>
            <a:r>
              <a:rPr lang="uk-UA" dirty="0" smtClean="0"/>
              <a:t>«Печальні тропіки» </a:t>
            </a:r>
            <a:endParaRPr lang="uk-UA" dirty="0" smtClean="0"/>
          </a:p>
          <a:p>
            <a:pPr>
              <a:buFontTx/>
              <a:buChar char="-"/>
            </a:pPr>
            <a:r>
              <a:rPr lang="uk-UA" dirty="0" smtClean="0"/>
              <a:t>«Елементарні структури спорідненості»</a:t>
            </a:r>
            <a:endParaRPr lang="uk-UA" dirty="0" smtClean="0"/>
          </a:p>
          <a:p>
            <a:pPr>
              <a:buFontTx/>
              <a:buChar char="-"/>
            </a:pPr>
            <a:r>
              <a:rPr lang="uk-UA" dirty="0"/>
              <a:t> «Раса та історія</a:t>
            </a:r>
            <a:r>
              <a:rPr lang="uk-UA" dirty="0" smtClean="0"/>
              <a:t>»</a:t>
            </a:r>
            <a:endParaRPr lang="uk-UA" dirty="0" smtClean="0"/>
          </a:p>
          <a:p>
            <a:pPr>
              <a:buFontTx/>
              <a:buChar char="-"/>
            </a:pPr>
            <a:r>
              <a:rPr lang="uk-UA" dirty="0" smtClean="0"/>
              <a:t>«Структурна антропологія.</a:t>
            </a:r>
            <a:endParaRPr lang="uk-UA" dirty="0" smtClean="0"/>
          </a:p>
          <a:p>
            <a:pPr marL="0" indent="0">
              <a:buNone/>
            </a:pPr>
            <a:r>
              <a:rPr lang="uk-UA" dirty="0"/>
              <a:t>Вивчаючи співвідношення біологічного (природного) і соціального у людській поведінці, Клод </a:t>
            </a:r>
            <a:r>
              <a:rPr lang="uk-UA" dirty="0" err="1"/>
              <a:t>Леві-Строс</a:t>
            </a:r>
            <a:r>
              <a:rPr lang="uk-UA" dirty="0"/>
              <a:t> дійшов висновку, що первинним і основним у ній є </a:t>
            </a:r>
            <a:r>
              <a:rPr lang="uk-UA" b="1" u="sng" dirty="0"/>
              <a:t>наявність формальних структур </a:t>
            </a:r>
            <a:r>
              <a:rPr lang="uk-UA" dirty="0"/>
              <a:t>взаємин між людьми — таким чином на поведінку людини найбільший вплив мають символічні форми, традиції і ритуали, прийняті у конкретно цій </a:t>
            </a:r>
            <a:r>
              <a:rPr lang="uk-UA" dirty="0" smtClean="0"/>
              <a:t>культурі.</a:t>
            </a:r>
            <a:endParaRPr lang="uk-UA" dirty="0" smtClean="0"/>
          </a:p>
          <a:p>
            <a:pPr marL="0" indent="0">
              <a:buNone/>
            </a:pPr>
            <a:r>
              <a:rPr lang="uk-UA" dirty="0"/>
              <a:t> </a:t>
            </a:r>
            <a:r>
              <a:rPr lang="uk-UA" i="1" dirty="0"/>
              <a:t>Структура розумового процесу не відповідає природі людської свідомості,</a:t>
            </a:r>
            <a:r>
              <a:rPr lang="uk-UA" dirty="0"/>
              <a:t> як припустив французький антрополог Клод </a:t>
            </a:r>
            <a:r>
              <a:rPr lang="uk-UA" dirty="0" err="1"/>
              <a:t>Леві-Стросс</a:t>
            </a:r>
            <a:r>
              <a:rPr lang="uk-UA" dirty="0"/>
              <a:t>, вивчаючи містичні вірування аборигенів Бразилії.</a:t>
            </a:r>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Структуралізм</a:t>
            </a:r>
            <a:endParaRPr lang="uk-UA" dirty="0"/>
          </a:p>
        </p:txBody>
      </p:sp>
      <p:sp>
        <p:nvSpPr>
          <p:cNvPr id="5" name="Объект 4"/>
          <p:cNvSpPr>
            <a:spLocks noGrp="1"/>
          </p:cNvSpPr>
          <p:nvPr>
            <p:ph idx="1"/>
          </p:nvPr>
        </p:nvSpPr>
        <p:spPr/>
        <p:txBody>
          <a:bodyPr>
            <a:normAutofit lnSpcReduction="10000"/>
          </a:bodyPr>
          <a:lstStyle/>
          <a:p>
            <a:pPr marL="0" indent="0" algn="just">
              <a:buNone/>
            </a:pPr>
            <a:r>
              <a:rPr lang="uk-UA" dirty="0" smtClean="0"/>
              <a:t>— це філософський напрямок, що трактує явища буття, як певну структуру, частини якої пов'язані між собою і утворюють більш всеосяжну систему або структуру. Структуралізм має на меті розкрити структури, які лежать в основі всіх речей, які роблять люди, думають, сприймають і відчувають. Структуралізм — це віра, що явища людського життя не зрозумілі, окрім як через їх взаємовідносини.</a:t>
            </a:r>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21162"/>
            <a:ext cx="8229600" cy="1143000"/>
          </a:xfrm>
        </p:spPr>
        <p:txBody>
          <a:bodyPr>
            <a:normAutofit/>
          </a:bodyPr>
          <a:lstStyle/>
          <a:p>
            <a:r>
              <a:rPr lang="uk-UA" sz="3200" dirty="0"/>
              <a:t>Одним з найвпливовіших філософів постмодернізму був </a:t>
            </a:r>
            <a:r>
              <a:rPr lang="uk-UA" sz="3200" i="1" dirty="0"/>
              <a:t>Мішель Фуко</a:t>
            </a:r>
            <a:r>
              <a:rPr lang="uk-UA" sz="3200" dirty="0"/>
              <a:t> (1926-1984)</a:t>
            </a:r>
            <a:endParaRPr lang="uk-UA" sz="3200" dirty="0"/>
          </a:p>
        </p:txBody>
      </p:sp>
      <p:sp>
        <p:nvSpPr>
          <p:cNvPr id="5" name="Объект 4"/>
          <p:cNvSpPr>
            <a:spLocks noGrp="1"/>
          </p:cNvSpPr>
          <p:nvPr>
            <p:ph idx="1"/>
          </p:nvPr>
        </p:nvSpPr>
        <p:spPr>
          <a:xfrm>
            <a:off x="107504" y="1196752"/>
            <a:ext cx="8229600" cy="4525963"/>
          </a:xfrm>
        </p:spPr>
        <p:txBody>
          <a:bodyPr/>
          <a:lstStyle/>
          <a:p>
            <a:r>
              <a:rPr lang="uk-UA" dirty="0"/>
              <a:t>Він починав як структураліст, вивчаючи особливі способи, за допомогою яких мова структурує знання. Він виявив, що структури знання відповідають соціальним силам, які розділяють людей на нормальних і ненормальних, хороших і поганих.</a:t>
            </a:r>
            <a:endParaRPr lang="uk-UA" dirty="0"/>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uk-UA" sz="3200" b="1" dirty="0"/>
              <a:t>Фуко був не лише філософом, але також істориком</a:t>
            </a:r>
            <a:endParaRPr lang="uk-UA" sz="3200" b="1" dirty="0"/>
          </a:p>
        </p:txBody>
      </p:sp>
      <p:sp>
        <p:nvSpPr>
          <p:cNvPr id="5" name="Объект 4"/>
          <p:cNvSpPr>
            <a:spLocks noGrp="1"/>
          </p:cNvSpPr>
          <p:nvPr>
            <p:ph idx="1"/>
          </p:nvPr>
        </p:nvSpPr>
        <p:spPr/>
        <p:txBody>
          <a:bodyPr>
            <a:normAutofit fontScale="92500" lnSpcReduction="20000"/>
          </a:bodyPr>
          <a:lstStyle/>
          <a:p>
            <a:pPr marL="0" indent="0">
              <a:buNone/>
            </a:pPr>
            <a:r>
              <a:rPr lang="uk-UA" dirty="0" smtClean="0"/>
              <a:t>Свою </a:t>
            </a:r>
            <a:r>
              <a:rPr lang="uk-UA" dirty="0"/>
              <a:t>роботу він назвав </a:t>
            </a:r>
            <a:r>
              <a:rPr lang="uk-UA" dirty="0" smtClean="0"/>
              <a:t>«Археологія знання» . </a:t>
            </a:r>
            <a:r>
              <a:rPr lang="uk-UA" i="1" dirty="0"/>
              <a:t>Аналізуючи твори попередніх авторів, він намагався «розкопати», як знання набувало сучасної форми упродовж століть.</a:t>
            </a:r>
            <a:r>
              <a:rPr lang="uk-UA" dirty="0"/>
              <a:t> Він робив це, </a:t>
            </a:r>
            <a:r>
              <a:rPr lang="uk-UA" dirty="0" err="1"/>
              <a:t>співставляючи</a:t>
            </a:r>
            <a:r>
              <a:rPr lang="uk-UA" dirty="0"/>
              <a:t> мовчазні припущення про те, що вважалося знанням або істиною упродовж різних історичних епох у різних галузях науки. Він виявив, що в епоху Ренесансу люди вважали, що істина міститься у самих словах, а вже у сімнадцятому столітті вони використовували слова не як істину, а як знаки, що вказують на істину.</a:t>
            </a:r>
            <a:endParaRPr lang="uk-UA" dirty="0"/>
          </a:p>
          <a:p>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Згідно з Фуко</a:t>
            </a:r>
            <a:endParaRPr lang="uk-UA" dirty="0"/>
          </a:p>
        </p:txBody>
      </p:sp>
      <p:sp>
        <p:nvSpPr>
          <p:cNvPr id="5" name="Объект 4"/>
          <p:cNvSpPr>
            <a:spLocks noGrp="1"/>
          </p:cNvSpPr>
          <p:nvPr>
            <p:ph idx="1"/>
          </p:nvPr>
        </p:nvSpPr>
        <p:spPr/>
        <p:txBody>
          <a:bodyPr>
            <a:normAutofit lnSpcReduction="10000"/>
          </a:bodyPr>
          <a:lstStyle/>
          <a:p>
            <a:pPr marL="0" indent="0">
              <a:buNone/>
            </a:pPr>
            <a:r>
              <a:rPr lang="uk-UA" dirty="0" smtClean="0"/>
              <a:t> </a:t>
            </a:r>
            <a:r>
              <a:rPr lang="uk-UA" dirty="0"/>
              <a:t>ця зміна у способі розуміння знання говорить про те, що знання не просто відбиває природу речей, але замість цього </a:t>
            </a:r>
            <a:r>
              <a:rPr lang="uk-UA" b="1" dirty="0"/>
              <a:t>створює систему</a:t>
            </a:r>
            <a:r>
              <a:rPr lang="uk-UA" dirty="0"/>
              <a:t>, яка примушує людей вважати, що висловлювання певного роду і є істиною.</a:t>
            </a:r>
            <a:endParaRPr lang="uk-UA" dirty="0"/>
          </a:p>
          <a:p>
            <a:pPr marL="0" indent="0">
              <a:buNone/>
            </a:pPr>
            <a:r>
              <a:rPr lang="uk-UA" i="1" dirty="0" smtClean="0"/>
              <a:t>	Якщо </a:t>
            </a:r>
            <a:r>
              <a:rPr lang="uk-UA" i="1" dirty="0"/>
              <a:t>у вас є знання, то воно є віддзеркаленням певної форми влади. Влада знання пригнічує, вона змушує людей поводити себе певним чином.</a:t>
            </a:r>
            <a:endParaRPr lang="uk-UA" dirty="0"/>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67544" y="44624"/>
            <a:ext cx="8229600" cy="1143000"/>
          </a:xfrm>
        </p:spPr>
        <p:txBody>
          <a:bodyPr/>
          <a:lstStyle/>
          <a:p>
            <a:r>
              <a:rPr lang="uk-UA" dirty="0" smtClean="0"/>
              <a:t>Модернізм</a:t>
            </a:r>
            <a:endParaRPr lang="uk-UA" dirty="0"/>
          </a:p>
        </p:txBody>
      </p:sp>
      <p:sp>
        <p:nvSpPr>
          <p:cNvPr id="23" name="Объект 22"/>
          <p:cNvSpPr>
            <a:spLocks noGrp="1"/>
          </p:cNvSpPr>
          <p:nvPr>
            <p:ph idx="1"/>
          </p:nvPr>
        </p:nvSpPr>
        <p:spPr>
          <a:xfrm>
            <a:off x="107504" y="1196752"/>
            <a:ext cx="8229600" cy="4525963"/>
          </a:xfrm>
        </p:spPr>
        <p:txBody>
          <a:bodyPr>
            <a:normAutofit fontScale="62500" lnSpcReduction="20000"/>
          </a:bodyPr>
          <a:lstStyle/>
          <a:p>
            <a:r>
              <a:rPr lang="uk-UA" b="1" dirty="0"/>
              <a:t>Модернізм</a:t>
            </a:r>
            <a:r>
              <a:rPr lang="uk-UA" dirty="0"/>
              <a:t> (буквально — «</a:t>
            </a:r>
            <a:r>
              <a:rPr lang="uk-UA" dirty="0" smtClean="0"/>
              <a:t>осучаснений)  -   світоглядна позиція, напрям </a:t>
            </a:r>
            <a:r>
              <a:rPr lang="uk-UA" dirty="0"/>
              <a:t>у світовому мистецтві та літературі кінця </a:t>
            </a:r>
            <a:r>
              <a:rPr lang="en-US" dirty="0"/>
              <a:t>XIX -</a:t>
            </a:r>
            <a:r>
              <a:rPr lang="uk-UA" dirty="0"/>
              <a:t>початку </a:t>
            </a:r>
            <a:r>
              <a:rPr lang="en-US" dirty="0"/>
              <a:t>XX </a:t>
            </a:r>
            <a:r>
              <a:rPr lang="uk-UA" dirty="0" smtClean="0"/>
              <a:t>століття.</a:t>
            </a:r>
            <a:endParaRPr lang="uk-UA" dirty="0"/>
          </a:p>
          <a:p>
            <a:r>
              <a:rPr lang="uk-UA" dirty="0" smtClean="0"/>
              <a:t>Модерністи </a:t>
            </a:r>
            <a:r>
              <a:rPr lang="uk-UA" dirty="0"/>
              <a:t>зазвичай зображували дійсність як царство абсурду й хаосу; особистість подавали в контексті відчуження її від соціуму, закони якого сприймаються нею </a:t>
            </a:r>
            <a:r>
              <a:rPr lang="uk-UA" dirty="0" smtClean="0"/>
              <a:t>ірраціональними </a:t>
            </a:r>
            <a:r>
              <a:rPr lang="uk-UA" dirty="0"/>
              <a:t>та алогічними, і не пізнаються. </a:t>
            </a:r>
            <a:endParaRPr lang="uk-UA" dirty="0" smtClean="0"/>
          </a:p>
          <a:p>
            <a:r>
              <a:rPr lang="uk-UA" dirty="0" smtClean="0"/>
              <a:t>Філософія </a:t>
            </a:r>
            <a:r>
              <a:rPr lang="uk-UA" dirty="0"/>
              <a:t>модернізму базується на ідеях про неможливість пізнання і відтворення сучасного світу засобами класичної культури. В цьому модернізм протистоїть насамперед реалістичному мистецтву </a:t>
            </a:r>
            <a:r>
              <a:rPr lang="en-US" dirty="0"/>
              <a:t>XIX </a:t>
            </a:r>
            <a:r>
              <a:rPr lang="uk-UA" dirty="0"/>
              <a:t>сторіччя.</a:t>
            </a:r>
            <a:endParaRPr lang="uk-UA" dirty="0"/>
          </a:p>
          <a:p>
            <a:r>
              <a:rPr lang="uk-UA" dirty="0"/>
              <a:t>Водночас модернізм став своєрідною реакцією на появу </a:t>
            </a:r>
            <a:r>
              <a:rPr lang="uk-UA" dirty="0">
                <a:hlinkClick r:id="rId1" tooltip="Авангардизм"/>
              </a:rPr>
              <a:t>авангардного мистецтва</a:t>
            </a:r>
            <a:r>
              <a:rPr lang="uk-UA" dirty="0"/>
              <a:t>. Якщо авангардисти наголошували на спрямованості своєї творчості у майбутнє, заради якого вони створювали або ж конструювали нову реальність, пошук модерністів був спрямований «вглиб» людини, вони прагнули переосмислити чинну реальність, відділяючи особистісне від загального тла буденності.</a:t>
            </a:r>
            <a:endParaRPr lang="uk-UA" dirty="0"/>
          </a:p>
          <a:p>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err="1" smtClean="0"/>
              <a:t>М.Фуко</a:t>
            </a:r>
            <a:r>
              <a:rPr lang="uk-UA" dirty="0" smtClean="0"/>
              <a:t> вважав, що</a:t>
            </a:r>
            <a:endParaRPr lang="uk-UA" dirty="0"/>
          </a:p>
        </p:txBody>
      </p:sp>
      <p:sp>
        <p:nvSpPr>
          <p:cNvPr id="5" name="Объект 4"/>
          <p:cNvSpPr>
            <a:spLocks noGrp="1"/>
          </p:cNvSpPr>
          <p:nvPr>
            <p:ph idx="1"/>
          </p:nvPr>
        </p:nvSpPr>
        <p:spPr/>
        <p:txBody>
          <a:bodyPr>
            <a:normAutofit fontScale="92500" lnSpcReduction="10000"/>
          </a:bodyPr>
          <a:lstStyle/>
          <a:p>
            <a:pPr marL="0" indent="0">
              <a:buNone/>
            </a:pPr>
            <a:r>
              <a:rPr lang="uk-UA" dirty="0" smtClean="0"/>
              <a:t>гуманітарні науки (зокрема, філософія) є способом поширення влади. Вони є частиною «волі до знання», бажанням контролювати світ та інших людей, встановлюючи певний порядок істини.</a:t>
            </a:r>
            <a:endParaRPr lang="uk-UA" dirty="0" smtClean="0"/>
          </a:p>
          <a:p>
            <a:pPr marL="0" indent="0">
              <a:buNone/>
            </a:pPr>
            <a:r>
              <a:rPr lang="uk-UA" dirty="0" smtClean="0"/>
              <a:t>Знання, на думку Фуко, створюється владою, оскільки влада примушує людей приймати одні погляди і відмовлятися від інших. Влада використовує знання для контролю свідомості і поведінки людей.</a:t>
            </a: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4469"/>
            <a:ext cx="8229600" cy="1143000"/>
          </a:xfrm>
        </p:spPr>
        <p:txBody>
          <a:bodyPr/>
          <a:lstStyle/>
          <a:p>
            <a:r>
              <a:rPr lang="ru-RU" dirty="0" smtClean="0"/>
              <a:t>Фуко </a:t>
            </a:r>
            <a:r>
              <a:rPr lang="ru-RU" dirty="0" err="1" smtClean="0"/>
              <a:t>вважає</a:t>
            </a:r>
            <a:r>
              <a:rPr lang="ru-RU" dirty="0" smtClean="0"/>
              <a:t>, </a:t>
            </a:r>
            <a:r>
              <a:rPr lang="ru-RU" dirty="0" err="1" smtClean="0"/>
              <a:t>що</a:t>
            </a:r>
            <a:endParaRPr lang="uk-UA" dirty="0"/>
          </a:p>
        </p:txBody>
      </p:sp>
      <p:sp>
        <p:nvSpPr>
          <p:cNvPr id="3" name="Объект 2"/>
          <p:cNvSpPr>
            <a:spLocks noGrp="1"/>
          </p:cNvSpPr>
          <p:nvPr>
            <p:ph idx="1"/>
          </p:nvPr>
        </p:nvSpPr>
        <p:spPr/>
        <p:txBody>
          <a:bodyPr>
            <a:normAutofit fontScale="77500" lnSpcReduction="20000"/>
          </a:bodyPr>
          <a:lstStyle/>
          <a:p>
            <a:pPr marL="0" indent="0">
              <a:buNone/>
            </a:pPr>
            <a:r>
              <a:rPr lang="ru-RU" dirty="0" err="1" smtClean="0"/>
              <a:t>ідеали</a:t>
            </a:r>
            <a:r>
              <a:rPr lang="ru-RU" dirty="0" smtClean="0"/>
              <a:t> </a:t>
            </a:r>
            <a:r>
              <a:rPr lang="ru-RU" dirty="0" err="1" smtClean="0"/>
              <a:t>свободи</a:t>
            </a:r>
            <a:r>
              <a:rPr lang="ru-RU" dirty="0" smtClean="0"/>
              <a:t> і </a:t>
            </a:r>
            <a:r>
              <a:rPr lang="ru-RU" dirty="0" err="1" smtClean="0"/>
              <a:t>розуму</a:t>
            </a:r>
            <a:r>
              <a:rPr lang="ru-RU" dirty="0" smtClean="0"/>
              <a:t> </a:t>
            </a:r>
            <a:r>
              <a:rPr lang="ru-RU" dirty="0" err="1" smtClean="0"/>
              <a:t>були</a:t>
            </a:r>
            <a:r>
              <a:rPr lang="ru-RU" dirty="0" smtClean="0"/>
              <a:t> </a:t>
            </a:r>
            <a:r>
              <a:rPr lang="ru-RU" dirty="0" err="1" smtClean="0"/>
              <a:t>винайдені</a:t>
            </a:r>
            <a:r>
              <a:rPr lang="ru-RU" dirty="0" smtClean="0"/>
              <a:t> для того, </a:t>
            </a:r>
            <a:r>
              <a:rPr lang="ru-RU" dirty="0" err="1" smtClean="0"/>
              <a:t>щоб</a:t>
            </a:r>
            <a:r>
              <a:rPr lang="ru-RU" dirty="0" smtClean="0"/>
              <a:t> </a:t>
            </a:r>
            <a:r>
              <a:rPr lang="ru-RU" dirty="0" err="1" smtClean="0"/>
              <a:t>контролювати</a:t>
            </a:r>
            <a:r>
              <a:rPr lang="ru-RU" dirty="0" smtClean="0"/>
              <a:t> тих, </a:t>
            </a:r>
            <a:r>
              <a:rPr lang="ru-RU" dirty="0" err="1" smtClean="0"/>
              <a:t>хто</a:t>
            </a:r>
            <a:r>
              <a:rPr lang="ru-RU" dirty="0" smtClean="0"/>
              <a:t> не </a:t>
            </a:r>
            <a:r>
              <a:rPr lang="ru-RU" dirty="0" err="1" smtClean="0"/>
              <a:t>діяв</a:t>
            </a:r>
            <a:r>
              <a:rPr lang="ru-RU" dirty="0" smtClean="0"/>
              <a:t> </a:t>
            </a:r>
            <a:r>
              <a:rPr lang="ru-RU" dirty="0" err="1" smtClean="0"/>
              <a:t>відповідно</a:t>
            </a:r>
            <a:r>
              <a:rPr lang="ru-RU" dirty="0" smtClean="0"/>
              <a:t> до </a:t>
            </a:r>
            <a:r>
              <a:rPr lang="ru-RU" dirty="0" err="1" smtClean="0"/>
              <a:t>цих</a:t>
            </a:r>
            <a:r>
              <a:rPr lang="ru-RU" dirty="0" smtClean="0"/>
              <a:t> </a:t>
            </a:r>
            <a:r>
              <a:rPr lang="ru-RU" dirty="0" err="1" smtClean="0"/>
              <a:t>принципів</a:t>
            </a:r>
            <a:r>
              <a:rPr lang="ru-RU" dirty="0" smtClean="0"/>
              <a:t>, </a:t>
            </a:r>
            <a:r>
              <a:rPr lang="ru-RU" dirty="0" err="1" smtClean="0"/>
              <a:t>тобто</a:t>
            </a:r>
            <a:r>
              <a:rPr lang="ru-RU" dirty="0" smtClean="0"/>
              <a:t> не так, як </a:t>
            </a:r>
            <a:r>
              <a:rPr lang="ru-RU" dirty="0" err="1" smtClean="0"/>
              <a:t>влада</a:t>
            </a:r>
            <a:r>
              <a:rPr lang="ru-RU" dirty="0" smtClean="0"/>
              <a:t> </a:t>
            </a:r>
            <a:r>
              <a:rPr lang="ru-RU" dirty="0" err="1" smtClean="0"/>
              <a:t>структурує</a:t>
            </a:r>
            <a:r>
              <a:rPr lang="ru-RU" dirty="0" smtClean="0"/>
              <a:t> </a:t>
            </a:r>
            <a:r>
              <a:rPr lang="ru-RU" dirty="0" err="1" smtClean="0"/>
              <a:t>суспільство</a:t>
            </a:r>
            <a:r>
              <a:rPr lang="ru-RU" dirty="0" smtClean="0"/>
              <a:t>. </a:t>
            </a:r>
            <a:r>
              <a:rPr lang="ru-RU" dirty="0" err="1" smtClean="0"/>
              <a:t>Ці</a:t>
            </a:r>
            <a:r>
              <a:rPr lang="ru-RU" dirty="0" smtClean="0"/>
              <a:t> </a:t>
            </a:r>
            <a:r>
              <a:rPr lang="ru-RU" dirty="0" err="1" smtClean="0"/>
              <a:t>ідеї</a:t>
            </a:r>
            <a:r>
              <a:rPr lang="ru-RU" dirty="0" smtClean="0"/>
              <a:t> не </a:t>
            </a:r>
            <a:r>
              <a:rPr lang="ru-RU" dirty="0" err="1" smtClean="0"/>
              <a:t>лише</a:t>
            </a:r>
            <a:r>
              <a:rPr lang="ru-RU" dirty="0" smtClean="0"/>
              <a:t> дозволяли </a:t>
            </a:r>
            <a:r>
              <a:rPr lang="ru-RU" dirty="0" err="1" smtClean="0"/>
              <a:t>саджати</a:t>
            </a:r>
            <a:r>
              <a:rPr lang="ru-RU" dirty="0" smtClean="0"/>
              <a:t> </a:t>
            </a:r>
            <a:r>
              <a:rPr lang="ru-RU" dirty="0" err="1" smtClean="0"/>
              <a:t>деяких</a:t>
            </a:r>
            <a:r>
              <a:rPr lang="ru-RU" dirty="0" smtClean="0"/>
              <a:t> людей </a:t>
            </a:r>
            <a:r>
              <a:rPr lang="ru-RU" dirty="0" err="1" smtClean="0"/>
              <a:t>під</a:t>
            </a:r>
            <a:r>
              <a:rPr lang="ru-RU" dirty="0" smtClean="0"/>
              <a:t> замок, але і </a:t>
            </a:r>
            <a:r>
              <a:rPr lang="ru-RU" dirty="0" err="1" smtClean="0"/>
              <a:t>запевняли</a:t>
            </a:r>
            <a:r>
              <a:rPr lang="ru-RU" dirty="0" smtClean="0"/>
              <a:t> </a:t>
            </a:r>
            <a:r>
              <a:rPr lang="ru-RU" dirty="0" err="1" smtClean="0"/>
              <a:t>іншу</a:t>
            </a:r>
            <a:r>
              <a:rPr lang="ru-RU" dirty="0" smtClean="0"/>
              <a:t> </a:t>
            </a:r>
            <a:r>
              <a:rPr lang="ru-RU" dirty="0" err="1" smtClean="0"/>
              <a:t>частину</a:t>
            </a:r>
            <a:r>
              <a:rPr lang="ru-RU" dirty="0" smtClean="0"/>
              <a:t> </a:t>
            </a:r>
            <a:r>
              <a:rPr lang="ru-RU" dirty="0" err="1" smtClean="0"/>
              <a:t>суспільства</a:t>
            </a:r>
            <a:r>
              <a:rPr lang="ru-RU" dirty="0" smtClean="0"/>
              <a:t>, </a:t>
            </a:r>
            <a:r>
              <a:rPr lang="ru-RU" dirty="0" err="1" smtClean="0"/>
              <a:t>що</a:t>
            </a:r>
            <a:r>
              <a:rPr lang="ru-RU" dirty="0" smtClean="0"/>
              <a:t> вони </a:t>
            </a:r>
            <a:r>
              <a:rPr lang="ru-RU" dirty="0" err="1" smtClean="0"/>
              <a:t>вільні</a:t>
            </a:r>
            <a:r>
              <a:rPr lang="ru-RU" dirty="0" smtClean="0"/>
              <a:t> і </a:t>
            </a:r>
            <a:r>
              <a:rPr lang="ru-RU" dirty="0" err="1" smtClean="0"/>
              <a:t>розумні</a:t>
            </a:r>
            <a:r>
              <a:rPr lang="ru-RU" dirty="0" smtClean="0"/>
              <a:t>.</a:t>
            </a:r>
            <a:endParaRPr lang="ru-RU" dirty="0" smtClean="0"/>
          </a:p>
          <a:p>
            <a:pPr marL="0" indent="0">
              <a:buNone/>
            </a:pPr>
            <a:r>
              <a:rPr lang="ru-RU" dirty="0" err="1" smtClean="0"/>
              <a:t>Якби</a:t>
            </a:r>
            <a:r>
              <a:rPr lang="ru-RU" dirty="0" smtClean="0"/>
              <a:t> не </a:t>
            </a:r>
            <a:r>
              <a:rPr lang="ru-RU" dirty="0" err="1" smtClean="0"/>
              <a:t>було</a:t>
            </a:r>
            <a:r>
              <a:rPr lang="ru-RU" dirty="0" smtClean="0"/>
              <a:t> </a:t>
            </a:r>
            <a:r>
              <a:rPr lang="ru-RU" dirty="0" err="1" smtClean="0"/>
              <a:t>божевільних</a:t>
            </a:r>
            <a:r>
              <a:rPr lang="ru-RU" dirty="0" smtClean="0"/>
              <a:t>, </a:t>
            </a:r>
            <a:r>
              <a:rPr lang="ru-RU" dirty="0" err="1" smtClean="0"/>
              <a:t>яких</a:t>
            </a:r>
            <a:r>
              <a:rPr lang="ru-RU" dirty="0" smtClean="0"/>
              <a:t> </a:t>
            </a:r>
            <a:r>
              <a:rPr lang="ru-RU" dirty="0" err="1" smtClean="0"/>
              <a:t>можна</a:t>
            </a:r>
            <a:r>
              <a:rPr lang="ru-RU" dirty="0" smtClean="0"/>
              <a:t> </a:t>
            </a:r>
            <a:r>
              <a:rPr lang="ru-RU" dirty="0" err="1" smtClean="0"/>
              <a:t>було</a:t>
            </a:r>
            <a:r>
              <a:rPr lang="ru-RU" dirty="0" smtClean="0"/>
              <a:t> б </a:t>
            </a:r>
            <a:r>
              <a:rPr lang="ru-RU" dirty="0" err="1" smtClean="0"/>
              <a:t>ізолювати</a:t>
            </a:r>
            <a:r>
              <a:rPr lang="ru-RU" dirty="0" smtClean="0"/>
              <a:t>, </a:t>
            </a:r>
            <a:r>
              <a:rPr lang="ru-RU" dirty="0" err="1" smtClean="0"/>
              <a:t>ніхто</a:t>
            </a:r>
            <a:r>
              <a:rPr lang="ru-RU" dirty="0" smtClean="0"/>
              <a:t> б не знав, </a:t>
            </a:r>
            <a:r>
              <a:rPr lang="ru-RU" dirty="0" err="1" smtClean="0"/>
              <a:t>що</a:t>
            </a:r>
            <a:r>
              <a:rPr lang="ru-RU" dirty="0" smtClean="0"/>
              <a:t> </a:t>
            </a:r>
            <a:r>
              <a:rPr lang="ru-RU" dirty="0" err="1" smtClean="0"/>
              <a:t>таке</a:t>
            </a:r>
            <a:r>
              <a:rPr lang="ru-RU" dirty="0" smtClean="0"/>
              <a:t> </a:t>
            </a:r>
            <a:r>
              <a:rPr lang="ru-RU" dirty="0" err="1" smtClean="0"/>
              <a:t>насправді</a:t>
            </a:r>
            <a:r>
              <a:rPr lang="ru-RU" dirty="0" smtClean="0"/>
              <a:t> </a:t>
            </a:r>
            <a:r>
              <a:rPr lang="ru-RU" dirty="0" err="1" smtClean="0"/>
              <a:t>розум</a:t>
            </a:r>
            <a:r>
              <a:rPr lang="ru-RU" dirty="0" smtClean="0"/>
              <a:t> і свобода, </a:t>
            </a:r>
            <a:r>
              <a:rPr lang="ru-RU" dirty="0" err="1" smtClean="0"/>
              <a:t>оскільки</a:t>
            </a:r>
            <a:r>
              <a:rPr lang="ru-RU" dirty="0" smtClean="0"/>
              <a:t> </a:t>
            </a:r>
            <a:r>
              <a:rPr lang="ru-RU" dirty="0" err="1" smtClean="0"/>
              <a:t>ці</a:t>
            </a:r>
            <a:r>
              <a:rPr lang="ru-RU" dirty="0" smtClean="0"/>
              <a:t> </a:t>
            </a:r>
            <a:r>
              <a:rPr lang="ru-RU" dirty="0" err="1" smtClean="0"/>
              <a:t>поняття</a:t>
            </a:r>
            <a:r>
              <a:rPr lang="ru-RU" dirty="0" smtClean="0"/>
              <a:t> </a:t>
            </a:r>
            <a:r>
              <a:rPr lang="ru-RU" dirty="0" err="1" smtClean="0"/>
              <a:t>набувають</a:t>
            </a:r>
            <a:r>
              <a:rPr lang="ru-RU" dirty="0" smtClean="0"/>
              <a:t> </a:t>
            </a:r>
            <a:r>
              <a:rPr lang="ru-RU" dirty="0" err="1" smtClean="0"/>
              <a:t>сенсу</a:t>
            </a:r>
            <a:r>
              <a:rPr lang="ru-RU" dirty="0" smtClean="0"/>
              <a:t> </a:t>
            </a:r>
            <a:r>
              <a:rPr lang="ru-RU" dirty="0" err="1" smtClean="0"/>
              <a:t>лише</a:t>
            </a:r>
            <a:r>
              <a:rPr lang="ru-RU" dirty="0" smtClean="0"/>
              <a:t> по </a:t>
            </a:r>
            <a:r>
              <a:rPr lang="ru-RU" dirty="0" err="1" smtClean="0"/>
              <a:t>відношенню</a:t>
            </a:r>
            <a:r>
              <a:rPr lang="ru-RU" dirty="0" smtClean="0"/>
              <a:t> до того, </a:t>
            </a:r>
            <a:r>
              <a:rPr lang="ru-RU" dirty="0" err="1" smtClean="0"/>
              <a:t>чим</a:t>
            </a:r>
            <a:r>
              <a:rPr lang="ru-RU" dirty="0" smtClean="0"/>
              <a:t> вони не є. Фуко </a:t>
            </a:r>
            <a:r>
              <a:rPr lang="ru-RU" dirty="0" err="1" smtClean="0"/>
              <a:t>вважає</a:t>
            </a:r>
            <a:r>
              <a:rPr lang="ru-RU" dirty="0" smtClean="0"/>
              <a:t>, </a:t>
            </a:r>
            <a:r>
              <a:rPr lang="ru-RU" dirty="0" err="1" smtClean="0"/>
              <a:t>що</a:t>
            </a:r>
            <a:r>
              <a:rPr lang="ru-RU" dirty="0" smtClean="0"/>
              <a:t> люди </a:t>
            </a:r>
            <a:r>
              <a:rPr lang="ru-RU" dirty="0" err="1" smtClean="0"/>
              <a:t>визначають</a:t>
            </a:r>
            <a:r>
              <a:rPr lang="ru-RU" dirty="0" smtClean="0"/>
              <a:t> себе </a:t>
            </a:r>
            <a:r>
              <a:rPr lang="ru-RU" dirty="0" err="1" smtClean="0"/>
              <a:t>завжди</a:t>
            </a:r>
            <a:r>
              <a:rPr lang="ru-RU" dirty="0" smtClean="0"/>
              <a:t> по </a:t>
            </a:r>
            <a:r>
              <a:rPr lang="ru-RU" dirty="0" err="1" smtClean="0"/>
              <a:t>відношенню</a:t>
            </a:r>
            <a:r>
              <a:rPr lang="ru-RU" dirty="0" smtClean="0"/>
              <a:t> до </a:t>
            </a:r>
            <a:r>
              <a:rPr lang="ru-RU" dirty="0" err="1" smtClean="0"/>
              <a:t>когось</a:t>
            </a:r>
            <a:r>
              <a:rPr lang="ru-RU" dirty="0" smtClean="0"/>
              <a:t> </a:t>
            </a:r>
            <a:r>
              <a:rPr lang="ru-RU" dirty="0" err="1" smtClean="0"/>
              <a:t>іншого</a:t>
            </a:r>
            <a:r>
              <a:rPr lang="ru-RU" dirty="0" smtClean="0"/>
              <a:t>, кого вони </a:t>
            </a:r>
            <a:r>
              <a:rPr lang="ru-RU" dirty="0" err="1" smtClean="0"/>
              <a:t>вважають</a:t>
            </a:r>
            <a:r>
              <a:rPr lang="ru-RU" dirty="0" smtClean="0"/>
              <a:t> </a:t>
            </a:r>
            <a:r>
              <a:rPr lang="ru-RU" dirty="0" err="1" smtClean="0"/>
              <a:t>ненормальним</a:t>
            </a:r>
            <a:r>
              <a:rPr lang="ru-RU" dirty="0" smtClean="0"/>
              <a:t> </a:t>
            </a:r>
            <a:r>
              <a:rPr lang="ru-RU" dirty="0" err="1" smtClean="0"/>
              <a:t>або</a:t>
            </a:r>
            <a:r>
              <a:rPr lang="ru-RU" dirty="0" smtClean="0"/>
              <a:t> </a:t>
            </a:r>
            <a:r>
              <a:rPr lang="ru-RU" dirty="0" err="1" smtClean="0"/>
              <a:t>дивним</a:t>
            </a:r>
            <a:r>
              <a:rPr lang="ru-RU" dirty="0" smtClean="0"/>
              <a:t>. Вони </a:t>
            </a:r>
            <a:r>
              <a:rPr lang="ru-RU" dirty="0" err="1" smtClean="0"/>
              <a:t>також</a:t>
            </a:r>
            <a:r>
              <a:rPr lang="ru-RU" dirty="0" smtClean="0"/>
              <a:t> негативно </a:t>
            </a:r>
            <a:r>
              <a:rPr lang="ru-RU" dirty="0" err="1" smtClean="0"/>
              <a:t>ставляться</a:t>
            </a:r>
            <a:r>
              <a:rPr lang="ru-RU" dirty="0" smtClean="0"/>
              <a:t> до </a:t>
            </a:r>
            <a:r>
              <a:rPr lang="ru-RU" dirty="0" err="1" smtClean="0"/>
              <a:t>деяких</a:t>
            </a:r>
            <a:r>
              <a:rPr lang="ru-RU" dirty="0" smtClean="0"/>
              <a:t> </a:t>
            </a:r>
            <a:r>
              <a:rPr lang="ru-RU" dirty="0" err="1" smtClean="0"/>
              <a:t>груп</a:t>
            </a:r>
            <a:r>
              <a:rPr lang="ru-RU" dirty="0" smtClean="0"/>
              <a:t> людей, </a:t>
            </a:r>
            <a:r>
              <a:rPr lang="ru-RU" dirty="0" err="1" smtClean="0"/>
              <a:t>які</a:t>
            </a:r>
            <a:r>
              <a:rPr lang="ru-RU" dirty="0" smtClean="0"/>
              <a:t> на них не </a:t>
            </a:r>
            <a:r>
              <a:rPr lang="ru-RU" dirty="0" err="1" smtClean="0"/>
              <a:t>схожі</a:t>
            </a:r>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Фуко сподівався на те, що</a:t>
            </a:r>
            <a:endParaRPr lang="uk-UA" dirty="0"/>
          </a:p>
        </p:txBody>
      </p:sp>
      <p:sp>
        <p:nvSpPr>
          <p:cNvPr id="5" name="Объект 4"/>
          <p:cNvSpPr>
            <a:spLocks noGrp="1"/>
          </p:cNvSpPr>
          <p:nvPr>
            <p:ph idx="1"/>
          </p:nvPr>
        </p:nvSpPr>
        <p:spPr/>
        <p:txBody>
          <a:bodyPr>
            <a:normAutofit/>
          </a:bodyPr>
          <a:lstStyle/>
          <a:p>
            <a:pPr marL="0" indent="0">
              <a:buNone/>
            </a:pPr>
            <a:r>
              <a:rPr lang="uk-UA" dirty="0" smtClean="0"/>
              <a:t>замість великих, сильних структур, які поширюють знання на кожного, виникне безліч невеликих груп, що структуруватимуть певну область знання, надаючи можливість суб’єктові пізнання слідувати кількома шляхами. Він почав поступово відходити від структуралізму, коли зрозумів, що теорія, яка розглядає мову як одне велике ціле, слугує інтересам репресивної влади.</a:t>
            </a:r>
            <a:endParaRPr lang="uk-U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Фуко вважав, що</a:t>
            </a:r>
            <a:endParaRPr lang="uk-UA" dirty="0"/>
          </a:p>
        </p:txBody>
      </p:sp>
      <p:sp>
        <p:nvSpPr>
          <p:cNvPr id="5" name="Объект 4"/>
          <p:cNvSpPr>
            <a:spLocks noGrp="1"/>
          </p:cNvSpPr>
          <p:nvPr>
            <p:ph idx="1"/>
          </p:nvPr>
        </p:nvSpPr>
        <p:spPr/>
        <p:txBody>
          <a:bodyPr/>
          <a:lstStyle/>
          <a:p>
            <a:pPr marL="0" indent="0">
              <a:buNone/>
            </a:pPr>
            <a:r>
              <a:rPr lang="uk-UA" dirty="0" smtClean="0"/>
              <a:t>вивчення філософії може бути як </a:t>
            </a:r>
            <a:r>
              <a:rPr lang="uk-UA" dirty="0" err="1" smtClean="0"/>
              <a:t>пригнічуючим</a:t>
            </a:r>
            <a:r>
              <a:rPr lang="uk-UA" dirty="0" smtClean="0"/>
              <a:t>, так і звільняючим процесом. Справжня філософія може допомогти людям зрозуміти способи, якими ідеї впливають на свідомість людей та на їх вчинки, що тим самим може дати людям можливість діяти по-іншому.</a:t>
            </a:r>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1675" cy="1143000"/>
          </a:xfrm>
          <a:solidFill>
            <a:schemeClr val="accent6">
              <a:lumMod val="20000"/>
              <a:lumOff val="80000"/>
            </a:schemeClr>
          </a:solidFill>
        </p:spPr>
        <p:txBody>
          <a:bodyPr>
            <a:normAutofit fontScale="90000"/>
          </a:bodyPr>
          <a:lstStyle/>
          <a:p>
            <a:pPr>
              <a:defRPr/>
            </a:pPr>
            <a:r>
              <a:rPr lang="uk-UA" dirty="0" smtClean="0"/>
              <a:t>ТЕСТ  6</a:t>
            </a:r>
            <a:br>
              <a:rPr lang="uk-UA" dirty="0" smtClean="0"/>
            </a:br>
            <a:endParaRPr lang="ru-RU" dirty="0"/>
          </a:p>
        </p:txBody>
      </p:sp>
      <p:sp>
        <p:nvSpPr>
          <p:cNvPr id="3" name="Содержимое 2"/>
          <p:cNvSpPr>
            <a:spLocks noGrp="1"/>
          </p:cNvSpPr>
          <p:nvPr>
            <p:ph idx="1"/>
          </p:nvPr>
        </p:nvSpPr>
        <p:spPr>
          <a:xfrm>
            <a:off x="571500" y="857250"/>
            <a:ext cx="8229600" cy="5394325"/>
          </a:xfrm>
          <a:solidFill>
            <a:schemeClr val="accent2">
              <a:lumMod val="40000"/>
              <a:lumOff val="60000"/>
            </a:schemeClr>
          </a:solidFill>
        </p:spPr>
        <p:txBody>
          <a:bodyPr>
            <a:normAutofit fontScale="92500" lnSpcReduction="10000"/>
          </a:bodyPr>
          <a:lstStyle/>
          <a:p>
            <a:pPr marL="0" indent="0" algn="just">
              <a:buNone/>
              <a:defRPr/>
            </a:pPr>
            <a:r>
              <a:rPr lang="uk-UA" sz="2800" b="1" dirty="0" smtClean="0"/>
              <a:t>1</a:t>
            </a:r>
            <a:r>
              <a:rPr lang="uk-UA" sz="2800" dirty="0" smtClean="0"/>
              <a:t>. </a:t>
            </a:r>
            <a:r>
              <a:rPr lang="uk-UA" sz="2800" b="1" dirty="0" smtClean="0"/>
              <a:t>… -</a:t>
            </a:r>
            <a:r>
              <a:rPr lang="uk-UA" sz="2800" b="1" dirty="0"/>
              <a:t> позначення епохи, стану свідомості, типу культури, філософської парадигми другої половини </a:t>
            </a:r>
            <a:r>
              <a:rPr lang="en-US" sz="2800" b="1" dirty="0"/>
              <a:t>XX – </a:t>
            </a:r>
            <a:r>
              <a:rPr lang="uk-UA" sz="2800" b="1" dirty="0"/>
              <a:t>початку ХХ1 ст</a:t>
            </a:r>
            <a:r>
              <a:rPr lang="uk-UA" sz="2800" dirty="0" smtClean="0"/>
              <a:t>.</a:t>
            </a:r>
            <a:endParaRPr lang="uk-UA" sz="2800" dirty="0" smtClean="0"/>
          </a:p>
          <a:p>
            <a:pPr marL="0" indent="0" algn="just">
              <a:buNone/>
              <a:defRPr/>
            </a:pPr>
            <a:r>
              <a:rPr lang="uk-UA" sz="2800" b="1" dirty="0" smtClean="0"/>
              <a:t>2</a:t>
            </a:r>
            <a:r>
              <a:rPr lang="uk-UA" sz="2800" dirty="0" smtClean="0"/>
              <a:t>. Хто автор роботи «Філософія </a:t>
            </a:r>
            <a:r>
              <a:rPr lang="uk-UA" sz="2800" dirty="0"/>
              <a:t>і дзеркало </a:t>
            </a:r>
            <a:r>
              <a:rPr lang="uk-UA" sz="2800" dirty="0" smtClean="0"/>
              <a:t>природи»?</a:t>
            </a:r>
            <a:endParaRPr lang="uk-UA" sz="2800" dirty="0" smtClean="0"/>
          </a:p>
          <a:p>
            <a:pPr marL="0" indent="0" algn="just">
              <a:buNone/>
              <a:defRPr/>
            </a:pPr>
            <a:r>
              <a:rPr lang="uk-UA" sz="2800" b="1" dirty="0" smtClean="0"/>
              <a:t>3</a:t>
            </a:r>
            <a:r>
              <a:rPr lang="uk-UA" sz="2800" dirty="0" smtClean="0"/>
              <a:t>. Хто автор роботи </a:t>
            </a:r>
            <a:r>
              <a:rPr lang="ru-RU" sz="2800" dirty="0"/>
              <a:t>«</a:t>
            </a:r>
            <a:r>
              <a:rPr lang="ru-RU" sz="2800" dirty="0" err="1"/>
              <a:t>Ситуація</a:t>
            </a:r>
            <a:r>
              <a:rPr lang="ru-RU" sz="2800" dirty="0"/>
              <a:t> постмодерну» </a:t>
            </a:r>
            <a:r>
              <a:rPr lang="ru-RU" sz="2800" dirty="0" smtClean="0"/>
              <a:t>?</a:t>
            </a:r>
            <a:endParaRPr lang="uk-UA" sz="2800" dirty="0" smtClean="0"/>
          </a:p>
          <a:p>
            <a:pPr marL="0" indent="0" algn="just">
              <a:buNone/>
              <a:defRPr/>
            </a:pPr>
            <a:r>
              <a:rPr lang="uk-UA" sz="2800" b="1" dirty="0" smtClean="0"/>
              <a:t>4</a:t>
            </a:r>
            <a:r>
              <a:rPr lang="uk-UA" sz="2800" dirty="0" smtClean="0"/>
              <a:t>. … - це муляж, видимість, імітація образу, символу, знака, за якими не стоїть ніякої позначуваної дійсності, порожня шкарлупа, що маніфестує, презентує принципову присутність відсутності реальності. </a:t>
            </a:r>
            <a:endParaRPr lang="uk-UA" sz="2800" dirty="0" smtClean="0"/>
          </a:p>
          <a:p>
            <a:pPr marL="0" indent="0" algn="just">
              <a:buNone/>
              <a:defRPr/>
            </a:pPr>
            <a:r>
              <a:rPr lang="uk-UA" sz="2800" dirty="0" smtClean="0"/>
              <a:t>5. Для якого напряму філософії та мистецтва  характерно </a:t>
            </a:r>
            <a:r>
              <a:rPr lang="uk-UA" sz="2800" dirty="0"/>
              <a:t>бачення повсякденного реального життя як театру абсурду, апокаліптичного </a:t>
            </a:r>
            <a:r>
              <a:rPr lang="uk-UA" sz="2800" dirty="0" smtClean="0"/>
              <a:t>карнавалу?</a:t>
            </a:r>
            <a:endParaRPr lang="uk-UA" sz="2800" dirty="0" smtClean="0"/>
          </a:p>
          <a:p>
            <a:pPr marL="0" indent="0" algn="just">
              <a:buNone/>
              <a:defRPr/>
            </a:pPr>
            <a:r>
              <a:rPr lang="uk-UA" sz="2800" dirty="0" smtClean="0"/>
              <a:t>6. Автор роботи «Археологія знання»?</a:t>
            </a:r>
            <a:endParaRPr lang="uk-UA" sz="2800" dirty="0" smtClean="0"/>
          </a:p>
          <a:p>
            <a:pPr>
              <a:defRPr/>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5536" y="32048"/>
            <a:ext cx="8229600" cy="684000"/>
          </a:xfrm>
        </p:spPr>
        <p:txBody>
          <a:bodyPr>
            <a:normAutofit fontScale="90000"/>
          </a:bodyPr>
          <a:lstStyle/>
          <a:p>
            <a:r>
              <a:rPr lang="uk-UA" b="1" dirty="0" smtClean="0"/>
              <a:t>ПОСТМОДЕРНІЗМ</a:t>
            </a:r>
            <a:endParaRPr lang="uk-UA" b="1" dirty="0"/>
          </a:p>
        </p:txBody>
      </p:sp>
      <p:sp>
        <p:nvSpPr>
          <p:cNvPr id="5" name="Объект 4"/>
          <p:cNvSpPr>
            <a:spLocks noGrp="1"/>
          </p:cNvSpPr>
          <p:nvPr>
            <p:ph idx="1"/>
          </p:nvPr>
        </p:nvSpPr>
        <p:spPr>
          <a:xfrm>
            <a:off x="251520" y="692695"/>
            <a:ext cx="8784000" cy="6084000"/>
          </a:xfrm>
        </p:spPr>
        <p:txBody>
          <a:bodyPr>
            <a:normAutofit fontScale="92500" lnSpcReduction="10000"/>
          </a:bodyPr>
          <a:lstStyle/>
          <a:p>
            <a:pPr marL="0" indent="0">
              <a:buNone/>
            </a:pPr>
            <a:r>
              <a:rPr lang="uk-UA" dirty="0" smtClean="0"/>
              <a:t>- </a:t>
            </a:r>
            <a:r>
              <a:rPr lang="uk-UA" b="1" dirty="0" smtClean="0"/>
              <a:t>позначення епохи, стану свідомості, типу культури, філософської парадигми другої половини </a:t>
            </a:r>
            <a:r>
              <a:rPr lang="en-US" b="1" dirty="0" smtClean="0"/>
              <a:t>XX – </a:t>
            </a:r>
            <a:r>
              <a:rPr lang="uk-UA" b="1" dirty="0" smtClean="0"/>
              <a:t>початку ХХ1 ст.;</a:t>
            </a:r>
            <a:endParaRPr lang="uk-UA" b="1" dirty="0" smtClean="0"/>
          </a:p>
          <a:p>
            <a:pPr>
              <a:buFontTx/>
              <a:buChar char="-"/>
            </a:pPr>
            <a:r>
              <a:rPr lang="uk-UA" b="1" dirty="0" smtClean="0"/>
              <a:t>особливий тип світогляду</a:t>
            </a:r>
            <a:r>
              <a:rPr lang="uk-UA" dirty="0" smtClean="0"/>
              <a:t>, орієнтований на формування такого життєвого простору, в якому головними цінностями стають свобода в усьому, спонтанність діяльності людини, ігрове начало.</a:t>
            </a:r>
            <a:endParaRPr lang="uk-UA" dirty="0" smtClean="0"/>
          </a:p>
          <a:p>
            <a:pPr>
              <a:buFontTx/>
              <a:buChar char="-"/>
            </a:pPr>
            <a:r>
              <a:rPr lang="uk-UA" b="1" dirty="0" smtClean="0"/>
              <a:t>свідомість, яка</a:t>
            </a:r>
            <a:r>
              <a:rPr lang="uk-UA" dirty="0" smtClean="0"/>
              <a:t> направлена на заперечення всякого роду норм і традицій - етичних, естетичних, методологічних тощо, на відмову від авторитетів будь-якого рангу, починаючи від держави, великої національної ідеї, моральних парадигм і закінчуючи правилами поведінки людини в спілкуванні з іншими.</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251512" cy="1301006"/>
          </a:xfrm>
        </p:spPr>
        <p:txBody>
          <a:bodyPr>
            <a:normAutofit fontScale="90000"/>
          </a:bodyPr>
          <a:lstStyle/>
          <a:p>
            <a:pPr algn="l"/>
            <a:r>
              <a:rPr lang="uk-UA" sz="3200" b="1" dirty="0" smtClean="0"/>
              <a:t>       У сучасній соціально-філософській літературі розрізняють поняття «</a:t>
            </a:r>
            <a:r>
              <a:rPr lang="uk-UA" sz="3200" b="1" dirty="0" err="1" smtClean="0"/>
              <a:t>постмодерн</a:t>
            </a:r>
            <a:r>
              <a:rPr lang="uk-UA" sz="3200" b="1" dirty="0" smtClean="0"/>
              <a:t>» і «постмодернізм». </a:t>
            </a:r>
            <a:endParaRPr lang="uk-UA" sz="3200" b="1" dirty="0"/>
          </a:p>
        </p:txBody>
      </p:sp>
      <p:sp>
        <p:nvSpPr>
          <p:cNvPr id="3" name="Объект 2"/>
          <p:cNvSpPr>
            <a:spLocks noGrp="1"/>
          </p:cNvSpPr>
          <p:nvPr>
            <p:ph idx="1"/>
          </p:nvPr>
        </p:nvSpPr>
        <p:spPr/>
        <p:txBody>
          <a:bodyPr>
            <a:normAutofit/>
          </a:bodyPr>
          <a:lstStyle/>
          <a:p>
            <a:pPr marL="0" indent="0">
              <a:buNone/>
            </a:pPr>
            <a:r>
              <a:rPr lang="uk-UA" dirty="0" smtClean="0"/>
              <a:t> </a:t>
            </a:r>
            <a:r>
              <a:rPr lang="uk-UA" b="1" dirty="0" smtClean="0"/>
              <a:t>«</a:t>
            </a:r>
            <a:r>
              <a:rPr lang="uk-UA" b="1" dirty="0" err="1" smtClean="0"/>
              <a:t>Постмодерн</a:t>
            </a:r>
            <a:r>
              <a:rPr lang="uk-UA" dirty="0" smtClean="0"/>
              <a:t>» -  період  розвитку  сучасної західноєвропейської культури. </a:t>
            </a:r>
            <a:endParaRPr lang="uk-UA" dirty="0" smtClean="0"/>
          </a:p>
          <a:p>
            <a:pPr marL="0" indent="0">
              <a:buNone/>
            </a:pPr>
            <a:r>
              <a:rPr lang="uk-UA" dirty="0" smtClean="0"/>
              <a:t>«</a:t>
            </a:r>
            <a:r>
              <a:rPr lang="uk-UA" b="1" dirty="0" smtClean="0"/>
              <a:t>Постмодернізм</a:t>
            </a:r>
            <a:r>
              <a:rPr lang="uk-UA" dirty="0" smtClean="0"/>
              <a:t>» - теоретична рефлексія, теоретичний рівень аналізу цієї культури, що набуває вид певних концептуальних конструкцій і філософських теорій. </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29600" cy="1143000"/>
          </a:xfrm>
        </p:spPr>
        <p:txBody>
          <a:bodyPr>
            <a:normAutofit fontScale="90000"/>
          </a:bodyPr>
          <a:lstStyle/>
          <a:p>
            <a:r>
              <a:rPr lang="uk-UA" b="1" u="sng" dirty="0" smtClean="0"/>
              <a:t>Представники філософії постмодернізму</a:t>
            </a:r>
            <a:endParaRPr lang="uk-UA" b="1" u="sng" dirty="0"/>
          </a:p>
        </p:txBody>
      </p:sp>
      <p:sp>
        <p:nvSpPr>
          <p:cNvPr id="3" name="Объект 2"/>
          <p:cNvSpPr>
            <a:spLocks noGrp="1"/>
          </p:cNvSpPr>
          <p:nvPr>
            <p:ph idx="1"/>
          </p:nvPr>
        </p:nvSpPr>
        <p:spPr>
          <a:xfrm>
            <a:off x="0" y="1196751"/>
            <a:ext cx="8892000" cy="5724000"/>
          </a:xfrm>
        </p:spPr>
        <p:txBody>
          <a:bodyPr/>
          <a:lstStyle/>
          <a:p>
            <a:pPr marL="0" indent="0">
              <a:buNone/>
            </a:pPr>
            <a:endParaRPr lang="uk-UA" dirty="0"/>
          </a:p>
        </p:txBody>
      </p:sp>
      <p:sp>
        <p:nvSpPr>
          <p:cNvPr id="6" name="Прямоугольник 5"/>
          <p:cNvSpPr/>
          <p:nvPr/>
        </p:nvSpPr>
        <p:spPr>
          <a:xfrm>
            <a:off x="251520" y="1268760"/>
            <a:ext cx="8964024" cy="1661993"/>
          </a:xfrm>
          <a:prstGeom prst="rect">
            <a:avLst/>
          </a:prstGeom>
        </p:spPr>
        <p:txBody>
          <a:bodyPr wrap="square">
            <a:spAutoFit/>
          </a:bodyPr>
          <a:lstStyle/>
          <a:p>
            <a:endParaRPr lang="ru-RU" sz="2400" b="1" dirty="0" smtClean="0"/>
          </a:p>
          <a:p>
            <a:r>
              <a:rPr lang="ru-RU" sz="2400" b="1" dirty="0" smtClean="0"/>
              <a:t>Рудольф </a:t>
            </a:r>
            <a:r>
              <a:rPr lang="ru-RU" sz="2400" b="1" dirty="0" err="1"/>
              <a:t>Панвіц</a:t>
            </a:r>
            <a:r>
              <a:rPr lang="ru-RU" sz="2400" b="1" dirty="0"/>
              <a:t> </a:t>
            </a:r>
            <a:r>
              <a:rPr lang="ru-RU" sz="2400" dirty="0"/>
              <a:t>в </a:t>
            </a:r>
            <a:r>
              <a:rPr lang="ru-RU" sz="2400" dirty="0" err="1"/>
              <a:t>роботі</a:t>
            </a:r>
            <a:r>
              <a:rPr lang="ru-RU" sz="2400" dirty="0"/>
              <a:t> «Криза </a:t>
            </a:r>
            <a:r>
              <a:rPr lang="ru-RU" sz="2400" dirty="0" err="1"/>
              <a:t>європейської</a:t>
            </a:r>
            <a:r>
              <a:rPr lang="ru-RU" sz="2400" dirty="0"/>
              <a:t> </a:t>
            </a:r>
            <a:r>
              <a:rPr lang="ru-RU" sz="2400" dirty="0" err="1"/>
              <a:t>культури</a:t>
            </a:r>
            <a:r>
              <a:rPr lang="ru-RU" sz="2400" dirty="0" smtClean="0"/>
              <a:t>»  </a:t>
            </a:r>
            <a:r>
              <a:rPr lang="ru-RU" sz="2400" dirty="0"/>
              <a:t>(1917).</a:t>
            </a:r>
            <a:br>
              <a:rPr lang="ru-RU" sz="2400" dirty="0"/>
            </a:br>
            <a:br>
              <a:rPr lang="ru-RU" dirty="0"/>
            </a:br>
            <a:br>
              <a:rPr lang="ru-RU" dirty="0" smtClean="0"/>
            </a:br>
            <a:endParaRPr lang="uk-UA" dirty="0"/>
          </a:p>
        </p:txBody>
      </p:sp>
      <p:sp>
        <p:nvSpPr>
          <p:cNvPr id="7" name="Прямоугольник 6"/>
          <p:cNvSpPr/>
          <p:nvPr/>
        </p:nvSpPr>
        <p:spPr>
          <a:xfrm>
            <a:off x="467544" y="2060848"/>
            <a:ext cx="8280000" cy="4431983"/>
          </a:xfrm>
          <a:prstGeom prst="rect">
            <a:avLst/>
          </a:prstGeom>
        </p:spPr>
        <p:txBody>
          <a:bodyPr wrap="square">
            <a:spAutoFit/>
          </a:bodyPr>
          <a:lstStyle/>
          <a:p>
            <a:pPr marL="285750" indent="-285750">
              <a:buFontTx/>
              <a:buChar char="-"/>
            </a:pPr>
            <a:r>
              <a:rPr lang="uk-UA" sz="2400" b="1" i="1" dirty="0" smtClean="0"/>
              <a:t>Жан-Франсу</a:t>
            </a:r>
            <a:r>
              <a:rPr lang="uk-UA" sz="2400" i="1" dirty="0" smtClean="0"/>
              <a:t>а </a:t>
            </a:r>
            <a:r>
              <a:rPr lang="ru-RU" sz="2400" b="1" dirty="0" smtClean="0"/>
              <a:t>  </a:t>
            </a:r>
            <a:r>
              <a:rPr lang="ru-RU" sz="2400" b="1" dirty="0" err="1" smtClean="0"/>
              <a:t>Ліотар</a:t>
            </a:r>
            <a:r>
              <a:rPr lang="ru-RU" sz="2400" b="1" dirty="0" smtClean="0"/>
              <a:t> </a:t>
            </a:r>
            <a:r>
              <a:rPr lang="ru-RU" sz="2400" dirty="0"/>
              <a:t>«</a:t>
            </a:r>
            <a:r>
              <a:rPr lang="ru-RU" sz="2400" dirty="0" err="1"/>
              <a:t>Ситуація</a:t>
            </a:r>
            <a:r>
              <a:rPr lang="ru-RU" sz="2400" dirty="0"/>
              <a:t> постмодерну» (1979)</a:t>
            </a:r>
            <a:br>
              <a:rPr lang="ru-RU" sz="2400" dirty="0"/>
            </a:br>
            <a:r>
              <a:rPr lang="ru-RU" sz="2400" dirty="0" smtClean="0"/>
              <a:t>- </a:t>
            </a:r>
            <a:r>
              <a:rPr lang="ru-RU" sz="2400" b="1" dirty="0" smtClean="0"/>
              <a:t>Жиль </a:t>
            </a:r>
            <a:r>
              <a:rPr lang="ru-RU" sz="2400" b="1" dirty="0" err="1"/>
              <a:t>Дельоз</a:t>
            </a:r>
            <a:r>
              <a:rPr lang="ru-RU" sz="2400" b="1" dirty="0"/>
              <a:t> (1925 - 1995) і </a:t>
            </a:r>
            <a:r>
              <a:rPr lang="ru-RU" sz="2400" b="1" dirty="0" err="1"/>
              <a:t>Фелікс</a:t>
            </a:r>
            <a:r>
              <a:rPr lang="ru-RU" sz="2400" b="1" dirty="0"/>
              <a:t> </a:t>
            </a:r>
            <a:r>
              <a:rPr lang="ru-RU" sz="2400" b="1" dirty="0" err="1"/>
              <a:t>Гваттарі</a:t>
            </a:r>
            <a:r>
              <a:rPr lang="ru-RU" sz="2400" b="1" dirty="0"/>
              <a:t> (1930 - 1992</a:t>
            </a:r>
            <a:r>
              <a:rPr lang="ru-RU" sz="2400" b="1" dirty="0" smtClean="0"/>
              <a:t>) </a:t>
            </a:r>
            <a:r>
              <a:rPr lang="uk-UA" sz="2400" dirty="0"/>
              <a:t>«Капіталізм і шизофренія» </a:t>
            </a:r>
            <a:r>
              <a:rPr lang="uk-UA" sz="2400" dirty="0" smtClean="0"/>
              <a:t>(вийшов </a:t>
            </a:r>
            <a:r>
              <a:rPr lang="uk-UA" sz="2400" dirty="0"/>
              <a:t>у двох томах: «Анти-</a:t>
            </a:r>
            <a:r>
              <a:rPr lang="uk-UA" sz="2400" dirty="0" err="1"/>
              <a:t>Едіп</a:t>
            </a:r>
            <a:r>
              <a:rPr lang="uk-UA" sz="2400" dirty="0"/>
              <a:t>» (1972) і «Тисяча поверхонь» (1980</a:t>
            </a:r>
            <a:r>
              <a:rPr lang="uk-UA" sz="2400" dirty="0" smtClean="0"/>
              <a:t>))</a:t>
            </a:r>
            <a:endParaRPr lang="uk-UA" sz="2400" dirty="0" smtClean="0"/>
          </a:p>
          <a:p>
            <a:pPr marL="285750" indent="-285750">
              <a:buFontTx/>
              <a:buChar char="-"/>
            </a:pPr>
            <a:r>
              <a:rPr lang="uk-UA" sz="2400" b="1" dirty="0" smtClean="0"/>
              <a:t>Жан </a:t>
            </a:r>
            <a:r>
              <a:rPr lang="uk-UA" sz="2400" b="1" dirty="0" err="1" smtClean="0"/>
              <a:t>Бодрійяр</a:t>
            </a:r>
            <a:r>
              <a:rPr lang="uk-UA" sz="2400" b="1" dirty="0" smtClean="0"/>
              <a:t> (1929-2007) - </a:t>
            </a:r>
            <a:r>
              <a:rPr lang="uk-UA" sz="2400" dirty="0" err="1"/>
              <a:t>Симулякри</a:t>
            </a:r>
            <a:r>
              <a:rPr lang="uk-UA" sz="2400" dirty="0"/>
              <a:t> і симуляція </a:t>
            </a:r>
            <a:endParaRPr lang="uk-UA" sz="2400" b="1" dirty="0" smtClean="0"/>
          </a:p>
          <a:p>
            <a:pPr marL="285750" indent="-285750">
              <a:buFontTx/>
              <a:buChar char="-"/>
            </a:pPr>
            <a:r>
              <a:rPr lang="uk-UA" sz="2400" b="1" dirty="0" smtClean="0"/>
              <a:t>Жак Дерріда (1930-2004) – </a:t>
            </a:r>
            <a:r>
              <a:rPr lang="uk-UA" sz="2400" dirty="0" smtClean="0"/>
              <a:t>«Позиції», «Цілі людини», «Про Граматологію»</a:t>
            </a:r>
            <a:endParaRPr lang="uk-UA" sz="2400" dirty="0" smtClean="0"/>
          </a:p>
          <a:p>
            <a:pPr marL="285750" indent="-285750">
              <a:buFontTx/>
              <a:buChar char="-"/>
            </a:pPr>
            <a:r>
              <a:rPr lang="uk-UA" sz="2400" b="1" dirty="0" smtClean="0"/>
              <a:t>Річард </a:t>
            </a:r>
            <a:r>
              <a:rPr lang="uk-UA" sz="2400" b="1" dirty="0" err="1" smtClean="0"/>
              <a:t>Рорті</a:t>
            </a:r>
            <a:r>
              <a:rPr lang="uk-UA" sz="2400" b="1" dirty="0" smtClean="0"/>
              <a:t> (1931-2007) – </a:t>
            </a:r>
            <a:r>
              <a:rPr lang="uk-UA" sz="2400" dirty="0" smtClean="0"/>
              <a:t>Філософія і дзеркало природи</a:t>
            </a:r>
            <a:br>
              <a:rPr lang="uk-UA" sz="2400" dirty="0"/>
            </a:br>
            <a:br>
              <a:rPr lang="uk-UA" dirty="0"/>
            </a:br>
            <a:br>
              <a:rPr lang="ru-RU" b="1" dirty="0"/>
            </a:br>
            <a:br>
              <a:rPr lang="ru-RU" b="1" dirty="0"/>
            </a:br>
            <a:br>
              <a:rPr lang="ru-RU" dirty="0" smtClean="0"/>
            </a:b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60647"/>
            <a:ext cx="9071656" cy="3970318"/>
          </a:xfrm>
          <a:prstGeom prst="rect">
            <a:avLst/>
          </a:prstGeom>
        </p:spPr>
        <p:txBody>
          <a:bodyPr wrap="square">
            <a:spAutoFit/>
          </a:bodyPr>
          <a:lstStyle/>
          <a:p>
            <a:endParaRPr lang="uk-UA" dirty="0" smtClean="0"/>
          </a:p>
          <a:p>
            <a:pPr algn="ctr"/>
            <a:r>
              <a:rPr lang="uk-UA" b="1" u="sng" dirty="0" smtClean="0"/>
              <a:t>Порівняльна таблиця «модернізм-постмодернізм»</a:t>
            </a:r>
            <a:r>
              <a:rPr lang="uk-UA" dirty="0" smtClean="0"/>
              <a:t> </a:t>
            </a:r>
            <a:endParaRPr lang="uk-UA" dirty="0" smtClean="0"/>
          </a:p>
          <a:p>
            <a:pPr algn="ctr"/>
            <a:endParaRPr lang="uk-UA" dirty="0" smtClean="0"/>
          </a:p>
          <a:p>
            <a:r>
              <a:rPr lang="uk-UA" b="1" u="sng" dirty="0" smtClean="0"/>
              <a:t>модернізм</a:t>
            </a:r>
            <a:r>
              <a:rPr lang="uk-UA" dirty="0" smtClean="0"/>
              <a:t>	                                                                </a:t>
            </a:r>
            <a:r>
              <a:rPr lang="uk-UA" b="1" u="sng" dirty="0" smtClean="0"/>
              <a:t>постмодернізм</a:t>
            </a:r>
            <a:endParaRPr lang="uk-UA" b="1" u="sng" dirty="0" smtClean="0"/>
          </a:p>
          <a:p>
            <a:r>
              <a:rPr lang="uk-UA" dirty="0" smtClean="0"/>
              <a:t>Скандальність	                                                                Конформізм</a:t>
            </a:r>
            <a:endParaRPr lang="uk-UA" dirty="0" smtClean="0"/>
          </a:p>
          <a:p>
            <a:r>
              <a:rPr lang="uk-UA" dirty="0" err="1" smtClean="0"/>
              <a:t>Антиміщанський</a:t>
            </a:r>
            <a:r>
              <a:rPr lang="uk-UA" dirty="0" smtClean="0"/>
              <a:t> пафос	                                              Відсутність пафосу</a:t>
            </a:r>
            <a:endParaRPr lang="uk-UA" dirty="0" smtClean="0"/>
          </a:p>
          <a:p>
            <a:r>
              <a:rPr lang="uk-UA" dirty="0" smtClean="0"/>
              <a:t>Емоційне заперечення попереднього	                            Ділове заперечення попереднього</a:t>
            </a:r>
            <a:endParaRPr lang="uk-UA" dirty="0" smtClean="0"/>
          </a:p>
          <a:p>
            <a:r>
              <a:rPr lang="uk-UA" dirty="0" smtClean="0"/>
              <a:t>Первинність як позиція	                                              Вторинність як позиція</a:t>
            </a:r>
            <a:endParaRPr lang="uk-UA" dirty="0" smtClean="0"/>
          </a:p>
          <a:p>
            <a:r>
              <a:rPr lang="uk-UA" dirty="0" smtClean="0"/>
              <a:t>Оціночне у самоназві: «Ми — нове»	                            </a:t>
            </a:r>
            <a:r>
              <a:rPr lang="uk-UA" dirty="0" err="1" smtClean="0"/>
              <a:t>Безоціночне</a:t>
            </a:r>
            <a:r>
              <a:rPr lang="uk-UA" dirty="0" smtClean="0"/>
              <a:t> в самоназві: «Ми — все»</a:t>
            </a:r>
            <a:endParaRPr lang="uk-UA" dirty="0" smtClean="0"/>
          </a:p>
          <a:p>
            <a:r>
              <a:rPr lang="uk-UA" dirty="0" smtClean="0"/>
              <a:t>Декларована елітарність	                                             Недекларована демократичність</a:t>
            </a:r>
            <a:endParaRPr lang="uk-UA" dirty="0" smtClean="0"/>
          </a:p>
          <a:p>
            <a:r>
              <a:rPr lang="uk-UA" dirty="0" smtClean="0"/>
              <a:t>Переважання ідеального над матеріальним               Комерційний успіх</a:t>
            </a:r>
            <a:endParaRPr lang="uk-UA" dirty="0" smtClean="0"/>
          </a:p>
          <a:p>
            <a:r>
              <a:rPr lang="uk-UA" dirty="0" smtClean="0"/>
              <a:t>Віра у високе мистецтво	                                           </a:t>
            </a:r>
            <a:r>
              <a:rPr lang="uk-UA" dirty="0" err="1" smtClean="0"/>
              <a:t>Антиутопічність</a:t>
            </a:r>
            <a:endParaRPr lang="uk-UA" dirty="0" smtClean="0"/>
          </a:p>
          <a:p>
            <a:r>
              <a:rPr lang="uk-UA" dirty="0" smtClean="0"/>
              <a:t>Фактична культурна спадкоємність	           Відмова від попередньої культурної парадигми</a:t>
            </a:r>
            <a:endParaRPr lang="uk-UA" dirty="0" smtClean="0"/>
          </a:p>
          <a:p>
            <a:r>
              <a:rPr lang="uk-UA" dirty="0" smtClean="0"/>
              <a:t>Виразність кордону мистецтво-</a:t>
            </a:r>
            <a:r>
              <a:rPr lang="uk-UA" dirty="0" err="1" smtClean="0"/>
              <a:t>немистецтво</a:t>
            </a:r>
            <a:r>
              <a:rPr lang="uk-UA" dirty="0" smtClean="0"/>
              <a:t>	     Все може називатися мистецтвом </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363272" cy="648000"/>
          </a:xfrm>
        </p:spPr>
        <p:txBody>
          <a:bodyPr>
            <a:normAutofit fontScale="90000"/>
          </a:bodyPr>
          <a:lstStyle/>
          <a:p>
            <a:r>
              <a:rPr lang="uk-UA" b="1" dirty="0"/>
              <a:t>Визначальні риси постмодернізму:</a:t>
            </a:r>
            <a:endParaRPr lang="uk-UA" dirty="0"/>
          </a:p>
        </p:txBody>
      </p:sp>
      <p:sp>
        <p:nvSpPr>
          <p:cNvPr id="3" name="Объект 2"/>
          <p:cNvSpPr>
            <a:spLocks noGrp="1"/>
          </p:cNvSpPr>
          <p:nvPr>
            <p:ph idx="1"/>
          </p:nvPr>
        </p:nvSpPr>
        <p:spPr>
          <a:xfrm>
            <a:off x="323528" y="692695"/>
            <a:ext cx="8928000" cy="6300000"/>
          </a:xfrm>
        </p:spPr>
        <p:txBody>
          <a:bodyPr>
            <a:normAutofit fontScale="62500" lnSpcReduction="20000"/>
          </a:bodyPr>
          <a:lstStyle/>
          <a:p>
            <a:r>
              <a:rPr lang="uk-UA" dirty="0"/>
              <a:t>культ незалежної особистості;</a:t>
            </a:r>
            <a:endParaRPr lang="uk-UA" dirty="0"/>
          </a:p>
          <a:p>
            <a:r>
              <a:rPr lang="uk-UA" dirty="0"/>
              <a:t>потяг до </a:t>
            </a:r>
            <a:r>
              <a:rPr lang="uk-UA" dirty="0" smtClean="0"/>
              <a:t>архаїки, міфу, </a:t>
            </a:r>
            <a:r>
              <a:rPr lang="uk-UA" dirty="0"/>
              <a:t>колективного позасвідомого;</a:t>
            </a:r>
            <a:endParaRPr lang="uk-UA" dirty="0"/>
          </a:p>
          <a:p>
            <a:r>
              <a:rPr lang="uk-UA" dirty="0"/>
              <a:t>прагнення поєднати, </a:t>
            </a:r>
            <a:r>
              <a:rPr lang="uk-UA" dirty="0" err="1"/>
              <a:t>взаємодоповнити</a:t>
            </a:r>
            <a:r>
              <a:rPr lang="uk-UA" dirty="0"/>
              <a:t> істини (часом полярно протилежні) багатьох людей, націй, культур, релігій, </a:t>
            </a:r>
            <a:r>
              <a:rPr lang="uk-UA" dirty="0" smtClean="0"/>
              <a:t>напрямів філософії;</a:t>
            </a:r>
            <a:endParaRPr lang="uk-UA" dirty="0"/>
          </a:p>
          <a:p>
            <a:r>
              <a:rPr lang="uk-UA" dirty="0"/>
              <a:t>бачення повсякденного реального життя як театру абсурду, апокаліптичного карнавалу;</a:t>
            </a:r>
            <a:endParaRPr lang="uk-UA" dirty="0"/>
          </a:p>
          <a:p>
            <a:r>
              <a:rPr lang="uk-UA" dirty="0"/>
              <a:t>використання підкреслено ігрового стилю, щоб акцентувати на ненормальності, </a:t>
            </a:r>
            <a:r>
              <a:rPr lang="uk-UA" dirty="0" err="1"/>
              <a:t>несправжності</a:t>
            </a:r>
            <a:r>
              <a:rPr lang="uk-UA" dirty="0"/>
              <a:t>, протиприродності панівного в реальності способу життя;</a:t>
            </a:r>
            <a:endParaRPr lang="uk-UA" dirty="0"/>
          </a:p>
          <a:p>
            <a:r>
              <a:rPr lang="uk-UA" dirty="0"/>
              <a:t>зумисне химерне переплетення різних стилів оповіді (високий класицистичний і сентиментальний чи грубо натуралістичний і казковий та ін.; у стиль художній нерідко вплітаються стилі науковий, публіцистичний, діловий тощо);</a:t>
            </a:r>
            <a:endParaRPr lang="uk-UA" dirty="0"/>
          </a:p>
          <a:p>
            <a:r>
              <a:rPr lang="uk-UA" dirty="0"/>
              <a:t>суміш багатьох </a:t>
            </a:r>
            <a:r>
              <a:rPr lang="uk-UA" dirty="0" smtClean="0"/>
              <a:t>традиційних жанрових</a:t>
            </a:r>
            <a:r>
              <a:rPr lang="uk-UA" dirty="0"/>
              <a:t> різновидів;</a:t>
            </a:r>
            <a:endParaRPr lang="uk-UA" dirty="0"/>
          </a:p>
          <a:p>
            <a:r>
              <a:rPr lang="uk-UA" dirty="0" smtClean="0"/>
              <a:t>сюжети</a:t>
            </a:r>
            <a:r>
              <a:rPr lang="uk-UA" dirty="0"/>
              <a:t> творів — це легко </a:t>
            </a:r>
            <a:r>
              <a:rPr lang="uk-UA" dirty="0" smtClean="0"/>
              <a:t>замасковані  алюзії</a:t>
            </a:r>
            <a:r>
              <a:rPr lang="uk-UA" dirty="0"/>
              <a:t> (натяки) на відомі сюжети літератури попередніх епох;</a:t>
            </a:r>
            <a:endParaRPr lang="uk-UA" dirty="0"/>
          </a:p>
          <a:p>
            <a:r>
              <a:rPr lang="uk-UA" dirty="0"/>
              <a:t>запозичення, перегуки спостерігаються не лише на сюжетно-композиційному, а й на образному, </a:t>
            </a:r>
            <a:r>
              <a:rPr lang="uk-UA" dirty="0" err="1"/>
              <a:t>мовному</a:t>
            </a:r>
            <a:r>
              <a:rPr lang="uk-UA" dirty="0"/>
              <a:t> рівнях;</a:t>
            </a:r>
            <a:endParaRPr lang="uk-UA" dirty="0"/>
          </a:p>
          <a:p>
            <a:r>
              <a:rPr lang="uk-UA" dirty="0"/>
              <a:t>як правило, у постмодерністському творі присутній </a:t>
            </a:r>
            <a:r>
              <a:rPr lang="uk-UA" dirty="0" smtClean="0"/>
              <a:t>образ</a:t>
            </a:r>
            <a:r>
              <a:rPr lang="uk-UA" dirty="0"/>
              <a:t> оповідача;</a:t>
            </a:r>
            <a:endParaRPr lang="uk-UA" dirty="0"/>
          </a:p>
          <a:p>
            <a:r>
              <a:rPr lang="uk-UA" dirty="0"/>
              <a:t>іронічність та </a:t>
            </a:r>
            <a:r>
              <a:rPr lang="uk-UA" dirty="0" smtClean="0"/>
              <a:t>пародійність.</a:t>
            </a:r>
            <a:endParaRPr lang="uk-UA" dirty="0"/>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u="sng" dirty="0" smtClean="0"/>
              <a:t>Риси пос</a:t>
            </a:r>
            <a:r>
              <a:rPr lang="uk-UA" b="1" u="sng" dirty="0"/>
              <a:t>т</a:t>
            </a:r>
            <a:r>
              <a:rPr lang="uk-UA" b="1" u="sng" dirty="0" smtClean="0"/>
              <a:t>модернізму </a:t>
            </a:r>
            <a:br>
              <a:rPr lang="uk-UA" dirty="0" smtClean="0"/>
            </a:br>
            <a:r>
              <a:rPr lang="uk-UA" dirty="0"/>
              <a:t>(</a:t>
            </a:r>
            <a:r>
              <a:rPr lang="uk-UA" sz="2200" dirty="0" smtClean="0"/>
              <a:t>Американський літературознавець </a:t>
            </a:r>
            <a:r>
              <a:rPr lang="uk-UA" sz="2200" dirty="0" err="1" smtClean="0"/>
              <a:t>Ігаб</a:t>
            </a:r>
            <a:r>
              <a:rPr lang="uk-UA" sz="2200" dirty="0" smtClean="0"/>
              <a:t> </a:t>
            </a:r>
            <a:r>
              <a:rPr lang="uk-UA" sz="2200" dirty="0" err="1" smtClean="0"/>
              <a:t>Хассан</a:t>
            </a:r>
            <a:r>
              <a:rPr lang="uk-UA" sz="2200" dirty="0" smtClean="0"/>
              <a:t> (</a:t>
            </a:r>
            <a:r>
              <a:rPr lang="en-US" sz="2200" dirty="0" err="1" smtClean="0"/>
              <a:t>Ihab</a:t>
            </a:r>
            <a:r>
              <a:rPr lang="en-US" sz="2200" dirty="0" smtClean="0"/>
              <a:t> Hassan</a:t>
            </a:r>
            <a:r>
              <a:rPr lang="uk-UA" sz="2200" dirty="0" smtClean="0"/>
              <a:t>))</a:t>
            </a:r>
            <a:endParaRPr lang="uk-UA" sz="2200" dirty="0"/>
          </a:p>
        </p:txBody>
      </p:sp>
      <p:sp>
        <p:nvSpPr>
          <p:cNvPr id="3" name="Объект 2"/>
          <p:cNvSpPr>
            <a:spLocks noGrp="1"/>
          </p:cNvSpPr>
          <p:nvPr>
            <p:ph idx="1"/>
          </p:nvPr>
        </p:nvSpPr>
        <p:spPr/>
        <p:txBody>
          <a:bodyPr>
            <a:normAutofit lnSpcReduction="10000"/>
          </a:bodyPr>
          <a:lstStyle/>
          <a:p>
            <a:r>
              <a:rPr lang="uk-UA" dirty="0" smtClean="0"/>
              <a:t>«невизначеність»,</a:t>
            </a:r>
            <a:endParaRPr lang="uk-UA" dirty="0" smtClean="0"/>
          </a:p>
          <a:p>
            <a:r>
              <a:rPr lang="uk-UA" dirty="0" smtClean="0"/>
              <a:t>«фрагментарність»,</a:t>
            </a:r>
            <a:endParaRPr lang="uk-UA" dirty="0" smtClean="0"/>
          </a:p>
          <a:p>
            <a:r>
              <a:rPr lang="uk-UA" dirty="0" smtClean="0"/>
              <a:t>«</a:t>
            </a:r>
            <a:r>
              <a:rPr lang="uk-UA" dirty="0" err="1" smtClean="0"/>
              <a:t>деканонізація</a:t>
            </a:r>
            <a:r>
              <a:rPr lang="uk-UA" dirty="0" smtClean="0"/>
              <a:t>»,</a:t>
            </a:r>
            <a:endParaRPr lang="uk-UA" dirty="0" smtClean="0"/>
          </a:p>
          <a:p>
            <a:r>
              <a:rPr lang="uk-UA" dirty="0" smtClean="0"/>
              <a:t>«втрата Я»,</a:t>
            </a:r>
            <a:endParaRPr lang="uk-UA" dirty="0" smtClean="0"/>
          </a:p>
          <a:p>
            <a:r>
              <a:rPr lang="uk-UA" dirty="0" smtClean="0"/>
              <a:t>«іронія»,</a:t>
            </a:r>
            <a:endParaRPr lang="uk-UA" dirty="0" smtClean="0"/>
          </a:p>
          <a:p>
            <a:r>
              <a:rPr lang="uk-UA" dirty="0" smtClean="0"/>
              <a:t>«гібридизація»,</a:t>
            </a:r>
            <a:endParaRPr lang="uk-UA" dirty="0" smtClean="0"/>
          </a:p>
          <a:p>
            <a:r>
              <a:rPr lang="uk-UA" dirty="0" smtClean="0"/>
              <a:t>«</a:t>
            </a:r>
            <a:r>
              <a:rPr lang="uk-UA" dirty="0" err="1" smtClean="0"/>
              <a:t>карнавальність</a:t>
            </a:r>
            <a:r>
              <a:rPr lang="uk-UA" dirty="0" smtClean="0"/>
              <a:t>»,</a:t>
            </a:r>
            <a:endParaRPr lang="uk-UA" dirty="0" smtClean="0"/>
          </a:p>
          <a:p>
            <a:r>
              <a:rPr lang="uk-UA" dirty="0" smtClean="0"/>
              <a:t>«</a:t>
            </a:r>
            <a:r>
              <a:rPr lang="uk-UA" dirty="0" err="1" smtClean="0"/>
              <a:t>сконструйованість</a:t>
            </a:r>
            <a:r>
              <a:rPr lang="uk-UA" dirty="0" smtClean="0"/>
              <a:t>».</a:t>
            </a: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solidFill>
            <a:srgbClr val="CCFF99"/>
          </a:solidFill>
        </p:spPr>
        <p:txBody>
          <a:bodyPr>
            <a:normAutofit fontScale="90000"/>
          </a:bodyPr>
          <a:lstStyle/>
          <a:p>
            <a:pPr eaLnBrk="1" hangingPunct="1"/>
            <a:r>
              <a:rPr lang="uk-UA" altLang="uk-UA" smtClean="0"/>
              <a:t>Категорії філософії постмодернізму</a:t>
            </a:r>
            <a:endParaRPr lang="uk-UA" altLang="uk-UA" smtClean="0"/>
          </a:p>
        </p:txBody>
      </p:sp>
      <p:sp>
        <p:nvSpPr>
          <p:cNvPr id="14339" name="Содержимое 2"/>
          <p:cNvSpPr>
            <a:spLocks noGrp="1"/>
          </p:cNvSpPr>
          <p:nvPr>
            <p:ph idx="1"/>
          </p:nvPr>
        </p:nvSpPr>
        <p:spPr>
          <a:solidFill>
            <a:schemeClr val="accent3">
              <a:lumMod val="60000"/>
              <a:lumOff val="40000"/>
            </a:schemeClr>
          </a:solidFill>
        </p:spPr>
        <p:txBody>
          <a:bodyPr/>
          <a:lstStyle/>
          <a:p>
            <a:pPr marL="0" indent="0" algn="just" eaLnBrk="1" hangingPunct="1">
              <a:buNone/>
              <a:defRPr/>
            </a:pPr>
            <a:r>
              <a:rPr lang="uk-UA" sz="2800" b="1" i="1" u="sng" smtClean="0"/>
              <a:t>Лабіринт</a:t>
            </a:r>
            <a:r>
              <a:rPr lang="uk-UA" sz="2800" smtClean="0"/>
              <a:t> </a:t>
            </a:r>
            <a:r>
              <a:rPr lang="uk-UA" sz="2800" dirty="0" smtClean="0"/>
              <a:t>-</a:t>
            </a:r>
            <a:r>
              <a:rPr lang="ru-RU" sz="2800" i="1" dirty="0" smtClean="0"/>
              <a:t> символом </a:t>
            </a:r>
            <a:r>
              <a:rPr lang="ru-RU" sz="2800" i="1" dirty="0" err="1" smtClean="0"/>
              <a:t>заплутаності</a:t>
            </a:r>
            <a:r>
              <a:rPr lang="ru-RU" sz="2800" i="1" dirty="0" smtClean="0"/>
              <a:t>, </a:t>
            </a:r>
            <a:r>
              <a:rPr lang="ru-RU" sz="2800" i="1" dirty="0" err="1" smtClean="0"/>
              <a:t>складності</a:t>
            </a:r>
            <a:r>
              <a:rPr lang="ru-RU" sz="2800" i="1" dirty="0" smtClean="0"/>
              <a:t>, </a:t>
            </a:r>
            <a:r>
              <a:rPr lang="uk-UA" sz="2800" i="1" dirty="0" smtClean="0"/>
              <a:t>багато</a:t>
            </a:r>
            <a:r>
              <a:rPr lang="ru-RU" sz="2800" i="1" dirty="0" err="1" smtClean="0"/>
              <a:t>аспектност</a:t>
            </a:r>
            <a:r>
              <a:rPr lang="uk-UA" sz="2800" i="1" dirty="0" smtClean="0"/>
              <a:t>і</a:t>
            </a:r>
            <a:r>
              <a:rPr lang="ru-RU" sz="2800" i="1" dirty="0" smtClean="0"/>
              <a:t>  </a:t>
            </a:r>
            <a:r>
              <a:rPr lang="ru-RU" sz="2800" i="1" dirty="0" err="1" smtClean="0"/>
              <a:t>сучасної</a:t>
            </a:r>
            <a:r>
              <a:rPr lang="ru-RU" sz="2800" i="1" dirty="0" smtClean="0"/>
              <a:t> </a:t>
            </a:r>
            <a:r>
              <a:rPr lang="ru-RU" sz="2800" i="1" dirty="0" err="1" smtClean="0"/>
              <a:t>культури</a:t>
            </a:r>
            <a:r>
              <a:rPr lang="ru-RU" sz="2800" i="1" dirty="0" smtClean="0"/>
              <a:t> </a:t>
            </a:r>
            <a:r>
              <a:rPr lang="uk-UA" sz="2800" i="1" dirty="0" smtClean="0"/>
              <a:t>і всього </a:t>
            </a:r>
            <a:r>
              <a:rPr lang="ru-RU" sz="2800" i="1" dirty="0" err="1" smtClean="0"/>
              <a:t>людського</a:t>
            </a:r>
            <a:r>
              <a:rPr lang="ru-RU" sz="2800" i="1" dirty="0" smtClean="0"/>
              <a:t> </a:t>
            </a:r>
            <a:r>
              <a:rPr lang="ru-RU" sz="2800" i="1" dirty="0" err="1" smtClean="0"/>
              <a:t>буття</a:t>
            </a:r>
            <a:r>
              <a:rPr lang="en-US" sz="2800" i="1" dirty="0" smtClean="0"/>
              <a:t>. </a:t>
            </a:r>
            <a:r>
              <a:rPr lang="ru-RU" sz="2800" i="1" dirty="0" smtClean="0"/>
              <a:t>Особливою </a:t>
            </a:r>
            <a:r>
              <a:rPr lang="ru-RU" sz="2800" i="1" dirty="0" err="1" smtClean="0"/>
              <a:t>значимістю</a:t>
            </a:r>
            <a:r>
              <a:rPr lang="ru-RU" sz="2800" i="1" dirty="0" smtClean="0"/>
              <a:t> </a:t>
            </a:r>
            <a:r>
              <a:rPr lang="ru-RU" sz="2800" i="1" dirty="0" err="1" smtClean="0"/>
              <a:t>поняття</a:t>
            </a:r>
            <a:r>
              <a:rPr lang="ru-RU" sz="2800" i="1" dirty="0" smtClean="0"/>
              <a:t> </a:t>
            </a:r>
            <a:r>
              <a:rPr lang="ru-RU" sz="2800" i="1" dirty="0" err="1" smtClean="0"/>
              <a:t>лабіринту</a:t>
            </a:r>
            <a:r>
              <a:rPr lang="ru-RU" sz="2800" i="1" dirty="0" smtClean="0"/>
              <a:t> </a:t>
            </a:r>
            <a:r>
              <a:rPr lang="ru-RU" sz="2800" i="1" dirty="0" err="1" smtClean="0"/>
              <a:t>наповнюється</a:t>
            </a:r>
            <a:r>
              <a:rPr lang="ru-RU" sz="2800" i="1" dirty="0" smtClean="0"/>
              <a:t> в </a:t>
            </a:r>
            <a:r>
              <a:rPr lang="ru-RU" sz="2800" i="1" dirty="0" err="1" smtClean="0"/>
              <a:t>епоху</a:t>
            </a:r>
            <a:r>
              <a:rPr lang="ru-RU" sz="2800" i="1" dirty="0" smtClean="0"/>
              <a:t> </a:t>
            </a:r>
            <a:r>
              <a:rPr lang="ru-RU" sz="2800" i="1" dirty="0" err="1" smtClean="0"/>
              <a:t>глобальної</a:t>
            </a:r>
            <a:r>
              <a:rPr lang="ru-RU" sz="2800" i="1" dirty="0" smtClean="0"/>
              <a:t> </a:t>
            </a:r>
            <a:r>
              <a:rPr lang="ru-RU" sz="2800" i="1" dirty="0" err="1" smtClean="0"/>
              <a:t>комп'ютеризації</a:t>
            </a:r>
            <a:r>
              <a:rPr lang="ru-RU" sz="2800" i="1" dirty="0" smtClean="0"/>
              <a:t>. </a:t>
            </a:r>
            <a:r>
              <a:rPr lang="ru-RU" sz="2800" i="1" dirty="0" err="1" smtClean="0"/>
              <a:t>Фактично</a:t>
            </a:r>
            <a:r>
              <a:rPr lang="ru-RU" sz="2800" i="1" dirty="0" smtClean="0"/>
              <a:t> </a:t>
            </a:r>
            <a:r>
              <a:rPr lang="ru-RU" sz="2800" i="1" dirty="0" err="1" smtClean="0"/>
              <a:t>вже</a:t>
            </a:r>
            <a:r>
              <a:rPr lang="ru-RU" sz="2800" i="1" dirty="0" smtClean="0"/>
              <a:t> </a:t>
            </a:r>
            <a:r>
              <a:rPr lang="ru-RU" sz="2800" i="1" dirty="0" err="1" smtClean="0"/>
              <a:t>комп'ютерні</a:t>
            </a:r>
            <a:r>
              <a:rPr lang="ru-RU" sz="2800" i="1" dirty="0" smtClean="0"/>
              <a:t> </a:t>
            </a:r>
            <a:r>
              <a:rPr lang="ru-RU" sz="2800" i="1" dirty="0" err="1" smtClean="0"/>
              <a:t>бази</a:t>
            </a:r>
            <a:r>
              <a:rPr lang="ru-RU" sz="2800" i="1" dirty="0" smtClean="0"/>
              <a:t> </a:t>
            </a:r>
            <a:r>
              <a:rPr lang="ru-RU" sz="2800" i="1" dirty="0" err="1" smtClean="0"/>
              <a:t>даних</a:t>
            </a:r>
            <a:r>
              <a:rPr lang="ru-RU" sz="2800" dirty="0" smtClean="0"/>
              <a:t> (</a:t>
            </a:r>
            <a:r>
              <a:rPr lang="ru-RU" sz="2800" dirty="0" err="1" smtClean="0"/>
              <a:t>і</a:t>
            </a:r>
            <a:r>
              <a:rPr lang="ru-RU" sz="2800" dirty="0" smtClean="0"/>
              <a:t> </a:t>
            </a:r>
            <a:r>
              <a:rPr lang="ru-RU" sz="2800" dirty="0" err="1" smtClean="0"/>
              <a:t>їхня</a:t>
            </a:r>
            <a:r>
              <a:rPr lang="ru-RU" sz="2800" dirty="0" smtClean="0"/>
              <a:t> </a:t>
            </a:r>
            <a:r>
              <a:rPr lang="ru-RU" sz="2800" dirty="0" err="1" smtClean="0"/>
              <a:t>організація</a:t>
            </a:r>
            <a:r>
              <a:rPr lang="ru-RU" sz="2800" dirty="0" smtClean="0"/>
              <a:t>), а особливо </a:t>
            </a:r>
            <a:r>
              <a:rPr lang="ru-RU" sz="2800" dirty="0" err="1" smtClean="0"/>
              <a:t>мережі</a:t>
            </a:r>
            <a:r>
              <a:rPr lang="ru-RU" sz="2800" dirty="0" smtClean="0"/>
              <a:t>, типу </a:t>
            </a:r>
            <a:r>
              <a:rPr lang="ru-RU" sz="2800" dirty="0" err="1" smtClean="0"/>
              <a:t>Інтернету</a:t>
            </a:r>
            <a:r>
              <a:rPr lang="ru-RU" sz="2800" dirty="0" smtClean="0"/>
              <a:t>, </a:t>
            </a:r>
            <a:r>
              <a:rPr lang="ru-RU" sz="2800" i="1" dirty="0" err="1" smtClean="0"/>
              <a:t>являють</a:t>
            </a:r>
            <a:r>
              <a:rPr lang="ru-RU" sz="2800" i="1" dirty="0" smtClean="0"/>
              <a:t> собою </a:t>
            </a:r>
            <a:r>
              <a:rPr lang="ru-RU" sz="2800" i="1" dirty="0" err="1" smtClean="0"/>
              <a:t>величезний</a:t>
            </a:r>
            <a:r>
              <a:rPr lang="ru-RU" sz="2800" i="1" dirty="0" smtClean="0"/>
              <a:t> </a:t>
            </a:r>
            <a:r>
              <a:rPr lang="ru-RU" sz="2800" b="1" i="1" u="sng" dirty="0" err="1" smtClean="0"/>
              <a:t>лабіринт</a:t>
            </a:r>
            <a:r>
              <a:rPr lang="ru-RU" sz="2800" b="1" i="1" u="sng" dirty="0" smtClean="0"/>
              <a:t>, </a:t>
            </a:r>
            <a:r>
              <a:rPr lang="ru-RU" sz="2800" i="1" dirty="0" smtClean="0"/>
              <a:t>у </a:t>
            </a:r>
            <a:r>
              <a:rPr lang="ru-RU" sz="2800" i="1" dirty="0" err="1" smtClean="0"/>
              <a:t>якому</a:t>
            </a:r>
            <a:r>
              <a:rPr lang="ru-RU" sz="2800" i="1" dirty="0" smtClean="0"/>
              <a:t> </a:t>
            </a:r>
            <a:r>
              <a:rPr lang="ru-RU" sz="2800" i="1" dirty="0" err="1" smtClean="0"/>
              <a:t>можна</a:t>
            </a:r>
            <a:r>
              <a:rPr lang="ru-RU" sz="2800" i="1" dirty="0" smtClean="0"/>
              <a:t> </a:t>
            </a:r>
            <a:r>
              <a:rPr lang="ru-RU" sz="2800" i="1" dirty="0" err="1" smtClean="0"/>
              <a:t>блукати</a:t>
            </a:r>
            <a:r>
              <a:rPr lang="ru-RU" sz="2800" i="1" dirty="0" smtClean="0"/>
              <a:t> </a:t>
            </a:r>
            <a:r>
              <a:rPr lang="ru-RU" sz="2800" i="1" dirty="0" err="1" smtClean="0"/>
              <a:t>у</a:t>
            </a:r>
            <a:r>
              <a:rPr lang="ru-RU" sz="2800" i="1" dirty="0" smtClean="0"/>
              <a:t> </a:t>
            </a:r>
            <a:r>
              <a:rPr lang="ru-RU" sz="2800" i="1" dirty="0" err="1" smtClean="0"/>
              <a:t>всіляких</a:t>
            </a:r>
            <a:r>
              <a:rPr lang="ru-RU" sz="2800" i="1" dirty="0" smtClean="0"/>
              <a:t> </a:t>
            </a:r>
            <a:r>
              <a:rPr lang="ru-RU" sz="2800" i="1" dirty="0" err="1" smtClean="0"/>
              <a:t>напрямках</a:t>
            </a:r>
            <a:r>
              <a:rPr lang="ru-RU" sz="2800" i="1" dirty="0" smtClean="0"/>
              <a:t>, на самих </a:t>
            </a:r>
            <a:r>
              <a:rPr lang="ru-RU" sz="2800" i="1" dirty="0" err="1" smtClean="0"/>
              <a:t>різних</a:t>
            </a:r>
            <a:r>
              <a:rPr lang="ru-RU" sz="2800" i="1" dirty="0" smtClean="0"/>
              <a:t> </a:t>
            </a:r>
            <a:r>
              <a:rPr lang="ru-RU" sz="2800" i="1" dirty="0" err="1" smtClean="0"/>
              <a:t>рівнях</a:t>
            </a:r>
            <a:r>
              <a:rPr lang="ru-RU" sz="2800" dirty="0" smtClean="0"/>
              <a:t>. </a:t>
            </a:r>
            <a:endParaRPr lang="uk-UA" sz="2800"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12355</Words>
  <Application>WPS Presentation</Application>
  <PresentationFormat>Экран (4:3)</PresentationFormat>
  <Paragraphs>167</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Arial</vt:lpstr>
      <vt:lpstr>SimSun</vt:lpstr>
      <vt:lpstr>Wingdings</vt:lpstr>
      <vt:lpstr>Calibri</vt:lpstr>
      <vt:lpstr>Microsoft YaHei</vt:lpstr>
      <vt:lpstr>Arial Unicode MS</vt:lpstr>
      <vt:lpstr>Times New Roman</vt:lpstr>
      <vt:lpstr>Тема Office</vt:lpstr>
      <vt:lpstr>Лекція 11. Постмодернізм як методологія</vt:lpstr>
      <vt:lpstr>Модернізм</vt:lpstr>
      <vt:lpstr>ПОСТМОДЕРНІЗМ</vt:lpstr>
      <vt:lpstr>       У сучасній соціально-філософській літературі розрізняють поняття «постмодерн» і «постмодернізм». </vt:lpstr>
      <vt:lpstr>Представники філософії постмодернізму</vt:lpstr>
      <vt:lpstr>PowerPoint 演示文稿</vt:lpstr>
      <vt:lpstr>Визначальні риси постмодернізму:</vt:lpstr>
      <vt:lpstr>Риси постмодернізму  (Американський літературознавець Ігаб Хассан (Ihab Hassan))</vt:lpstr>
      <vt:lpstr>Категорії філософії постмодернізму</vt:lpstr>
      <vt:lpstr>Життя сучасної людини – це блукання лабірінтом</vt:lpstr>
      <vt:lpstr>  Абсурд ( алогізм, парадоксальність, нісенітниця) -ці поняття залучаються для позначення:  </vt:lpstr>
      <vt:lpstr>У Бодрийяра поняття симулякра</vt:lpstr>
      <vt:lpstr>Деконструкція – це: </vt:lpstr>
      <vt:lpstr>Структуралістське розуміння методології   соціогуманітарних наук</vt:lpstr>
      <vt:lpstr>Клод Леві́-Строс (  1908-2009)  — французький  філософ,  антрополог, соціолог і культуролог, засновник і творець школи структуралізму </vt:lpstr>
      <vt:lpstr>Структуралізм</vt:lpstr>
      <vt:lpstr>Одним з найвпливовіших філософів постмодернізму був Мішель Фуко (1926-1984)</vt:lpstr>
      <vt:lpstr>Фуко був не лише філософом, але також істориком</vt:lpstr>
      <vt:lpstr>Згідно з Фуко</vt:lpstr>
      <vt:lpstr>М.Фуко вважав, що</vt:lpstr>
      <vt:lpstr>Фуко вважає, що</vt:lpstr>
      <vt:lpstr>Фуко сподівався на те, що</vt:lpstr>
      <vt:lpstr>Фуко вважав, що</vt:lpstr>
      <vt:lpstr>ТЕСТ  6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6. Постмодернізм як методологія</dc:title>
  <dc:creator>Админ</dc:creator>
  <cp:lastModifiedBy>User</cp:lastModifiedBy>
  <cp:revision>27</cp:revision>
  <dcterms:created xsi:type="dcterms:W3CDTF">2016-11-17T06:00:00Z</dcterms:created>
  <dcterms:modified xsi:type="dcterms:W3CDTF">2024-04-29T15:56:50Z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2F8242340541406C8B5EA718FD092396_13</vt:lpwstr>
  </property>
  <property fmtid="{D5CDD505-2E9C-101B-9397-08002B2CF9AE}" pid="3" name="KSOProductBuildVer">
    <vt:lpwstr>1033-12.2.0.16731</vt:lpwstr>
  </property>
</Properties>
</file>