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7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та головні ознаки ринків природної монополії.</a:t>
            </a:r>
            <a:br>
              <a:rPr lang="uk-UA" sz="3200" dirty="0" smtClean="0"/>
            </a:br>
            <a:r>
              <a:rPr lang="uk-UA" sz="3200" dirty="0" smtClean="0"/>
              <a:t>2. Регулювання ринку природної монополії.</a:t>
            </a:r>
            <a:br>
              <a:rPr lang="uk-UA" sz="3200" dirty="0" smtClean="0"/>
            </a:br>
            <a:r>
              <a:rPr lang="uk-UA" sz="3200" dirty="0" smtClean="0"/>
              <a:t>3. Регулювання природних монополій в Україні</a:t>
            </a:r>
            <a:r>
              <a:rPr lang="ru-RU" sz="3200" dirty="0" smtClean="0"/>
              <a:t>.</a:t>
            </a:r>
            <a:r>
              <a:rPr lang="ru-RU" sz="3200" dirty="0"/>
              <a:t/>
            </a:r>
            <a:br>
              <a:rPr lang="ru-RU" sz="3200" dirty="0"/>
            </a:b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12</a:t>
            </a:r>
            <a:r>
              <a:rPr lang="uk-UA" b="1" dirty="0"/>
              <a:t>. Ринки природної монополії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2000" b="1" dirty="0" smtClean="0">
                <a:latin typeface="+mj-lt"/>
                <a:ea typeface="Times New Roman"/>
              </a:rPr>
              <a:t>Комісії мають право: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отримувати документи, статистичну та іншу інформацію про діяльність суб'єктів природних монополій, необхідні для здійснення покладених на них функцій;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приймати в межах своєї компетенції у порядку, встановленому положеннями про комісії, рішення, що є обов'язковими для виконання суб'єктами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приймати рішення про накладання штрафів на суб'єктів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складати протоколи про порушення посадовими особами суб'єктів природних монополій законодавства про природні монополії відповідно до Кодексу України про адміністративні правопорушення;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застосовувати у встановленому законом порядку відповідні санкції до суб'єктів природних монополій і суб'єктів господарювання, що діють на суміжних ринках, за порушення ними умов і правил підприємницької діяльності у сферах природних монополій та на суміжних ринках (ліцензійних умов);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приймати з питань, що належать до їх компетенції, нормативні акти, контролювати їх виконання;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встановлювати для суб'єктів природних монополій у порядку, визначеному комісіями, вимоги щодо здійснення ними підприємницької діяльності, яка не належить до сфери природних монополій, у разі, якщо ця діяльність має вплив на ринок, що перебуває у стані природної монополії;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- звертатися до суду (господарського суду) з відповідними позовними заявами в разі порушення суб'єктами природних монополій та суб'єктами господарювання, що діють на суміжних ринках, норм законодавства</a:t>
            </a:r>
            <a:r>
              <a:rPr lang="ru-RU" sz="2000" dirty="0" smtClean="0">
                <a:latin typeface="+mj-lt"/>
                <a:ea typeface="Times New Roman"/>
              </a:rPr>
              <a:t>.</a:t>
            </a:r>
            <a:endParaRPr lang="ru-RU" sz="2000" dirty="0">
              <a:latin typeface="+mj-lt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112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Галузь є природною монополією, </a:t>
            </a:r>
            <a:r>
              <a:rPr lang="uk-UA" sz="2100" dirty="0"/>
              <a:t>якщо мінімальні витрати досягаються при виробництві товару або наданні послуг лише однією фірмою.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Технологічною </a:t>
            </a:r>
            <a:r>
              <a:rPr lang="uk-UA" sz="2100" b="1" dirty="0"/>
              <a:t>причиною існування природних монополій </a:t>
            </a:r>
            <a:r>
              <a:rPr lang="uk-UA" sz="2100" dirty="0"/>
              <a:t>є додатний ефект масштабу, за якого середні витрати спадають із зростанням обсягу випуску, так що виробництво даного обсягу є можливим із мінімальними витратами на одній великій фірмі. У такій галузі не збиткове виробництво за існуючого попиту є можливим лише для однієї фірми, а декілька можуть існувати, але будуть мати втрати ефективності.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Природна </a:t>
            </a:r>
            <a:r>
              <a:rPr lang="uk-UA" sz="2100" b="1" dirty="0"/>
              <a:t>монополія може бути постійною та тимчасовою.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600" b="1" dirty="0"/>
              <a:t>Для вирішення проблеми встановлення ціни в умовах природної монополії існує декілька методів, до яких відносять:</a:t>
            </a:r>
          </a:p>
          <a:p>
            <a:pPr marL="0" indent="0" algn="just">
              <a:buNone/>
            </a:pPr>
            <a:r>
              <a:rPr lang="uk-UA" sz="1600" dirty="0"/>
              <a:t>- метод "невтручання";</a:t>
            </a:r>
          </a:p>
          <a:p>
            <a:pPr marL="0" indent="0" algn="just">
              <a:buNone/>
            </a:pPr>
            <a:r>
              <a:rPr lang="uk-UA" sz="1600" dirty="0"/>
              <a:t>- різноманітні "ідеальні" рішення;</a:t>
            </a:r>
          </a:p>
          <a:p>
            <a:pPr marL="0" indent="0" algn="just">
              <a:buNone/>
            </a:pPr>
            <a:r>
              <a:rPr lang="uk-UA" sz="1600" dirty="0"/>
              <a:t>- конкуренція між претендентами за право отримати монопольні привілеї на виробництво або обслуговування (</a:t>
            </a:r>
            <a:r>
              <a:rPr lang="uk-UA" sz="1600" dirty="0" err="1"/>
              <a:t>франшизу</a:t>
            </a:r>
            <a:r>
              <a:rPr lang="uk-UA" sz="1600" dirty="0"/>
              <a:t>); </a:t>
            </a:r>
          </a:p>
          <a:p>
            <a:pPr marL="0" indent="0" algn="just">
              <a:buNone/>
            </a:pPr>
            <a:r>
              <a:rPr lang="uk-UA" sz="1600" dirty="0"/>
              <a:t>- державне регулювання </a:t>
            </a:r>
            <a:r>
              <a:rPr lang="uk-UA" sz="1600" dirty="0" smtClean="0"/>
              <a:t>(застосовується </a:t>
            </a:r>
            <a:r>
              <a:rPr lang="uk-UA" sz="1600" dirty="0"/>
              <a:t>у США);</a:t>
            </a:r>
          </a:p>
          <a:p>
            <a:pPr marL="0" indent="0" algn="just">
              <a:buNone/>
            </a:pPr>
            <a:r>
              <a:rPr lang="uk-UA" sz="1600" dirty="0"/>
              <a:t>- державне </a:t>
            </a:r>
            <a:r>
              <a:rPr lang="uk-UA" sz="1600" dirty="0" smtClean="0"/>
              <a:t>підприємство (приклад - </a:t>
            </a:r>
            <a:r>
              <a:rPr lang="uk-UA" sz="1600" dirty="0"/>
              <a:t>поштова </a:t>
            </a:r>
            <a:r>
              <a:rPr lang="uk-UA" sz="1600" dirty="0" smtClean="0"/>
              <a:t>служба).</a:t>
            </a:r>
            <a:endParaRPr lang="uk-UA" sz="1600" dirty="0"/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endParaRPr lang="uk-UA" sz="16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30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3000" b="1" dirty="0"/>
              <a:t>Метод "невтручання" </a:t>
            </a:r>
            <a:r>
              <a:rPr lang="uk-UA" sz="3000" dirty="0"/>
              <a:t>використовується, коли потенційна потужність монополії не надто велика. </a:t>
            </a:r>
            <a:endParaRPr lang="uk-UA" sz="3000" dirty="0" smtClean="0"/>
          </a:p>
          <a:p>
            <a:pPr marL="0" indent="0" algn="ctr">
              <a:buNone/>
            </a:pPr>
            <a:endParaRPr lang="uk-UA" sz="3000" b="1" dirty="0"/>
          </a:p>
          <a:p>
            <a:pPr marL="0" indent="0" algn="ctr">
              <a:buNone/>
            </a:pPr>
            <a:r>
              <a:rPr lang="uk-UA" sz="3000" b="1" dirty="0" smtClean="0"/>
              <a:t>"</a:t>
            </a:r>
            <a:r>
              <a:rPr lang="uk-UA" sz="3000" b="1" dirty="0"/>
              <a:t>Ідеальні" рішення передбачають </a:t>
            </a:r>
            <a:r>
              <a:rPr lang="uk-UA" sz="3000" dirty="0"/>
              <a:t>пошук такої ціни, за якою фірма буде працювати й використовуватися в інтересах суспільства. Найкращим варіантом для цього є ціна, яка дорівнює граничним витратам, і </a:t>
            </a:r>
            <a:r>
              <a:rPr lang="uk-UA" sz="3000" b="1" dirty="0"/>
              <a:t>такий метод має назву лінійного ціноутворення</a:t>
            </a:r>
            <a:r>
              <a:rPr lang="uk-UA" sz="3000" dirty="0"/>
              <a:t>. 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dirty="0" smtClean="0"/>
              <a:t>Для </a:t>
            </a:r>
            <a:r>
              <a:rPr lang="uk-UA" sz="3000" dirty="0"/>
              <a:t>визначення ідеального ціноутворення використовується також </a:t>
            </a:r>
            <a:r>
              <a:rPr lang="uk-UA" sz="3000" b="1" dirty="0"/>
              <a:t>нелінійне ціноутворення, </a:t>
            </a:r>
            <a:r>
              <a:rPr lang="uk-UA" sz="3000" dirty="0"/>
              <a:t>коли фірма отримує певну фіксовану плату, не залежну від кількості купленої у неї товару, плюс плату за кожну придбану одиницю продукції.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Прикладом </a:t>
            </a:r>
            <a:r>
              <a:rPr lang="uk-UA" sz="3000" b="1" dirty="0"/>
              <a:t>застосування нелінійного ціноутворення є двокомпонентний тариф, </a:t>
            </a:r>
            <a:r>
              <a:rPr lang="uk-UA" sz="3000" dirty="0"/>
              <a:t>який складається з фіксованої плати, або плати за користування, що не залежить від кількості спожитого продукту, плюс плата за всі спожиті одиниці продукту.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Всі </a:t>
            </a:r>
            <a:r>
              <a:rPr lang="uk-UA" sz="3000" b="1" dirty="0"/>
              <a:t>схеми ідеального ціноутворення мають проблеми, </a:t>
            </a:r>
            <a:r>
              <a:rPr lang="uk-UA" sz="3000" dirty="0"/>
              <a:t>оскільки приватні фірми зацікавлені не в збільшенні економічного надлишку, а в максимізації прибутку, так само як менеджери державних компаній можуть мати цілі, відмінні від цілей досягнення максимальної економічної ефективності.</a:t>
            </a:r>
          </a:p>
          <a:p>
            <a:pPr marL="0" indent="0" algn="ctr">
              <a:buNone/>
            </a:pPr>
            <a:endParaRPr lang="uk-UA" sz="3000" b="1" dirty="0" smtClean="0"/>
          </a:p>
          <a:p>
            <a:pPr marL="0" indent="0" algn="ctr">
              <a:buNone/>
            </a:pPr>
            <a:r>
              <a:rPr lang="uk-UA" sz="3000" b="1" dirty="0" smtClean="0"/>
              <a:t>Схеми </a:t>
            </a:r>
            <a:r>
              <a:rPr lang="uk-UA" sz="3000" b="1" dirty="0"/>
              <a:t>ідеального ціноутворення могли б впроваджуватися директивними методами, але оскільки монополіст має більше інформації про свої витрати, ніж регулятивний орган, то це спонукає фірми завищувати витрати, спираючись на які встановлюються ціни.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588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40000" lnSpcReduction="20000"/>
          </a:bodyPr>
          <a:lstStyle/>
          <a:p>
            <a:pPr marL="108000" indent="0" algn="ctr">
              <a:spcAft>
                <a:spcPts val="0"/>
              </a:spcAft>
              <a:buNone/>
            </a:pP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У багатьох країнах 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державне регулювання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є важливим методом розв'язання проблем природної монополії, особливо в таких галузях, як електроенергетика, телефонний зв'язок, </a:t>
            </a:r>
            <a:r>
              <a:rPr lang="uk-UA" sz="3500" dirty="0" err="1">
                <a:solidFill>
                  <a:srgbClr val="000000"/>
                </a:solidFill>
                <a:latin typeface="Times New Roman"/>
                <a:ea typeface="Times New Roman"/>
              </a:rPr>
              <a:t>газо-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 та водопостачання. 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Регулятивні вирішення –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це не спроба реалізації схем ідеального </a:t>
            </a:r>
            <a:r>
              <a:rPr lang="uk-UA" sz="35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ціноутворення.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Регулятивні органи шукають комплекс таких цін, які б не були безпідставно дискримінаційними, але водночас забезпечували покриття сукупних витрат сукупною виручкою. 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Порядок призначення цін </a:t>
            </a:r>
            <a:r>
              <a:rPr lang="uk-UA" sz="35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такий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: ціни призначаються у процесі слухання справ про призначення тарифних ставок і залишаються, як правило, незмінними до наступного слухання.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Аналіз регулювання природної монополії зводиться до розгляду двох проблем:</a:t>
            </a:r>
          </a:p>
          <a:p>
            <a:pPr marL="108000" indent="0" algn="just">
              <a:spcAft>
                <a:spcPts val="0"/>
              </a:spcAft>
              <a:buNone/>
            </a:pP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- проблеми рівня тарифних ставок;</a:t>
            </a:r>
          </a:p>
          <a:p>
            <a:pPr marL="108000" indent="0" algn="just">
              <a:spcAft>
                <a:spcPts val="0"/>
              </a:spcAft>
              <a:buNone/>
            </a:pP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- проблеми структури тарифних ставок.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Проблема рівня тарифних ставок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стосується насамперед визначення такої величини ставок, щоб компанія мала відповідний рівень доходів на свої інвестиції (або відповідну базу для нарахування тарифів).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Проблема структури тарифних ставок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стосується цінової дискримінації, тобто встановлення різних тарифних ставок для різних груп споживачів та продукти.</a:t>
            </a:r>
          </a:p>
          <a:p>
            <a:pPr marL="108000" indent="0" algn="ctr">
              <a:spcAft>
                <a:spcPts val="0"/>
              </a:spcAft>
              <a:buNone/>
            </a:pPr>
            <a:endParaRPr lang="uk-UA" sz="35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108000" indent="0" algn="ctr">
              <a:spcAft>
                <a:spcPts val="0"/>
              </a:spcAft>
              <a:buNone/>
            </a:pPr>
            <a:r>
              <a:rPr lang="uk-UA" sz="35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Альтернативою 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регулюванню природних монополій є торги за право отримати монопольні привілеї на виробництво або обслуговування (</a:t>
            </a:r>
            <a:r>
              <a:rPr lang="uk-UA" sz="35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франшизу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).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Запропонував цю ідею Г. </a:t>
            </a:r>
            <a:r>
              <a:rPr lang="uk-UA" sz="3500" dirty="0" err="1">
                <a:solidFill>
                  <a:srgbClr val="000000"/>
                </a:solidFill>
                <a:latin typeface="Times New Roman"/>
                <a:ea typeface="Times New Roman"/>
              </a:rPr>
              <a:t>Демесец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 у 1968 р., який піддав сумніву загальноприйняту думку, що для забезпечення оптимуму суспільного добробуту природна монополія повинна піддаватися регулюванню. </a:t>
            </a:r>
            <a:r>
              <a:rPr lang="uk-UA" sz="3500" dirty="0" err="1">
                <a:solidFill>
                  <a:srgbClr val="000000"/>
                </a:solidFill>
                <a:latin typeface="Times New Roman"/>
                <a:ea typeface="Times New Roman"/>
              </a:rPr>
              <a:t>Франшизу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 одержує фірма, яка подасть найнижчу пропозицію ціни. Якщо при поданні заявок із пропозиціями цін має місце достатній рівень конкуренції, ціна на торгах знижуватиметься до рівня середніх витрат і переможець отримає нормальні прибутки. Застосовуватися торги за </a:t>
            </a:r>
            <a:r>
              <a:rPr lang="uk-UA" sz="3500" dirty="0" err="1">
                <a:solidFill>
                  <a:srgbClr val="000000"/>
                </a:solidFill>
                <a:latin typeface="Times New Roman"/>
                <a:ea typeface="Times New Roman"/>
              </a:rPr>
              <a:t>франшизу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 можуть у галузі кабельного телебачення та інших галузях, де існує конкуренція за право надавати послуги.</a:t>
            </a:r>
          </a:p>
          <a:p>
            <a:pPr marL="108000" indent="0" algn="ctr">
              <a:spcAft>
                <a:spcPts val="0"/>
              </a:spcAft>
              <a:buNone/>
            </a:pPr>
            <a:endParaRPr lang="uk-UA" sz="35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108000" indent="0" algn="ctr">
              <a:spcAft>
                <a:spcPts val="0"/>
              </a:spcAft>
              <a:buNone/>
            </a:pPr>
            <a:r>
              <a:rPr lang="uk-UA" sz="35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Державне </a:t>
            </a:r>
            <a:r>
              <a:rPr lang="uk-UA" sz="3500" b="1" dirty="0">
                <a:solidFill>
                  <a:srgbClr val="000000"/>
                </a:solidFill>
                <a:latin typeface="Times New Roman"/>
                <a:ea typeface="Times New Roman"/>
              </a:rPr>
              <a:t>підприємство </a:t>
            </a:r>
            <a:r>
              <a:rPr lang="uk-UA" sz="35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є </a:t>
            </a:r>
            <a:r>
              <a:rPr lang="uk-UA" sz="3500" dirty="0">
                <a:solidFill>
                  <a:srgbClr val="000000"/>
                </a:solidFill>
                <a:latin typeface="Times New Roman"/>
                <a:ea typeface="Times New Roman"/>
              </a:rPr>
              <a:t>одним із практичних методів вирішення проблеми природної монополії. Аналіз показує, що в разі, коли регуляторні обмеження не надто суворі, державне підприємство забезпечує нижчі ціни, меншу цінову дискримінацію і заробляє менші прибутки порівняно з нерегульованим приватним підприємством.</a:t>
            </a:r>
          </a:p>
          <a:p>
            <a:pPr marL="10800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5407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552728"/>
          </a:xfrm>
        </p:spPr>
        <p:txBody>
          <a:bodyPr>
            <a:normAutofit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Відповідно до Закону України "Про природні монополії" природна монополія – </a:t>
            </a:r>
            <a:r>
              <a:rPr lang="uk-UA" sz="1800" dirty="0" smtClean="0">
                <a:latin typeface="Times New Roman"/>
                <a:ea typeface="Times New Roman"/>
              </a:rPr>
              <a:t>стан товарного ринку, при якому задоволення попиту на цьому ринку є більш ефективним за умови відсутності конкуренції внаслідок технологічних особливостей виробництва, а товари (послуги), що виробляються суб'єктами природних монополій, не можуть бути замінені у споживанні іншими товарами (послугами), у зв'язку з чим попит на цьому товарному ринку менше залежить від зміни цін на ці товари (послуги), ніж попит на інші товари (послуги).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b="1" dirty="0" smtClean="0">
                <a:latin typeface="Times New Roman"/>
                <a:ea typeface="Times New Roman"/>
              </a:rPr>
              <a:t>В Україні суб'єкти природних монополій діють на таких ринках: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транспортування нафти і нафтопродуктів трубопроводами;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транспортування природного і нафтового газу трубопроводами та його розподіл;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транспортування інших речовин трубопровідним транспортом;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передачі та розподілу електричної енергії;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користування залізничними коліями, диспетчерськими службами, вокзалами та іншими об'єктами інфраструктури, що забезпечують рух залізничного транспорту загального користування;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управління повітряним рухом;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зв'язку загального користування;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централізованого водопостачання та водовідведення;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централізованого постачання </a:t>
            </a:r>
            <a:r>
              <a:rPr lang="uk-UA" sz="1800" dirty="0" err="1" smtClean="0">
                <a:latin typeface="Times New Roman"/>
                <a:ea typeface="Times New Roman"/>
              </a:rPr>
              <a:t>тепловоїенергії</a:t>
            </a:r>
            <a:r>
              <a:rPr lang="uk-UA" sz="1800" dirty="0" smtClean="0">
                <a:latin typeface="Times New Roman"/>
                <a:ea typeface="Times New Roman"/>
              </a:rPr>
              <a:t>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1800" dirty="0" smtClean="0">
                <a:latin typeface="Times New Roman"/>
                <a:ea typeface="Times New Roman"/>
              </a:rPr>
              <a:t>- спеціалізованих послуг транспортних терміналів, портів, аеропортів за переліком, який визначається Кабінетом Міністрів України</a:t>
            </a:r>
            <a:r>
              <a:rPr lang="ru-RU" sz="1800" dirty="0" smtClean="0">
                <a:latin typeface="Times New Roman"/>
                <a:ea typeface="Times New Roman"/>
              </a:rPr>
              <a:t>.</a:t>
            </a:r>
            <a:endParaRPr lang="ru-RU" sz="1800" dirty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18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31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2000" b="1" dirty="0">
                <a:latin typeface="+mj-lt"/>
                <a:ea typeface="Times New Roman"/>
              </a:rPr>
              <a:t>Суб'єкти природних монополій – </a:t>
            </a:r>
            <a:r>
              <a:rPr lang="uk-UA" sz="2000" dirty="0">
                <a:latin typeface="+mj-lt"/>
                <a:ea typeface="Times New Roman"/>
              </a:rPr>
              <a:t>особливий вид суб'єктів господарювання. Для забезпечення їх ефективної діяльності є </a:t>
            </a:r>
            <a:r>
              <a:rPr lang="uk-UA" sz="2000" b="1" dirty="0">
                <a:latin typeface="+mj-lt"/>
                <a:ea typeface="Times New Roman"/>
              </a:rPr>
              <a:t>спеціальний механізм </a:t>
            </a:r>
            <a:r>
              <a:rPr lang="uk-UA" sz="2000" b="1" dirty="0" smtClean="0">
                <a:latin typeface="+mj-lt"/>
                <a:ea typeface="Times New Roman"/>
              </a:rPr>
              <a:t>регулювання - </a:t>
            </a:r>
            <a:r>
              <a:rPr lang="uk-UA" sz="2000" dirty="0" smtClean="0">
                <a:latin typeface="+mj-lt"/>
                <a:ea typeface="Times New Roman"/>
              </a:rPr>
              <a:t>це </a:t>
            </a:r>
            <a:r>
              <a:rPr lang="uk-UA" sz="2000" dirty="0">
                <a:latin typeface="+mj-lt"/>
                <a:ea typeface="Times New Roman"/>
              </a:rPr>
              <a:t>передбачений законодавством комплекс заходів щодо встановлення та застосування обов'язкових вимог до господарської діяльності та продукції суб'єктів, які діють на ринках природних монополій</a:t>
            </a:r>
            <a:r>
              <a:rPr lang="uk-UA" sz="2000" dirty="0" smtClean="0">
                <a:latin typeface="+mj-lt"/>
                <a:ea typeface="Times New Roman"/>
              </a:rPr>
              <a:t>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000" b="1" dirty="0" smtClean="0">
              <a:latin typeface="+mj-lt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000" b="1" dirty="0" smtClean="0">
                <a:latin typeface="+mj-lt"/>
              </a:rPr>
              <a:t>Суміжні </a:t>
            </a:r>
            <a:r>
              <a:rPr lang="uk-UA" sz="2000" b="1" dirty="0">
                <a:latin typeface="+mj-lt"/>
              </a:rPr>
              <a:t>товарні ринки </a:t>
            </a:r>
            <a:r>
              <a:rPr lang="uk-UA" sz="2000" dirty="0">
                <a:latin typeface="+mj-lt"/>
              </a:rPr>
              <a:t>не перебувають у стані природної монополії, але для суб'єктів, які діють на них, реалізація вироблених товарів або використання товарів інших суб'єктів господарювання неможливі без безпосереднього використання товарів, що виробляються (реалізуються) суб'єктами природних монополій.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000" b="1" dirty="0" smtClean="0">
              <a:latin typeface="+mj-lt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000" b="1" dirty="0" smtClean="0">
                <a:latin typeface="+mj-lt"/>
              </a:rPr>
              <a:t>До </a:t>
            </a:r>
            <a:r>
              <a:rPr lang="uk-UA" sz="2000" b="1" dirty="0">
                <a:latin typeface="+mj-lt"/>
              </a:rPr>
              <a:t>суміжних товарних ринків </a:t>
            </a:r>
            <a:r>
              <a:rPr lang="uk-UA" sz="2000" b="1" dirty="0" smtClean="0">
                <a:latin typeface="+mj-lt"/>
              </a:rPr>
              <a:t>в Україні належать </a:t>
            </a:r>
            <a:r>
              <a:rPr lang="uk-UA" sz="2000" b="1" dirty="0">
                <a:latin typeface="+mj-lt"/>
              </a:rPr>
              <a:t>такі ринки: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постачання природного газу та інших речовин, транспортування яких здійснюється трубопровідним транспортом;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зберігання природного газу в обсязі, що перевищує рівень, який встановлюється умовами та правилами здійснення підприємницької діяльності зі зберігання природного газу (ліцензійними умовами);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внутрішні та міжнародні перевезення пасажирів та вантажів залізничним, повітряним, річковим та морським транспортом;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виробництво електричної енергії в обсязі, що перевищує рівень, який встановлюється умовами та правилами здійснення підприємницької діяльності з виробництва електричної енергії (ліцензійними умовами);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постачання електричної енергії;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виробництво теплової енергії (крім випадків, коли її використовують виключно для внутрішньовиробничих потреб) в обсягах, що перевищують рівень, який встановлюється умовами та правилами здійснення підприємницької діяльності з виробництва теплової енергії (ліцензійними умовами);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</a:rPr>
              <a:t>- надання послуг міжміського та міжнародного телефонного зв'язку.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032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2000" b="1" dirty="0" smtClean="0">
                <a:latin typeface="+mj-lt"/>
                <a:ea typeface="Times New Roman"/>
              </a:rPr>
              <a:t>Відповідно Закону </a:t>
            </a:r>
            <a:r>
              <a:rPr lang="uk-UA" sz="2000" b="1" dirty="0">
                <a:latin typeface="+mj-lt"/>
                <a:ea typeface="Times New Roman"/>
              </a:rPr>
              <a:t>України "Про природні </a:t>
            </a:r>
            <a:r>
              <a:rPr lang="uk-UA" sz="2000" b="1" dirty="0" smtClean="0">
                <a:latin typeface="+mj-lt"/>
                <a:ea typeface="Times New Roman"/>
              </a:rPr>
              <a:t>монополії« регулюванню </a:t>
            </a:r>
            <a:r>
              <a:rPr lang="uk-UA" sz="2000" b="1" dirty="0">
                <a:latin typeface="+mj-lt"/>
                <a:ea typeface="Times New Roman"/>
              </a:rPr>
              <a:t>підлягають: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ціни (тарифи) на товари, що виробляються (реалізуються) суб'єктами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доступ споживачів до товарів, що виробляються (реалізуються) суб'єктами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інші умови здійснення підприємницької діяльності у випадках, передбачених законодавством.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000" dirty="0" smtClean="0">
              <a:latin typeface="+mj-lt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 smtClean="0">
                <a:latin typeface="+mj-lt"/>
                <a:ea typeface="Times New Roman"/>
              </a:rPr>
              <a:t>З </a:t>
            </a:r>
            <a:r>
              <a:rPr lang="uk-UA" sz="2000" dirty="0">
                <a:latin typeface="+mj-lt"/>
                <a:ea typeface="Times New Roman"/>
              </a:rPr>
              <a:t>метою регулювання ринків, що перебувають у стані природних монополій, в Україні передбачено діяльність </a:t>
            </a:r>
            <a:r>
              <a:rPr lang="uk-UA" sz="2000" b="1" dirty="0">
                <a:latin typeface="+mj-lt"/>
                <a:ea typeface="Times New Roman"/>
              </a:rPr>
              <a:t>національних комісій із регулювання суб'єктів природних монополій, </a:t>
            </a:r>
            <a:r>
              <a:rPr lang="uk-UA" sz="2000" dirty="0">
                <a:latin typeface="+mj-lt"/>
                <a:ea typeface="Times New Roman"/>
              </a:rPr>
              <a:t>які мають діяти в різних галузях і сферах економіки. 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000" b="1" dirty="0" smtClean="0">
              <a:latin typeface="+mj-lt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000" b="1" dirty="0" smtClean="0">
                <a:latin typeface="+mj-lt"/>
                <a:ea typeface="Times New Roman"/>
              </a:rPr>
              <a:t>Національні </a:t>
            </a:r>
            <a:r>
              <a:rPr lang="uk-UA" sz="2000" b="1" dirty="0">
                <a:latin typeface="+mj-lt"/>
                <a:ea typeface="Times New Roman"/>
              </a:rPr>
              <a:t>комісії з регулювання діяльності суб'єктів природних монополій </a:t>
            </a:r>
            <a:r>
              <a:rPr lang="uk-UA" sz="2000" dirty="0">
                <a:latin typeface="+mj-lt"/>
                <a:ea typeface="Times New Roman"/>
              </a:rPr>
              <a:t>є центральними органами виконавчої влади зі спеціальним статусом, вони утворюються та ліквідуються Президентом України, який також затверджує положення, на підставі яких діють комісії. 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3471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uk-UA" sz="2000" b="1" dirty="0">
                <a:latin typeface="+mj-lt"/>
                <a:ea typeface="Times New Roman"/>
              </a:rPr>
              <a:t>Основні завдання національних комісій: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регулювання діяльності суб'єктів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сприяння створенню умов, які забезпечують за рахунок виникнення та розвитку конкуренції виведення товарного ринку зі стану природної монополії, що дасть можливість ефективніше задовольняти попит, а також сприяння розвиткові конкуренції на суміжних, ринках;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формування цінової політики у відповідній сфері регулювання;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сприяння ефективному функціонуванню товарних ринків на основі збалансування інтересів суспільства, суб'єктів природних монополій та споживачів товарів, що виробляються (реалізуються) суб'єктами природних монополій.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000" b="1" dirty="0" smtClean="0">
              <a:latin typeface="+mj-lt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000" b="1" dirty="0" smtClean="0">
                <a:latin typeface="+mj-lt"/>
                <a:ea typeface="Times New Roman"/>
              </a:rPr>
              <a:t>Виходячи </a:t>
            </a:r>
            <a:r>
              <a:rPr lang="uk-UA" sz="2000" b="1" dirty="0">
                <a:latin typeface="+mj-lt"/>
                <a:ea typeface="Times New Roman"/>
              </a:rPr>
              <a:t>з цього та відповідно до покладених на них завдань, комісії: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розробляють і затверджують спеціальні умови і правила здійснення підприємницької діяльності суб'єктами природних монополій та суб'єктами господарювання, що діють на суміжних ринках, контролюють їх додержання, вживають у встановленому порядку заходів щодо запобігання порушенням цих умов і правил;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видають у встановленому порядку суб'єктам природних монополій та суб'єктам господарювання, що діють на суміжних ринках, ліцензії на здійснення відповідних видів підприємницької діяльності;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формують у відповідних сферах природних монополій цінову політику, визначають умови доступу споживачів до товарів, що виробляються суб'єктами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подають відповідним державним органам пропозиції щодо укладення державних контрактів, розробки стандартів і показників якості товарів і послуг та пропозиції щодо регулювання інвестиційних процесів у сферах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складають і ведуть реєстри суб'єктів природних монополій, передають до відповідних державних органів матеріали про порушення чинного законодавства;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беруть участь у розробці та вносять у встановленому порядку пропозиції щодо вдосконалення законодавства про природні монополії;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інформують громадськість через засоби масової інформації, а також публікують щорічні доповіді про свою діяльність і діяльність суб'єктів природних монополій;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000" dirty="0">
                <a:latin typeface="+mj-lt"/>
                <a:ea typeface="Times New Roman"/>
              </a:rPr>
              <a:t>- здійснюють інші функції, що випливають з покладених на них завдань.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827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1732</Words>
  <Application>Microsoft Office PowerPoint</Application>
  <PresentationFormat>Экран (4:3)</PresentationFormat>
  <Paragraphs>128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1. Сутність та головні ознаки ринків природної монополії. 2. Регулювання ринку природної монополії. 3. Регулювання природних монополій в Україні.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40</cp:revision>
  <dcterms:created xsi:type="dcterms:W3CDTF">2020-08-26T06:53:27Z</dcterms:created>
  <dcterms:modified xsi:type="dcterms:W3CDTF">2022-11-07T08:39:35Z</dcterms:modified>
</cp:coreProperties>
</file>