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%</c:v>
                </c:pt>
              </c:strCache>
            </c:strRef>
          </c:tx>
          <c:explosion val="25"/>
          <c:dLbls>
            <c:dLbl>
              <c:idx val="2"/>
              <c:layout>
                <c:manualLayout>
                  <c:x val="-2.7440860996385572E-2"/>
                  <c:y val="-4.1175248711406508E-2"/>
                </c:manualLayout>
              </c:layout>
              <c:showVal val="1"/>
            </c:dLbl>
            <c:dLbl>
              <c:idx val="3"/>
              <c:layout>
                <c:manualLayout>
                  <c:x val="2.2476454566337414E-2"/>
                  <c:y val="1.3757022007191122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Гідроенергетика</c:v>
                </c:pt>
                <c:pt idx="1">
                  <c:v>Нафта</c:v>
                </c:pt>
                <c:pt idx="2">
                  <c:v>Торф та дрова</c:v>
                </c:pt>
                <c:pt idx="3">
                  <c:v>Вугілля</c:v>
                </c:pt>
                <c:pt idx="4">
                  <c:v>Природний газ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2.5</c:v>
                </c:pt>
                <c:pt idx="1">
                  <c:v>3.5</c:v>
                </c:pt>
                <c:pt idx="2">
                  <c:v>18</c:v>
                </c:pt>
                <c:pt idx="3">
                  <c:v>75</c:v>
                </c:pt>
                <c:pt idx="4">
                  <c:v>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6018442555705068"/>
          <c:y val="0.231951649252579"/>
          <c:w val="0.23088495201841439"/>
          <c:h val="0.6610969312725644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1.0219050743657046E-2"/>
                  <c:y val="-1.3782425113696987E-2"/>
                </c:manualLayout>
              </c:layout>
              <c:showVal val="1"/>
            </c:dLbl>
            <c:dLbl>
              <c:idx val="1"/>
              <c:layout>
                <c:manualLayout>
                  <c:x val="-1.0147692475940499E-2"/>
                  <c:y val="-2.9436668746213882E-2"/>
                </c:manualLayout>
              </c:layout>
              <c:showVal val="1"/>
            </c:dLbl>
            <c:dLbl>
              <c:idx val="2"/>
              <c:layout>
                <c:manualLayout>
                  <c:x val="1.6303313648293963E-2"/>
                  <c:y val="3.360480465818573E-2"/>
                </c:manualLayout>
              </c:layout>
              <c:showVal val="1"/>
            </c:dLbl>
            <c:dLbl>
              <c:idx val="3"/>
              <c:layout>
                <c:manualLayout>
                  <c:x val="1.836942257217848E-3"/>
                  <c:y val="-7.3441469787795768E-2"/>
                </c:manualLayout>
              </c:layout>
              <c:showVal val="1"/>
            </c:dLbl>
            <c:dLbl>
              <c:idx val="4"/>
              <c:layout>
                <c:manualLayout>
                  <c:x val="-7.1893591426071797E-3"/>
                  <c:y val="-4.6680635798952971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Гідроенергетика</c:v>
                </c:pt>
                <c:pt idx="1">
                  <c:v>Природний газ</c:v>
                </c:pt>
                <c:pt idx="2">
                  <c:v>Вугілля</c:v>
                </c:pt>
                <c:pt idx="3">
                  <c:v>Нафта</c:v>
                </c:pt>
                <c:pt idx="4">
                  <c:v>Атомна та альтернативна енергетика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</c:v>
                </c:pt>
                <c:pt idx="1">
                  <c:v>20</c:v>
                </c:pt>
                <c:pt idx="2">
                  <c:v>31</c:v>
                </c:pt>
                <c:pt idx="3">
                  <c:v>26</c:v>
                </c:pt>
                <c:pt idx="4">
                  <c:v>20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8398742344706909"/>
          <c:y val="6.9915600393700816E-2"/>
          <c:w val="0.30767924321959766"/>
          <c:h val="0.84090305118110253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%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1.3692222806242819E-2"/>
                  <c:y val="-1.3626445877598301E-2"/>
                </c:manualLayout>
              </c:layout>
              <c:showVal val="1"/>
            </c:dLbl>
            <c:dLbl>
              <c:idx val="1"/>
              <c:layout>
                <c:manualLayout>
                  <c:x val="-1.6602263614033556E-2"/>
                  <c:y val="-9.0274577870218427E-3"/>
                </c:manualLayout>
              </c:layout>
              <c:showVal val="1"/>
            </c:dLbl>
            <c:dLbl>
              <c:idx val="2"/>
              <c:layout>
                <c:manualLayout>
                  <c:x val="2.8556000780492175E-3"/>
                  <c:y val="-3.7426169405585186E-2"/>
                </c:manualLayout>
              </c:layout>
              <c:showVal val="1"/>
            </c:dLbl>
            <c:dLbl>
              <c:idx val="3"/>
              <c:layout>
                <c:manualLayout>
                  <c:x val="3.4463899436010394E-2"/>
                  <c:y val="-5.1898832734432063E-2"/>
                </c:manualLayout>
              </c:layout>
              <c:showVal val="1"/>
            </c:dLbl>
            <c:dLbl>
              <c:idx val="4"/>
              <c:layout>
                <c:manualLayout>
                  <c:x val="3.4096760023862895E-2"/>
                  <c:y val="-8.3173590912485176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Торф та дрова</c:v>
                </c:pt>
                <c:pt idx="1">
                  <c:v>Гідроенергетика</c:v>
                </c:pt>
                <c:pt idx="2">
                  <c:v>Природний газ</c:v>
                </c:pt>
                <c:pt idx="3">
                  <c:v>Вугілля</c:v>
                </c:pt>
                <c:pt idx="4">
                  <c:v>Нафта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</c:v>
                </c:pt>
                <c:pt idx="1">
                  <c:v>5</c:v>
                </c:pt>
                <c:pt idx="2">
                  <c:v>20</c:v>
                </c:pt>
                <c:pt idx="3">
                  <c:v>30</c:v>
                </c:pt>
                <c:pt idx="4">
                  <c:v>42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6120627119862494"/>
          <c:y val="0.11587715208328404"/>
          <c:w val="0.22990115944166806"/>
          <c:h val="0.6203124516219507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Lbls>
            <c:dLbl>
              <c:idx val="0"/>
              <c:layout/>
              <c:dLblPos val="outEnd"/>
              <c:showVal val="1"/>
            </c:dLbl>
            <c:dLbl>
              <c:idx val="1"/>
              <c:layout/>
              <c:dLblPos val="outEnd"/>
              <c:showVal val="1"/>
            </c:dLbl>
            <c:dLbl>
              <c:idx val="2"/>
              <c:layout/>
              <c:dLblPos val="outEnd"/>
              <c:showVal val="1"/>
            </c:dLbl>
            <c:dLbl>
              <c:idx val="3"/>
              <c:layout/>
              <c:dLblPos val="outEnd"/>
              <c:showVal val="1"/>
            </c:dLbl>
            <c:delete val="1"/>
          </c:dLbls>
          <c:cat>
            <c:strRef>
              <c:f>Лист1!$A$2:$A$5</c:f>
              <c:strCache>
                <c:ptCount val="4"/>
                <c:pt idx="0">
                  <c:v>ТЕС</c:v>
                </c:pt>
                <c:pt idx="1">
                  <c:v>ГЕС</c:v>
                </c:pt>
                <c:pt idx="2">
                  <c:v>АЕС</c:v>
                </c:pt>
                <c:pt idx="3">
                  <c:v> Інші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66.2</c:v>
                </c:pt>
                <c:pt idx="1">
                  <c:v>18.100000000000001</c:v>
                </c:pt>
                <c:pt idx="2">
                  <c:v>7.5</c:v>
                </c:pt>
                <c:pt idx="3">
                  <c:v>8.2000000000000011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2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4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4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2400"/>
            </a:pPr>
            <a:endParaRPr lang="ru-RU"/>
          </a:p>
        </c:txPr>
      </c:legendEntry>
      <c:layout>
        <c:manualLayout>
          <c:xMode val="edge"/>
          <c:yMode val="edge"/>
          <c:x val="0.68767672790901135"/>
          <c:y val="6.0961147462201014E-2"/>
          <c:w val="0.30354746281714795"/>
          <c:h val="0.6208781560755614"/>
        </c:manualLayout>
      </c:layout>
      <c:spPr>
        <a:solidFill>
          <a:schemeClr val="accent3">
            <a:lumMod val="40000"/>
            <a:lumOff val="60000"/>
          </a:schemeClr>
        </a:solidFill>
      </c:spPr>
    </c:legend>
    <c:plotVisOnly val="1"/>
  </c:chart>
  <c:spPr>
    <a:solidFill>
      <a:schemeClr val="accent3">
        <a:lumMod val="20000"/>
        <a:lumOff val="80000"/>
      </a:scheme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explosion val="25"/>
          <c:dLbls>
            <c:dLblPos val="outEnd"/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Припливні (ПЕС)</c:v>
                </c:pt>
                <c:pt idx="1">
                  <c:v>Сонячні (СЕС)</c:v>
                </c:pt>
                <c:pt idx="2">
                  <c:v>ГеоЕС (геотермальні)</c:v>
                </c:pt>
                <c:pt idx="3">
                  <c:v>Вітрові (ВЕС)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8</c:v>
                </c:pt>
                <c:pt idx="2">
                  <c:v>22</c:v>
                </c:pt>
                <c:pt idx="3">
                  <c:v>69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2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4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4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2400"/>
            </a:pPr>
            <a:endParaRPr lang="ru-RU"/>
          </a:p>
        </c:txPr>
      </c:legendEntry>
      <c:layout>
        <c:manualLayout>
          <c:xMode val="edge"/>
          <c:yMode val="edge"/>
          <c:x val="0.71416491898472068"/>
          <c:y val="8.7088462533732661E-2"/>
          <c:w val="0.27705924152331063"/>
          <c:h val="0.57426194965065969"/>
        </c:manualLayout>
      </c:layout>
      <c:spPr>
        <a:solidFill>
          <a:schemeClr val="bg2">
            <a:lumMod val="75000"/>
          </a:schemeClr>
        </a:solidFill>
      </c:spPr>
    </c:legend>
    <c:plotVisOnly val="1"/>
  </c:chart>
  <c:spPr>
    <a:solidFill>
      <a:schemeClr val="accent2">
        <a:lumMod val="40000"/>
        <a:lumOff val="60000"/>
      </a:scheme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764704"/>
            <a:ext cx="7406640" cy="1752600"/>
          </a:xfrm>
        </p:spPr>
        <p:txBody>
          <a:bodyPr>
            <a:noAutofit/>
          </a:bodyPr>
          <a:lstStyle/>
          <a:p>
            <a:pPr algn="ctr"/>
            <a:r>
              <a:rPr lang="uk-UA" sz="6000" dirty="0" smtClean="0"/>
              <a:t>Електроенергетика світу</a:t>
            </a:r>
            <a:endParaRPr lang="ru-RU" sz="6000" dirty="0"/>
          </a:p>
        </p:txBody>
      </p:sp>
      <p:pic>
        <p:nvPicPr>
          <p:cNvPr id="17410" name="Picture 2" descr="http://static.ukrinform.com/photos/2016_06/1465307544-41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92896"/>
            <a:ext cx="4560590" cy="3018676"/>
          </a:xfrm>
          <a:prstGeom prst="rect">
            <a:avLst/>
          </a:prstGeom>
          <a:noFill/>
        </p:spPr>
      </p:pic>
      <p:pic>
        <p:nvPicPr>
          <p:cNvPr id="5" name="Picture 4" descr="Картинки по запросу электроэнерг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996952"/>
            <a:ext cx="3200400" cy="3200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Гідроелектростанції світу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1447800"/>
            <a:ext cx="5225784" cy="1117104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uk-UA" dirty="0" err="1" smtClean="0"/>
              <a:t>“Три</a:t>
            </a:r>
            <a:r>
              <a:rPr lang="uk-UA" dirty="0" smtClean="0"/>
              <a:t> </a:t>
            </a:r>
            <a:r>
              <a:rPr lang="uk-UA" dirty="0" err="1" smtClean="0"/>
              <a:t>ущелини”—Сань-Ся</a:t>
            </a:r>
            <a:r>
              <a:rPr lang="uk-UA" dirty="0" smtClean="0"/>
              <a:t> (Китай)—22 тис.МВт</a:t>
            </a:r>
            <a:endParaRPr lang="ru-RU" dirty="0"/>
          </a:p>
        </p:txBody>
      </p:sp>
      <p:pic>
        <p:nvPicPr>
          <p:cNvPr id="22530" name="Picture 2" descr="kQf9R8T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571750"/>
            <a:ext cx="4572000" cy="3429000"/>
          </a:xfrm>
          <a:prstGeom prst="rect">
            <a:avLst/>
          </a:prstGeom>
          <a:noFill/>
        </p:spPr>
      </p:pic>
      <p:pic>
        <p:nvPicPr>
          <p:cNvPr id="22534" name="Picture 6" descr="10 крупнейших ГЭС ми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806254"/>
            <a:ext cx="4680592" cy="305174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2276872"/>
            <a:ext cx="3672408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/>
              <a:t>Ітайпу</a:t>
            </a:r>
            <a:r>
              <a:rPr lang="uk-UA" sz="2400" b="1" dirty="0" smtClean="0"/>
              <a:t> ( Бразилія-Парагвай)—14 тис. Мвт</a:t>
            </a:r>
            <a:endParaRPr lang="ru-RU" sz="24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Картинки по запросу крупнейшие гэс мира на кар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301208"/>
            <a:ext cx="9144000" cy="12961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Найбільша частка ГЕС – Парагвай (100%), Норвегія (98%), Бразилія та Перу (80%), Канада (63%), Австрія (60%), Нова Зеландія (56%)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260648"/>
            <a:ext cx="691276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/>
              <a:t>Найбільші ГЕС світу</a:t>
            </a:r>
            <a:endParaRPr lang="ru-RU" sz="4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646"/>
            <a:ext cx="8820472" cy="66153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33688" cy="11430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uk-UA" sz="4800" dirty="0" smtClean="0"/>
              <a:t>Атомна енергетика</a:t>
            </a:r>
            <a:endParaRPr lang="ru-RU" sz="4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5085184"/>
            <a:ext cx="8892480" cy="1772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Найвищий відсоток вироблення електроенергії на </a:t>
            </a:r>
            <a:r>
              <a:rPr lang="uk-UA" sz="2800" dirty="0" err="1" smtClean="0">
                <a:solidFill>
                  <a:schemeClr val="tx1"/>
                </a:solidFill>
              </a:rPr>
              <a:t>АЕС—Франція</a:t>
            </a:r>
            <a:r>
              <a:rPr lang="uk-UA" sz="2800" dirty="0" smtClean="0">
                <a:solidFill>
                  <a:schemeClr val="tx1"/>
                </a:solidFill>
              </a:rPr>
              <a:t> (76,9%,), Словаччина (56,8%), </a:t>
            </a:r>
          </a:p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Україна (53,7%), Угорщина (53,6%), Бельгія (47,5%).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Найпотужніша АЕС світу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 smtClean="0"/>
              <a:t>Касівадзакі-Каріва</a:t>
            </a:r>
            <a:r>
              <a:rPr lang="uk-UA" dirty="0" smtClean="0"/>
              <a:t> (Японія)</a:t>
            </a:r>
            <a:endParaRPr lang="ru-RU" dirty="0"/>
          </a:p>
        </p:txBody>
      </p:sp>
      <p:pic>
        <p:nvPicPr>
          <p:cNvPr id="2560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102307"/>
            <a:ext cx="7524328" cy="47556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Відновлювані джерела енергії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447800"/>
          <a:ext cx="9144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Картинки по запросу вэс ми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076324"/>
            <a:ext cx="9144000" cy="57816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82168" cy="1642194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uk-UA" dirty="0" smtClean="0"/>
              <a:t>Енергія вітру</a:t>
            </a:r>
            <a:endParaRPr lang="ru-RU" dirty="0"/>
          </a:p>
        </p:txBody>
      </p:sp>
      <p:sp>
        <p:nvSpPr>
          <p:cNvPr id="26630" name="AutoShape 6" descr="Картинки по запросу вэс мир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2" name="Picture 8" descr="Картинки по запросу вэс ми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7616" y="0"/>
            <a:ext cx="3456384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47800"/>
            <a:ext cx="3744416" cy="48006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Сонячна ферма Топаз, Каліфорнія, США (1,096 ГВт)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Agua Caliente,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Арізона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США (626 ГВт)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Blog by saharin: Солнечная ферма Топаз: Солнечная энергия, солнечные фермы, модули, панели, батаре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8125" y="980728"/>
            <a:ext cx="5095875" cy="2381250"/>
          </a:xfrm>
          <a:prstGeom prst="rect">
            <a:avLst/>
          </a:prstGeom>
          <a:noFill/>
        </p:spPr>
      </p:pic>
      <p:pic>
        <p:nvPicPr>
          <p:cNvPr id="28676" name="Picture 4" descr="Blog by saharin: Солнечная электростанция Agua Caliente: Солнечная энергия, солнечные фермы, модули, панели, батаре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645024"/>
            <a:ext cx="4286250" cy="2857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498080" cy="1143000"/>
          </a:xfrm>
        </p:spPr>
        <p:txBody>
          <a:bodyPr/>
          <a:lstStyle/>
          <a:p>
            <a:r>
              <a:rPr lang="uk-UA" dirty="0" smtClean="0"/>
              <a:t>Сонячна енергія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Геотермальна енергія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Картинки по запросу геотермальные станции ми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1"/>
            <a:ext cx="8532031" cy="486325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921896"/>
            <a:ext cx="9144000" cy="9361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err="1" smtClean="0">
                <a:solidFill>
                  <a:schemeClr val="tx1"/>
                </a:solidFill>
              </a:rPr>
              <a:t>ГеоЕС</a:t>
            </a:r>
            <a:r>
              <a:rPr lang="uk-UA" sz="2400" dirty="0" smtClean="0">
                <a:solidFill>
                  <a:schemeClr val="tx1"/>
                </a:solidFill>
              </a:rPr>
              <a:t> створено на сейсмічно активних </a:t>
            </a:r>
            <a:r>
              <a:rPr lang="uk-UA" sz="2400" dirty="0" err="1" smtClean="0">
                <a:solidFill>
                  <a:schemeClr val="tx1"/>
                </a:solidFill>
              </a:rPr>
              <a:t>територіях—Ісландія</a:t>
            </a:r>
            <a:r>
              <a:rPr lang="uk-UA" sz="2400" dirty="0" smtClean="0">
                <a:solidFill>
                  <a:schemeClr val="tx1"/>
                </a:solidFill>
              </a:rPr>
              <a:t>, Японія, Італія, Росія, Мексика, Нова Зеландія, Філіппіни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Енергія припливів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47800"/>
            <a:ext cx="8538152" cy="4800600"/>
          </a:xfrm>
        </p:spPr>
        <p:txBody>
          <a:bodyPr/>
          <a:lstStyle/>
          <a:p>
            <a:r>
              <a:rPr lang="uk-UA" dirty="0" err="1" smtClean="0"/>
              <a:t>“Ранс”</a:t>
            </a:r>
            <a:r>
              <a:rPr lang="uk-UA" dirty="0" smtClean="0"/>
              <a:t>, Франція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r>
              <a:rPr lang="uk-UA" dirty="0" err="1" smtClean="0"/>
              <a:t>Кислогубська</a:t>
            </a:r>
            <a:r>
              <a:rPr lang="uk-UA" dirty="0" smtClean="0"/>
              <a:t> ПЕС, Росія</a:t>
            </a:r>
            <a:endParaRPr lang="ru-RU" dirty="0"/>
          </a:p>
        </p:txBody>
      </p:sp>
      <p:pic>
        <p:nvPicPr>
          <p:cNvPr id="30722" name="Picture 2" descr="Картинки по запросу ранс фран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052736"/>
            <a:ext cx="3721596" cy="2791197"/>
          </a:xfrm>
          <a:prstGeom prst="rect">
            <a:avLst/>
          </a:prstGeom>
          <a:noFill/>
        </p:spPr>
      </p:pic>
      <p:pic>
        <p:nvPicPr>
          <p:cNvPr id="30724" name="Picture 4" descr="Картинки по запросу кислогубская приливная электростанц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156854"/>
            <a:ext cx="5204520" cy="27011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3960440" cy="5915744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uk-UA" dirty="0" smtClean="0"/>
              <a:t>Прибійна електростанція</a:t>
            </a:r>
          </a:p>
          <a:p>
            <a:endParaRPr lang="uk-UA" dirty="0" smtClean="0"/>
          </a:p>
          <a:p>
            <a:r>
              <a:rPr lang="uk-UA" dirty="0" smtClean="0"/>
              <a:t>Енергія хвиль</a:t>
            </a:r>
          </a:p>
          <a:p>
            <a:r>
              <a:rPr lang="uk-UA" dirty="0" smtClean="0"/>
              <a:t>Енергія морських течій</a:t>
            </a:r>
          </a:p>
          <a:p>
            <a:r>
              <a:rPr lang="uk-UA" dirty="0" smtClean="0"/>
              <a:t>Біоенергетика </a:t>
            </a:r>
            <a:endParaRPr lang="ru-RU" dirty="0"/>
          </a:p>
        </p:txBody>
      </p:sp>
      <p:pic>
        <p:nvPicPr>
          <p:cNvPr id="3174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0"/>
            <a:ext cx="3635896" cy="3398034"/>
          </a:xfrm>
          <a:prstGeom prst="rect">
            <a:avLst/>
          </a:prstGeom>
          <a:noFill/>
        </p:spPr>
      </p:pic>
      <p:pic>
        <p:nvPicPr>
          <p:cNvPr id="31748" name="Picture 4" descr="Картинки по запросу энергия вол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32808"/>
            <a:ext cx="3196198" cy="2125192"/>
          </a:xfrm>
          <a:prstGeom prst="rect">
            <a:avLst/>
          </a:prstGeom>
          <a:noFill/>
        </p:spPr>
      </p:pic>
      <p:pic>
        <p:nvPicPr>
          <p:cNvPr id="31750" name="Picture 6" descr="Картинки по запросу энергия морских течени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284984"/>
            <a:ext cx="4762500" cy="3171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Етапи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е</a:t>
            </a:r>
            <a:r>
              <a:rPr lang="uk-UA" dirty="0" err="1" smtClean="0"/>
              <a:t>лектроенергетичної</a:t>
            </a:r>
            <a:r>
              <a:rPr lang="uk-UA" dirty="0" smtClean="0"/>
              <a:t> промисловості світу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47800"/>
            <a:ext cx="8538152" cy="4800600"/>
          </a:xfrm>
        </p:spPr>
        <p:txBody>
          <a:bodyPr/>
          <a:lstStyle/>
          <a:p>
            <a:r>
              <a:rPr lang="uk-UA" dirty="0" smtClean="0"/>
              <a:t>Вугільний етап (ХІХ ст.—40-ві рр. ХХ ст.)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51520" y="2132856"/>
          <a:ext cx="8532440" cy="435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8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711398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373216"/>
            <a:ext cx="7498080" cy="1143000"/>
          </a:xfrm>
        </p:spPr>
        <p:txBody>
          <a:bodyPr>
            <a:normAutofit/>
          </a:bodyPr>
          <a:lstStyle/>
          <a:p>
            <a:r>
              <a:rPr lang="uk-UA" sz="5400" dirty="0" smtClean="0"/>
              <a:t>Дякую за увагу!</a:t>
            </a:r>
            <a:endParaRPr lang="ru-RU" sz="5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Перехідний етап (з 70-х рр. ХХ ст.)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  <a:solidFill>
            <a:srgbClr val="92D050"/>
          </a:solidFill>
        </p:spPr>
        <p:txBody>
          <a:bodyPr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Етапи розвитку е</a:t>
            </a:r>
            <a:r>
              <a:rPr kumimoji="0" lang="uk-UA" sz="43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лектроенергетичної промисловості світу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2132856"/>
          <a:ext cx="9144000" cy="4424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47800"/>
            <a:ext cx="8394136" cy="4800600"/>
          </a:xfrm>
        </p:spPr>
        <p:txBody>
          <a:bodyPr/>
          <a:lstStyle/>
          <a:p>
            <a:r>
              <a:rPr lang="uk-UA" dirty="0" smtClean="0"/>
              <a:t>Нафтогазовий етап (40-70-ті рр. ХХ ст.)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  <a:solidFill>
            <a:srgbClr val="92D050"/>
          </a:solidFill>
        </p:spPr>
        <p:txBody>
          <a:bodyPr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Етапи розвитку е</a:t>
            </a:r>
            <a:r>
              <a:rPr kumimoji="0" lang="uk-UA" sz="43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лектроенергетичної промисловості світу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51520" y="2204864"/>
          <a:ext cx="8568952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538152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Найбільші країни виробники електроенергії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19" y="1447800"/>
          <a:ext cx="8682931" cy="5221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3560"/>
                <a:gridCol w="3447905"/>
                <a:gridCol w="2170733"/>
                <a:gridCol w="2170733"/>
              </a:tblGrid>
              <a:tr h="474687">
                <a:tc>
                  <a:txBody>
                    <a:bodyPr/>
                    <a:lstStyle/>
                    <a:p>
                      <a:r>
                        <a:rPr lang="uk-UA" dirty="0" smtClean="0"/>
                        <a:t>Місце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Країна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ГВт.год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%</a:t>
                      </a:r>
                      <a:endParaRPr lang="ru-RU" dirty="0"/>
                    </a:p>
                  </a:txBody>
                  <a:tcPr/>
                </a:tc>
              </a:tr>
              <a:tr h="474687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Китай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5 649 500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24</a:t>
                      </a:r>
                      <a:endParaRPr lang="ru-RU" sz="2400" dirty="0"/>
                    </a:p>
                  </a:txBody>
                  <a:tcPr/>
                </a:tc>
              </a:tr>
              <a:tr h="474687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США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4 297 300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18</a:t>
                      </a:r>
                      <a:endParaRPr lang="ru-RU" sz="2400" dirty="0"/>
                    </a:p>
                  </a:txBody>
                  <a:tcPr/>
                </a:tc>
              </a:tr>
              <a:tr h="474687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Індія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1 208 400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5,1</a:t>
                      </a:r>
                      <a:endParaRPr lang="ru-RU" sz="2400" dirty="0"/>
                    </a:p>
                  </a:txBody>
                  <a:tcPr/>
                </a:tc>
              </a:tr>
              <a:tr h="474687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Росія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1</a:t>
                      </a:r>
                      <a:r>
                        <a:rPr lang="uk-UA" sz="2400" baseline="0" dirty="0" smtClean="0"/>
                        <a:t> </a:t>
                      </a:r>
                      <a:r>
                        <a:rPr lang="uk-UA" sz="2400" dirty="0" smtClean="0"/>
                        <a:t>064 100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4,5</a:t>
                      </a:r>
                      <a:endParaRPr lang="ru-RU" sz="2400" dirty="0"/>
                    </a:p>
                  </a:txBody>
                  <a:tcPr/>
                </a:tc>
              </a:tr>
              <a:tr h="474687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Японія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1</a:t>
                      </a:r>
                      <a:r>
                        <a:rPr lang="uk-UA" sz="2400" baseline="0" dirty="0" smtClean="0"/>
                        <a:t> 061 200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4,5</a:t>
                      </a:r>
                      <a:endParaRPr lang="ru-RU" sz="2400" dirty="0"/>
                    </a:p>
                  </a:txBody>
                  <a:tcPr/>
                </a:tc>
              </a:tr>
              <a:tr h="474687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Канада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615 400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2,6</a:t>
                      </a:r>
                      <a:endParaRPr lang="ru-RU" sz="2400" dirty="0"/>
                    </a:p>
                  </a:txBody>
                  <a:tcPr/>
                </a:tc>
              </a:tr>
              <a:tr h="474687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7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Німеччина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614 400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2,6</a:t>
                      </a:r>
                      <a:endParaRPr lang="ru-RU" sz="2400" dirty="0"/>
                    </a:p>
                  </a:txBody>
                  <a:tcPr/>
                </a:tc>
              </a:tr>
              <a:tr h="474687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8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Бразилія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582 600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2,5</a:t>
                      </a:r>
                      <a:endParaRPr lang="ru-RU" sz="2400" dirty="0"/>
                    </a:p>
                  </a:txBody>
                  <a:tcPr/>
                </a:tc>
              </a:tr>
              <a:tr h="474687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9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Франція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555 700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2,4</a:t>
                      </a:r>
                      <a:endParaRPr lang="ru-RU" sz="2400" dirty="0"/>
                    </a:p>
                  </a:txBody>
                  <a:tcPr/>
                </a:tc>
              </a:tr>
              <a:tr h="474687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10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Республіка Корея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517 800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2,2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Традиційні джерела енергії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447800"/>
          <a:ext cx="9144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и по запросу тес у світі кар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60648"/>
            <a:ext cx="9144000" cy="6356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Країни  , де </a:t>
            </a:r>
            <a:r>
              <a:rPr lang="uk-UA" dirty="0" err="1" smtClean="0"/>
              <a:t>переважаютьТЕС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447800"/>
            <a:ext cx="8034096" cy="4800600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Лівія (100%)</a:t>
            </a:r>
          </a:p>
          <a:p>
            <a:r>
              <a:rPr lang="uk-UA" dirty="0" smtClean="0"/>
              <a:t>Білорусь (99,7%)</a:t>
            </a:r>
          </a:p>
          <a:p>
            <a:r>
              <a:rPr lang="uk-UA" dirty="0" smtClean="0"/>
              <a:t>Алжир (99%)</a:t>
            </a:r>
          </a:p>
          <a:p>
            <a:r>
              <a:rPr lang="uk-UA" dirty="0" smtClean="0"/>
              <a:t>Нідерланди (97%)</a:t>
            </a:r>
          </a:p>
          <a:p>
            <a:r>
              <a:rPr lang="uk-UA" dirty="0" smtClean="0"/>
              <a:t>Південна Африка (91%)</a:t>
            </a:r>
          </a:p>
          <a:p>
            <a:r>
              <a:rPr lang="uk-UA" dirty="0" smtClean="0"/>
              <a:t>Польща (87%)</a:t>
            </a:r>
          </a:p>
          <a:p>
            <a:r>
              <a:rPr lang="uk-UA" dirty="0" smtClean="0"/>
              <a:t>Румунія (83%)</a:t>
            </a:r>
          </a:p>
          <a:p>
            <a:r>
              <a:rPr lang="uk-UA" dirty="0" smtClean="0"/>
              <a:t>Мексика, Австралія, Китай (70%), США (68%), Росія</a:t>
            </a:r>
            <a:endParaRPr lang="ru-RU" dirty="0"/>
          </a:p>
        </p:txBody>
      </p:sp>
      <p:sp>
        <p:nvSpPr>
          <p:cNvPr id="20482" name="AutoShape 2" descr="Картинки по запросу самые мощные тепловые электростанции мир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Картинки по запросу самые мощные тепловые электростанции мир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6" name="Picture 6" descr="Картинки по запросу самые мощные тепловые электростанции ми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3659" y="1268760"/>
            <a:ext cx="3350341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Найбільші ТЕС світу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47800"/>
            <a:ext cx="8394136" cy="4800600"/>
          </a:xfrm>
        </p:spPr>
        <p:txBody>
          <a:bodyPr/>
          <a:lstStyle/>
          <a:p>
            <a:r>
              <a:rPr lang="uk-UA" dirty="0" err="1" smtClean="0"/>
              <a:t>Тайчжунська</a:t>
            </a:r>
            <a:r>
              <a:rPr lang="uk-UA" dirty="0" smtClean="0"/>
              <a:t> ТЕС (Тайвань) - 5,78 </a:t>
            </a:r>
            <a:r>
              <a:rPr lang="uk-UA" dirty="0" err="1" smtClean="0"/>
              <a:t>млн</a:t>
            </a:r>
            <a:r>
              <a:rPr lang="uk-UA" dirty="0" smtClean="0"/>
              <a:t> кВт</a:t>
            </a:r>
            <a:endParaRPr lang="ru-RU" dirty="0" smtClean="0"/>
          </a:p>
          <a:p>
            <a:r>
              <a:rPr lang="uk-UA" dirty="0" err="1" smtClean="0"/>
              <a:t>Сургутська</a:t>
            </a:r>
            <a:r>
              <a:rPr lang="uk-UA" dirty="0" smtClean="0"/>
              <a:t>-2 (РФ)—5,6 млн. кВТ</a:t>
            </a:r>
            <a:endParaRPr lang="ru-RU" dirty="0"/>
          </a:p>
        </p:txBody>
      </p:sp>
      <p:pic>
        <p:nvPicPr>
          <p:cNvPr id="21506" name="Picture 2" descr="Картинки по запросу сургутская тэ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891" y="2708920"/>
            <a:ext cx="4644110" cy="2952328"/>
          </a:xfrm>
          <a:prstGeom prst="rect">
            <a:avLst/>
          </a:prstGeom>
          <a:noFill/>
        </p:spPr>
      </p:pic>
      <p:sp>
        <p:nvSpPr>
          <p:cNvPr id="21508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4" name="Picture 10" descr="Картинки по запросу тайчжунская тэ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25800"/>
            <a:ext cx="4570010" cy="303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128</TotalTime>
  <Words>366</Words>
  <Application>Microsoft Office PowerPoint</Application>
  <PresentationFormat>Экран (4:3)</PresentationFormat>
  <Paragraphs>115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Слайд 1</vt:lpstr>
      <vt:lpstr>Етапи розвитку електроенергетичної промисловості світу</vt:lpstr>
      <vt:lpstr>Слайд 3</vt:lpstr>
      <vt:lpstr>Слайд 4</vt:lpstr>
      <vt:lpstr>Найбільші країни виробники електроенергії</vt:lpstr>
      <vt:lpstr>Традиційні джерела енергії</vt:lpstr>
      <vt:lpstr>Слайд 7</vt:lpstr>
      <vt:lpstr>Країни  , де переважаютьТЕС</vt:lpstr>
      <vt:lpstr>Найбільші ТЕС світу</vt:lpstr>
      <vt:lpstr>Гідроелектростанції світу</vt:lpstr>
      <vt:lpstr>Слайд 11</vt:lpstr>
      <vt:lpstr>Атомна енергетика</vt:lpstr>
      <vt:lpstr>Найпотужніша АЕС світу</vt:lpstr>
      <vt:lpstr>Відновлювані джерела енергії</vt:lpstr>
      <vt:lpstr>Енергія вітру</vt:lpstr>
      <vt:lpstr>Сонячна енергія</vt:lpstr>
      <vt:lpstr>Геотермальна енергія</vt:lpstr>
      <vt:lpstr>Енергія припливів</vt:lpstr>
      <vt:lpstr>Слайд 19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15</cp:revision>
  <dcterms:created xsi:type="dcterms:W3CDTF">2018-01-05T10:58:20Z</dcterms:created>
  <dcterms:modified xsi:type="dcterms:W3CDTF">2022-12-06T06:48:50Z</dcterms:modified>
</cp:coreProperties>
</file>