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30A7AEE-498F-49E9-9CCA-E98367EB6284}" type="datetimeFigureOut">
              <a:rPr lang="uk-UA" smtClean="0"/>
              <a:t>24.10.2023</a:t>
            </a:fld>
            <a:endParaRPr lang="uk-UA"/>
          </a:p>
        </p:txBody>
      </p:sp>
      <p:sp>
        <p:nvSpPr>
          <p:cNvPr id="5" name="Footer Placeholder 4"/>
          <p:cNvSpPr>
            <a:spLocks noGrp="1"/>
          </p:cNvSpPr>
          <p:nvPr>
            <p:ph type="ftr" sz="quarter" idx="11"/>
          </p:nvPr>
        </p:nvSpPr>
        <p:spPr>
          <a:xfrm>
            <a:off x="5332412" y="5883275"/>
            <a:ext cx="4324044" cy="365125"/>
          </a:xfrm>
        </p:spPr>
        <p:txBody>
          <a:bodyPr/>
          <a:lstStyle/>
          <a:p>
            <a:endParaRPr lang="uk-UA"/>
          </a:p>
        </p:txBody>
      </p:sp>
      <p:sp>
        <p:nvSpPr>
          <p:cNvPr id="6" name="Slide Number Placeholder 5"/>
          <p:cNvSpPr>
            <a:spLocks noGrp="1"/>
          </p:cNvSpPr>
          <p:nvPr>
            <p:ph type="sldNum" sz="quarter" idx="12"/>
          </p:nvPr>
        </p:nvSpPr>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291377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30A7AEE-498F-49E9-9CCA-E98367EB6284}" type="datetimeFigureOut">
              <a:rPr lang="uk-UA" smtClean="0"/>
              <a:t>24.10.2023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1424381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30A7AEE-498F-49E9-9CCA-E98367EB6284}" type="datetimeFigureOut">
              <a:rPr lang="uk-UA" smtClean="0"/>
              <a:t>24.10.2023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80973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30A7AEE-498F-49E9-9CCA-E98367EB6284}" type="datetimeFigureOut">
              <a:rPr lang="uk-UA" smtClean="0"/>
              <a:t>24.10.2023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2424192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30A7AEE-498F-49E9-9CCA-E98367EB6284}" type="datetimeFigureOut">
              <a:rPr lang="uk-UA" smtClean="0"/>
              <a:t>24.10.2023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5741803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30A7AEE-498F-49E9-9CCA-E98367EB6284}" type="datetimeFigureOut">
              <a:rPr lang="uk-UA" smtClean="0"/>
              <a:t>24.10.2023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870420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30A7AEE-498F-49E9-9CCA-E98367EB6284}" type="datetimeFigureOut">
              <a:rPr lang="uk-UA" smtClean="0"/>
              <a:t>24.10.2023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37404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30A7AEE-498F-49E9-9CCA-E98367EB6284}" type="datetimeFigureOut">
              <a:rPr lang="uk-UA" smtClean="0"/>
              <a:t>24.10.2023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1390417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30A7AEE-498F-49E9-9CCA-E98367EB6284}" type="datetimeFigureOut">
              <a:rPr lang="uk-UA" smtClean="0"/>
              <a:t>24.10.2023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3916460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30A7AEE-498F-49E9-9CCA-E98367EB6284}" type="datetimeFigureOut">
              <a:rPr lang="uk-UA" smtClean="0"/>
              <a:t>24.10.2023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a:xfrm>
            <a:off x="10951856" y="5867131"/>
            <a:ext cx="551167" cy="365125"/>
          </a:xfrm>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2564728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30A7AEE-498F-49E9-9CCA-E98367EB6284}" type="datetimeFigureOut">
              <a:rPr lang="uk-UA" smtClean="0"/>
              <a:t>24.10.2023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982634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30A7AEE-498F-49E9-9CCA-E98367EB6284}" type="datetimeFigureOut">
              <a:rPr lang="uk-UA" smtClean="0"/>
              <a:t>24.10.2023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1422755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30A7AEE-498F-49E9-9CCA-E98367EB6284}" type="datetimeFigureOut">
              <a:rPr lang="uk-UA" smtClean="0"/>
              <a:t>24.10.2023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148402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30A7AEE-498F-49E9-9CCA-E98367EB6284}" type="datetimeFigureOut">
              <a:rPr lang="uk-UA" smtClean="0"/>
              <a:t>24.10.2023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2490884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0A7AEE-498F-49E9-9CCA-E98367EB6284}" type="datetimeFigureOut">
              <a:rPr lang="uk-UA" smtClean="0"/>
              <a:t>24.10.2023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851504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30A7AEE-498F-49E9-9CCA-E98367EB6284}" type="datetimeFigureOut">
              <a:rPr lang="uk-UA" smtClean="0"/>
              <a:t>24.10.2023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2612408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30A7AEE-498F-49E9-9CCA-E98367EB6284}" type="datetimeFigureOut">
              <a:rPr lang="uk-UA" smtClean="0"/>
              <a:t>24.10.2023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AF8D159-8232-468A-BD04-486BB313B093}" type="slidenum">
              <a:rPr lang="uk-UA" smtClean="0"/>
              <a:t>‹№›</a:t>
            </a:fld>
            <a:endParaRPr lang="uk-UA"/>
          </a:p>
        </p:txBody>
      </p:sp>
    </p:spTree>
    <p:extLst>
      <p:ext uri="{BB962C8B-B14F-4D97-AF65-F5344CB8AC3E}">
        <p14:creationId xmlns:p14="http://schemas.microsoft.com/office/powerpoint/2010/main" val="2156714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30A7AEE-498F-49E9-9CCA-E98367EB6284}" type="datetimeFigureOut">
              <a:rPr lang="uk-UA" smtClean="0"/>
              <a:t>24.10.2023</a:t>
            </a:fld>
            <a:endParaRPr lang="uk-UA"/>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uk-UA"/>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AF8D159-8232-468A-BD04-486BB313B093}" type="slidenum">
              <a:rPr lang="uk-UA" smtClean="0"/>
              <a:t>‹№›</a:t>
            </a:fld>
            <a:endParaRPr lang="uk-UA"/>
          </a:p>
        </p:txBody>
      </p:sp>
    </p:spTree>
    <p:extLst>
      <p:ext uri="{BB962C8B-B14F-4D97-AF65-F5344CB8AC3E}">
        <p14:creationId xmlns:p14="http://schemas.microsoft.com/office/powerpoint/2010/main" val="164174212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duotone>
              <a:schemeClr val="bg2">
                <a:shade val="76000"/>
                <a:satMod val="180000"/>
              </a:schemeClr>
              <a:schemeClr val="bg2">
                <a:tint val="80000"/>
                <a:satMod val="120000"/>
                <a:lumMod val="180000"/>
              </a:schemeClr>
            </a:duotone>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latin typeface="Arial Black" panose="020B0A04020102020204" pitchFamily="34" charset="0"/>
              </a:rPr>
              <a:t>Кейс стаді</a:t>
            </a:r>
            <a:endParaRPr lang="uk-UA" dirty="0">
              <a:latin typeface="Arial Black" panose="020B0A04020102020204" pitchFamily="34" charset="0"/>
            </a:endParaRPr>
          </a:p>
        </p:txBody>
      </p:sp>
      <p:sp>
        <p:nvSpPr>
          <p:cNvPr id="3" name="Подзаголовок 2"/>
          <p:cNvSpPr>
            <a:spLocks noGrp="1"/>
          </p:cNvSpPr>
          <p:nvPr>
            <p:ph type="subTitle" idx="1"/>
          </p:nvPr>
        </p:nvSpPr>
        <p:spPr/>
        <p:txBody>
          <a:bodyPr>
            <a:normAutofit/>
          </a:bodyPr>
          <a:lstStyle/>
          <a:p>
            <a:r>
              <a:rPr lang="uk-UA" sz="3600" dirty="0" smtClean="0">
                <a:latin typeface="Arial Black" panose="020B0A04020102020204" pitchFamily="34" charset="0"/>
              </a:rPr>
              <a:t>як дослідницька стратегія</a:t>
            </a:r>
            <a:endParaRPr lang="uk-UA" sz="3600" dirty="0">
              <a:latin typeface="Arial Black" panose="020B0A04020102020204" pitchFamily="34" charset="0"/>
            </a:endParaRPr>
          </a:p>
        </p:txBody>
      </p:sp>
    </p:spTree>
    <p:extLst>
      <p:ext uri="{BB962C8B-B14F-4D97-AF65-F5344CB8AC3E}">
        <p14:creationId xmlns:p14="http://schemas.microsoft.com/office/powerpoint/2010/main" val="2474059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9438" y="664145"/>
            <a:ext cx="10018713" cy="5881034"/>
          </a:xfrm>
        </p:spPr>
        <p:txBody>
          <a:bodyPr>
            <a:normAutofit/>
          </a:bodyPr>
          <a:lstStyle/>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Вибір між множинно-цілісним і для множинно-складеним кейс-стаді визначається типом досліджуваного феномена і особливостями дослідницьких питань. Множинно-цілісні кейс-стаді краще допомагають зрозуміти </a:t>
            </a:r>
            <a:r>
              <a:rPr lang="uk-UA" dirty="0" smtClean="0">
                <a:latin typeface="Times New Roman" panose="02020603050405020304" pitchFamily="18" charset="0"/>
                <a:ea typeface="Calibri" panose="020F0502020204030204" pitchFamily="34" charset="0"/>
                <a:cs typeface="Times New Roman" panose="02020603050405020304" pitchFamily="18" charset="0"/>
              </a:rPr>
              <a:t>надіндивідуальні </a:t>
            </a:r>
            <a:r>
              <a:rPr lang="uk-UA" dirty="0">
                <a:latin typeface="Times New Roman" panose="02020603050405020304" pitchFamily="18" charset="0"/>
                <a:ea typeface="Calibri" panose="020F0502020204030204" pitchFamily="34" charset="0"/>
                <a:cs typeface="Times New Roman" panose="02020603050405020304" pitchFamily="18" charset="0"/>
              </a:rPr>
              <a:t>рівні і особливості феноменів, що досліджуються. У свою </a:t>
            </a:r>
            <a:r>
              <a:rPr lang="uk-UA" dirty="0" smtClean="0">
                <a:latin typeface="Times New Roman" panose="02020603050405020304" pitchFamily="18" charset="0"/>
                <a:ea typeface="Calibri" panose="020F0502020204030204" pitchFamily="34" charset="0"/>
                <a:cs typeface="Times New Roman" panose="02020603050405020304" pitchFamily="18" charset="0"/>
              </a:rPr>
              <a:t>чергу множинно-складене </a:t>
            </a:r>
            <a:r>
              <a:rPr lang="uk-UA" dirty="0">
                <a:latin typeface="Times New Roman" panose="02020603050405020304" pitchFamily="18" charset="0"/>
                <a:ea typeface="Calibri" panose="020F0502020204030204" pitchFamily="34" charset="0"/>
                <a:cs typeface="Times New Roman" panose="02020603050405020304" pitchFamily="18" charset="0"/>
              </a:rPr>
              <a:t>кейс-стаді підходить для використання на більш високих рівнях і дослідження дуже складних феноменів.</a:t>
            </a:r>
            <a:endParaRPr lang="uk-UA"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946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9438" y="664145"/>
            <a:ext cx="10018713" cy="5881034"/>
          </a:xfrm>
        </p:spPr>
        <p:txBody>
          <a:bodyPr>
            <a:normAutofit/>
          </a:bodyPr>
          <a:lstStyle/>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Виділяються три основні підходи до реалізації методу case study:</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1) номотетичний, коли одиничне зводиться до спільного, і дослідник обґрунтовує можливість подібної інтерпретації на основі порівняння конкретного випадку з «нормою»; </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2) ідеографічний, коли одиничне оцінюється як унікальність, виняток, яке не можна віднести до загального; </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3) інтегрований, заснований на аналізі одиничного випадку в контексті виявлення зв'язку «явище- сутність». Суть останнього варіанту полягає в тому, що при аналізі враховуються обидва результати порівняння (унікальне і загальне), що дозволяє наблизитися до розуміння «універсального» як відображення внутрішньої сутності явища, що набуває риси закономірного. Схематично модель пізнання в цьому випадку виглядає так: «унікальне - індивідуальне - універсальне».</a:t>
            </a:r>
            <a:endParaRPr lang="uk-UA"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72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9438" y="664145"/>
            <a:ext cx="10018713" cy="5881034"/>
          </a:xfrm>
        </p:spPr>
        <p:txBody>
          <a:bodyPr>
            <a:normAutofit/>
          </a:bodyPr>
          <a:lstStyle/>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Завдяки поєднанню описовості та аналітики, case study набув широкого поширення не тільки в соціології, а й в інших науках і прикладних дослідженнях.</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Одним з перших питань при проектуванні якісного дослідження є вибір емпіричного об'єкта (одиниці аналізу), тобто визначення того, що є «випадок».</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Тут існує два протилежних підходи:</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1. Як випадок розглядається носій тієї чи іншої проблеми і, таким чином, під випадком розуміється як окремий індивід, так і ціла соціальна </a:t>
            </a:r>
            <a:r>
              <a:rPr lang="uk-UA" dirty="0" smtClean="0">
                <a:latin typeface="Times New Roman" panose="02020603050405020304" pitchFamily="18" charset="0"/>
                <a:ea typeface="Calibri" panose="020F0502020204030204" pitchFamily="34" charset="0"/>
                <a:cs typeface="Times New Roman" panose="02020603050405020304" pitchFamily="18" charset="0"/>
              </a:rPr>
              <a:t>група</a:t>
            </a:r>
            <a:r>
              <a:rPr lang="uk-UA" dirty="0">
                <a:latin typeface="Times New Roman" panose="02020603050405020304" pitchFamily="18" charset="0"/>
                <a:ea typeface="Calibri" panose="020F0502020204030204" pitchFamily="34" charset="0"/>
                <a:cs typeface="Times New Roman" panose="02020603050405020304" pitchFamily="18" charset="0"/>
              </a:rPr>
              <a:t> </a:t>
            </a:r>
            <a:r>
              <a:rPr lang="uk-UA" dirty="0" smtClean="0">
                <a:latin typeface="Times New Roman" panose="02020603050405020304" pitchFamily="18" charset="0"/>
                <a:ea typeface="Calibri" panose="020F0502020204030204" pitchFamily="34" charset="0"/>
                <a:cs typeface="Times New Roman" panose="02020603050405020304" pitchFamily="18" charset="0"/>
              </a:rPr>
              <a:t>чи організація.</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2. Під випадком розуміється певний процес, роль або якась подія. Тоді в польовій роботі фіксується настання або існування цього явища і далі дається детальний його опис.</a:t>
            </a:r>
            <a:endParaRPr lang="uk-UA"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4668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9438" y="664145"/>
            <a:ext cx="10018713" cy="5881034"/>
          </a:xfrm>
        </p:spPr>
        <p:txBody>
          <a:bodyPr>
            <a:normAutofit lnSpcReduction="10000"/>
          </a:bodyPr>
          <a:lstStyle/>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Отже, одиницями аналізу в якісному дослідженні можуть бути і окремі люди, і окремі групи, і певні події. </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Як їх відбирати? У якісному дослідженні цей вибір повністю обумовлений відповідністю параметрів об'єкта завданням дослідження. Принципи відбору ґрунтуються на уявленні про цільову вибірку.</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Логіка такої вибірки полягає у відборі інформаційно багатих з точки зору досліджуваної проблеми випадків. Стратегії відбору можуть бути різні:</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Якщо об'єктів дослідження кілька, найчастіше застосовується відбір типових випадків або відбір максимальних варіацій. </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У біографічному дослідженні може бути застосований метод «снігової кулі», коли </a:t>
            </a:r>
            <a:r>
              <a:rPr lang="uk-UA" dirty="0" smtClean="0">
                <a:latin typeface="Times New Roman" panose="02020603050405020304" pitchFamily="18" charset="0"/>
                <a:ea typeface="Calibri" panose="020F0502020204030204" pitchFamily="34" charset="0"/>
                <a:cs typeface="Times New Roman" panose="02020603050405020304" pitchFamily="18" charset="0"/>
              </a:rPr>
              <a:t>людина у якої беруть </a:t>
            </a:r>
            <a:r>
              <a:rPr lang="uk-UA" dirty="0">
                <a:latin typeface="Times New Roman" panose="02020603050405020304" pitchFamily="18" charset="0"/>
                <a:ea typeface="Calibri" panose="020F0502020204030204" pitchFamily="34" charset="0"/>
                <a:cs typeface="Times New Roman" panose="02020603050405020304" pitchFamily="18" charset="0"/>
              </a:rPr>
              <a:t>інтерв'ю називає </a:t>
            </a:r>
            <a:r>
              <a:rPr lang="uk-UA" dirty="0" smtClean="0">
                <a:latin typeface="Times New Roman" panose="02020603050405020304" pitchFamily="18" charset="0"/>
                <a:ea typeface="Calibri" panose="020F0502020204030204" pitchFamily="34" charset="0"/>
                <a:cs typeface="Times New Roman" panose="02020603050405020304" pitchFamily="18" charset="0"/>
              </a:rPr>
              <a:t>наступну людину, </a:t>
            </a:r>
            <a:r>
              <a:rPr lang="uk-UA" dirty="0">
                <a:latin typeface="Times New Roman" panose="02020603050405020304" pitchFamily="18" charset="0"/>
                <a:ea typeface="Calibri" panose="020F0502020204030204" pitchFamily="34" charset="0"/>
                <a:cs typeface="Times New Roman" panose="02020603050405020304" pitchFamily="18" charset="0"/>
              </a:rPr>
              <a:t>представника досліджуваної спільності, </a:t>
            </a:r>
            <a:r>
              <a:rPr lang="uk-UA" dirty="0" smtClean="0">
                <a:latin typeface="Times New Roman" panose="02020603050405020304" pitchFamily="18" charset="0"/>
                <a:ea typeface="Calibri" panose="020F0502020204030204" pitchFamily="34" charset="0"/>
                <a:cs typeface="Times New Roman" panose="02020603050405020304" pitchFamily="18" charset="0"/>
              </a:rPr>
              <a:t>вона, </a:t>
            </a:r>
            <a:r>
              <a:rPr lang="uk-UA" dirty="0">
                <a:latin typeface="Times New Roman" panose="02020603050405020304" pitchFamily="18" charset="0"/>
                <a:ea typeface="Calibri" panose="020F0502020204030204" pitchFamily="34" charset="0"/>
                <a:cs typeface="Times New Roman" panose="02020603050405020304" pitchFamily="18" charset="0"/>
              </a:rPr>
              <a:t>в свою чергу, </a:t>
            </a:r>
            <a:r>
              <a:rPr lang="uk-UA" dirty="0" smtClean="0">
                <a:latin typeface="Times New Roman" panose="02020603050405020304" pitchFamily="18" charset="0"/>
                <a:ea typeface="Calibri" panose="020F0502020204030204" pitchFamily="34" charset="0"/>
                <a:cs typeface="Times New Roman" panose="02020603050405020304" pitchFamily="18" charset="0"/>
              </a:rPr>
              <a:t>наступну </a:t>
            </a:r>
            <a:r>
              <a:rPr lang="uk-UA" dirty="0">
                <a:latin typeface="Times New Roman" panose="02020603050405020304" pitchFamily="18" charset="0"/>
                <a:ea typeface="Calibri" panose="020F0502020204030204" pitchFamily="34" charset="0"/>
                <a:cs typeface="Times New Roman" panose="02020603050405020304" pitchFamily="18" charset="0"/>
              </a:rPr>
              <a:t>і </a:t>
            </a:r>
            <a:r>
              <a:rPr lang="uk-UA" dirty="0" err="1">
                <a:latin typeface="Times New Roman" panose="02020603050405020304" pitchFamily="18" charset="0"/>
                <a:ea typeface="Calibri" panose="020F0502020204030204" pitchFamily="34" charset="0"/>
                <a:cs typeface="Times New Roman" panose="02020603050405020304" pitchFamily="18" charset="0"/>
              </a:rPr>
              <a:t>т.д</a:t>
            </a:r>
            <a:r>
              <a:rPr lang="uk-UA" dirty="0">
                <a:latin typeface="Times New Roman" panose="02020603050405020304" pitchFamily="18" charset="0"/>
                <a:ea typeface="Calibri" panose="020F0502020204030204" pitchFamily="34" charset="0"/>
                <a:cs typeface="Times New Roman" panose="02020603050405020304" pitchFamily="18" charset="0"/>
              </a:rPr>
              <a:t>.</a:t>
            </a:r>
            <a:endParaRPr lang="uk-UA"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74189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99813" y="664145"/>
            <a:ext cx="10018713" cy="5881034"/>
          </a:xfrm>
        </p:spPr>
        <p:txBody>
          <a:bodyPr>
            <a:normAutofit/>
          </a:bodyPr>
          <a:lstStyle/>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У літературі можна зустріти згадки про дослідження, </a:t>
            </a:r>
            <a:r>
              <a:rPr lang="uk-UA" dirty="0" smtClean="0">
                <a:latin typeface="Times New Roman" panose="02020603050405020304" pitchFamily="18" charset="0"/>
                <a:ea typeface="Calibri" panose="020F0502020204030204" pitchFamily="34" charset="0"/>
                <a:cs typeface="Times New Roman" panose="02020603050405020304" pitchFamily="18" charset="0"/>
              </a:rPr>
              <a:t>що включають </a:t>
            </a:r>
            <a:r>
              <a:rPr lang="uk-UA" dirty="0">
                <a:latin typeface="Times New Roman" panose="02020603050405020304" pitchFamily="18" charset="0"/>
                <a:ea typeface="Calibri" panose="020F0502020204030204" pitchFamily="34" charset="0"/>
                <a:cs typeface="Times New Roman" panose="02020603050405020304" pitchFamily="18" charset="0"/>
              </a:rPr>
              <a:t>вивчення декількох випадків. Вони називаються або «Множинним кейс стаді», або «порівняльним дослідженням» (Comparative research). Таке дослідження дозволяє, не дивлячись на унікальність кожної ситуації, виявити деякі загальні для всіх тенденції, типові практики, тобто є, по суті, детальним дослідженням подій чи явищ, які виступають прикладом прояву загальних закономірностей.</a:t>
            </a:r>
            <a:endParaRPr lang="uk-UA"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0799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99813" y="664145"/>
            <a:ext cx="10018713" cy="5881034"/>
          </a:xfrm>
        </p:spPr>
        <p:txBody>
          <a:bodyPr>
            <a:normAutofit/>
          </a:bodyPr>
          <a:lstStyle/>
          <a:p>
            <a:pPr marL="0" indent="0" algn="just">
              <a:lnSpc>
                <a:spcPct val="107000"/>
              </a:lnSpc>
              <a:spcAft>
                <a:spcPts val="800"/>
              </a:spcAft>
              <a:buNone/>
            </a:pPr>
            <a:r>
              <a:rPr lang="uk-UA" sz="3600" dirty="0">
                <a:latin typeface="Arial Black" panose="020B0A04020102020204" pitchFamily="34" charset="0"/>
                <a:ea typeface="Calibri" panose="020F0502020204030204" pitchFamily="34" charset="0"/>
                <a:cs typeface="Times New Roman" panose="02020603050405020304" pitchFamily="18" charset="0"/>
              </a:rPr>
              <a:t>Основні дослідницькі питання в кейс стаді:</a:t>
            </a:r>
          </a:p>
          <a:p>
            <a:pPr algn="just">
              <a:lnSpc>
                <a:spcPct val="107000"/>
              </a:lnSpc>
              <a:spcAft>
                <a:spcPts val="800"/>
              </a:spcAft>
            </a:pPr>
            <a:r>
              <a:rPr lang="uk-UA" sz="3200" b="1" dirty="0">
                <a:latin typeface="Times New Roman" panose="02020603050405020304" pitchFamily="18" charset="0"/>
                <a:ea typeface="Calibri" panose="020F0502020204030204" pitchFamily="34" charset="0"/>
                <a:cs typeface="Times New Roman" panose="02020603050405020304" pitchFamily="18" charset="0"/>
              </a:rPr>
              <a:t>ХТО? </a:t>
            </a:r>
            <a:endParaRPr lang="uk-UA" sz="3200" b="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uk-UA" sz="3200" b="1" dirty="0" smtClean="0">
                <a:latin typeface="Times New Roman" panose="02020603050405020304" pitchFamily="18" charset="0"/>
                <a:ea typeface="Calibri" panose="020F0502020204030204" pitchFamily="34" charset="0"/>
                <a:cs typeface="Times New Roman" panose="02020603050405020304" pitchFamily="18" charset="0"/>
              </a:rPr>
              <a:t>ЩО</a:t>
            </a:r>
            <a:r>
              <a:rPr lang="uk-UA" sz="3200" b="1" dirty="0">
                <a:latin typeface="Times New Roman" panose="02020603050405020304" pitchFamily="18" charset="0"/>
                <a:ea typeface="Calibri" panose="020F0502020204030204" pitchFamily="34" charset="0"/>
                <a:cs typeface="Times New Roman" panose="02020603050405020304" pitchFamily="18" charset="0"/>
              </a:rPr>
              <a:t>? </a:t>
            </a:r>
            <a:endParaRPr lang="uk-UA" sz="3200" b="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uk-UA" sz="3200" b="1" dirty="0" smtClean="0">
                <a:latin typeface="Times New Roman" panose="02020603050405020304" pitchFamily="18" charset="0"/>
                <a:ea typeface="Calibri" panose="020F0502020204030204" pitchFamily="34" charset="0"/>
                <a:cs typeface="Times New Roman" panose="02020603050405020304" pitchFamily="18" charset="0"/>
              </a:rPr>
              <a:t>ДЕ</a:t>
            </a:r>
            <a:r>
              <a:rPr lang="uk-UA" sz="3200" b="1" dirty="0">
                <a:latin typeface="Times New Roman" panose="02020603050405020304" pitchFamily="18" charset="0"/>
                <a:ea typeface="Calibri" panose="020F0502020204030204" pitchFamily="34" charset="0"/>
                <a:cs typeface="Times New Roman" panose="02020603050405020304" pitchFamily="18" charset="0"/>
              </a:rPr>
              <a:t>? </a:t>
            </a:r>
            <a:endParaRPr lang="uk-UA" sz="3200" b="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uk-UA" sz="3200" b="1" dirty="0" smtClean="0">
                <a:latin typeface="Times New Roman" panose="02020603050405020304" pitchFamily="18" charset="0"/>
                <a:ea typeface="Calibri" panose="020F0502020204030204" pitchFamily="34" charset="0"/>
                <a:cs typeface="Times New Roman" panose="02020603050405020304" pitchFamily="18" charset="0"/>
              </a:rPr>
              <a:t>ЯК</a:t>
            </a:r>
            <a:r>
              <a:rPr lang="uk-UA" sz="3200" b="1" dirty="0">
                <a:latin typeface="Times New Roman" panose="02020603050405020304" pitchFamily="18" charset="0"/>
                <a:ea typeface="Calibri" panose="020F0502020204030204" pitchFamily="34" charset="0"/>
                <a:cs typeface="Times New Roman" panose="02020603050405020304" pitchFamily="18" charset="0"/>
              </a:rPr>
              <a:t>? </a:t>
            </a:r>
            <a:endParaRPr lang="uk-UA" sz="3200" b="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uk-UA" sz="3200" b="1" dirty="0" smtClean="0">
                <a:latin typeface="Times New Roman" panose="02020603050405020304" pitchFamily="18" charset="0"/>
                <a:ea typeface="Calibri" panose="020F0502020204030204" pitchFamily="34" charset="0"/>
                <a:cs typeface="Times New Roman" panose="02020603050405020304" pitchFamily="18" charset="0"/>
              </a:rPr>
              <a:t>ЧОМУ</a:t>
            </a:r>
            <a:r>
              <a:rPr lang="uk-UA" sz="3200" b="1" dirty="0">
                <a:latin typeface="Times New Roman" panose="02020603050405020304" pitchFamily="18" charset="0"/>
                <a:ea typeface="Calibri" panose="020F0502020204030204" pitchFamily="34" charset="0"/>
                <a:cs typeface="Times New Roman" panose="02020603050405020304" pitchFamily="18" charset="0"/>
              </a:rPr>
              <a:t>?</a:t>
            </a:r>
            <a:endParaRPr lang="uk-UA" sz="3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9982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99813" y="664145"/>
            <a:ext cx="10018713" cy="5881034"/>
          </a:xfrm>
        </p:spPr>
        <p:txBody>
          <a:bodyPr>
            <a:normAutofit lnSpcReduction="10000"/>
          </a:bodyPr>
          <a:lstStyle/>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У кейс стаді, як і в будь-якому дослідженні, необхідний певний план. А чи потрібна програма? Вважається, що кейс стаді - більш гнучка стратегія проведення дослідження, і такого роду програма, яка необхідна при проведенні анкетного опитування, тут, безсумнівно, не потрібна. </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О</a:t>
            </a:r>
            <a:r>
              <a:rPr lang="uk-UA" dirty="0" smtClean="0">
                <a:latin typeface="Times New Roman" panose="02020603050405020304" pitchFamily="18" charset="0"/>
                <a:ea typeface="Calibri" panose="020F0502020204030204" pitchFamily="34" charset="0"/>
                <a:cs typeface="Times New Roman" panose="02020603050405020304" pitchFamily="18" charset="0"/>
              </a:rPr>
              <a:t>днією </a:t>
            </a:r>
            <a:r>
              <a:rPr lang="uk-UA" dirty="0">
                <a:latin typeface="Times New Roman" panose="02020603050405020304" pitchFamily="18" charset="0"/>
                <a:ea typeface="Calibri" panose="020F0502020204030204" pitchFamily="34" charset="0"/>
                <a:cs typeface="Times New Roman" panose="02020603050405020304" pitchFamily="18" charset="0"/>
              </a:rPr>
              <a:t>з відмінних рис кейс стаді є те, що його гнучка стратегія передбачає іноді видозміну і дослідницьких питань, і переформулювання предмету дослідження на більш пізніх стадіях. Тому програма дослідження в кейс стаді існує, але набуває дещо іншої форми. </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Тим не менш, деякі кроки з побудови концепції дослідження необхідні.</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Складність складання </a:t>
            </a:r>
            <a:r>
              <a:rPr lang="uk-UA" dirty="0" smtClean="0">
                <a:latin typeface="Times New Roman" panose="02020603050405020304" pitchFamily="18" charset="0"/>
                <a:ea typeface="Calibri" panose="020F0502020204030204" pitchFamily="34" charset="0"/>
                <a:cs typeface="Times New Roman" panose="02020603050405020304" pitchFamily="18" charset="0"/>
              </a:rPr>
              <a:t>дослідницького </a:t>
            </a:r>
            <a:r>
              <a:rPr lang="uk-UA" dirty="0">
                <a:latin typeface="Times New Roman" panose="02020603050405020304" pitchFamily="18" charset="0"/>
                <a:ea typeface="Calibri" panose="020F0502020204030204" pitchFamily="34" charset="0"/>
                <a:cs typeface="Times New Roman" panose="02020603050405020304" pitchFamily="18" charset="0"/>
              </a:rPr>
              <a:t>плану існує, оскільки єдиного алгоритму по дизайну дослідження в стилі кейс стаді немає. Однак є кілька загальних правил, хоча це і не означає, що вони не можуть бути модифіковані та поліпшені в майбутньому. В кінцевому підсумку, дизайн дослідження - це вибір дослідника.</a:t>
            </a:r>
            <a:endParaRPr lang="uk-UA"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94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40556" y="259882"/>
            <a:ext cx="9567512" cy="6285297"/>
          </a:xfrm>
        </p:spPr>
        <p:txBody>
          <a:bodyPr>
            <a:normAutofit/>
          </a:bodyPr>
          <a:lstStyle/>
          <a:p>
            <a:pPr marL="0" indent="0" algn="just">
              <a:lnSpc>
                <a:spcPct val="107000"/>
              </a:lnSpc>
              <a:spcAft>
                <a:spcPts val="800"/>
              </a:spcAft>
              <a:buNone/>
            </a:pPr>
            <a:r>
              <a:rPr lang="uk-UA" b="1" dirty="0">
                <a:latin typeface="Times New Roman" panose="02020603050405020304" pitchFamily="18" charset="0"/>
                <a:ea typeface="Calibri" panose="020F0502020204030204" pitchFamily="34" charset="0"/>
                <a:cs typeface="Times New Roman" panose="02020603050405020304" pitchFamily="18" charset="0"/>
              </a:rPr>
              <a:t>Перед тим як почати збір матеріалу, необхідно визначитися, яким буде дизайн. Є кілька питань повинні бути підняті на стадії дизайну:</a:t>
            </a:r>
            <a:endParaRPr lang="uk-UA" sz="18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1. Яке питання ми будемо вивчати?</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2. Буде досліджуватися одиничний кейс або множинні кейси? </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3. Яке число дослідників буде задіяно в проекті?</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4. Які дані найбільше будуть підходити для цього дослідження?</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5. Якими методами збирати дані в першу чергу?</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6. Як аналізувати результати?</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7. Яке це дослідження: замовне чи ні?</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8. Який його практичний результат (для кого воно може бути корисним)?</a:t>
            </a:r>
            <a:endParaRPr lang="uk-UA"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1927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9438" y="664145"/>
            <a:ext cx="10018713" cy="5290686"/>
          </a:xfrm>
        </p:spPr>
        <p:txBody>
          <a:bodyPr/>
          <a:lstStyle/>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Сase study - дослідницька стратегія, спрямована на глибокий, повний і комплексний аналіз соціального феномена на прикладі окремого емпіричного об'єкта (випадку). </a:t>
            </a:r>
            <a:endParaRPr lang="uk-UA"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smtClean="0">
                <a:latin typeface="Times New Roman" panose="02020603050405020304" pitchFamily="18" charset="0"/>
                <a:ea typeface="Calibri" panose="020F0502020204030204" pitchFamily="34" charset="0"/>
                <a:cs typeface="Times New Roman" panose="02020603050405020304" pitchFamily="18" charset="0"/>
              </a:rPr>
              <a:t>Очевидною </a:t>
            </a:r>
            <a:r>
              <a:rPr lang="uk-UA" dirty="0">
                <a:latin typeface="Times New Roman" panose="02020603050405020304" pitchFamily="18" charset="0"/>
                <a:ea typeface="Calibri" panose="020F0502020204030204" pitchFamily="34" charset="0"/>
                <a:cs typeface="Times New Roman" panose="02020603050405020304" pitchFamily="18" charset="0"/>
              </a:rPr>
              <a:t>перевагою методу є можливість отримання більш глибокої інформації про латентні процеси, приховані механізми соціальних відносин; тільки за допомогою такого якісного підходу можна реконструювати сферу неформальних відносин, що існують між людьми. </a:t>
            </a:r>
            <a:endParaRPr lang="uk-UA"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smtClean="0">
                <a:latin typeface="Times New Roman" panose="02020603050405020304" pitchFamily="18" charset="0"/>
                <a:ea typeface="Calibri" panose="020F0502020204030204" pitchFamily="34" charset="0"/>
                <a:cs typeface="Times New Roman" panose="02020603050405020304" pitchFamily="18" charset="0"/>
              </a:rPr>
              <a:t>Case </a:t>
            </a:r>
            <a:r>
              <a:rPr lang="uk-UA" dirty="0">
                <a:latin typeface="Times New Roman" panose="02020603050405020304" pitchFamily="18" charset="0"/>
                <a:ea typeface="Calibri" panose="020F0502020204030204" pitchFamily="34" charset="0"/>
                <a:cs typeface="Times New Roman" panose="02020603050405020304" pitchFamily="18" charset="0"/>
              </a:rPr>
              <a:t>study дозволяє зробити це найбільш цілісним чином, так як дослідницькі стратегії самі по собі містять набори певних технік і case study в цьому сенсі оснащений краще інших</a:t>
            </a:r>
            <a:r>
              <a:rPr lang="uk-UA" dirty="0" smtClean="0">
                <a:latin typeface="Times New Roman" panose="02020603050405020304" pitchFamily="18" charset="0"/>
                <a:ea typeface="Calibri" panose="020F0502020204030204" pitchFamily="34" charset="0"/>
                <a:cs typeface="Times New Roman" panose="02020603050405020304" pitchFamily="18" charset="0"/>
              </a:rPr>
              <a:t>.</a:t>
            </a:r>
            <a:endParaRPr lang="uk-UA"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1865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9438" y="664145"/>
            <a:ext cx="10018713" cy="5290686"/>
          </a:xfrm>
        </p:spPr>
        <p:txBody>
          <a:bodyPr/>
          <a:lstStyle/>
          <a:p>
            <a:pPr algn="just">
              <a:lnSpc>
                <a:spcPct val="107000"/>
              </a:lnSpc>
              <a:spcAft>
                <a:spcPts val="800"/>
              </a:spcAft>
            </a:pPr>
            <a:r>
              <a:rPr lang="uk-UA" b="1" dirty="0">
                <a:latin typeface="Times New Roman" panose="02020603050405020304" pitchFamily="18" charset="0"/>
                <a:ea typeface="Calibri" panose="020F0502020204030204" pitchFamily="34" charset="0"/>
                <a:cs typeface="Times New Roman" panose="02020603050405020304" pitchFamily="18" charset="0"/>
              </a:rPr>
              <a:t>Сase study як </a:t>
            </a:r>
            <a:r>
              <a:rPr lang="uk-UA" dirty="0">
                <a:latin typeface="Times New Roman" panose="02020603050405020304" pitchFamily="18" charset="0"/>
                <a:ea typeface="Calibri" panose="020F0502020204030204" pitchFamily="34" charset="0"/>
                <a:cs typeface="Times New Roman" panose="02020603050405020304" pitchFamily="18" charset="0"/>
              </a:rPr>
              <a:t>метод якісного дослідження в соціальних науках, полягає у вивченні одиничного соціального об’єкта (ситуації, події, випадку, особи, соціальної групи) чи кількох показових об’єктів задля осмислення ширшого класу схожих випадків (класу подій). Наприклад, всебічне дослідження певного конкретного злочину задля узагальненого пояснення феномену aсоціальної поведінки.</a:t>
            </a:r>
            <a:endParaRPr lang="uk-UA"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4445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9438" y="664145"/>
            <a:ext cx="10018713" cy="5881034"/>
          </a:xfrm>
        </p:spPr>
        <p:txBody>
          <a:bodyPr>
            <a:normAutofit lnSpcReduction="10000"/>
          </a:bodyPr>
          <a:lstStyle/>
          <a:p>
            <a:pPr algn="just">
              <a:lnSpc>
                <a:spcPct val="107000"/>
              </a:lnSpc>
              <a:spcAft>
                <a:spcPts val="800"/>
              </a:spcAft>
            </a:pPr>
            <a:r>
              <a:rPr lang="uk-UA" dirty="0">
                <a:latin typeface="Times New Roman" panose="02020603050405020304" pitchFamily="18" charset="0"/>
                <a:ea typeface="Calibri" panose="020F0502020204030204" pitchFamily="34" charset="0"/>
              </a:rPr>
              <a:t>Даний метод був розроблений в рамках Чиказької школи соціології, створення якої було пов'язане з науковою діяльністю Роберта Парка, який розпочав в 1916 році дослідження міста як особливого соціального середовища, де використовував методи кейс-стаді, біографічний метод («історії життя») і безпосередні спостереження. </a:t>
            </a:r>
            <a:endParaRPr lang="uk-UA" dirty="0" smtClean="0">
              <a:latin typeface="Times New Roman" panose="02020603050405020304" pitchFamily="18" charset="0"/>
              <a:ea typeface="Calibri" panose="020F0502020204030204" pitchFamily="34" charset="0"/>
            </a:endParaRPr>
          </a:p>
          <a:p>
            <a:pPr algn="just">
              <a:lnSpc>
                <a:spcPct val="107000"/>
              </a:lnSpc>
              <a:spcAft>
                <a:spcPts val="800"/>
              </a:spcAft>
            </a:pPr>
            <a:r>
              <a:rPr lang="uk-UA" dirty="0" smtClean="0">
                <a:latin typeface="Times New Roman" panose="02020603050405020304" pitchFamily="18" charset="0"/>
                <a:ea typeface="Calibri" panose="020F0502020204030204" pitchFamily="34" charset="0"/>
              </a:rPr>
              <a:t>У </a:t>
            </a:r>
            <a:r>
              <a:rPr lang="uk-UA" dirty="0">
                <a:latin typeface="Times New Roman" panose="02020603050405020304" pitchFamily="18" charset="0"/>
                <a:ea typeface="Calibri" panose="020F0502020204030204" pitchFamily="34" charset="0"/>
              </a:rPr>
              <a:t>методичному плані особливістю Чиказької школи було тяжіння до емпіризму. Її представники (Н. Андерсен, Р. Маккензі, Е. Хьюз, У. Томас, Ф. Знанецький) визначали case study як некількісні дослідження, які роблять акцент на історії та контексті подій, що відбуваються, уникають узагальнень і орієнтовані на розуміння соціального життя через уявлення дійових осіб. </a:t>
            </a:r>
            <a:endParaRPr lang="uk-UA" dirty="0" smtClean="0">
              <a:latin typeface="Times New Roman" panose="02020603050405020304" pitchFamily="18" charset="0"/>
              <a:ea typeface="Calibri" panose="020F0502020204030204" pitchFamily="34" charset="0"/>
            </a:endParaRPr>
          </a:p>
          <a:p>
            <a:pPr algn="just">
              <a:lnSpc>
                <a:spcPct val="107000"/>
              </a:lnSpc>
              <a:spcAft>
                <a:spcPts val="800"/>
              </a:spcAft>
            </a:pPr>
            <a:r>
              <a:rPr lang="uk-UA" dirty="0" smtClean="0">
                <a:latin typeface="Times New Roman" panose="02020603050405020304" pitchFamily="18" charset="0"/>
                <a:ea typeface="Calibri" panose="020F0502020204030204" pitchFamily="34" charset="0"/>
              </a:rPr>
              <a:t>Ключовим </a:t>
            </a:r>
            <a:r>
              <a:rPr lang="uk-UA" dirty="0">
                <a:latin typeface="Times New Roman" panose="02020603050405020304" pitchFamily="18" charset="0"/>
                <a:ea typeface="Calibri" panose="020F0502020204030204" pitchFamily="34" charset="0"/>
              </a:rPr>
              <a:t>методологічним моментом case study стала опора на якісні методи збору та аналізу емпіричного матеріалу. Один із засновників Чиказької школи Ернст Берджесс зараховував case study до основних стратегій емпіричного дослідження.</a:t>
            </a:r>
          </a:p>
          <a:p>
            <a:pPr algn="just">
              <a:lnSpc>
                <a:spcPct val="107000"/>
              </a:lnSpc>
              <a:spcAft>
                <a:spcPts val="800"/>
              </a:spcAft>
            </a:pPr>
            <a:endParaRPr lang="uk-UA"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5384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9438" y="664145"/>
            <a:ext cx="10018713" cy="5881034"/>
          </a:xfrm>
        </p:spPr>
        <p:txBody>
          <a:bodyPr>
            <a:normAutofit fontScale="92500" lnSpcReduction="20000"/>
          </a:bodyPr>
          <a:lstStyle/>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Кейс-стаді може включати вивчення як одного, так і декількох кейсів. Крім того, кейс може бути представлений як однією, так і кількома одиницями аналізу. </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Розширена типологія досліджень кейс-стаді, яка </a:t>
            </a:r>
            <a:r>
              <a:rPr lang="uk-UA" dirty="0" smtClean="0">
                <a:latin typeface="Times New Roman" panose="02020603050405020304" pitchFamily="18" charset="0"/>
                <a:ea typeface="Calibri" panose="020F0502020204030204" pitchFamily="34" charset="0"/>
                <a:cs typeface="Times New Roman" panose="02020603050405020304" pitchFamily="18" charset="0"/>
              </a:rPr>
              <a:t>ґрунтується </a:t>
            </a:r>
            <a:r>
              <a:rPr lang="uk-UA" dirty="0">
                <a:latin typeface="Times New Roman" panose="02020603050405020304" pitchFamily="18" charset="0"/>
                <a:ea typeface="Calibri" panose="020F0502020204030204" pitchFamily="34" charset="0"/>
                <a:cs typeface="Times New Roman" panose="02020603050405020304" pitchFamily="18" charset="0"/>
              </a:rPr>
              <a:t>на кількості одиниць аналізу в рамках одного кейса і кількості самих кейсів, які підлягають вивченню, виглядає наступним чином:</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Виділяються чотири типи кейс-стаді на основі перехресної класифікації двох дихотомічних ознак - кількості кейсів (один або кілька) і кількості одиниць аналізу в кожному кейсі (одна або кілька): </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uk-UA" dirty="0">
                <a:latin typeface="Times New Roman" panose="02020603050405020304" pitchFamily="18" charset="0"/>
                <a:ea typeface="Calibri" panose="020F0502020204030204" pitchFamily="34" charset="0"/>
                <a:cs typeface="Times New Roman" panose="02020603050405020304" pitchFamily="18" charset="0"/>
              </a:rPr>
              <a:t>одинично-цілісне кейс-стаді (один кейс, представлений однією одиницею аналізу), </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uk-UA" dirty="0">
                <a:latin typeface="Times New Roman" panose="02020603050405020304" pitchFamily="18" charset="0"/>
                <a:ea typeface="Calibri" panose="020F0502020204030204" pitchFamily="34" charset="0"/>
                <a:cs typeface="Times New Roman" panose="02020603050405020304" pitchFamily="18" charset="0"/>
              </a:rPr>
              <a:t>одинично-складене кейс-стаді (один кейс, представлений декількома одиницями аналізу), </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uk-UA" dirty="0">
                <a:latin typeface="Times New Roman" panose="02020603050405020304" pitchFamily="18" charset="0"/>
                <a:ea typeface="Calibri" panose="020F0502020204030204" pitchFamily="34" charset="0"/>
                <a:cs typeface="Times New Roman" panose="02020603050405020304" pitchFamily="18" charset="0"/>
              </a:rPr>
              <a:t>множинно-цілісне кейс-стаді (кілька кейсів, кожен з яких представлений однією одиницею аналізу)</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pPr>
            <a:r>
              <a:rPr lang="uk-UA" dirty="0">
                <a:latin typeface="Times New Roman" panose="02020603050405020304" pitchFamily="18" charset="0"/>
                <a:ea typeface="Calibri" panose="020F0502020204030204" pitchFamily="34" charset="0"/>
                <a:cs typeface="Times New Roman" panose="02020603050405020304" pitchFamily="18" charset="0"/>
              </a:rPr>
              <a:t>множинно-складене кейс-стаді (кілька кейсів, кожен з яких представлений декількома одиницями аналізу</a:t>
            </a:r>
            <a:r>
              <a:rPr lang="uk-UA" dirty="0" smtClean="0">
                <a:latin typeface="Times New Roman" panose="02020603050405020304" pitchFamily="18" charset="0"/>
                <a:ea typeface="Calibri" panose="020F0502020204030204" pitchFamily="34" charset="0"/>
                <a:cs typeface="Times New Roman" panose="02020603050405020304" pitchFamily="18" charset="0"/>
              </a:rPr>
              <a:t>).</a:t>
            </a:r>
            <a:endParaRPr lang="uk-UA"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6532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9438" y="664145"/>
            <a:ext cx="10018713" cy="5881034"/>
          </a:xfrm>
        </p:spPr>
        <p:txBody>
          <a:bodyPr>
            <a:normAutofit lnSpcReduction="10000"/>
          </a:bodyPr>
          <a:lstStyle/>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Існує п'ять ситуацій, в яких слід застосовувати одинично-цілісне і одинично-складене кейс-стаді: </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1) для перевірки чітко сформульованої теорії на основі критичного кейса, тобто кейса, що повністю відповідає всім аспектам перевіряється теорії; </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2) коли кейс є унікальним або зустрічається настільки рідко, що навіть вивчення одного з них є цінним в науковому сенсі; </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3) коли кейс є типовими, відповідно, може дати інформацію щодо модальної ситуації в тій чи іншій сфері суспільного життя; </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4) при вивченні "кейса викривача" (revelatory case), що відкриває можливість вивчення феномена, до якого раніше не було доступу; </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5) при проведенні лонгітюдного дослідження, в рамках якого кейс вивчається два або більше разів з часовим інтервалом.</a:t>
            </a:r>
            <a:endParaRPr lang="uk-UA"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51977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9438" y="664145"/>
            <a:ext cx="10018713" cy="5881034"/>
          </a:xfrm>
        </p:spPr>
        <p:txBody>
          <a:bodyPr>
            <a:normAutofit lnSpcReduction="10000"/>
          </a:bodyPr>
          <a:lstStyle/>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Головним вразливим місцем при вивченні одиничного кейса є потенційна можливість його зміни, в результаті чого цей кейс може стати нерепрезентативним щодо досліджуваного феномена. Відповідно, в рамках одинично-цілісного і одинично-складеного кейс-стаді необхідно з особливою ретельністю підходити до відбору кейса із сукупності можливих.</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Після того, як дослідник приймає рішення про доцільність вивчення єдиного кейса, йому необхідно зробити вибір між одинично-цілісним і </a:t>
            </a:r>
            <a:r>
              <a:rPr lang="uk-UA" dirty="0" smtClean="0">
                <a:latin typeface="Times New Roman" panose="02020603050405020304" pitchFamily="18" charset="0"/>
                <a:ea typeface="Calibri" panose="020F0502020204030204" pitchFamily="34" charset="0"/>
                <a:cs typeface="Times New Roman" panose="02020603050405020304" pitchFamily="18" charset="0"/>
              </a:rPr>
              <a:t>одинично-складеним </a:t>
            </a:r>
            <a:r>
              <a:rPr lang="uk-UA" dirty="0">
                <a:latin typeface="Times New Roman" panose="02020603050405020304" pitchFamily="18" charset="0"/>
                <a:ea typeface="Calibri" panose="020F0502020204030204" pitchFamily="34" charset="0"/>
                <a:cs typeface="Times New Roman" panose="02020603050405020304" pitchFamily="18" charset="0"/>
              </a:rPr>
              <a:t>кейс-стаді.</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Використання першого більш доцільно в ситуації, коли складно </a:t>
            </a:r>
            <a:r>
              <a:rPr lang="uk-UA" dirty="0" err="1">
                <a:latin typeface="Times New Roman" panose="02020603050405020304" pitchFamily="18" charset="0"/>
                <a:ea typeface="Calibri" panose="020F0502020204030204" pitchFamily="34" charset="0"/>
                <a:cs typeface="Times New Roman" panose="02020603050405020304" pitchFamily="18" charset="0"/>
              </a:rPr>
              <a:t>логічно</a:t>
            </a:r>
            <a:r>
              <a:rPr lang="uk-UA" dirty="0">
                <a:latin typeface="Times New Roman" panose="02020603050405020304" pitchFamily="18" charset="0"/>
                <a:ea typeface="Calibri" panose="020F0502020204030204" pitchFamily="34" charset="0"/>
                <a:cs typeface="Times New Roman" panose="02020603050405020304" pitchFamily="18" charset="0"/>
              </a:rPr>
              <a:t> послідовно виділити складові частини кейса або коли використовувана теорія окреслює його як цілісний за своєю природою. При цьому головною проблемою можуть стати надмірно абстрактні висновки, а також недостатність отриманих даних.</a:t>
            </a:r>
            <a:endParaRPr lang="uk-UA"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7997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9438" y="664145"/>
            <a:ext cx="10018713" cy="5881034"/>
          </a:xfrm>
        </p:spPr>
        <p:txBody>
          <a:bodyPr>
            <a:normAutofit lnSpcReduction="10000"/>
          </a:bodyPr>
          <a:lstStyle/>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Одним із способів уникнути цієї проблеми є виділення складових частин кейса, тобто застосування </a:t>
            </a:r>
            <a:r>
              <a:rPr lang="uk-UA" dirty="0" err="1">
                <a:latin typeface="Times New Roman" panose="02020603050405020304" pitchFamily="18" charset="0"/>
                <a:ea typeface="Calibri" panose="020F0502020204030204" pitchFamily="34" charset="0"/>
                <a:cs typeface="Times New Roman" panose="02020603050405020304" pitchFamily="18" charset="0"/>
              </a:rPr>
              <a:t>одинично</a:t>
            </a:r>
            <a:r>
              <a:rPr lang="uk-UA" dirty="0">
                <a:latin typeface="Times New Roman" panose="02020603050405020304" pitchFamily="18" charset="0"/>
                <a:ea typeface="Calibri" panose="020F0502020204030204" pitchFamily="34" charset="0"/>
                <a:cs typeface="Times New Roman" panose="02020603050405020304" pitchFamily="18" charset="0"/>
              </a:rPr>
              <a:t>-складеного кейс-стаді. В рамках дослідження організації як кейса це можуть бути різні види послуг, групи персоналу або функціональні підструктури. Але цей тип дослідження також має свої слабкі сторони. Головна з них пов'язана з ситуацією, коли дослідник фокусується лише на рівні складових частин кейса і не робить висновків щодо кейса в цілому. Так, дослідження організації може, в кінцевому рахунку, стати дослідженням окремих видів організаційної діяльності.</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Якщо ж кейс не є критичним, унікальним або викривальним, краще застосовувати множинне кейс-стаді. Дані, отримані при його проведенні, вважаються більш переконливими, як і остаточні висновки по всьому дослідженню. Природно, </a:t>
            </a:r>
            <a:r>
              <a:rPr lang="uk-UA" dirty="0" smtClean="0">
                <a:latin typeface="Times New Roman" panose="02020603050405020304" pitchFamily="18" charset="0"/>
                <a:ea typeface="Calibri" panose="020F0502020204030204" pitchFamily="34" charset="0"/>
                <a:cs typeface="Times New Roman" panose="02020603050405020304" pitchFamily="18" charset="0"/>
              </a:rPr>
              <a:t>що проведення </a:t>
            </a:r>
            <a:r>
              <a:rPr lang="uk-UA" dirty="0">
                <a:latin typeface="Times New Roman" panose="02020603050405020304" pitchFamily="18" charset="0"/>
                <a:ea typeface="Calibri" panose="020F0502020204030204" pitchFamily="34" charset="0"/>
                <a:cs typeface="Times New Roman" panose="02020603050405020304" pitchFamily="18" charset="0"/>
              </a:rPr>
              <a:t>такого дослідження пов'язано з великими організаційними труднощами, часовими і фінансовими витратами.</a:t>
            </a:r>
            <a:endParaRPr lang="uk-UA"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1851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9438" y="664145"/>
            <a:ext cx="10018713" cy="5881034"/>
          </a:xfrm>
        </p:spPr>
        <p:txBody>
          <a:bodyPr>
            <a:normAutofit lnSpcReduction="10000"/>
          </a:bodyPr>
          <a:lstStyle/>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Відповідні типи кейс-стаді спираються на концепцію повторюваності, яка полягає у відборі кейсів, які демонструють або схожі результати дослідження (константна повторюваність), або </a:t>
            </a:r>
            <a:r>
              <a:rPr lang="uk-UA" dirty="0" smtClean="0">
                <a:latin typeface="Times New Roman" panose="02020603050405020304" pitchFamily="18" charset="0"/>
                <a:ea typeface="Calibri" panose="020F0502020204030204" pitchFamily="34" charset="0"/>
                <a:cs typeface="Times New Roman" panose="02020603050405020304" pitchFamily="18" charset="0"/>
              </a:rPr>
              <a:t>результати, що відрізняються</a:t>
            </a:r>
            <a:r>
              <a:rPr lang="uk-UA" dirty="0">
                <a:latin typeface="Times New Roman" panose="02020603050405020304" pitchFamily="18" charset="0"/>
                <a:ea typeface="Calibri" panose="020F0502020204030204" pitchFamily="34" charset="0"/>
                <a:cs typeface="Times New Roman" panose="02020603050405020304" pitchFamily="18" charset="0"/>
              </a:rPr>
              <a:t>, пов'язані з </a:t>
            </a:r>
            <a:r>
              <a:rPr lang="uk-UA" dirty="0" smtClean="0">
                <a:latin typeface="Times New Roman" panose="02020603050405020304" pitchFamily="18" charset="0"/>
                <a:ea typeface="Calibri" panose="020F0502020204030204" pitchFamily="34" charset="0"/>
                <a:cs typeface="Times New Roman" panose="02020603050405020304" pitchFamily="18" charset="0"/>
              </a:rPr>
              <a:t>певними очікуваними </a:t>
            </a:r>
            <a:r>
              <a:rPr lang="uk-UA" dirty="0">
                <a:latin typeface="Times New Roman" panose="02020603050405020304" pitchFamily="18" charset="0"/>
                <a:ea typeface="Calibri" panose="020F0502020204030204" pitchFamily="34" charset="0"/>
                <a:cs typeface="Times New Roman" panose="02020603050405020304" pitchFamily="18" charset="0"/>
              </a:rPr>
              <a:t>причинами (теоретична повторюваність). Така повторюваність результатів, як і в експериментальних дослідженнях, робить висновки дослідження більш надійними.</a:t>
            </a:r>
            <a:endParaRPr lang="uk-UA"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dirty="0">
                <a:latin typeface="Times New Roman" panose="02020603050405020304" pitchFamily="18" charset="0"/>
                <a:ea typeface="Calibri" panose="020F0502020204030204" pitchFamily="34" charset="0"/>
                <a:cs typeface="Times New Roman" panose="02020603050405020304" pitchFamily="18" charset="0"/>
              </a:rPr>
              <a:t>Оскільки в даному випадку забезпечується аналітична генералізація, при відборі кейсів необхідно використовувати цілеспрямовану вибірку. Оптимально, якщо дослідник відбере як кейси, що демонструють константну повторюваність, так і кейси, що демонструють теоретичну повторюваність (якщо таке взагалі можливо). Це дозволить розглянути феномен в різних контекстах і всебічно його описати. При визначенні кількості кейсів, які підлягають вивченню, слід використовувати підхід мінімальної вибірки.</a:t>
            </a:r>
            <a:endParaRPr lang="uk-UA"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77771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docProps/app.xml><?xml version="1.0" encoding="utf-8"?>
<Properties xmlns="http://schemas.openxmlformats.org/officeDocument/2006/extended-properties" xmlns:vt="http://schemas.openxmlformats.org/officeDocument/2006/docPropsVTypes">
  <Template>Параллакс</Template>
  <TotalTime>112</TotalTime>
  <Words>1690</Words>
  <Application>Microsoft Office PowerPoint</Application>
  <PresentationFormat>Широкий екран</PresentationFormat>
  <Paragraphs>64</Paragraphs>
  <Slides>17</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17</vt:i4>
      </vt:variant>
    </vt:vector>
  </HeadingPairs>
  <TitlesOfParts>
    <vt:vector size="23" baseType="lpstr">
      <vt:lpstr>Arial</vt:lpstr>
      <vt:lpstr>Arial Black</vt:lpstr>
      <vt:lpstr>Calibri</vt:lpstr>
      <vt:lpstr>Corbel</vt:lpstr>
      <vt:lpstr>Times New Roman</vt:lpstr>
      <vt:lpstr>Параллакс</vt:lpstr>
      <vt:lpstr>Кейс стаді</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Кейс стаді</dc:title>
  <dc:creator>Тая</dc:creator>
  <cp:lastModifiedBy>Taisiia</cp:lastModifiedBy>
  <cp:revision>4</cp:revision>
  <dcterms:created xsi:type="dcterms:W3CDTF">2021-10-20T09:31:36Z</dcterms:created>
  <dcterms:modified xsi:type="dcterms:W3CDTF">2023-10-23T21:54:51Z</dcterms:modified>
</cp:coreProperties>
</file>