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39"/>
  </p:notesMasterIdLst>
  <p:sldIdLst>
    <p:sldId id="256" r:id="rId2"/>
    <p:sldId id="257" r:id="rId3"/>
    <p:sldId id="258" r:id="rId4"/>
    <p:sldId id="259" r:id="rId5"/>
    <p:sldId id="260" r:id="rId6"/>
    <p:sldId id="261" r:id="rId7"/>
    <p:sldId id="281" r:id="rId8"/>
    <p:sldId id="262" r:id="rId9"/>
    <p:sldId id="263" r:id="rId10"/>
    <p:sldId id="282" r:id="rId11"/>
    <p:sldId id="264" r:id="rId12"/>
    <p:sldId id="265" r:id="rId13"/>
    <p:sldId id="283" r:id="rId14"/>
    <p:sldId id="266" r:id="rId15"/>
    <p:sldId id="267" r:id="rId16"/>
    <p:sldId id="284"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5" r:id="rId30"/>
    <p:sldId id="286" r:id="rId31"/>
    <p:sldId id="287" r:id="rId32"/>
    <p:sldId id="291" r:id="rId33"/>
    <p:sldId id="290" r:id="rId34"/>
    <p:sldId id="280" r:id="rId35"/>
    <p:sldId id="288" r:id="rId36"/>
    <p:sldId id="289"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B6A51-1B43-4682-8115-FE3B159B1D13}" type="datetimeFigureOut">
              <a:rPr lang="ru-UA" smtClean="0"/>
              <a:t>12.09.2020</a:t>
            </a:fld>
            <a:endParaRPr lang="ru-UA"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UA"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AB8AE-4A8D-46BD-85F1-403F6711C948}" type="slidenum">
              <a:rPr lang="ru-UA" smtClean="0"/>
              <a:t>‹#›</a:t>
            </a:fld>
            <a:endParaRPr lang="ru-UA" dirty="0"/>
          </a:p>
        </p:txBody>
      </p:sp>
    </p:spTree>
    <p:extLst>
      <p:ext uri="{BB962C8B-B14F-4D97-AF65-F5344CB8AC3E}">
        <p14:creationId xmlns:p14="http://schemas.microsoft.com/office/powerpoint/2010/main" val="26744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8DEB5D4-8DC3-4AD1-8568-5380DDD7E5BF}" type="datetime1">
              <a:rPr lang="ru-UA" smtClean="0"/>
              <a:t>12.09.2020</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F2800B25-252E-4B42-8DB4-1205B063E65D}" type="slidenum">
              <a:rPr lang="ru-UA" smtClean="0"/>
              <a:t>‹#›</a:t>
            </a:fld>
            <a:endParaRPr lang="ru-UA" dirty="0"/>
          </a:p>
        </p:txBody>
      </p:sp>
    </p:spTree>
    <p:extLst>
      <p:ext uri="{BB962C8B-B14F-4D97-AF65-F5344CB8AC3E}">
        <p14:creationId xmlns:p14="http://schemas.microsoft.com/office/powerpoint/2010/main" val="400141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08759E-32F2-46EA-925E-8449E8CF9CE1}" type="datetime1">
              <a:rPr lang="ru-UA" smtClean="0"/>
              <a:t>12.09.2020</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F2800B25-252E-4B42-8DB4-1205B063E65D}" type="slidenum">
              <a:rPr lang="ru-UA" smtClean="0"/>
              <a:t>‹#›</a:t>
            </a:fld>
            <a:endParaRPr lang="ru-UA" dirty="0"/>
          </a:p>
        </p:txBody>
      </p:sp>
    </p:spTree>
    <p:extLst>
      <p:ext uri="{BB962C8B-B14F-4D97-AF65-F5344CB8AC3E}">
        <p14:creationId xmlns:p14="http://schemas.microsoft.com/office/powerpoint/2010/main" val="213818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B75FC5C-B835-4941-87EB-F7593E0E1FE9}" type="datetime1">
              <a:rPr lang="ru-UA" smtClean="0"/>
              <a:t>12.09.2020</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F2800B25-252E-4B42-8DB4-1205B063E65D}" type="slidenum">
              <a:rPr lang="ru-UA" smtClean="0"/>
              <a:t>‹#›</a:t>
            </a:fld>
            <a:endParaRPr lang="ru-UA"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57910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C87B3C3-4824-42E3-955A-995FBC11AA7C}" type="datetime1">
              <a:rPr lang="ru-UA" smtClean="0"/>
              <a:t>12.09.2020</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F2800B25-252E-4B42-8DB4-1205B063E65D}" type="slidenum">
              <a:rPr lang="ru-UA" smtClean="0"/>
              <a:t>‹#›</a:t>
            </a:fld>
            <a:endParaRPr lang="ru-UA" dirty="0"/>
          </a:p>
        </p:txBody>
      </p:sp>
    </p:spTree>
    <p:extLst>
      <p:ext uri="{BB962C8B-B14F-4D97-AF65-F5344CB8AC3E}">
        <p14:creationId xmlns:p14="http://schemas.microsoft.com/office/powerpoint/2010/main" val="4182066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E73202B-5514-43F4-A08E-BD5A7060005E}" type="datetime1">
              <a:rPr lang="ru-UA" smtClean="0"/>
              <a:t>12.09.2020</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F2800B25-252E-4B42-8DB4-1205B063E65D}" type="slidenum">
              <a:rPr lang="ru-UA" smtClean="0"/>
              <a:t>‹#›</a:t>
            </a:fld>
            <a:endParaRPr lang="ru-UA"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10972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8817282-9E63-40FE-A245-6384197E06F0}" type="datetime1">
              <a:rPr lang="ru-UA" smtClean="0"/>
              <a:t>12.09.2020</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F2800B25-252E-4B42-8DB4-1205B063E65D}" type="slidenum">
              <a:rPr lang="ru-UA" smtClean="0"/>
              <a:t>‹#›</a:t>
            </a:fld>
            <a:endParaRPr lang="ru-UA" dirty="0"/>
          </a:p>
        </p:txBody>
      </p:sp>
    </p:spTree>
    <p:extLst>
      <p:ext uri="{BB962C8B-B14F-4D97-AF65-F5344CB8AC3E}">
        <p14:creationId xmlns:p14="http://schemas.microsoft.com/office/powerpoint/2010/main" val="815160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815DDCD-3E2E-42D9-A471-62CEEB45F29C}" type="datetime1">
              <a:rPr lang="ru-UA" smtClean="0"/>
              <a:t>12.09.2020</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F2800B25-252E-4B42-8DB4-1205B063E65D}" type="slidenum">
              <a:rPr lang="ru-UA" smtClean="0"/>
              <a:t>‹#›</a:t>
            </a:fld>
            <a:endParaRPr lang="ru-UA" dirty="0"/>
          </a:p>
        </p:txBody>
      </p:sp>
    </p:spTree>
    <p:extLst>
      <p:ext uri="{BB962C8B-B14F-4D97-AF65-F5344CB8AC3E}">
        <p14:creationId xmlns:p14="http://schemas.microsoft.com/office/powerpoint/2010/main" val="1248081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71ABCEB-0775-45F9-B94D-41F4D043DFBB}" type="datetime1">
              <a:rPr lang="ru-UA" smtClean="0"/>
              <a:t>12.09.2020</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F2800B25-252E-4B42-8DB4-1205B063E65D}" type="slidenum">
              <a:rPr lang="ru-UA" smtClean="0"/>
              <a:t>‹#›</a:t>
            </a:fld>
            <a:endParaRPr lang="ru-UA" dirty="0"/>
          </a:p>
        </p:txBody>
      </p:sp>
    </p:spTree>
    <p:extLst>
      <p:ext uri="{BB962C8B-B14F-4D97-AF65-F5344CB8AC3E}">
        <p14:creationId xmlns:p14="http://schemas.microsoft.com/office/powerpoint/2010/main" val="258023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9450377-CDB2-4A16-AD9E-94689B255A4D}" type="datetime1">
              <a:rPr lang="ru-UA" smtClean="0"/>
              <a:t>12.09.2020</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F2800B25-252E-4B42-8DB4-1205B063E65D}" type="slidenum">
              <a:rPr lang="ru-UA" smtClean="0"/>
              <a:t>‹#›</a:t>
            </a:fld>
            <a:endParaRPr lang="ru-UA" dirty="0"/>
          </a:p>
        </p:txBody>
      </p:sp>
    </p:spTree>
    <p:extLst>
      <p:ext uri="{BB962C8B-B14F-4D97-AF65-F5344CB8AC3E}">
        <p14:creationId xmlns:p14="http://schemas.microsoft.com/office/powerpoint/2010/main" val="72022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21DA920-F9E3-4E2F-8715-90774E3701A1}" type="datetime1">
              <a:rPr lang="ru-UA" smtClean="0"/>
              <a:t>12.09.2020</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6" name="Slide Number Placeholder 5"/>
          <p:cNvSpPr>
            <a:spLocks noGrp="1"/>
          </p:cNvSpPr>
          <p:nvPr>
            <p:ph type="sldNum" sz="quarter" idx="12"/>
          </p:nvPr>
        </p:nvSpPr>
        <p:spPr/>
        <p:txBody>
          <a:bodyPr/>
          <a:lstStyle/>
          <a:p>
            <a:fld id="{F2800B25-252E-4B42-8DB4-1205B063E65D}" type="slidenum">
              <a:rPr lang="ru-UA" smtClean="0"/>
              <a:t>‹#›</a:t>
            </a:fld>
            <a:endParaRPr lang="ru-UA" dirty="0"/>
          </a:p>
        </p:txBody>
      </p:sp>
    </p:spTree>
    <p:extLst>
      <p:ext uri="{BB962C8B-B14F-4D97-AF65-F5344CB8AC3E}">
        <p14:creationId xmlns:p14="http://schemas.microsoft.com/office/powerpoint/2010/main" val="225442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1D6C282-E9E9-4D2B-9310-57B96A6E1D0C}" type="datetime1">
              <a:rPr lang="ru-UA" smtClean="0"/>
              <a:t>12.09.2020</a:t>
            </a:fld>
            <a:endParaRPr lang="ru-UA" dirty="0"/>
          </a:p>
        </p:txBody>
      </p:sp>
      <p:sp>
        <p:nvSpPr>
          <p:cNvPr id="6" name="Footer Placeholder 5"/>
          <p:cNvSpPr>
            <a:spLocks noGrp="1"/>
          </p:cNvSpPr>
          <p:nvPr>
            <p:ph type="ftr" sz="quarter" idx="11"/>
          </p:nvPr>
        </p:nvSpPr>
        <p:spPr/>
        <p:txBody>
          <a:bodyPr/>
          <a:lstStyle/>
          <a:p>
            <a:endParaRPr lang="ru-UA" dirty="0"/>
          </a:p>
        </p:txBody>
      </p:sp>
      <p:sp>
        <p:nvSpPr>
          <p:cNvPr id="7" name="Slide Number Placeholder 6"/>
          <p:cNvSpPr>
            <a:spLocks noGrp="1"/>
          </p:cNvSpPr>
          <p:nvPr>
            <p:ph type="sldNum" sz="quarter" idx="12"/>
          </p:nvPr>
        </p:nvSpPr>
        <p:spPr/>
        <p:txBody>
          <a:bodyPr/>
          <a:lstStyle/>
          <a:p>
            <a:fld id="{F2800B25-252E-4B42-8DB4-1205B063E65D}" type="slidenum">
              <a:rPr lang="ru-UA" smtClean="0"/>
              <a:t>‹#›</a:t>
            </a:fld>
            <a:endParaRPr lang="ru-UA" dirty="0"/>
          </a:p>
        </p:txBody>
      </p:sp>
    </p:spTree>
    <p:extLst>
      <p:ext uri="{BB962C8B-B14F-4D97-AF65-F5344CB8AC3E}">
        <p14:creationId xmlns:p14="http://schemas.microsoft.com/office/powerpoint/2010/main" val="338064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25557AF-AD1A-425B-A61D-586B25D484AB}" type="datetime1">
              <a:rPr lang="ru-UA" smtClean="0"/>
              <a:t>12.09.2020</a:t>
            </a:fld>
            <a:endParaRPr lang="ru-UA" dirty="0"/>
          </a:p>
        </p:txBody>
      </p:sp>
      <p:sp>
        <p:nvSpPr>
          <p:cNvPr id="8" name="Footer Placeholder 7"/>
          <p:cNvSpPr>
            <a:spLocks noGrp="1"/>
          </p:cNvSpPr>
          <p:nvPr>
            <p:ph type="ftr" sz="quarter" idx="11"/>
          </p:nvPr>
        </p:nvSpPr>
        <p:spPr/>
        <p:txBody>
          <a:bodyPr/>
          <a:lstStyle/>
          <a:p>
            <a:endParaRPr lang="ru-UA" dirty="0"/>
          </a:p>
        </p:txBody>
      </p:sp>
      <p:sp>
        <p:nvSpPr>
          <p:cNvPr id="9" name="Slide Number Placeholder 8"/>
          <p:cNvSpPr>
            <a:spLocks noGrp="1"/>
          </p:cNvSpPr>
          <p:nvPr>
            <p:ph type="sldNum" sz="quarter" idx="12"/>
          </p:nvPr>
        </p:nvSpPr>
        <p:spPr/>
        <p:txBody>
          <a:bodyPr/>
          <a:lstStyle/>
          <a:p>
            <a:fld id="{F2800B25-252E-4B42-8DB4-1205B063E65D}" type="slidenum">
              <a:rPr lang="ru-UA" smtClean="0"/>
              <a:t>‹#›</a:t>
            </a:fld>
            <a:endParaRPr lang="ru-UA" dirty="0"/>
          </a:p>
        </p:txBody>
      </p:sp>
    </p:spTree>
    <p:extLst>
      <p:ext uri="{BB962C8B-B14F-4D97-AF65-F5344CB8AC3E}">
        <p14:creationId xmlns:p14="http://schemas.microsoft.com/office/powerpoint/2010/main" val="47152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B352A06-AD42-43F7-B229-831CA243E104}" type="datetime1">
              <a:rPr lang="ru-UA" smtClean="0"/>
              <a:t>12.09.2020</a:t>
            </a:fld>
            <a:endParaRPr lang="ru-UA" dirty="0"/>
          </a:p>
        </p:txBody>
      </p:sp>
      <p:sp>
        <p:nvSpPr>
          <p:cNvPr id="4" name="Footer Placeholder 3"/>
          <p:cNvSpPr>
            <a:spLocks noGrp="1"/>
          </p:cNvSpPr>
          <p:nvPr>
            <p:ph type="ftr" sz="quarter" idx="11"/>
          </p:nvPr>
        </p:nvSpPr>
        <p:spPr/>
        <p:txBody>
          <a:bodyPr/>
          <a:lstStyle/>
          <a:p>
            <a:endParaRPr lang="ru-UA" dirty="0"/>
          </a:p>
        </p:txBody>
      </p:sp>
      <p:sp>
        <p:nvSpPr>
          <p:cNvPr id="5" name="Slide Number Placeholder 4"/>
          <p:cNvSpPr>
            <a:spLocks noGrp="1"/>
          </p:cNvSpPr>
          <p:nvPr>
            <p:ph type="sldNum" sz="quarter" idx="12"/>
          </p:nvPr>
        </p:nvSpPr>
        <p:spPr/>
        <p:txBody>
          <a:bodyPr/>
          <a:lstStyle/>
          <a:p>
            <a:fld id="{F2800B25-252E-4B42-8DB4-1205B063E65D}" type="slidenum">
              <a:rPr lang="ru-UA" smtClean="0"/>
              <a:t>‹#›</a:t>
            </a:fld>
            <a:endParaRPr lang="ru-UA" dirty="0"/>
          </a:p>
        </p:txBody>
      </p:sp>
    </p:spTree>
    <p:extLst>
      <p:ext uri="{BB962C8B-B14F-4D97-AF65-F5344CB8AC3E}">
        <p14:creationId xmlns:p14="http://schemas.microsoft.com/office/powerpoint/2010/main" val="13576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4C413-B0B0-4805-92D5-798F2EBF6CEE}" type="datetime1">
              <a:rPr lang="ru-UA" smtClean="0"/>
              <a:t>12.09.2020</a:t>
            </a:fld>
            <a:endParaRPr lang="ru-UA" dirty="0"/>
          </a:p>
        </p:txBody>
      </p:sp>
      <p:sp>
        <p:nvSpPr>
          <p:cNvPr id="3" name="Footer Placeholder 2"/>
          <p:cNvSpPr>
            <a:spLocks noGrp="1"/>
          </p:cNvSpPr>
          <p:nvPr>
            <p:ph type="ftr" sz="quarter" idx="11"/>
          </p:nvPr>
        </p:nvSpPr>
        <p:spPr/>
        <p:txBody>
          <a:bodyPr/>
          <a:lstStyle/>
          <a:p>
            <a:endParaRPr lang="ru-UA" dirty="0"/>
          </a:p>
        </p:txBody>
      </p:sp>
      <p:sp>
        <p:nvSpPr>
          <p:cNvPr id="4" name="Slide Number Placeholder 3"/>
          <p:cNvSpPr>
            <a:spLocks noGrp="1"/>
          </p:cNvSpPr>
          <p:nvPr>
            <p:ph type="sldNum" sz="quarter" idx="12"/>
          </p:nvPr>
        </p:nvSpPr>
        <p:spPr/>
        <p:txBody>
          <a:bodyPr/>
          <a:lstStyle/>
          <a:p>
            <a:fld id="{F2800B25-252E-4B42-8DB4-1205B063E65D}" type="slidenum">
              <a:rPr lang="ru-UA" smtClean="0"/>
              <a:t>‹#›</a:t>
            </a:fld>
            <a:endParaRPr lang="ru-UA" dirty="0"/>
          </a:p>
        </p:txBody>
      </p:sp>
    </p:spTree>
    <p:extLst>
      <p:ext uri="{BB962C8B-B14F-4D97-AF65-F5344CB8AC3E}">
        <p14:creationId xmlns:p14="http://schemas.microsoft.com/office/powerpoint/2010/main" val="244755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FAEC07C-2E30-4373-AF79-22CA146406BD}" type="datetime1">
              <a:rPr lang="ru-UA" smtClean="0"/>
              <a:t>12.09.2020</a:t>
            </a:fld>
            <a:endParaRPr lang="ru-UA" dirty="0"/>
          </a:p>
        </p:txBody>
      </p:sp>
      <p:sp>
        <p:nvSpPr>
          <p:cNvPr id="6" name="Footer Placeholder 5"/>
          <p:cNvSpPr>
            <a:spLocks noGrp="1"/>
          </p:cNvSpPr>
          <p:nvPr>
            <p:ph type="ftr" sz="quarter" idx="11"/>
          </p:nvPr>
        </p:nvSpPr>
        <p:spPr/>
        <p:txBody>
          <a:bodyPr/>
          <a:lstStyle/>
          <a:p>
            <a:endParaRPr lang="ru-UA" dirty="0"/>
          </a:p>
        </p:txBody>
      </p:sp>
      <p:sp>
        <p:nvSpPr>
          <p:cNvPr id="7" name="Slide Number Placeholder 6"/>
          <p:cNvSpPr>
            <a:spLocks noGrp="1"/>
          </p:cNvSpPr>
          <p:nvPr>
            <p:ph type="sldNum" sz="quarter" idx="12"/>
          </p:nvPr>
        </p:nvSpPr>
        <p:spPr/>
        <p:txBody>
          <a:bodyPr/>
          <a:lstStyle/>
          <a:p>
            <a:fld id="{F2800B25-252E-4B42-8DB4-1205B063E65D}" type="slidenum">
              <a:rPr lang="ru-UA" smtClean="0"/>
              <a:t>‹#›</a:t>
            </a:fld>
            <a:endParaRPr lang="ru-UA" dirty="0"/>
          </a:p>
        </p:txBody>
      </p:sp>
    </p:spTree>
    <p:extLst>
      <p:ext uri="{BB962C8B-B14F-4D97-AF65-F5344CB8AC3E}">
        <p14:creationId xmlns:p14="http://schemas.microsoft.com/office/powerpoint/2010/main" val="257293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UA" dirty="0"/>
          </a:p>
        </p:txBody>
      </p:sp>
      <p:sp>
        <p:nvSpPr>
          <p:cNvPr id="7" name="Slide Number Placeholder 6"/>
          <p:cNvSpPr>
            <a:spLocks noGrp="1"/>
          </p:cNvSpPr>
          <p:nvPr>
            <p:ph type="sldNum" sz="quarter" idx="12"/>
          </p:nvPr>
        </p:nvSpPr>
        <p:spPr/>
        <p:txBody>
          <a:bodyPr/>
          <a:lstStyle/>
          <a:p>
            <a:fld id="{F2800B25-252E-4B42-8DB4-1205B063E65D}" type="slidenum">
              <a:rPr lang="ru-UA" smtClean="0"/>
              <a:t>‹#›</a:t>
            </a:fld>
            <a:endParaRPr lang="ru-UA" dirty="0"/>
          </a:p>
        </p:txBody>
      </p:sp>
      <p:sp>
        <p:nvSpPr>
          <p:cNvPr id="5" name="Date Placeholder 4"/>
          <p:cNvSpPr>
            <a:spLocks noGrp="1"/>
          </p:cNvSpPr>
          <p:nvPr>
            <p:ph type="dt" sz="half" idx="10"/>
          </p:nvPr>
        </p:nvSpPr>
        <p:spPr/>
        <p:txBody>
          <a:bodyPr/>
          <a:lstStyle/>
          <a:p>
            <a:fld id="{4C48CF02-5FD9-416F-BB29-442BA3705333}" type="datetime1">
              <a:rPr lang="ru-UA" smtClean="0"/>
              <a:t>12.09.2020</a:t>
            </a:fld>
            <a:endParaRPr lang="ru-UA" dirty="0"/>
          </a:p>
        </p:txBody>
      </p:sp>
    </p:spTree>
    <p:extLst>
      <p:ext uri="{BB962C8B-B14F-4D97-AF65-F5344CB8AC3E}">
        <p14:creationId xmlns:p14="http://schemas.microsoft.com/office/powerpoint/2010/main" val="223773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DC93E8-1F96-41C0-85AA-047CD9B3FCDD}" type="datetime1">
              <a:rPr lang="ru-UA" smtClean="0"/>
              <a:t>12.09.2020</a:t>
            </a:fld>
            <a:endParaRPr lang="ru-UA"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UA"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2800B25-252E-4B42-8DB4-1205B063E65D}" type="slidenum">
              <a:rPr lang="ru-UA" smtClean="0"/>
              <a:t>‹#›</a:t>
            </a:fld>
            <a:endParaRPr lang="ru-UA" dirty="0"/>
          </a:p>
        </p:txBody>
      </p:sp>
    </p:spTree>
    <p:extLst>
      <p:ext uri="{BB962C8B-B14F-4D97-AF65-F5344CB8AC3E}">
        <p14:creationId xmlns:p14="http://schemas.microsoft.com/office/powerpoint/2010/main" val="8702202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0E95D6-6C31-4024-83B6-8B2104119280}"/>
              </a:ext>
            </a:extLst>
          </p:cNvPr>
          <p:cNvSpPr>
            <a:spLocks noGrp="1"/>
          </p:cNvSpPr>
          <p:nvPr>
            <p:ph type="ctrTitle"/>
          </p:nvPr>
        </p:nvSpPr>
        <p:spPr>
          <a:xfrm>
            <a:off x="1959829" y="557977"/>
            <a:ext cx="7766936" cy="2376599"/>
          </a:xfrm>
        </p:spPr>
        <p:txBody>
          <a:bodyPr/>
          <a:lstStyle/>
          <a:p>
            <a:pPr algn="ctr"/>
            <a:r>
              <a:rPr lang="uk-UA" sz="3600" b="1" i="1" dirty="0">
                <a:solidFill>
                  <a:schemeClr val="accent2"/>
                </a:solidFill>
                <a:latin typeface="Times New Roman" panose="02020603050405020304" pitchFamily="18" charset="0"/>
                <a:cs typeface="Times New Roman" panose="02020603050405020304" pitchFamily="18" charset="0"/>
              </a:rPr>
              <a:t>Вступ до гідроенергетики</a:t>
            </a:r>
            <a:endParaRPr lang="ru-UA" sz="3600" b="1" i="1" dirty="0">
              <a:solidFill>
                <a:schemeClr val="accent2"/>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3F45D5E9-B27A-4884-8936-2E4B2D888472}"/>
              </a:ext>
            </a:extLst>
          </p:cNvPr>
          <p:cNvSpPr>
            <a:spLocks noGrp="1"/>
          </p:cNvSpPr>
          <p:nvPr>
            <p:ph type="subTitle" idx="1"/>
          </p:nvPr>
        </p:nvSpPr>
        <p:spPr>
          <a:xfrm>
            <a:off x="1773397" y="3615828"/>
            <a:ext cx="7766936" cy="2376600"/>
          </a:xfrm>
        </p:spPr>
        <p:txBody>
          <a:bodyPr>
            <a:normAutofit fontScale="70000" lnSpcReduction="20000"/>
          </a:bodyPr>
          <a:lstStyle/>
          <a:p>
            <a:pPr algn="ctr"/>
            <a:r>
              <a:rPr lang="uk-UA" sz="3600" i="1" dirty="0">
                <a:solidFill>
                  <a:srgbClr val="002060"/>
                </a:solidFill>
                <a:latin typeface="Times New Roman" panose="02020603050405020304" pitchFamily="18" charset="0"/>
                <a:cs typeface="Times New Roman" panose="02020603050405020304" pitchFamily="18" charset="0"/>
              </a:rPr>
              <a:t>доктор технічних наук, доцент, завідувач кафедри теплоенергетики та гідроенергетики</a:t>
            </a:r>
          </a:p>
          <a:p>
            <a:pPr algn="ctr"/>
            <a:r>
              <a:rPr lang="uk-UA" sz="3600" i="1" dirty="0">
                <a:solidFill>
                  <a:srgbClr val="002060"/>
                </a:solidFill>
                <a:latin typeface="Times New Roman" panose="02020603050405020304" pitchFamily="18" charset="0"/>
                <a:cs typeface="Times New Roman" panose="02020603050405020304" pitchFamily="18" charset="0"/>
              </a:rPr>
              <a:t>академік Європейської науково-освітньої академії, </a:t>
            </a:r>
          </a:p>
          <a:p>
            <a:pPr algn="ctr"/>
            <a:r>
              <a:rPr lang="uk-UA" sz="3600" i="1" dirty="0">
                <a:solidFill>
                  <a:srgbClr val="002060"/>
                </a:solidFill>
                <a:latin typeface="Times New Roman" panose="02020603050405020304" pitchFamily="18" charset="0"/>
                <a:cs typeface="Times New Roman" panose="02020603050405020304" pitchFamily="18" charset="0"/>
              </a:rPr>
              <a:t>провідний науковий співробітник</a:t>
            </a:r>
          </a:p>
          <a:p>
            <a:pPr algn="ctr"/>
            <a:r>
              <a:rPr lang="uk-UA" sz="3600" i="1" dirty="0" err="1">
                <a:solidFill>
                  <a:srgbClr val="002060"/>
                </a:solidFill>
                <a:latin typeface="Times New Roman" panose="02020603050405020304" pitchFamily="18" charset="0"/>
                <a:cs typeface="Times New Roman" panose="02020603050405020304" pitchFamily="18" charset="0"/>
              </a:rPr>
              <a:t>Чейлитко</a:t>
            </a:r>
            <a:r>
              <a:rPr lang="uk-UA" sz="3600" i="1" dirty="0">
                <a:solidFill>
                  <a:srgbClr val="002060"/>
                </a:solidFill>
                <a:latin typeface="Times New Roman" panose="02020603050405020304" pitchFamily="18" charset="0"/>
                <a:cs typeface="Times New Roman" panose="02020603050405020304" pitchFamily="18" charset="0"/>
              </a:rPr>
              <a:t> Андрій Олександрович</a:t>
            </a:r>
          </a:p>
          <a:p>
            <a:endParaRPr lang="ru-UA" dirty="0"/>
          </a:p>
        </p:txBody>
      </p:sp>
    </p:spTree>
    <p:extLst>
      <p:ext uri="{BB962C8B-B14F-4D97-AF65-F5344CB8AC3E}">
        <p14:creationId xmlns:p14="http://schemas.microsoft.com/office/powerpoint/2010/main" val="376500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BED748-A05D-4214-9460-593A1161E2C4}"/>
              </a:ext>
            </a:extLst>
          </p:cNvPr>
          <p:cNvSpPr>
            <a:spLocks noGrp="1"/>
          </p:cNvSpPr>
          <p:nvPr>
            <p:ph type="title"/>
          </p:nvPr>
        </p:nvSpPr>
        <p:spPr>
          <a:xfrm>
            <a:off x="1005808" y="600723"/>
            <a:ext cx="8596668" cy="1320800"/>
          </a:xfrm>
        </p:spPr>
        <p:txBody>
          <a:bodyPr/>
          <a:lstStyle/>
          <a:p>
            <a:pPr algn="ctr"/>
            <a:r>
              <a:rPr lang="uk-UA" dirty="0">
                <a:solidFill>
                  <a:srgbClr val="002060"/>
                </a:solidFill>
                <a:latin typeface="Times New Roman" panose="02020603050405020304" pitchFamily="18" charset="0"/>
                <a:cs typeface="Times New Roman" panose="02020603050405020304" pitchFamily="18" charset="0"/>
              </a:rPr>
              <a:t>Зображення руслової ГЕС (Канівська)</a:t>
            </a:r>
            <a:endParaRPr lang="ru-UA" dirty="0">
              <a:solidFill>
                <a:srgbClr val="002060"/>
              </a:solidFill>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32CBC46A-71B5-477D-B85F-3B76F6AB7401}"/>
              </a:ext>
            </a:extLst>
          </p:cNvPr>
          <p:cNvPicPr>
            <a:picLocks noGrp="1" noChangeAspect="1"/>
          </p:cNvPicPr>
          <p:nvPr>
            <p:ph idx="1"/>
          </p:nvPr>
        </p:nvPicPr>
        <p:blipFill>
          <a:blip r:embed="rId2"/>
          <a:stretch>
            <a:fillRect/>
          </a:stretch>
        </p:blipFill>
        <p:spPr>
          <a:xfrm>
            <a:off x="1651246" y="1615736"/>
            <a:ext cx="6835151" cy="3847830"/>
          </a:xfrm>
          <a:prstGeom prst="rect">
            <a:avLst/>
          </a:prstGeom>
        </p:spPr>
      </p:pic>
      <p:sp>
        <p:nvSpPr>
          <p:cNvPr id="4" name="Номер слайда 3">
            <a:extLst>
              <a:ext uri="{FF2B5EF4-FFF2-40B4-BE49-F238E27FC236}">
                <a16:creationId xmlns:a16="http://schemas.microsoft.com/office/drawing/2014/main" id="{51A7C80F-49F1-451D-A001-541B0C393A64}"/>
              </a:ext>
            </a:extLst>
          </p:cNvPr>
          <p:cNvSpPr>
            <a:spLocks noGrp="1"/>
          </p:cNvSpPr>
          <p:nvPr>
            <p:ph type="sldNum" sz="quarter" idx="12"/>
          </p:nvPr>
        </p:nvSpPr>
        <p:spPr>
          <a:xfrm>
            <a:off x="8919137" y="6074714"/>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10</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729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270890-C5C8-413D-AE6C-DD8C8E65433B}"/>
              </a:ext>
            </a:extLst>
          </p:cNvPr>
          <p:cNvSpPr>
            <a:spLocks noGrp="1"/>
          </p:cNvSpPr>
          <p:nvPr>
            <p:ph type="title"/>
          </p:nvPr>
        </p:nvSpPr>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Пригребельна ГЕС</a:t>
            </a:r>
            <a:br>
              <a:rPr lang="ru-RU" dirty="0">
                <a:solidFill>
                  <a:srgbClr val="002060"/>
                </a:solidFill>
                <a:latin typeface="Times New Roman" panose="02020603050405020304" pitchFamily="18" charset="0"/>
                <a:cs typeface="Times New Roman" panose="02020603050405020304" pitchFamily="18" charset="0"/>
              </a:rPr>
            </a:b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BFB79FF1-1E9E-41B7-9946-A7D19CDC8DF2}"/>
              </a:ext>
            </a:extLst>
          </p:cNvPr>
          <p:cNvSpPr>
            <a:spLocks noGrp="1"/>
          </p:cNvSpPr>
          <p:nvPr>
            <p:ph idx="1"/>
          </p:nvPr>
        </p:nvSpPr>
        <p:spPr>
          <a:xfrm>
            <a:off x="677333" y="1778386"/>
            <a:ext cx="8990449" cy="4470014"/>
          </a:xfrm>
        </p:spPr>
        <p:txBody>
          <a:bodyPr>
            <a:normAutofit/>
          </a:bodyPr>
          <a:lstStyle/>
          <a:p>
            <a:pPr marL="0" indent="450000" algn="just">
              <a:spcBef>
                <a:spcPts val="0"/>
              </a:spcBef>
              <a:buNone/>
            </a:pPr>
            <a:r>
              <a:rPr lang="uk-UA" sz="2400" dirty="0">
                <a:solidFill>
                  <a:schemeClr val="tx1">
                    <a:lumMod val="95000"/>
                    <a:lumOff val="5000"/>
                  </a:schemeClr>
                </a:solidFill>
                <a:latin typeface="Times New Roman" panose="02020603050405020304" pitchFamily="18" charset="0"/>
                <a:cs typeface="Times New Roman" panose="02020603050405020304" pitchFamily="18" charset="0"/>
              </a:rPr>
              <a:t>Гідроелектрична станція, натиск якої створюється за допомогою греблі, а машинний зал і будівля гідроелектричної станції винесені за межі дамби. Статичний напір води сприймається щитової стінкою, в якій беруть початок турбінні водоводи. Пригребельні гідроелектростанції споруджують при тиску від 30 до 200 м.</a:t>
            </a:r>
          </a:p>
        </p:txBody>
      </p:sp>
      <p:sp>
        <p:nvSpPr>
          <p:cNvPr id="4" name="Номер слайда 3">
            <a:extLst>
              <a:ext uri="{FF2B5EF4-FFF2-40B4-BE49-F238E27FC236}">
                <a16:creationId xmlns:a16="http://schemas.microsoft.com/office/drawing/2014/main" id="{9A9EADF7-F3B8-47D8-9007-08B67A2B7A0E}"/>
              </a:ext>
            </a:extLst>
          </p:cNvPr>
          <p:cNvSpPr>
            <a:spLocks noGrp="1"/>
          </p:cNvSpPr>
          <p:nvPr>
            <p:ph type="sldNum" sz="quarter" idx="12"/>
          </p:nvPr>
        </p:nvSpPr>
        <p:spPr>
          <a:xfrm>
            <a:off x="8984443" y="6147894"/>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11</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4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946677-DC7D-4C03-809C-9AC11A3DF2BB}"/>
              </a:ext>
            </a:extLst>
          </p:cNvPr>
          <p:cNvSpPr>
            <a:spLocks noGrp="1"/>
          </p:cNvSpPr>
          <p:nvPr>
            <p:ph type="title"/>
          </p:nvPr>
        </p:nvSpPr>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Загальний вид пригребельної ГЕС </a:t>
            </a:r>
            <a:endParaRPr lang="ru-UA" dirty="0">
              <a:solidFill>
                <a:srgbClr val="002060"/>
              </a:solidFill>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a16="http://schemas.microsoft.com/office/drawing/2014/main" id="{9E900E10-2235-431A-8E83-6F75E4C64A7A}"/>
              </a:ext>
            </a:extLst>
          </p:cNvPr>
          <p:cNvPicPr>
            <a:picLocks noGrp="1" noChangeAspect="1"/>
          </p:cNvPicPr>
          <p:nvPr>
            <p:ph idx="1"/>
          </p:nvPr>
        </p:nvPicPr>
        <p:blipFill>
          <a:blip r:embed="rId2"/>
          <a:stretch>
            <a:fillRect/>
          </a:stretch>
        </p:blipFill>
        <p:spPr>
          <a:xfrm>
            <a:off x="599094" y="1110202"/>
            <a:ext cx="4572396" cy="3932261"/>
          </a:xfrm>
        </p:spPr>
      </p:pic>
      <p:sp>
        <p:nvSpPr>
          <p:cNvPr id="4" name="Номер слайда 3">
            <a:extLst>
              <a:ext uri="{FF2B5EF4-FFF2-40B4-BE49-F238E27FC236}">
                <a16:creationId xmlns:a16="http://schemas.microsoft.com/office/drawing/2014/main" id="{235D3722-38B3-4BBE-8FDA-7B778825F1A6}"/>
              </a:ext>
            </a:extLst>
          </p:cNvPr>
          <p:cNvSpPr>
            <a:spLocks noGrp="1"/>
          </p:cNvSpPr>
          <p:nvPr>
            <p:ph type="sldNum" sz="quarter" idx="12"/>
          </p:nvPr>
        </p:nvSpPr>
        <p:spPr>
          <a:xfrm>
            <a:off x="9738804" y="6255798"/>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12</a:t>
            </a:fld>
            <a:endParaRPr lang="ru-UA" sz="1400" dirty="0">
              <a:solidFill>
                <a:srgbClr val="002060"/>
              </a:solidFill>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E16962BE-8729-45AE-9797-A218F5551BD9}"/>
              </a:ext>
            </a:extLst>
          </p:cNvPr>
          <p:cNvPicPr>
            <a:picLocks noChangeAspect="1"/>
          </p:cNvPicPr>
          <p:nvPr/>
        </p:nvPicPr>
        <p:blipFill>
          <a:blip r:embed="rId3"/>
          <a:stretch>
            <a:fillRect/>
          </a:stretch>
        </p:blipFill>
        <p:spPr>
          <a:xfrm>
            <a:off x="4899969" y="1163468"/>
            <a:ext cx="4645555" cy="3932261"/>
          </a:xfrm>
          <a:prstGeom prst="rect">
            <a:avLst/>
          </a:prstGeom>
        </p:spPr>
      </p:pic>
      <p:sp>
        <p:nvSpPr>
          <p:cNvPr id="10" name="TextBox 9">
            <a:extLst>
              <a:ext uri="{FF2B5EF4-FFF2-40B4-BE49-F238E27FC236}">
                <a16:creationId xmlns:a16="http://schemas.microsoft.com/office/drawing/2014/main" id="{92B9D26A-7997-4F58-9701-E26CA49EF94C}"/>
              </a:ext>
            </a:extLst>
          </p:cNvPr>
          <p:cNvSpPr txBox="1"/>
          <p:nvPr/>
        </p:nvSpPr>
        <p:spPr>
          <a:xfrm>
            <a:off x="-67030" y="4960778"/>
            <a:ext cx="6098958" cy="1323439"/>
          </a:xfrm>
          <a:prstGeom prst="rect">
            <a:avLst/>
          </a:prstGeom>
          <a:noFill/>
        </p:spPr>
        <p:txBody>
          <a:bodyPr wrap="square">
            <a:spAutoFit/>
          </a:bodyPr>
          <a:lstStyle/>
          <a:p>
            <a:pPr indent="457200" algn="just"/>
            <a:r>
              <a:rPr lang="ru-RU" sz="1600" dirty="0">
                <a:latin typeface="Times New Roman" panose="02020603050405020304" pitchFamily="18" charset="0"/>
                <a:cs typeface="Times New Roman" panose="02020603050405020304" pitchFamily="18" charset="0"/>
              </a:rPr>
              <a:t>а) 1 - будівля ГЕС;</a:t>
            </a:r>
          </a:p>
          <a:p>
            <a:pPr indent="457200" algn="just"/>
            <a:r>
              <a:rPr lang="ru-RU" sz="1600" dirty="0">
                <a:latin typeface="Times New Roman" panose="02020603050405020304" pitchFamily="18" charset="0"/>
                <a:cs typeface="Times New Roman" panose="02020603050405020304" pitchFamily="18" charset="0"/>
              </a:rPr>
              <a:t>    2 - станційний бетонна гребля;</a:t>
            </a:r>
          </a:p>
          <a:p>
            <a:pPr indent="457200" algn="just"/>
            <a:r>
              <a:rPr lang="ru-RU" sz="1600" dirty="0">
                <a:latin typeface="Times New Roman" panose="02020603050405020304" pitchFamily="18" charset="0"/>
                <a:cs typeface="Times New Roman" panose="02020603050405020304" pitchFamily="18" charset="0"/>
              </a:rPr>
              <a:t>    3 - бетонний водозлив; </a:t>
            </a:r>
          </a:p>
          <a:p>
            <a:pPr indent="457200" algn="just"/>
            <a:r>
              <a:rPr lang="ru-RU" sz="1600" dirty="0">
                <a:latin typeface="Times New Roman" panose="02020603050405020304" pitchFamily="18" charset="0"/>
                <a:cs typeface="Times New Roman" panose="02020603050405020304" pitchFamily="18" charset="0"/>
              </a:rPr>
              <a:t>    4 - кам'яно-накидні греблі;</a:t>
            </a:r>
          </a:p>
          <a:p>
            <a:pPr indent="457200" algn="just"/>
            <a:r>
              <a:rPr lang="ru-RU" sz="1600" dirty="0">
                <a:latin typeface="Times New Roman" panose="02020603050405020304" pitchFamily="18" charset="0"/>
                <a:cs typeface="Times New Roman" panose="02020603050405020304" pitchFamily="18" charset="0"/>
              </a:rPr>
              <a:t>    5 - </a:t>
            </a:r>
            <a:r>
              <a:rPr lang="ru-RU" sz="1600" dirty="0" err="1">
                <a:latin typeface="Times New Roman" panose="02020603050405020304" pitchFamily="18" charset="0"/>
                <a:cs typeface="Times New Roman" panose="02020603050405020304" pitchFamily="18" charset="0"/>
              </a:rPr>
              <a:t>Відкриті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розподільні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пристрої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вищої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напруги</a:t>
            </a:r>
            <a:r>
              <a:rPr lang="ru-RU" sz="1600" dirty="0">
                <a:latin typeface="Times New Roman" panose="02020603050405020304" pitchFamily="18" charset="0"/>
                <a:cs typeface="Times New Roman" panose="02020603050405020304" pitchFamily="18" charset="0"/>
              </a:rPr>
              <a:t> (ОРУ ВН).</a:t>
            </a:r>
            <a:endParaRPr lang="ru-UA" sz="1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A9677E6-87DB-4AC4-915E-421C83D1A98A}"/>
              </a:ext>
            </a:extLst>
          </p:cNvPr>
          <p:cNvSpPr txBox="1"/>
          <p:nvPr/>
        </p:nvSpPr>
        <p:spPr>
          <a:xfrm>
            <a:off x="5354273" y="4924961"/>
            <a:ext cx="6098958" cy="1323439"/>
          </a:xfrm>
          <a:prstGeom prst="rect">
            <a:avLst/>
          </a:prstGeom>
          <a:noFill/>
        </p:spPr>
        <p:txBody>
          <a:bodyPr wrap="square">
            <a:spAutoFit/>
          </a:bodyPr>
          <a:lstStyle/>
          <a:p>
            <a:pPr indent="457200" algn="just"/>
            <a:r>
              <a:rPr lang="ru-RU" sz="1600" dirty="0">
                <a:latin typeface="Times New Roman" panose="02020603050405020304" pitchFamily="18" charset="0"/>
                <a:cs typeface="Times New Roman" panose="02020603050405020304" pitchFamily="18" charset="0"/>
              </a:rPr>
              <a:t>б) 1 - гребля;</a:t>
            </a:r>
          </a:p>
          <a:p>
            <a:pPr indent="457200" algn="just"/>
            <a:r>
              <a:rPr lang="ru-RU" sz="1600" dirty="0">
                <a:latin typeface="Times New Roman" panose="02020603050405020304" pitchFamily="18" charset="0"/>
                <a:cs typeface="Times New Roman" panose="02020603050405020304" pitchFamily="18" charset="0"/>
              </a:rPr>
              <a:t>     2 - водовід;</a:t>
            </a:r>
          </a:p>
          <a:p>
            <a:pPr indent="457200" algn="just"/>
            <a:r>
              <a:rPr lang="ru-RU" sz="1600" dirty="0">
                <a:latin typeface="Times New Roman" panose="02020603050405020304" pitchFamily="18" charset="0"/>
                <a:cs typeface="Times New Roman" panose="02020603050405020304" pitchFamily="18" charset="0"/>
              </a:rPr>
              <a:t>     3 - майданчик електротехнічного обладнання високої напруги;</a:t>
            </a:r>
          </a:p>
          <a:p>
            <a:pPr indent="457200" algn="just"/>
            <a:r>
              <a:rPr lang="ru-RU" sz="1600" dirty="0">
                <a:latin typeface="Times New Roman" panose="02020603050405020304" pitchFamily="18" charset="0"/>
                <a:cs typeface="Times New Roman" panose="02020603050405020304" pitchFamily="18" charset="0"/>
              </a:rPr>
              <a:t>      4 - будівля машинного залу ГЕС.</a:t>
            </a:r>
            <a:endParaRPr lang="ru-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763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2FAD82-3B4F-49B4-BEB6-3042CAFB8870}"/>
              </a:ext>
            </a:extLst>
          </p:cNvPr>
          <p:cNvSpPr>
            <a:spLocks noGrp="1"/>
          </p:cNvSpPr>
          <p:nvPr>
            <p:ph type="title"/>
          </p:nvPr>
        </p:nvSpPr>
        <p:spPr/>
        <p:txBody>
          <a:bodyPr/>
          <a:lstStyle/>
          <a:p>
            <a:pPr algn="ctr"/>
            <a:r>
              <a:rPr lang="uk-UA" dirty="0">
                <a:solidFill>
                  <a:srgbClr val="002060"/>
                </a:solidFill>
                <a:latin typeface="Times New Roman" panose="02020603050405020304" pitchFamily="18" charset="0"/>
                <a:cs typeface="Times New Roman" panose="02020603050405020304" pitchFamily="18" charset="0"/>
              </a:rPr>
              <a:t>Зображення пригребельної ГЕС (Дніпровська)</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B3B6D9AE-2502-479C-B498-B22AEBCEBC3B}"/>
              </a:ext>
            </a:extLst>
          </p:cNvPr>
          <p:cNvSpPr>
            <a:spLocks noGrp="1"/>
          </p:cNvSpPr>
          <p:nvPr>
            <p:ph type="sldNum" sz="quarter" idx="12"/>
          </p:nvPr>
        </p:nvSpPr>
        <p:spPr>
          <a:xfrm>
            <a:off x="9407408" y="6254426"/>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13</a:t>
            </a:fld>
            <a:endParaRPr lang="ru-UA" sz="1400" dirty="0">
              <a:solidFill>
                <a:srgbClr val="002060"/>
              </a:solidFill>
              <a:latin typeface="Times New Roman" panose="02020603050405020304" pitchFamily="18" charset="0"/>
              <a:cs typeface="Times New Roman" panose="02020603050405020304" pitchFamily="18" charset="0"/>
            </a:endParaRPr>
          </a:p>
        </p:txBody>
      </p:sp>
      <p:pic>
        <p:nvPicPr>
          <p:cNvPr id="12" name="Объект 11">
            <a:extLst>
              <a:ext uri="{FF2B5EF4-FFF2-40B4-BE49-F238E27FC236}">
                <a16:creationId xmlns:a16="http://schemas.microsoft.com/office/drawing/2014/main" id="{55D1072C-D81A-40DD-8427-CBE2097323FE}"/>
              </a:ext>
            </a:extLst>
          </p:cNvPr>
          <p:cNvPicPr>
            <a:picLocks noGrp="1" noChangeAspect="1"/>
          </p:cNvPicPr>
          <p:nvPr>
            <p:ph idx="1"/>
          </p:nvPr>
        </p:nvPicPr>
        <p:blipFill>
          <a:blip r:embed="rId2"/>
          <a:stretch>
            <a:fillRect/>
          </a:stretch>
        </p:blipFill>
        <p:spPr>
          <a:xfrm>
            <a:off x="1997476" y="2178974"/>
            <a:ext cx="6320900" cy="3982129"/>
          </a:xfrm>
          <a:prstGeom prst="rect">
            <a:avLst/>
          </a:prstGeom>
        </p:spPr>
      </p:pic>
    </p:spTree>
    <p:extLst>
      <p:ext uri="{BB962C8B-B14F-4D97-AF65-F5344CB8AC3E}">
        <p14:creationId xmlns:p14="http://schemas.microsoft.com/office/powerpoint/2010/main" val="3146157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9D83DF-6DDA-43EF-90DA-ECE2D745629D}"/>
              </a:ext>
            </a:extLst>
          </p:cNvPr>
          <p:cNvSpPr>
            <a:spLocks noGrp="1"/>
          </p:cNvSpPr>
          <p:nvPr>
            <p:ph type="title"/>
          </p:nvPr>
        </p:nvSpPr>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Гідроакумулююча ГЕС (ГАЕС)</a:t>
            </a:r>
            <a:br>
              <a:rPr lang="ru-RU" dirty="0">
                <a:solidFill>
                  <a:srgbClr val="002060"/>
                </a:solidFill>
                <a:latin typeface="Times New Roman" panose="02020603050405020304" pitchFamily="18" charset="0"/>
                <a:cs typeface="Times New Roman" panose="02020603050405020304" pitchFamily="18" charset="0"/>
              </a:rPr>
            </a:b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B4BE93F8-9430-4C18-BA4C-A299493ED427}"/>
              </a:ext>
            </a:extLst>
          </p:cNvPr>
          <p:cNvSpPr>
            <a:spLocks noGrp="1"/>
          </p:cNvSpPr>
          <p:nvPr>
            <p:ph idx="1"/>
          </p:nvPr>
        </p:nvSpPr>
        <p:spPr>
          <a:xfrm>
            <a:off x="677334" y="1728680"/>
            <a:ext cx="9070348" cy="4612057"/>
          </a:xfrm>
        </p:spPr>
        <p:txBody>
          <a:bodyPr>
            <a:normAutofit/>
          </a:bodyPr>
          <a:lstStyle/>
          <a:p>
            <a:pPr marL="0" indent="450000" algn="just">
              <a:spcBef>
                <a:spcPts val="0"/>
              </a:spcBef>
              <a:buNone/>
            </a:pP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Гідроелектрична станція, принцип дії якої полягає в перетворенні електричної енергії, одержуваної від іншої електростанцій, в потенційну енергію води; при зворотному перетворенні накопичена енергія віддається в енергосистему головним чином для покриття піків навантаження. Гідротехнічні споруди ГАЕС складаються з двох басейнів, розташованих на різних рівнях, і сполучного трубопроводу.</a:t>
            </a:r>
            <a:endParaRPr lang="ru-UA"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F25B8F21-BA1D-4AF1-9ACF-C3872C6DAA8A}"/>
              </a:ext>
            </a:extLst>
          </p:cNvPr>
          <p:cNvSpPr>
            <a:spLocks noGrp="1"/>
          </p:cNvSpPr>
          <p:nvPr>
            <p:ph type="sldNum" sz="quarter" idx="12"/>
          </p:nvPr>
        </p:nvSpPr>
        <p:spPr>
          <a:xfrm>
            <a:off x="9064343" y="6139016"/>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14</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075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145181-DCA2-4371-B89F-47E54D5FD4F4}"/>
              </a:ext>
            </a:extLst>
          </p:cNvPr>
          <p:cNvSpPr>
            <a:spLocks noGrp="1"/>
          </p:cNvSpPr>
          <p:nvPr>
            <p:ph type="title"/>
          </p:nvPr>
        </p:nvSpPr>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Загальний вид гідроакумулюючої ГЕС  </a:t>
            </a:r>
            <a:endParaRPr lang="ru-UA" dirty="0">
              <a:solidFill>
                <a:srgbClr val="002060"/>
              </a:solidFill>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a16="http://schemas.microsoft.com/office/drawing/2014/main" id="{A1C804CB-C7DF-4275-B91E-836611A8C39C}"/>
              </a:ext>
            </a:extLst>
          </p:cNvPr>
          <p:cNvPicPr>
            <a:picLocks noGrp="1" noChangeAspect="1"/>
          </p:cNvPicPr>
          <p:nvPr>
            <p:ph idx="1"/>
          </p:nvPr>
        </p:nvPicPr>
        <p:blipFill>
          <a:blip r:embed="rId2"/>
          <a:stretch>
            <a:fillRect/>
          </a:stretch>
        </p:blipFill>
        <p:spPr>
          <a:xfrm>
            <a:off x="782467" y="1373627"/>
            <a:ext cx="8718036" cy="3926164"/>
          </a:xfrm>
        </p:spPr>
      </p:pic>
      <p:sp>
        <p:nvSpPr>
          <p:cNvPr id="4" name="Номер слайда 3">
            <a:extLst>
              <a:ext uri="{FF2B5EF4-FFF2-40B4-BE49-F238E27FC236}">
                <a16:creationId xmlns:a16="http://schemas.microsoft.com/office/drawing/2014/main" id="{1C2BD136-AB8D-4211-B7D0-7FAA4342E965}"/>
              </a:ext>
            </a:extLst>
          </p:cNvPr>
          <p:cNvSpPr>
            <a:spLocks noGrp="1"/>
          </p:cNvSpPr>
          <p:nvPr>
            <p:ph type="sldNum" sz="quarter" idx="12"/>
          </p:nvPr>
        </p:nvSpPr>
        <p:spPr>
          <a:xfrm>
            <a:off x="9158834" y="6174527"/>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15</a:t>
            </a:fld>
            <a:endParaRPr lang="ru-UA" sz="14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0CF4CBC-CFBC-4887-AE1E-7BA3C0E164A8}"/>
              </a:ext>
            </a:extLst>
          </p:cNvPr>
          <p:cNvSpPr txBox="1"/>
          <p:nvPr/>
        </p:nvSpPr>
        <p:spPr>
          <a:xfrm>
            <a:off x="782467" y="5151669"/>
            <a:ext cx="6098958" cy="1477328"/>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а - вертикальний розріз;</a:t>
            </a:r>
          </a:p>
          <a:p>
            <a:r>
              <a:rPr lang="ru-RU" dirty="0">
                <a:latin typeface="Times New Roman" panose="02020603050405020304" pitchFamily="18" charset="0"/>
                <a:cs typeface="Times New Roman" panose="02020603050405020304" pitchFamily="18" charset="0"/>
              </a:rPr>
              <a:t>б - план;</a:t>
            </a:r>
          </a:p>
          <a:p>
            <a:r>
              <a:rPr lang="ru-RU" dirty="0">
                <a:latin typeface="Times New Roman" panose="02020603050405020304" pitchFamily="18" charset="0"/>
                <a:cs typeface="Times New Roman" panose="02020603050405020304" pitchFamily="18" charset="0"/>
              </a:rPr>
              <a:t>1 - верхній акумулює басейн;</a:t>
            </a:r>
          </a:p>
          <a:p>
            <a:r>
              <a:rPr lang="ru-RU" dirty="0">
                <a:latin typeface="Times New Roman" panose="02020603050405020304" pitchFamily="18" charset="0"/>
                <a:cs typeface="Times New Roman" panose="02020603050405020304" pitchFamily="18" charset="0"/>
              </a:rPr>
              <a:t>2 - водоприймач;</a:t>
            </a:r>
          </a:p>
          <a:p>
            <a:r>
              <a:rPr lang="ru-RU" dirty="0">
                <a:latin typeface="Times New Roman" panose="02020603050405020304" pitchFamily="18" charset="0"/>
                <a:cs typeface="Times New Roman" panose="02020603050405020304" pitchFamily="18" charset="0"/>
              </a:rPr>
              <a:t>3 - напірний водовід;</a:t>
            </a:r>
            <a:endParaRPr lang="ru-UA"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B65810C-131F-4FAF-A09B-429F54E76DAB}"/>
              </a:ext>
            </a:extLst>
          </p:cNvPr>
          <p:cNvSpPr txBox="1"/>
          <p:nvPr/>
        </p:nvSpPr>
        <p:spPr>
          <a:xfrm>
            <a:off x="5141485" y="5151669"/>
            <a:ext cx="6098958" cy="1477328"/>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4 - будівля електростанції;</a:t>
            </a:r>
          </a:p>
          <a:p>
            <a:r>
              <a:rPr lang="ru-RU" dirty="0">
                <a:latin typeface="Times New Roman" panose="02020603050405020304" pitchFamily="18" charset="0"/>
                <a:cs typeface="Times New Roman" panose="02020603050405020304" pitchFamily="18" charset="0"/>
              </a:rPr>
              <a:t>5 - нижня живить водосховище;</a:t>
            </a:r>
          </a:p>
          <a:p>
            <a:r>
              <a:rPr lang="ru-RU" dirty="0">
                <a:latin typeface="Times New Roman" panose="02020603050405020304" pitchFamily="18" charset="0"/>
                <a:cs typeface="Times New Roman" panose="02020603050405020304" pitchFamily="18" charset="0"/>
              </a:rPr>
              <a:t>6 - гребля з водоскидів;</a:t>
            </a:r>
          </a:p>
          <a:p>
            <a:r>
              <a:rPr lang="ru-RU" dirty="0">
                <a:latin typeface="Times New Roman" panose="02020603050405020304" pitchFamily="18" charset="0"/>
                <a:cs typeface="Times New Roman" panose="02020603050405020304" pitchFamily="18" charset="0"/>
              </a:rPr>
              <a:t>7 - стандартний підпірних рівень води;</a:t>
            </a:r>
          </a:p>
          <a:p>
            <a:r>
              <a:rPr lang="ru-RU" dirty="0">
                <a:latin typeface="Times New Roman" panose="02020603050405020304" pitchFamily="18" charset="0"/>
                <a:cs typeface="Times New Roman" panose="02020603050405020304" pitchFamily="18" charset="0"/>
              </a:rPr>
              <a:t>8 - рівень спрацювання.</a:t>
            </a:r>
            <a:endParaRPr lang="ru-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417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9BDA9C-EEBA-42DB-87E3-E98436418B0D}"/>
              </a:ext>
            </a:extLst>
          </p:cNvPr>
          <p:cNvSpPr>
            <a:spLocks noGrp="1"/>
          </p:cNvSpPr>
          <p:nvPr>
            <p:ph type="title"/>
          </p:nvPr>
        </p:nvSpPr>
        <p:spPr/>
        <p:txBody>
          <a:bodyPr/>
          <a:lstStyle/>
          <a:p>
            <a:pPr algn="ctr"/>
            <a:r>
              <a:rPr lang="uk-UA" dirty="0">
                <a:solidFill>
                  <a:srgbClr val="002060"/>
                </a:solidFill>
                <a:latin typeface="Times New Roman" panose="02020603050405020304" pitchFamily="18" charset="0"/>
                <a:cs typeface="Times New Roman" panose="02020603050405020304" pitchFamily="18" charset="0"/>
              </a:rPr>
              <a:t>Зображення ГАЕС (Дністровська)</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960E38B1-4C02-49BE-90BD-B1EA11156531}"/>
              </a:ext>
            </a:extLst>
          </p:cNvPr>
          <p:cNvSpPr>
            <a:spLocks noGrp="1"/>
          </p:cNvSpPr>
          <p:nvPr>
            <p:ph type="sldNum" sz="quarter" idx="12"/>
          </p:nvPr>
        </p:nvSpPr>
        <p:spPr>
          <a:xfrm>
            <a:off x="8932332" y="6065837"/>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16</a:t>
            </a:fld>
            <a:endParaRPr lang="ru-UA" sz="1400" dirty="0">
              <a:solidFill>
                <a:srgbClr val="002060"/>
              </a:solidFill>
              <a:latin typeface="Times New Roman" panose="02020603050405020304" pitchFamily="18" charset="0"/>
              <a:cs typeface="Times New Roman" panose="02020603050405020304" pitchFamily="18" charset="0"/>
            </a:endParaRPr>
          </a:p>
        </p:txBody>
      </p:sp>
      <p:pic>
        <p:nvPicPr>
          <p:cNvPr id="8" name="Объект 7">
            <a:extLst>
              <a:ext uri="{FF2B5EF4-FFF2-40B4-BE49-F238E27FC236}">
                <a16:creationId xmlns:a16="http://schemas.microsoft.com/office/drawing/2014/main" id="{B8825D5F-17E1-4BF4-B104-15F627DF669D}"/>
              </a:ext>
            </a:extLst>
          </p:cNvPr>
          <p:cNvPicPr>
            <a:picLocks noGrp="1" noChangeAspect="1"/>
          </p:cNvPicPr>
          <p:nvPr>
            <p:ph idx="1"/>
          </p:nvPr>
        </p:nvPicPr>
        <p:blipFill>
          <a:blip r:embed="rId2"/>
          <a:stretch>
            <a:fillRect/>
          </a:stretch>
        </p:blipFill>
        <p:spPr>
          <a:xfrm>
            <a:off x="2537619" y="2050742"/>
            <a:ext cx="5834024" cy="3990619"/>
          </a:xfrm>
          <a:prstGeom prst="rect">
            <a:avLst/>
          </a:prstGeom>
        </p:spPr>
      </p:pic>
    </p:spTree>
    <p:extLst>
      <p:ext uri="{BB962C8B-B14F-4D97-AF65-F5344CB8AC3E}">
        <p14:creationId xmlns:p14="http://schemas.microsoft.com/office/powerpoint/2010/main" val="1864687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32F52B-4C39-4E49-BE3D-311111C5AA61}"/>
              </a:ext>
            </a:extLst>
          </p:cNvPr>
          <p:cNvSpPr>
            <a:spLocks noGrp="1"/>
          </p:cNvSpPr>
          <p:nvPr>
            <p:ph type="title"/>
          </p:nvPr>
        </p:nvSpPr>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Типи турбін ГЕС</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A900CA7-A04A-46E5-AC75-6DDC16223E42}"/>
              </a:ext>
            </a:extLst>
          </p:cNvPr>
          <p:cNvSpPr>
            <a:spLocks noGrp="1"/>
          </p:cNvSpPr>
          <p:nvPr>
            <p:ph idx="1"/>
          </p:nvPr>
        </p:nvSpPr>
        <p:spPr>
          <a:xfrm>
            <a:off x="610872" y="2617133"/>
            <a:ext cx="8596668" cy="4620935"/>
          </a:xfrm>
        </p:spPr>
        <p:txBody>
          <a:bodyPr>
            <a:normAutofit/>
          </a:bodyPr>
          <a:lstStyle/>
          <a:p>
            <a:pPr marL="0" indent="450000" algn="ctr">
              <a:spcBef>
                <a:spcPts val="0"/>
              </a:spcBef>
              <a:buNone/>
            </a:pP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Поворотно-лопатева турбіна</a:t>
            </a:r>
          </a:p>
          <a:p>
            <a:pPr marL="0" indent="450000" algn="ctr">
              <a:spcBef>
                <a:spcPts val="0"/>
              </a:spcBef>
              <a:buNone/>
            </a:pP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Радіально-осьова турбіна</a:t>
            </a:r>
          </a:p>
          <a:p>
            <a:pPr marL="0" indent="450000" algn="ctr">
              <a:spcBef>
                <a:spcPts val="0"/>
              </a:spcBef>
              <a:buNone/>
            </a:pP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Ковшова турбіна</a:t>
            </a:r>
            <a:endParaRPr lang="ru-UA"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F4A456F7-5172-4465-95E6-096645FA6588}"/>
              </a:ext>
            </a:extLst>
          </p:cNvPr>
          <p:cNvSpPr>
            <a:spLocks noGrp="1"/>
          </p:cNvSpPr>
          <p:nvPr>
            <p:ph type="sldNum" sz="quarter" idx="12"/>
          </p:nvPr>
        </p:nvSpPr>
        <p:spPr>
          <a:xfrm>
            <a:off x="9291999" y="6227793"/>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17</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5722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B6373C-E6AC-459E-806F-33A353162E72}"/>
              </a:ext>
            </a:extLst>
          </p:cNvPr>
          <p:cNvSpPr>
            <a:spLocks noGrp="1"/>
          </p:cNvSpPr>
          <p:nvPr>
            <p:ph type="title"/>
          </p:nvPr>
        </p:nvSpPr>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Поворотно-лопатева турбіна (турбіна Каплана)</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FE0ADCE-55D5-4A3B-9DF8-45B48667C6C2}"/>
              </a:ext>
            </a:extLst>
          </p:cNvPr>
          <p:cNvSpPr>
            <a:spLocks noGrp="1"/>
          </p:cNvSpPr>
          <p:nvPr>
            <p:ph idx="1"/>
          </p:nvPr>
        </p:nvSpPr>
        <p:spPr>
          <a:xfrm>
            <a:off x="677334" y="1867626"/>
            <a:ext cx="9061470" cy="4302355"/>
          </a:xfrm>
        </p:spPr>
        <p:txBody>
          <a:bodyPr>
            <a:normAutofit/>
          </a:bodyPr>
          <a:lstStyle/>
          <a:p>
            <a:pPr marL="0" indent="450000" algn="just">
              <a:lnSpc>
                <a:spcPct val="110000"/>
              </a:lnSpc>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Гідротурбіна, лопаті якої можуть повертатися навколо своєї осі одночасно, за рахунок чого регулюється її потужність. Також потужність може регулюватися за допомогою лопаток направляючого апарату. Лопаті гідротурбіни можуть бути розташовані як перпендикулярно її осі, так і під кутом. Останній різновид називається діагональної турбіною.</a:t>
            </a:r>
          </a:p>
          <a:p>
            <a:pPr marL="0" indent="450000" algn="just">
              <a:lnSpc>
                <a:spcPct val="110000"/>
              </a:lnSpc>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     Запатентована в 1920 році австрійським інженером Віктором Капланом, завдяки чому в багатьох країнах світу ця турбіна носить ім'я винахідника. Однак ім'я Каплана носить також турбіна без можливості повороту лопатей.</a:t>
            </a:r>
          </a:p>
          <a:p>
            <a:pPr marL="0" indent="450000" algn="just">
              <a:lnSpc>
                <a:spcPct val="110000"/>
              </a:lnSpc>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     Потік води в поворотно-лопатевої турбіни рухається уздовж її осі. Ось турбіни може розташовуватися як вертикально, так і горизонтально. При вертикальному розташуванні осі потік перед надходженням в робочу камеру турбіни закручується в спіральній камері, а потім випрямляється за допомогою обтічника. Це необхідно для рівномірної подачі води на лопаті турбіни, а значить, зменшення її зносу.</a:t>
            </a:r>
            <a:endParaRPr lang="ru-UA"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44409C93-3382-45C2-96C7-856B6A7BB18A}"/>
              </a:ext>
            </a:extLst>
          </p:cNvPr>
          <p:cNvSpPr>
            <a:spLocks noGrp="1"/>
          </p:cNvSpPr>
          <p:nvPr>
            <p:ph type="sldNum" sz="quarter" idx="12"/>
          </p:nvPr>
        </p:nvSpPr>
        <p:spPr>
          <a:xfrm>
            <a:off x="9055465" y="6088988"/>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18</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537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F2382B-C0FF-4BC7-A2DF-7702A696F669}"/>
              </a:ext>
            </a:extLst>
          </p:cNvPr>
          <p:cNvSpPr>
            <a:spLocks noGrp="1"/>
          </p:cNvSpPr>
          <p:nvPr>
            <p:ph type="title"/>
          </p:nvPr>
        </p:nvSpPr>
        <p:spPr>
          <a:xfrm>
            <a:off x="677334" y="343270"/>
            <a:ext cx="8596668" cy="1320800"/>
          </a:xfrm>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Пристрій поворотно-лопатевої турбіни (турбіни Каплана)</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6DC299F4-EAE8-4E37-A0E5-363DBC0014E3}"/>
              </a:ext>
            </a:extLst>
          </p:cNvPr>
          <p:cNvSpPr>
            <a:spLocks noGrp="1"/>
          </p:cNvSpPr>
          <p:nvPr>
            <p:ph type="sldNum" sz="quarter" idx="12"/>
          </p:nvPr>
        </p:nvSpPr>
        <p:spPr>
          <a:xfrm>
            <a:off x="9002199" y="6072541"/>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19</a:t>
            </a:fld>
            <a:endParaRPr lang="ru-UA" sz="14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F9C3F3D4-3B7A-4C11-92B0-2468ECB32B06}"/>
              </a:ext>
            </a:extLst>
          </p:cNvPr>
          <p:cNvPicPr>
            <a:picLocks noChangeAspect="1"/>
          </p:cNvPicPr>
          <p:nvPr/>
        </p:nvPicPr>
        <p:blipFill>
          <a:blip r:embed="rId2"/>
          <a:stretch>
            <a:fillRect/>
          </a:stretch>
        </p:blipFill>
        <p:spPr>
          <a:xfrm>
            <a:off x="2016073" y="1664070"/>
            <a:ext cx="3940843" cy="4301724"/>
          </a:xfrm>
          <a:prstGeom prst="rect">
            <a:avLst/>
          </a:prstGeom>
        </p:spPr>
      </p:pic>
      <p:sp>
        <p:nvSpPr>
          <p:cNvPr id="10" name="TextBox 9">
            <a:extLst>
              <a:ext uri="{FF2B5EF4-FFF2-40B4-BE49-F238E27FC236}">
                <a16:creationId xmlns:a16="http://schemas.microsoft.com/office/drawing/2014/main" id="{6EFAE349-D2E7-4321-B476-60EEC5C86CC9}"/>
              </a:ext>
            </a:extLst>
          </p:cNvPr>
          <p:cNvSpPr txBox="1"/>
          <p:nvPr/>
        </p:nvSpPr>
        <p:spPr>
          <a:xfrm>
            <a:off x="5892554" y="4046816"/>
            <a:ext cx="6098958" cy="1754326"/>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1 – статор; </a:t>
            </a:r>
          </a:p>
          <a:p>
            <a:r>
              <a:rPr lang="ru-RU" dirty="0">
                <a:latin typeface="Times New Roman" panose="02020603050405020304" pitchFamily="18" charset="0"/>
                <a:cs typeface="Times New Roman" panose="02020603050405020304" pitchFamily="18" charset="0"/>
              </a:rPr>
              <a:t>2 – ротор; </a:t>
            </a:r>
          </a:p>
          <a:p>
            <a:r>
              <a:rPr lang="ru-RU" dirty="0">
                <a:latin typeface="Times New Roman" panose="02020603050405020304" pitchFamily="18" charset="0"/>
                <a:cs typeface="Times New Roman" panose="02020603050405020304" pitchFamily="18" charset="0"/>
              </a:rPr>
              <a:t>3 – </a:t>
            </a:r>
            <a:r>
              <a:rPr lang="ru-RU" dirty="0" err="1">
                <a:latin typeface="Times New Roman" panose="02020603050405020304" pitchFamily="18" charset="0"/>
                <a:cs typeface="Times New Roman" panose="02020603050405020304" pitchFamily="18" charset="0"/>
              </a:rPr>
              <a:t>направляючий</a:t>
            </a:r>
            <a:r>
              <a:rPr lang="ru-RU" dirty="0">
                <a:latin typeface="Times New Roman" panose="02020603050405020304" pitchFamily="18" charset="0"/>
                <a:cs typeface="Times New Roman" panose="02020603050405020304" pitchFamily="18" charset="0"/>
              </a:rPr>
              <a:t> аппарат; </a:t>
            </a:r>
          </a:p>
          <a:p>
            <a:r>
              <a:rPr lang="ru-RU" dirty="0">
                <a:latin typeface="Times New Roman" panose="02020603050405020304" pitchFamily="18" charset="0"/>
                <a:cs typeface="Times New Roman" panose="02020603050405020304" pitchFamily="18" charset="0"/>
              </a:rPr>
              <a:t>4 – </a:t>
            </a:r>
            <a:r>
              <a:rPr lang="ru-RU" dirty="0" err="1">
                <a:latin typeface="Times New Roman" panose="02020603050405020304" pitchFamily="18" charset="0"/>
                <a:cs typeface="Times New Roman" panose="02020603050405020304" pitchFamily="18" charset="0"/>
              </a:rPr>
              <a:t>лопаті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турбіни</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5 – </a:t>
            </a:r>
            <a:r>
              <a:rPr lang="ru-RU" dirty="0" err="1">
                <a:latin typeface="Times New Roman" panose="02020603050405020304" pitchFamily="18" charset="0"/>
                <a:cs typeface="Times New Roman" panose="02020603050405020304" pitchFamily="18" charset="0"/>
              </a:rPr>
              <a:t>потік</a:t>
            </a:r>
            <a:r>
              <a:rPr lang="ru-RU" dirty="0">
                <a:latin typeface="Times New Roman" panose="02020603050405020304" pitchFamily="18" charset="0"/>
                <a:cs typeface="Times New Roman" panose="02020603050405020304" pitchFamily="18" charset="0"/>
              </a:rPr>
              <a:t> води; </a:t>
            </a:r>
          </a:p>
          <a:p>
            <a:r>
              <a:rPr lang="ru-RU" dirty="0">
                <a:latin typeface="Times New Roman" panose="02020603050405020304" pitchFamily="18" charset="0"/>
                <a:cs typeface="Times New Roman" panose="02020603050405020304" pitchFamily="18" charset="0"/>
              </a:rPr>
              <a:t>6 – ротор турбогенератора.</a:t>
            </a:r>
          </a:p>
        </p:txBody>
      </p:sp>
      <p:sp>
        <p:nvSpPr>
          <p:cNvPr id="12" name="TextBox 11">
            <a:extLst>
              <a:ext uri="{FF2B5EF4-FFF2-40B4-BE49-F238E27FC236}">
                <a16:creationId xmlns:a16="http://schemas.microsoft.com/office/drawing/2014/main" id="{940D4CE6-6DE3-41CC-B0E1-58A880091250}"/>
              </a:ext>
            </a:extLst>
          </p:cNvPr>
          <p:cNvSpPr txBox="1"/>
          <p:nvPr/>
        </p:nvSpPr>
        <p:spPr>
          <a:xfrm>
            <a:off x="5828191" y="3590751"/>
            <a:ext cx="6098958" cy="369332"/>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А </a:t>
            </a:r>
            <a:r>
              <a:rPr lang="ru-RU" dirty="0" err="1">
                <a:latin typeface="Times New Roman" panose="02020603050405020304" pitchFamily="18" charset="0"/>
                <a:cs typeface="Times New Roman" panose="02020603050405020304" pitchFamily="18" charset="0"/>
              </a:rPr>
              <a:t>Електрогенератор</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Гідротурбіна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172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A14B2F-2754-40AA-848E-EBA0C25B712B}"/>
              </a:ext>
            </a:extLst>
          </p:cNvPr>
          <p:cNvSpPr>
            <a:spLocks noGrp="1"/>
          </p:cNvSpPr>
          <p:nvPr>
            <p:ph type="title"/>
          </p:nvPr>
        </p:nvSpPr>
        <p:spPr>
          <a:xfrm>
            <a:off x="1069533" y="529209"/>
            <a:ext cx="8596668" cy="1320800"/>
          </a:xfrm>
        </p:spPr>
        <p:txBody>
          <a:bodyPr>
            <a:normAutofit/>
          </a:bodyPr>
          <a:lstStyle/>
          <a:p>
            <a:pPr algn="ctr"/>
            <a:r>
              <a:rPr lang="uk-UA" sz="3200" dirty="0">
                <a:solidFill>
                  <a:srgbClr val="002060"/>
                </a:solidFill>
                <a:latin typeface="Times New Roman" panose="02020603050405020304" pitchFamily="18" charset="0"/>
                <a:cs typeface="Times New Roman" panose="02020603050405020304" pitchFamily="18" charset="0"/>
              </a:rPr>
              <a:t>ВСТУП</a:t>
            </a:r>
            <a:endParaRPr lang="ru-UA" sz="3200"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96BBFAD-E032-4F38-91E8-3D323D77683F}"/>
              </a:ext>
            </a:extLst>
          </p:cNvPr>
          <p:cNvSpPr>
            <a:spLocks noGrp="1"/>
          </p:cNvSpPr>
          <p:nvPr>
            <p:ph idx="1"/>
          </p:nvPr>
        </p:nvSpPr>
        <p:spPr>
          <a:xfrm>
            <a:off x="675753" y="1464817"/>
            <a:ext cx="8990448" cy="4760818"/>
          </a:xfrm>
        </p:spPr>
        <p:txBody>
          <a:bodyPr>
            <a:normAutofit/>
          </a:bodyPr>
          <a:lstStyle/>
          <a:p>
            <a:pPr marL="0" indent="450000" algn="just">
              <a:spcBef>
                <a:spcPts val="0"/>
              </a:spcBef>
              <a:buNone/>
            </a:pPr>
            <a:r>
              <a:rPr lang="uk-UA" sz="2400" dirty="0">
                <a:solidFill>
                  <a:schemeClr val="tx1">
                    <a:lumMod val="95000"/>
                    <a:lumOff val="5000"/>
                  </a:schemeClr>
                </a:solidFill>
                <a:latin typeface="Times New Roman" panose="02020603050405020304" pitchFamily="18" charset="0"/>
                <a:cs typeface="Times New Roman" panose="02020603050405020304" pitchFamily="18" charset="0"/>
              </a:rPr>
              <a:t>Використанню поновлюваних джерел енергії завжди приділялася особлива увага, але зміни економічної і політичної обстановки за останні десятиліття привели до їх ще глибшого вивчення. </a:t>
            </a:r>
          </a:p>
          <a:p>
            <a:pPr marL="0" indent="450000" algn="just">
              <a:spcBef>
                <a:spcPts val="0"/>
              </a:spcBef>
              <a:buNone/>
            </a:pPr>
            <a:r>
              <a:rPr lang="uk-UA" sz="2400" dirty="0">
                <a:solidFill>
                  <a:schemeClr val="tx1">
                    <a:lumMod val="95000"/>
                    <a:lumOff val="5000"/>
                  </a:schemeClr>
                </a:solidFill>
                <a:latin typeface="Times New Roman" panose="02020603050405020304" pitchFamily="18" charset="0"/>
                <a:cs typeface="Times New Roman" panose="02020603050405020304" pitchFamily="18" charset="0"/>
              </a:rPr>
              <a:t>Відомо, що за 90-ті роки минулого сторіччя приріст гідроенергетичної потужності у світі становив близько 100 ГВт, а за наступне десятиріччя – вже вдвічі більше. Гідроенергетика посідає важливе місце у розвитку поновлюваних систем енергопостачання і становить близько 76% всіх світових поновлюваних джерел енергії.</a:t>
            </a:r>
          </a:p>
          <a:p>
            <a:endParaRPr lang="ru-UA" dirty="0"/>
          </a:p>
        </p:txBody>
      </p:sp>
      <p:sp>
        <p:nvSpPr>
          <p:cNvPr id="4" name="Номер слайда 3">
            <a:extLst>
              <a:ext uri="{FF2B5EF4-FFF2-40B4-BE49-F238E27FC236}">
                <a16:creationId xmlns:a16="http://schemas.microsoft.com/office/drawing/2014/main" id="{1CA846BC-5B31-4227-BE16-05B4A533F114}"/>
              </a:ext>
            </a:extLst>
          </p:cNvPr>
          <p:cNvSpPr>
            <a:spLocks noGrp="1"/>
          </p:cNvSpPr>
          <p:nvPr>
            <p:ph type="sldNum" sz="quarter" idx="12"/>
          </p:nvPr>
        </p:nvSpPr>
        <p:spPr>
          <a:xfrm>
            <a:off x="9034546" y="6263534"/>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2</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264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6AA5D3-D75F-46C3-8FBE-02DC31DB0312}"/>
              </a:ext>
            </a:extLst>
          </p:cNvPr>
          <p:cNvSpPr>
            <a:spLocks noGrp="1"/>
          </p:cNvSpPr>
          <p:nvPr>
            <p:ph type="title"/>
          </p:nvPr>
        </p:nvSpPr>
        <p:spPr>
          <a:xfrm>
            <a:off x="677334" y="451513"/>
            <a:ext cx="8596668" cy="1320800"/>
          </a:xfrm>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Радіально-осьова турбіна (турбіна Френсіса)</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D23BA6A-197E-4F37-BDFE-590EC8E00CFB}"/>
              </a:ext>
            </a:extLst>
          </p:cNvPr>
          <p:cNvSpPr>
            <a:spLocks noGrp="1"/>
          </p:cNvSpPr>
          <p:nvPr>
            <p:ph idx="1"/>
          </p:nvPr>
        </p:nvSpPr>
        <p:spPr>
          <a:xfrm>
            <a:off x="677334" y="1651248"/>
            <a:ext cx="9052592" cy="4580876"/>
          </a:xfrm>
        </p:spPr>
        <p:txBody>
          <a:bodyPr>
            <a:normAutofit/>
          </a:bodyPr>
          <a:lstStyle/>
          <a:p>
            <a:pPr marL="0" indent="450000" algn="just">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У робочому колесі турбін даного типу потік спочатку рухається радіально (від периферії до центру), а </a:t>
            </a:r>
            <a:r>
              <a:rPr lang="uk-UA" dirty="0">
                <a:solidFill>
                  <a:schemeClr val="tx1">
                    <a:lumMod val="95000"/>
                    <a:lumOff val="5000"/>
                  </a:schemeClr>
                </a:solidFill>
                <a:latin typeface="Times New Roman" panose="02020603050405020304" pitchFamily="18" charset="0"/>
                <a:cs typeface="Times New Roman" panose="02020603050405020304" pitchFamily="18" charset="0"/>
              </a:rPr>
              <a:t>потім</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 в осьовому напрямку (на вихід).</a:t>
            </a:r>
          </a:p>
          <a:p>
            <a:pPr marL="0" indent="450000" algn="just">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Ротором турбіни є робоче колесо, поєднане з валом турбіни. Робоче колесо, як правило, складається з маточини, комплекту лопатей і обода. Маточина колеса з'єднується з валом турбіни. Всі деталі колеса з'єднані між собою нерухомо, - це забезпечує йому хороші властивості міцності. Колесо є робочим органом турбіни, що перетворює енергію потоку в механічну. Статором є несучий елемент проточної частини турбіни, що містить профільовані колони, які надають необхідний напрям потоку води. Також в статор входить направляючий апарат. Направляючий апарат турбіни є робочим органом, що змінює закрутку потоку і регулює витрата турбіни за рахунок повороту лопаток. Зовні до статора під'єднується спіральна камера, яка призначена для підведення води до направляючої апарату турбіни. Особлива форма камери з зменшуються перетинами служить для рівномірного розподілу потоку по всьому колу статора. Турбіна була розроблена американським інженером Джеймсом Френсісом в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XIX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столітті. Основною перевагою турбін даного типу є найвищий оптимальний ККД з усіх існуючих типів. Недолік - менш полога робоча характеристика, ніж у поворотно-лопатевої гідротурбіни.</a:t>
            </a:r>
            <a:endParaRPr lang="ru-UA"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F5C02DA9-BA23-4FFE-A291-70640AAF1E6E}"/>
              </a:ext>
            </a:extLst>
          </p:cNvPr>
          <p:cNvSpPr>
            <a:spLocks noGrp="1"/>
          </p:cNvSpPr>
          <p:nvPr>
            <p:ph type="sldNum" sz="quarter" idx="12"/>
          </p:nvPr>
        </p:nvSpPr>
        <p:spPr>
          <a:xfrm>
            <a:off x="9046587" y="6130139"/>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20</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4201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8FBED3-60BB-4531-94EF-92EDD779C93D}"/>
              </a:ext>
            </a:extLst>
          </p:cNvPr>
          <p:cNvSpPr>
            <a:spLocks noGrp="1"/>
          </p:cNvSpPr>
          <p:nvPr>
            <p:ph type="title"/>
          </p:nvPr>
        </p:nvSpPr>
        <p:spPr>
          <a:xfrm>
            <a:off x="695090" y="476928"/>
            <a:ext cx="8596668" cy="1320800"/>
          </a:xfrm>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Пристрій радіально-осьової турбіни (турбіни Френсіса)</a:t>
            </a:r>
            <a:endParaRPr lang="ru-UA" dirty="0">
              <a:solidFill>
                <a:srgbClr val="002060"/>
              </a:solidFill>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a16="http://schemas.microsoft.com/office/drawing/2014/main" id="{6C570391-B017-45D7-BC91-A736DE38F49D}"/>
              </a:ext>
            </a:extLst>
          </p:cNvPr>
          <p:cNvPicPr>
            <a:picLocks noGrp="1" noChangeAspect="1"/>
          </p:cNvPicPr>
          <p:nvPr>
            <p:ph idx="1"/>
          </p:nvPr>
        </p:nvPicPr>
        <p:blipFill>
          <a:blip r:embed="rId2"/>
          <a:stretch>
            <a:fillRect/>
          </a:stretch>
        </p:blipFill>
        <p:spPr>
          <a:xfrm>
            <a:off x="1591839" y="1606858"/>
            <a:ext cx="7392363" cy="4909352"/>
          </a:xfrm>
        </p:spPr>
      </p:pic>
      <p:sp>
        <p:nvSpPr>
          <p:cNvPr id="4" name="Номер слайда 3">
            <a:extLst>
              <a:ext uri="{FF2B5EF4-FFF2-40B4-BE49-F238E27FC236}">
                <a16:creationId xmlns:a16="http://schemas.microsoft.com/office/drawing/2014/main" id="{830E23ED-71B6-4EC0-93BA-F1F73A0E31BF}"/>
              </a:ext>
            </a:extLst>
          </p:cNvPr>
          <p:cNvSpPr>
            <a:spLocks noGrp="1"/>
          </p:cNvSpPr>
          <p:nvPr>
            <p:ph type="sldNum" sz="quarter" idx="12"/>
          </p:nvPr>
        </p:nvSpPr>
        <p:spPr>
          <a:xfrm>
            <a:off x="9087813" y="6248400"/>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21</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645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E1835A-3A23-4BEC-98BD-A63B303878D3}"/>
              </a:ext>
            </a:extLst>
          </p:cNvPr>
          <p:cNvSpPr>
            <a:spLocks noGrp="1"/>
          </p:cNvSpPr>
          <p:nvPr>
            <p:ph type="title"/>
          </p:nvPr>
        </p:nvSpPr>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Ковшова турбіна (турбіна Пелтона)</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CB601A9-4E16-49F7-996E-768DDE57F3E3}"/>
              </a:ext>
            </a:extLst>
          </p:cNvPr>
          <p:cNvSpPr>
            <a:spLocks noGrp="1"/>
          </p:cNvSpPr>
          <p:nvPr>
            <p:ph idx="1"/>
          </p:nvPr>
        </p:nvSpPr>
        <p:spPr>
          <a:xfrm>
            <a:off x="677333" y="1340528"/>
            <a:ext cx="8937183" cy="4700835"/>
          </a:xfrm>
        </p:spPr>
        <p:txBody>
          <a:bodyPr>
            <a:normAutofit lnSpcReduction="10000"/>
          </a:bodyPr>
          <a:lstStyle/>
          <a:p>
            <a:pPr marL="0" indent="450000" algn="just">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Гідравлічна турбіна, яка використовується при дуже великих напору. Патент на ковшову турбіну був виданий американському інженерові А. Пелтон в 1889 році.</a:t>
            </a:r>
          </a:p>
          <a:p>
            <a:pPr marL="0" indent="450000" algn="just">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      Ковшові турбіни конструктивно сильно відрізняються від найбільш поширених гідротурбін, у яких робоче колесо знаходиться в потоці води. У ковшових турбінах вода подається через сопла по дотичній до окружності, що проходить через середину ковша. При цьому вода, проходячи через сопло, формує струмінь, що летить з великою швидкістю і вдаряє про лопатку турбіни, після чого колесо провертається, здійснюючи роботу. Після відхилення однієї лопатки під струмінь підставляється інша. Процес використання енергії струменя відбувається при атмосферному тиску, а виробництво енергії здійснюється тільки за рахунок кінетичної енергії води. Лопатки турбіни мають двояковогнутого форму з гострим лезом посередині; задача леза - розділяти струмінь води з метою кращого використання енергії та запобігання швидкого руйнування лопаток.</a:t>
            </a:r>
          </a:p>
          <a:p>
            <a:pPr marL="0" indent="450000" algn="just">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      Перевагами ковшових турбін є можливість використання дуже великих напорів, а також невеликих витрат води. Недоліки турбіни - неефективність при невеликих напорах, неможливість використання як насоса, високі вимоги до якості води, що подається.</a:t>
            </a:r>
            <a:endParaRPr lang="ru-UA"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513F6387-5C65-4E5F-AB8E-F94EBD97C359}"/>
              </a:ext>
            </a:extLst>
          </p:cNvPr>
          <p:cNvSpPr>
            <a:spLocks noGrp="1"/>
          </p:cNvSpPr>
          <p:nvPr>
            <p:ph type="sldNum" sz="quarter" idx="12"/>
          </p:nvPr>
        </p:nvSpPr>
        <p:spPr>
          <a:xfrm>
            <a:off x="8931177" y="6065837"/>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22</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078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35AAE4-069A-435E-89B8-00BAAE587910}"/>
              </a:ext>
            </a:extLst>
          </p:cNvPr>
          <p:cNvSpPr>
            <a:spLocks noGrp="1"/>
          </p:cNvSpPr>
          <p:nvPr>
            <p:ph type="title"/>
          </p:nvPr>
        </p:nvSpPr>
        <p:spPr>
          <a:xfrm>
            <a:off x="677334" y="451513"/>
            <a:ext cx="8596668" cy="1320800"/>
          </a:xfrm>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Пристрій ковшового турбіни (турбіни Пелтона)</a:t>
            </a:r>
            <a:endParaRPr lang="ru-UA" dirty="0">
              <a:solidFill>
                <a:srgbClr val="002060"/>
              </a:solidFill>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a16="http://schemas.microsoft.com/office/drawing/2014/main" id="{004D9654-F515-477F-9771-DDEF63A89B32}"/>
              </a:ext>
            </a:extLst>
          </p:cNvPr>
          <p:cNvPicPr>
            <a:picLocks noGrp="1" noChangeAspect="1"/>
          </p:cNvPicPr>
          <p:nvPr>
            <p:ph idx="1"/>
          </p:nvPr>
        </p:nvPicPr>
        <p:blipFill>
          <a:blip r:embed="rId2"/>
          <a:stretch>
            <a:fillRect/>
          </a:stretch>
        </p:blipFill>
        <p:spPr>
          <a:xfrm>
            <a:off x="3136777" y="1553977"/>
            <a:ext cx="6593149" cy="4270375"/>
          </a:xfrm>
        </p:spPr>
      </p:pic>
      <p:sp>
        <p:nvSpPr>
          <p:cNvPr id="4" name="Номер слайда 3">
            <a:extLst>
              <a:ext uri="{FF2B5EF4-FFF2-40B4-BE49-F238E27FC236}">
                <a16:creationId xmlns:a16="http://schemas.microsoft.com/office/drawing/2014/main" id="{9CCA8A40-28E5-43AA-B693-33FE937B5820}"/>
              </a:ext>
            </a:extLst>
          </p:cNvPr>
          <p:cNvSpPr>
            <a:spLocks noGrp="1"/>
          </p:cNvSpPr>
          <p:nvPr>
            <p:ph type="sldNum" sz="quarter" idx="12"/>
          </p:nvPr>
        </p:nvSpPr>
        <p:spPr>
          <a:xfrm>
            <a:off x="9046587" y="6064513"/>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23</a:t>
            </a:fld>
            <a:endParaRPr lang="ru-UA" sz="14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045BAAD-4E3B-4B21-9624-B8A2841FB3B6}"/>
              </a:ext>
            </a:extLst>
          </p:cNvPr>
          <p:cNvSpPr txBox="1"/>
          <p:nvPr/>
        </p:nvSpPr>
        <p:spPr>
          <a:xfrm>
            <a:off x="989861" y="5085688"/>
            <a:ext cx="6098958" cy="1477328"/>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1 - труба підведення води,</a:t>
            </a:r>
          </a:p>
          <a:p>
            <a:r>
              <a:rPr lang="ru-RU" dirty="0">
                <a:latin typeface="Times New Roman" panose="02020603050405020304" pitchFamily="18" charset="0"/>
                <a:cs typeface="Times New Roman" panose="02020603050405020304" pitchFamily="18" charset="0"/>
              </a:rPr>
              <a:t>2 - пристрій регулювання витрати води,</a:t>
            </a:r>
          </a:p>
          <a:p>
            <a:r>
              <a:rPr lang="ru-RU" dirty="0">
                <a:latin typeface="Times New Roman" panose="02020603050405020304" pitchFamily="18" charset="0"/>
                <a:cs typeface="Times New Roman" panose="02020603050405020304" pitchFamily="18" charset="0"/>
              </a:rPr>
              <a:t>3 - струмінь води,</a:t>
            </a:r>
          </a:p>
          <a:p>
            <a:r>
              <a:rPr lang="ru-RU" dirty="0">
                <a:latin typeface="Times New Roman" panose="02020603050405020304" pitchFamily="18" charset="0"/>
                <a:cs typeface="Times New Roman" panose="02020603050405020304" pitchFamily="18" charset="0"/>
              </a:rPr>
              <a:t>4 - робоче колесо,</a:t>
            </a:r>
          </a:p>
          <a:p>
            <a:r>
              <a:rPr lang="ru-RU" dirty="0">
                <a:latin typeface="Times New Roman" panose="02020603050405020304" pitchFamily="18" charset="0"/>
                <a:cs typeface="Times New Roman" panose="02020603050405020304" pitchFamily="18" charset="0"/>
              </a:rPr>
              <a:t>5 – вал.</a:t>
            </a:r>
            <a:endParaRPr lang="ru-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9984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01B176-51F7-401B-91FD-5B9311532F26}"/>
              </a:ext>
            </a:extLst>
          </p:cNvPr>
          <p:cNvSpPr>
            <a:spLocks noGrp="1"/>
          </p:cNvSpPr>
          <p:nvPr>
            <p:ph type="title"/>
          </p:nvPr>
        </p:nvSpPr>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Типи гідровузлів</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8747E4BD-D7C7-459C-B426-C4BF8DB193BF}"/>
              </a:ext>
            </a:extLst>
          </p:cNvPr>
          <p:cNvSpPr>
            <a:spLocks noGrp="1"/>
          </p:cNvSpPr>
          <p:nvPr>
            <p:ph idx="1"/>
          </p:nvPr>
        </p:nvSpPr>
        <p:spPr>
          <a:xfrm>
            <a:off x="664138" y="2441360"/>
            <a:ext cx="8609863" cy="4585424"/>
          </a:xfrm>
        </p:spPr>
        <p:txBody>
          <a:bodyPr>
            <a:normAutofit/>
          </a:bodyPr>
          <a:lstStyle/>
          <a:p>
            <a:pPr marL="0" indent="450000" algn="ctr">
              <a:spcBef>
                <a:spcPts val="0"/>
              </a:spcBef>
              <a:buNone/>
            </a:pP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Низьконапірні ( 3-25 м )</a:t>
            </a:r>
          </a:p>
          <a:p>
            <a:pPr marL="0" indent="450000" algn="ctr">
              <a:spcBef>
                <a:spcPts val="0"/>
              </a:spcBef>
              <a:buNone/>
            </a:pP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Середньонапірні ( 25-60 м )</a:t>
            </a:r>
          </a:p>
          <a:p>
            <a:pPr marL="0" indent="450000" algn="ctr">
              <a:spcBef>
                <a:spcPts val="0"/>
              </a:spcBef>
              <a:buNone/>
            </a:pP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Високонапірні ( від 60 м )</a:t>
            </a:r>
            <a:endParaRPr lang="ru-UA"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3486AB87-3EA4-44F9-ADBB-81AED4A84671}"/>
              </a:ext>
            </a:extLst>
          </p:cNvPr>
          <p:cNvSpPr>
            <a:spLocks noGrp="1"/>
          </p:cNvSpPr>
          <p:nvPr>
            <p:ph type="sldNum" sz="quarter" idx="12"/>
          </p:nvPr>
        </p:nvSpPr>
        <p:spPr>
          <a:xfrm>
            <a:off x="8932332" y="6065837"/>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24</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217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7AD18B-CB70-4081-A7F5-E124055E8058}"/>
              </a:ext>
            </a:extLst>
          </p:cNvPr>
          <p:cNvSpPr>
            <a:spLocks noGrp="1"/>
          </p:cNvSpPr>
          <p:nvPr>
            <p:ph type="title"/>
          </p:nvPr>
        </p:nvSpPr>
        <p:spPr>
          <a:xfrm>
            <a:off x="677334" y="451513"/>
            <a:ext cx="8596668" cy="1478887"/>
          </a:xfrm>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Низьконапірний гідровузол</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2FED0A9-E2B8-4400-905E-443C42037C93}"/>
              </a:ext>
            </a:extLst>
          </p:cNvPr>
          <p:cNvSpPr>
            <a:spLocks noGrp="1"/>
          </p:cNvSpPr>
          <p:nvPr>
            <p:ph idx="1"/>
          </p:nvPr>
        </p:nvSpPr>
        <p:spPr>
          <a:xfrm>
            <a:off x="677333" y="1118586"/>
            <a:ext cx="8981571" cy="4922777"/>
          </a:xfrm>
        </p:spPr>
        <p:txBody>
          <a:bodyPr>
            <a:normAutofit fontScale="92500" lnSpcReduction="20000"/>
          </a:bodyPr>
          <a:lstStyle/>
          <a:p>
            <a:pPr marL="0" indent="450000" algn="just">
              <a:lnSpc>
                <a:spcPct val="110000"/>
              </a:lnSpc>
              <a:spcBef>
                <a:spcPts val="0"/>
              </a:spcBef>
              <a:buNone/>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Концепція низьконапірного руслового гідровузла передбачає створення на рівнинній річці ГЕС з напором в кілька метрів, чиє водосховище як правило укладається в зону природного затоплення заплави при сильних паводках. </a:t>
            </a:r>
          </a:p>
          <a:p>
            <a:pPr marL="0" indent="450000" algn="just">
              <a:lnSpc>
                <a:spcPct val="110000"/>
              </a:lnSpc>
              <a:spcBef>
                <a:spcPts val="0"/>
              </a:spcBef>
              <a:buNone/>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Такі гідровузли мають наступні переваги: ​​</a:t>
            </a:r>
          </a:p>
          <a:p>
            <a:pPr marL="0" indent="450000" algn="just">
              <a:lnSpc>
                <a:spcPct val="110000"/>
              </a:lnSpc>
              <a:spcBef>
                <a:spcPts val="0"/>
              </a:spcBef>
              <a:buFont typeface="Wingdings" panose="05000000000000000000" pitchFamily="2" charset="2"/>
              <a:buChar char="Ø"/>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Невелика площа затоплення, в яку як правило не потрапляють забудовані землі. Отже, нікого переселяти не треба, вплив на екосистеми куди менш значно. </a:t>
            </a:r>
          </a:p>
          <a:p>
            <a:pPr marL="0" indent="450000" algn="just">
              <a:lnSpc>
                <a:spcPct val="110000"/>
              </a:lnSpc>
              <a:spcBef>
                <a:spcPts val="0"/>
              </a:spcBef>
              <a:buFont typeface="Wingdings" panose="05000000000000000000" pitchFamily="2" charset="2"/>
              <a:buChar char="Ø"/>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У низьконапірні греблі набагато простіше інтегрувати рибоходи, та й вниз через турбіни риба проходить з меншим травматизмом. </a:t>
            </a:r>
          </a:p>
          <a:p>
            <a:pPr marL="0" indent="450000" algn="just">
              <a:lnSpc>
                <a:spcPct val="110000"/>
              </a:lnSpc>
              <a:spcBef>
                <a:spcPts val="0"/>
              </a:spcBef>
              <a:buNone/>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Недоліки низьконапірних гідровузлів: </a:t>
            </a:r>
          </a:p>
          <a:p>
            <a:pPr marL="0" indent="450000" algn="just">
              <a:lnSpc>
                <a:spcPct val="110000"/>
              </a:lnSpc>
              <a:spcBef>
                <a:spcPts val="0"/>
              </a:spcBef>
              <a:buFont typeface="Wingdings" panose="05000000000000000000" pitchFamily="2" charset="2"/>
              <a:buChar char="Ø"/>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Такі ГЕС утворюють невеликі водосховища, придатні в кращому випадку для добового регулювання стоку, а то і зовсім працюють на водному стоці. В результаті, вироблення таких ГЕС сильно залежить від сезону і погодних умов - в маловодні періоди вона різко падає. </a:t>
            </a:r>
          </a:p>
          <a:p>
            <a:pPr marL="0" indent="450000" algn="just">
              <a:lnSpc>
                <a:spcPct val="110000"/>
              </a:lnSpc>
              <a:spcBef>
                <a:spcPts val="0"/>
              </a:spcBef>
              <a:buFont typeface="Wingdings" panose="05000000000000000000" pitchFamily="2" charset="2"/>
              <a:buChar char="Ø"/>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Ефективність використання стоку такими ГЕС набагато менше, ніж класичними - не маючи можливості акумулювати стік під час повені і паводки, вони змушені скидати масу води вхолосту. </a:t>
            </a:r>
          </a:p>
          <a:p>
            <a:pPr marL="0" indent="450000" algn="just">
              <a:lnSpc>
                <a:spcPct val="110000"/>
              </a:lnSpc>
              <a:spcBef>
                <a:spcPts val="0"/>
              </a:spcBef>
              <a:buFont typeface="Wingdings" panose="05000000000000000000" pitchFamily="2" charset="2"/>
              <a:buChar char="Ø"/>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Не маючи ємного водосховища, такі гідровузли не можуть боротися з повенями. </a:t>
            </a:r>
          </a:p>
          <a:p>
            <a:pPr marL="0" indent="450000" algn="just">
              <a:lnSpc>
                <a:spcPct val="110000"/>
              </a:lnSpc>
              <a:spcBef>
                <a:spcPts val="0"/>
              </a:spcBef>
              <a:buFont typeface="Wingdings" panose="05000000000000000000" pitchFamily="2" charset="2"/>
              <a:buChar char="Ø"/>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З точки зору судноплавства спорудження кількох низьконапірних гідровузлів замість одного великого призводить до збільшення часу на шлюзування - замість одного шлюзу потрібно проходити кілька. </a:t>
            </a:r>
          </a:p>
          <a:p>
            <a:pPr marL="0" indent="450000" algn="just">
              <a:lnSpc>
                <a:spcPct val="110000"/>
              </a:lnSpc>
              <a:spcBef>
                <a:spcPts val="0"/>
              </a:spcBef>
              <a:buFont typeface="Wingdings" panose="05000000000000000000" pitchFamily="2" charset="2"/>
              <a:buChar char="Ø"/>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Низьконапірні ГЕС вміють істотно більшу питому вартість.</a:t>
            </a:r>
          </a:p>
        </p:txBody>
      </p:sp>
      <p:sp>
        <p:nvSpPr>
          <p:cNvPr id="4" name="Номер слайда 3">
            <a:extLst>
              <a:ext uri="{FF2B5EF4-FFF2-40B4-BE49-F238E27FC236}">
                <a16:creationId xmlns:a16="http://schemas.microsoft.com/office/drawing/2014/main" id="{520D8668-F1B9-4367-86A4-DCF365E9F8E5}"/>
              </a:ext>
            </a:extLst>
          </p:cNvPr>
          <p:cNvSpPr>
            <a:spLocks noGrp="1"/>
          </p:cNvSpPr>
          <p:nvPr>
            <p:ph type="sldNum" sz="quarter" idx="12"/>
          </p:nvPr>
        </p:nvSpPr>
        <p:spPr>
          <a:xfrm>
            <a:off x="8975565" y="6041363"/>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25</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962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FC66AD-EAFB-40A3-9F3C-DC2477D57B5C}"/>
              </a:ext>
            </a:extLst>
          </p:cNvPr>
          <p:cNvSpPr>
            <a:spLocks noGrp="1"/>
          </p:cNvSpPr>
          <p:nvPr>
            <p:ph type="title"/>
          </p:nvPr>
        </p:nvSpPr>
        <p:spPr/>
        <p:txBody>
          <a:bodyPr/>
          <a:lstStyle/>
          <a:p>
            <a:pPr algn="ctr"/>
            <a:r>
              <a:rPr lang="ru-RU" dirty="0" err="1">
                <a:solidFill>
                  <a:srgbClr val="002060"/>
                </a:solidFill>
                <a:latin typeface="Times New Roman" panose="02020603050405020304" pitchFamily="18" charset="0"/>
                <a:cs typeface="Times New Roman" panose="02020603050405020304" pitchFamily="18" charset="0"/>
              </a:rPr>
              <a:t>Середньонапірний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гідровузол</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A7FDD65-CEE3-4EE8-8FA5-5278E920389B}"/>
              </a:ext>
            </a:extLst>
          </p:cNvPr>
          <p:cNvSpPr>
            <a:spLocks noGrp="1"/>
          </p:cNvSpPr>
          <p:nvPr>
            <p:ph idx="1"/>
          </p:nvPr>
        </p:nvSpPr>
        <p:spPr>
          <a:xfrm>
            <a:off x="677334" y="1544715"/>
            <a:ext cx="8954938" cy="4496647"/>
          </a:xfrm>
        </p:spPr>
        <p:txBody>
          <a:bodyPr/>
          <a:lstStyle/>
          <a:p>
            <a:pPr marL="0" indent="450000" algn="just">
              <a:spcBef>
                <a:spcPts val="0"/>
              </a:spcBef>
              <a:buNone/>
            </a:pPr>
            <a:r>
              <a:rPr lang="uk-UA" dirty="0" err="1">
                <a:solidFill>
                  <a:schemeClr val="tx1">
                    <a:lumMod val="95000"/>
                    <a:lumOff val="5000"/>
                  </a:schemeClr>
                </a:solidFill>
                <a:latin typeface="Times New Roman" panose="02020603050405020304" pitchFamily="18" charset="0"/>
                <a:cs typeface="Times New Roman" panose="02020603050405020304" pitchFamily="18" charset="0"/>
              </a:rPr>
              <a:t>Середньонапірні</a:t>
            </a:r>
            <a:r>
              <a:rPr lang="uk-UA" dirty="0">
                <a:solidFill>
                  <a:schemeClr val="tx1">
                    <a:lumMod val="95000"/>
                    <a:lumOff val="5000"/>
                  </a:schemeClr>
                </a:solidFill>
                <a:latin typeface="Times New Roman" panose="02020603050405020304" pitchFamily="18" charset="0"/>
                <a:cs typeface="Times New Roman" panose="02020603050405020304" pitchFamily="18" charset="0"/>
              </a:rPr>
              <a:t> гідровузли (напір 25-60 метрів) споруджуються на рівнинних річках, переважно в межах їх русла, головним чином, для транспортних або енергетичних цілей (ГЕС), а також для боротьби з повенями.</a:t>
            </a:r>
          </a:p>
          <a:p>
            <a:pPr marL="0" indent="450000" algn="just">
              <a:spcBef>
                <a:spcPts val="0"/>
              </a:spcBef>
              <a:buNone/>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      </a:t>
            </a:r>
            <a:r>
              <a:rPr lang="uk-UA" dirty="0" err="1">
                <a:solidFill>
                  <a:schemeClr val="tx1">
                    <a:lumMod val="95000"/>
                    <a:lumOff val="5000"/>
                  </a:schemeClr>
                </a:solidFill>
                <a:latin typeface="Times New Roman" panose="02020603050405020304" pitchFamily="18" charset="0"/>
                <a:cs typeface="Times New Roman" panose="02020603050405020304" pitchFamily="18" charset="0"/>
              </a:rPr>
              <a:t>Середньонапірні</a:t>
            </a:r>
            <a:r>
              <a:rPr lang="uk-UA" dirty="0">
                <a:solidFill>
                  <a:schemeClr val="tx1">
                    <a:lumMod val="95000"/>
                    <a:lumOff val="5000"/>
                  </a:schemeClr>
                </a:solidFill>
                <a:latin typeface="Times New Roman" panose="02020603050405020304" pitchFamily="18" charset="0"/>
                <a:cs typeface="Times New Roman" panose="02020603050405020304" pitchFamily="18" charset="0"/>
              </a:rPr>
              <a:t> гідровузли, пов'язані зазвичай із затопленням заплави, істотно змінюють гідрологічний режим річки. Завдяки можливості сезонного регулювання стоку річки коливання рівнів верхнього б'єфу зазвичай складають 5-15 м, що дозволяє іноді знижувати в нижній б’єф пропускні витрати за рахунок їх акумуляції в водосховище.</a:t>
            </a:r>
          </a:p>
          <a:p>
            <a:pPr marL="0" indent="450000" algn="just">
              <a:spcBef>
                <a:spcPts val="0"/>
              </a:spcBef>
              <a:buNone/>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      Розрізняють дві основні схеми компонування </a:t>
            </a:r>
            <a:r>
              <a:rPr lang="uk-UA" dirty="0" err="1">
                <a:solidFill>
                  <a:schemeClr val="tx1">
                    <a:lumMod val="95000"/>
                    <a:lumOff val="5000"/>
                  </a:schemeClr>
                </a:solidFill>
                <a:latin typeface="Times New Roman" panose="02020603050405020304" pitchFamily="18" charset="0"/>
                <a:cs typeface="Times New Roman" panose="02020603050405020304" pitchFamily="18" charset="0"/>
              </a:rPr>
              <a:t>середньонапірних</a:t>
            </a:r>
            <a:r>
              <a:rPr lang="uk-UA" dirty="0">
                <a:solidFill>
                  <a:schemeClr val="tx1">
                    <a:lumMod val="95000"/>
                    <a:lumOff val="5000"/>
                  </a:schemeClr>
                </a:solidFill>
                <a:latin typeface="Times New Roman" panose="02020603050405020304" pitchFamily="18" charset="0"/>
                <a:cs typeface="Times New Roman" panose="02020603050405020304" pitchFamily="18" charset="0"/>
              </a:rPr>
              <a:t> гідровузлів - з розміщенням водоскидних споруд в руслі і на заплаві. При руслової компонуванні ці споруди зводять в дві-три черги за перемичками при одночасному пропуску річкових вод через вільну частину русла.</a:t>
            </a:r>
          </a:p>
          <a:p>
            <a:pPr marL="0" indent="450000" algn="just">
              <a:spcBef>
                <a:spcPts val="0"/>
              </a:spcBef>
              <a:buNone/>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      При заплавній способі, запропонованому і неодноразово застосований в СРСР, з розміщенням водопропускних споруд на березі відпадає потреба у високих перемичках і менш соромиться течію річки в паводок, але зате необхідний пристрій низового і верхового підхідних каналів для з'єднання водопропускних споруд з руслом річки.</a:t>
            </a:r>
          </a:p>
        </p:txBody>
      </p:sp>
      <p:sp>
        <p:nvSpPr>
          <p:cNvPr id="4" name="Номер слайда 3">
            <a:extLst>
              <a:ext uri="{FF2B5EF4-FFF2-40B4-BE49-F238E27FC236}">
                <a16:creationId xmlns:a16="http://schemas.microsoft.com/office/drawing/2014/main" id="{D594A4E7-4CEF-485B-9926-0546C9ED60FD}"/>
              </a:ext>
            </a:extLst>
          </p:cNvPr>
          <p:cNvSpPr>
            <a:spLocks noGrp="1"/>
          </p:cNvSpPr>
          <p:nvPr>
            <p:ph type="sldNum" sz="quarter" idx="12"/>
          </p:nvPr>
        </p:nvSpPr>
        <p:spPr>
          <a:xfrm>
            <a:off x="8948933" y="6065837"/>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26</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113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D5541B-A484-4158-9173-FB3ED6C758E9}"/>
              </a:ext>
            </a:extLst>
          </p:cNvPr>
          <p:cNvSpPr>
            <a:spLocks noGrp="1"/>
          </p:cNvSpPr>
          <p:nvPr>
            <p:ph type="title"/>
          </p:nvPr>
        </p:nvSpPr>
        <p:spPr/>
        <p:txBody>
          <a:bodyPr/>
          <a:lstStyle/>
          <a:p>
            <a:pPr algn="ctr"/>
            <a:r>
              <a:rPr lang="ru-RU" dirty="0" err="1">
                <a:solidFill>
                  <a:srgbClr val="002060"/>
                </a:solidFill>
                <a:latin typeface="Times New Roman" panose="02020603050405020304" pitchFamily="18" charset="0"/>
                <a:cs typeface="Times New Roman" panose="02020603050405020304" pitchFamily="18" charset="0"/>
              </a:rPr>
              <a:t>Високонапірний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гідровузол</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18519C4-CD1E-4AF1-8AAF-2F245F9E2C12}"/>
              </a:ext>
            </a:extLst>
          </p:cNvPr>
          <p:cNvSpPr>
            <a:spLocks noGrp="1"/>
          </p:cNvSpPr>
          <p:nvPr>
            <p:ph idx="1"/>
          </p:nvPr>
        </p:nvSpPr>
        <p:spPr>
          <a:xfrm>
            <a:off x="677333" y="1393795"/>
            <a:ext cx="9043715" cy="4647568"/>
          </a:xfrm>
        </p:spPr>
        <p:txBody>
          <a:bodyPr>
            <a:normAutofit/>
          </a:bodyPr>
          <a:lstStyle/>
          <a:p>
            <a:pPr marL="0" indent="450000" algn="just">
              <a:spcBef>
                <a:spcPts val="0"/>
              </a:spcBef>
              <a:buNone/>
            </a:pPr>
            <a:r>
              <a:rPr lang="uk-UA" sz="2000" dirty="0" err="1">
                <a:solidFill>
                  <a:schemeClr val="tx1">
                    <a:lumMod val="95000"/>
                    <a:lumOff val="5000"/>
                  </a:schemeClr>
                </a:solidFill>
                <a:latin typeface="Times New Roman" panose="02020603050405020304" pitchFamily="18" charset="0"/>
                <a:cs typeface="Times New Roman" panose="02020603050405020304" pitchFamily="18" charset="0"/>
              </a:rPr>
              <a:t>Високонапірні</a:t>
            </a:r>
            <a:r>
              <a:rPr lang="uk-UA" sz="2000" dirty="0">
                <a:solidFill>
                  <a:schemeClr val="tx1">
                    <a:lumMod val="95000"/>
                    <a:lumOff val="5000"/>
                  </a:schemeClr>
                </a:solidFill>
                <a:latin typeface="Times New Roman" panose="02020603050405020304" pitchFamily="18" charset="0"/>
                <a:cs typeface="Times New Roman" panose="02020603050405020304" pitchFamily="18" charset="0"/>
              </a:rPr>
              <a:t> гідровузли (з напором понад 60 метрів) зазвичай служать для комплексних цілей.</a:t>
            </a:r>
          </a:p>
          <a:p>
            <a:pPr marL="0" indent="450000" algn="just">
              <a:spcBef>
                <a:spcPts val="0"/>
              </a:spcBef>
              <a:buNone/>
            </a:pPr>
            <a:r>
              <a:rPr lang="uk-UA"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uk-UA" sz="2000" dirty="0" err="1">
                <a:solidFill>
                  <a:schemeClr val="tx1">
                    <a:lumMod val="95000"/>
                    <a:lumOff val="5000"/>
                  </a:schemeClr>
                </a:solidFill>
                <a:latin typeface="Times New Roman" panose="02020603050405020304" pitchFamily="18" charset="0"/>
                <a:cs typeface="Times New Roman" panose="02020603050405020304" pitchFamily="18" charset="0"/>
              </a:rPr>
              <a:t>Високонапірні</a:t>
            </a:r>
            <a:r>
              <a:rPr lang="uk-UA" sz="2000" dirty="0">
                <a:solidFill>
                  <a:schemeClr val="tx1">
                    <a:lumMod val="95000"/>
                    <a:lumOff val="5000"/>
                  </a:schemeClr>
                </a:solidFill>
                <a:latin typeface="Times New Roman" panose="02020603050405020304" pitchFamily="18" charset="0"/>
                <a:cs typeface="Times New Roman" panose="02020603050405020304" pitchFamily="18" charset="0"/>
              </a:rPr>
              <a:t> гідровузли зводяться в гірських ущелинах з крутими береговими схилами. Передача великих навантажень від високих споруд вимагає міцних скельних або </a:t>
            </a:r>
            <a:r>
              <a:rPr lang="uk-UA" sz="2000" dirty="0" err="1">
                <a:solidFill>
                  <a:schemeClr val="tx1">
                    <a:lumMod val="95000"/>
                    <a:lumOff val="5000"/>
                  </a:schemeClr>
                </a:solidFill>
                <a:latin typeface="Times New Roman" panose="02020603050405020304" pitchFamily="18" charset="0"/>
                <a:cs typeface="Times New Roman" panose="02020603050405020304" pitchFamily="18" charset="0"/>
              </a:rPr>
              <a:t>напів</a:t>
            </a:r>
            <a:r>
              <a:rPr lang="uk-UA" sz="2000" dirty="0">
                <a:solidFill>
                  <a:schemeClr val="tx1">
                    <a:lumMod val="95000"/>
                    <a:lumOff val="5000"/>
                  </a:schemeClr>
                </a:solidFill>
                <a:latin typeface="Times New Roman" panose="02020603050405020304" pitchFamily="18" charset="0"/>
                <a:cs typeface="Times New Roman" panose="02020603050405020304" pitchFamily="18" charset="0"/>
              </a:rPr>
              <a:t> скельних підстав, за винятком земельних і накидних гребель, для яких такі умови не обов'язкові.</a:t>
            </a:r>
          </a:p>
          <a:p>
            <a:pPr marL="0" indent="450000" algn="just">
              <a:spcBef>
                <a:spcPts val="0"/>
              </a:spcBef>
              <a:buNone/>
            </a:pPr>
            <a:r>
              <a:rPr lang="uk-UA" sz="2000" dirty="0">
                <a:solidFill>
                  <a:schemeClr val="tx1">
                    <a:lumMod val="95000"/>
                    <a:lumOff val="5000"/>
                  </a:schemeClr>
                </a:solidFill>
                <a:latin typeface="Times New Roman" panose="02020603050405020304" pitchFamily="18" charset="0"/>
                <a:cs typeface="Times New Roman" panose="02020603050405020304" pitchFamily="18" charset="0"/>
              </a:rPr>
              <a:t>     При розміщенні гідровузла в глибоких каньйонах греблі займають основну частину водонапірної фронту, а вартість їх зведення становить 70-90% від вартості гідровузла в цілому. Водоскиди влаштовуються або в тілі греблі, або на березі.</a:t>
            </a:r>
          </a:p>
          <a:p>
            <a:pPr marL="0" indent="450000" algn="just">
              <a:spcBef>
                <a:spcPts val="0"/>
              </a:spcBef>
              <a:buNone/>
            </a:pPr>
            <a:r>
              <a:rPr lang="uk-UA" sz="2000" dirty="0">
                <a:solidFill>
                  <a:schemeClr val="tx1">
                    <a:lumMod val="95000"/>
                    <a:lumOff val="5000"/>
                  </a:schemeClr>
                </a:solidFill>
                <a:latin typeface="Times New Roman" panose="02020603050405020304" pitchFamily="18" charset="0"/>
                <a:cs typeface="Times New Roman" panose="02020603050405020304" pitchFamily="18" charset="0"/>
              </a:rPr>
              <a:t>У </a:t>
            </a:r>
            <a:r>
              <a:rPr lang="uk-UA" sz="2000" dirty="0" err="1">
                <a:solidFill>
                  <a:schemeClr val="tx1">
                    <a:lumMod val="95000"/>
                    <a:lumOff val="5000"/>
                  </a:schemeClr>
                </a:solidFill>
                <a:latin typeface="Times New Roman" panose="02020603050405020304" pitchFamily="18" charset="0"/>
                <a:cs typeface="Times New Roman" panose="02020603050405020304" pitchFamily="18" charset="0"/>
              </a:rPr>
              <a:t>високонапірних</a:t>
            </a:r>
            <a:r>
              <a:rPr lang="uk-UA" sz="2000" dirty="0">
                <a:solidFill>
                  <a:schemeClr val="tx1">
                    <a:lumMod val="95000"/>
                    <a:lumOff val="5000"/>
                  </a:schemeClr>
                </a:solidFill>
                <a:latin typeface="Times New Roman" panose="02020603050405020304" pitchFamily="18" charset="0"/>
                <a:cs typeface="Times New Roman" panose="02020603050405020304" pitchFamily="18" charset="0"/>
              </a:rPr>
              <a:t> гідровузлах для захисту від обвалів, зсувів, каменепадів і іншого і для укорочення відвідного тракту іноді будують підземні гідроелектростанції.</a:t>
            </a:r>
          </a:p>
        </p:txBody>
      </p:sp>
      <p:sp>
        <p:nvSpPr>
          <p:cNvPr id="4" name="Номер слайда 3">
            <a:extLst>
              <a:ext uri="{FF2B5EF4-FFF2-40B4-BE49-F238E27FC236}">
                <a16:creationId xmlns:a16="http://schemas.microsoft.com/office/drawing/2014/main" id="{717192BA-ABB5-46A5-9840-9D0406196C2E}"/>
              </a:ext>
            </a:extLst>
          </p:cNvPr>
          <p:cNvSpPr>
            <a:spLocks noGrp="1"/>
          </p:cNvSpPr>
          <p:nvPr>
            <p:ph type="sldNum" sz="quarter" idx="12"/>
          </p:nvPr>
        </p:nvSpPr>
        <p:spPr>
          <a:xfrm>
            <a:off x="9037709" y="6088988"/>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27</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317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4DE70A-AE9B-4ED4-8BAA-F1E93DB57F85}"/>
              </a:ext>
            </a:extLst>
          </p:cNvPr>
          <p:cNvSpPr>
            <a:spLocks noGrp="1"/>
          </p:cNvSpPr>
          <p:nvPr>
            <p:ph type="title"/>
          </p:nvPr>
        </p:nvSpPr>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Принцип </a:t>
            </a:r>
            <a:r>
              <a:rPr lang="ru-RU" dirty="0" err="1">
                <a:solidFill>
                  <a:srgbClr val="002060"/>
                </a:solidFill>
                <a:latin typeface="Times New Roman" panose="02020603050405020304" pitchFamily="18" charset="0"/>
                <a:cs typeface="Times New Roman" panose="02020603050405020304" pitchFamily="18" charset="0"/>
              </a:rPr>
              <a:t>вироблення</a:t>
            </a:r>
            <a:br>
              <a:rPr lang="ru-RU" dirty="0">
                <a:solidFill>
                  <a:srgbClr val="002060"/>
                </a:solidFill>
                <a:latin typeface="Times New Roman" panose="02020603050405020304" pitchFamily="18" charset="0"/>
                <a:cs typeface="Times New Roman" panose="02020603050405020304" pitchFamily="18" charset="0"/>
              </a:rPr>
            </a:br>
            <a:r>
              <a:rPr lang="ru-RU" dirty="0" err="1">
                <a:solidFill>
                  <a:srgbClr val="002060"/>
                </a:solidFill>
                <a:latin typeface="Times New Roman" panose="02020603050405020304" pitchFamily="18" charset="0"/>
                <a:cs typeface="Times New Roman" panose="02020603050405020304" pitchFamily="18" charset="0"/>
              </a:rPr>
              <a:t>електрики</a:t>
            </a:r>
            <a:r>
              <a:rPr lang="ru-RU" dirty="0">
                <a:solidFill>
                  <a:srgbClr val="002060"/>
                </a:solidFill>
                <a:latin typeface="Times New Roman" panose="02020603050405020304" pitchFamily="18" charset="0"/>
                <a:cs typeface="Times New Roman" panose="02020603050405020304" pitchFamily="18" charset="0"/>
              </a:rPr>
              <a:t> на ГЕС</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51C816D-4249-4141-AD91-A39D8C316D3A}"/>
              </a:ext>
            </a:extLst>
          </p:cNvPr>
          <p:cNvSpPr>
            <a:spLocks noGrp="1"/>
          </p:cNvSpPr>
          <p:nvPr>
            <p:ph idx="1"/>
          </p:nvPr>
        </p:nvSpPr>
        <p:spPr>
          <a:xfrm>
            <a:off x="677334" y="1930401"/>
            <a:ext cx="9052592" cy="4110962"/>
          </a:xfrm>
        </p:spPr>
        <p:txBody>
          <a:bodyPr>
            <a:normAutofit/>
          </a:bodyPr>
          <a:lstStyle/>
          <a:p>
            <a:pPr marL="0" indent="450000" algn="just">
              <a:spcBef>
                <a:spcPts val="0"/>
              </a:spcBef>
              <a:buNone/>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Робота гідроелектростанцій заснована на використанні кінетичної енергії падаючої води. Для перетворення цієї енергії застосовуються турбіна і генератор. Спочатку ці пристрої виробляють механічну енергію, а потім вже електроенергію. Турбіни і генератори можуть встановлюватися безпосередньо в дамбі або біля неї. У деяких випадках використовується трубопровід, за допомогою якого вода, що знаходиться під тиском, підводиться нижче рівня дамби або до водозабірного вузла ГЕС.</a:t>
            </a:r>
          </a:p>
          <a:p>
            <a:pPr marL="0" indent="450000" algn="just">
              <a:spcBef>
                <a:spcPts val="0"/>
              </a:spcBef>
              <a:buNone/>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     Індикаторами потужності гідроелектростанцій є дві змінні: витрата води, який вимірюється в кубічних метрах і гідростатичний напір. Останній показник являє собою різницю висот між початковою і кінцевою точкою падіння води. Проект станції може ґрунтуватися на якомусь одному з цих показників або на обох.</a:t>
            </a:r>
          </a:p>
          <a:p>
            <a:pPr marL="0" indent="450000" algn="just">
              <a:spcBef>
                <a:spcPts val="0"/>
              </a:spcBef>
              <a:buNone/>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     Сучасні технології виробництва </a:t>
            </a:r>
            <a:r>
              <a:rPr lang="uk-UA" dirty="0" err="1">
                <a:solidFill>
                  <a:schemeClr val="tx1">
                    <a:lumMod val="95000"/>
                    <a:lumOff val="5000"/>
                  </a:schemeClr>
                </a:solidFill>
                <a:latin typeface="Times New Roman" panose="02020603050405020304" pitchFamily="18" charset="0"/>
                <a:cs typeface="Times New Roman" panose="02020603050405020304" pitchFamily="18" charset="0"/>
              </a:rPr>
              <a:t>гідроелектроенергії</a:t>
            </a:r>
            <a:r>
              <a:rPr lang="uk-UA" dirty="0">
                <a:solidFill>
                  <a:schemeClr val="tx1">
                    <a:lumMod val="95000"/>
                    <a:lumOff val="5000"/>
                  </a:schemeClr>
                </a:solidFill>
                <a:latin typeface="Times New Roman" panose="02020603050405020304" pitchFamily="18" charset="0"/>
                <a:cs typeface="Times New Roman" panose="02020603050405020304" pitchFamily="18" charset="0"/>
              </a:rPr>
              <a:t> дозволяють отримувати досить високий ККД. Іноді він в два рази перевищує аналогічні показники звичайних теплоелектростанцій. Багато в чому така ефективність забезпечується особливостями обладнання гідроелектростанцій. Воно дуже надійно, та й користуватися ним просто.</a:t>
            </a:r>
          </a:p>
        </p:txBody>
      </p:sp>
      <p:sp>
        <p:nvSpPr>
          <p:cNvPr id="4" name="Номер слайда 3">
            <a:extLst>
              <a:ext uri="{FF2B5EF4-FFF2-40B4-BE49-F238E27FC236}">
                <a16:creationId xmlns:a16="http://schemas.microsoft.com/office/drawing/2014/main" id="{2536F599-68D9-4446-B025-E68F8F604D1B}"/>
              </a:ext>
            </a:extLst>
          </p:cNvPr>
          <p:cNvSpPr>
            <a:spLocks noGrp="1"/>
          </p:cNvSpPr>
          <p:nvPr>
            <p:ph type="sldNum" sz="quarter" idx="12"/>
          </p:nvPr>
        </p:nvSpPr>
        <p:spPr>
          <a:xfrm>
            <a:off x="9046587" y="6041362"/>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28</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5616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9ADAD4-252E-4BA9-A3A8-B4B36695298F}"/>
              </a:ext>
            </a:extLst>
          </p:cNvPr>
          <p:cNvSpPr>
            <a:spLocks noGrp="1"/>
          </p:cNvSpPr>
          <p:nvPr>
            <p:ph type="title"/>
          </p:nvPr>
        </p:nvSpPr>
        <p:spPr/>
        <p:txBody>
          <a:bodyPr/>
          <a:lstStyle/>
          <a:p>
            <a:pPr algn="ctr"/>
            <a:r>
              <a:rPr lang="uk-UA" dirty="0">
                <a:solidFill>
                  <a:srgbClr val="002060"/>
                </a:solidFill>
                <a:latin typeface="Times New Roman" panose="02020603050405020304" pitchFamily="18" charset="0"/>
                <a:cs typeface="Times New Roman" panose="02020603050405020304" pitchFamily="18" charset="0"/>
              </a:rPr>
              <a:t>Мала гідроенергетика</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A4BA63B-1026-4025-9DAD-C42BE8232BE6}"/>
              </a:ext>
            </a:extLst>
          </p:cNvPr>
          <p:cNvSpPr>
            <a:spLocks noGrp="1"/>
          </p:cNvSpPr>
          <p:nvPr>
            <p:ph idx="1"/>
          </p:nvPr>
        </p:nvSpPr>
        <p:spPr>
          <a:xfrm>
            <a:off x="677334" y="1455938"/>
            <a:ext cx="8954938" cy="4792461"/>
          </a:xfrm>
        </p:spPr>
        <p:txBody>
          <a:bodyPr>
            <a:normAutofit fontScale="92500" lnSpcReduction="10000"/>
          </a:bodyPr>
          <a:lstStyle/>
          <a:p>
            <a:pPr marL="0" indent="450000" algn="just">
              <a:spcBef>
                <a:spcPts val="0"/>
              </a:spcBef>
              <a:buNone/>
            </a:pPr>
            <a:r>
              <a:rPr lang="ru-RU" sz="1900" dirty="0">
                <a:solidFill>
                  <a:schemeClr val="tx1">
                    <a:lumMod val="95000"/>
                    <a:lumOff val="5000"/>
                  </a:schemeClr>
                </a:solidFill>
                <a:latin typeface="Times New Roman" panose="02020603050405020304" pitchFamily="18" charset="0"/>
                <a:cs typeface="Times New Roman" panose="02020603050405020304" pitchFamily="18" charset="0"/>
              </a:rPr>
              <a:t>Потенційні можливості малої гідроенергетики України на період до 2030 року оцінені в Енергетичній стратегії від 2006 р. на рівні 1140 МВт потужності з річним обсягом виробництва електроенергії 3,34 млрд. кВт·год/рік.</a:t>
            </a:r>
          </a:p>
          <a:p>
            <a:pPr marL="0" indent="450000" algn="just">
              <a:spcBef>
                <a:spcPts val="0"/>
              </a:spcBef>
              <a:buNone/>
            </a:pPr>
            <a:r>
              <a:rPr lang="ru-RU" sz="1900" dirty="0">
                <a:solidFill>
                  <a:schemeClr val="tx1">
                    <a:lumMod val="95000"/>
                    <a:lumOff val="5000"/>
                  </a:schemeClr>
                </a:solidFill>
                <a:latin typeface="Times New Roman" panose="02020603050405020304" pitchFamily="18" charset="0"/>
                <a:cs typeface="Times New Roman" panose="02020603050405020304" pitchFamily="18" charset="0"/>
              </a:rPr>
              <a:t>В наступній редакції Енергетичної стратегії до 2030 року (затвердженої Розпорядженням </a:t>
            </a:r>
            <a:r>
              <a:rPr lang="en-US" sz="1900" dirty="0">
                <a:solidFill>
                  <a:schemeClr val="tx1">
                    <a:lumMod val="95000"/>
                    <a:lumOff val="5000"/>
                  </a:schemeClr>
                </a:solidFill>
                <a:latin typeface="Times New Roman" panose="02020603050405020304" pitchFamily="18" charset="0"/>
                <a:cs typeface="Times New Roman" panose="02020603050405020304" pitchFamily="18" charset="0"/>
              </a:rPr>
              <a:t>KM </a:t>
            </a:r>
            <a:r>
              <a:rPr lang="ru-RU" sz="1900" dirty="0">
                <a:solidFill>
                  <a:schemeClr val="tx1">
                    <a:lumMod val="95000"/>
                    <a:lumOff val="5000"/>
                  </a:schemeClr>
                </a:solidFill>
                <a:latin typeface="Times New Roman" panose="02020603050405020304" pitchFamily="18" charset="0"/>
                <a:cs typeface="Times New Roman" panose="02020603050405020304" pitchFamily="18" charset="0"/>
              </a:rPr>
              <a:t>України 24 липня 2013р. № 1071-р) зазначено, що економічно доцільний потенціал малих гідроелектростанцій (ГЕС) в Україні становить до 4 ГВт. В чинній редакції Енергетичної стратегії до 2035 року (схвалена розпорядженням </a:t>
            </a:r>
            <a:r>
              <a:rPr lang="en-US" sz="1900" dirty="0">
                <a:solidFill>
                  <a:schemeClr val="tx1">
                    <a:lumMod val="95000"/>
                    <a:lumOff val="5000"/>
                  </a:schemeClr>
                </a:solidFill>
                <a:latin typeface="Times New Roman" panose="02020603050405020304" pitchFamily="18" charset="0"/>
                <a:cs typeface="Times New Roman" panose="02020603050405020304" pitchFamily="18" charset="0"/>
              </a:rPr>
              <a:t>KM</a:t>
            </a:r>
            <a:r>
              <a:rPr lang="ru-RU" sz="1900" dirty="0">
                <a:solidFill>
                  <a:schemeClr val="tx1">
                    <a:lumMod val="95000"/>
                    <a:lumOff val="5000"/>
                  </a:schemeClr>
                </a:solidFill>
                <a:latin typeface="Times New Roman" panose="02020603050405020304" pitchFamily="18" charset="0"/>
                <a:cs typeface="Times New Roman" panose="02020603050405020304" pitchFamily="18" charset="0"/>
              </a:rPr>
              <a:t>У від 18 серпня 2017 р. № 605-р) взагалі не визначено економічно доцільний потенціал малих гідроелектростанцій.</a:t>
            </a:r>
          </a:p>
          <a:p>
            <a:pPr marL="0" indent="450000" algn="just">
              <a:spcBef>
                <a:spcPts val="0"/>
              </a:spcBef>
              <a:buNone/>
            </a:pPr>
            <a:r>
              <a:rPr lang="ru-RU" sz="1900" dirty="0">
                <a:solidFill>
                  <a:schemeClr val="tx1">
                    <a:lumMod val="95000"/>
                    <a:lumOff val="5000"/>
                  </a:schemeClr>
                </a:solidFill>
                <a:latin typeface="Times New Roman" panose="02020603050405020304" pitchFamily="18" charset="0"/>
                <a:cs typeface="Times New Roman" panose="02020603050405020304" pitchFamily="18" charset="0"/>
              </a:rPr>
              <a:t>Станом на початок січня 2018 року в Україні в експлуатації знаходилось 136 малих ГЕС загальною потужністю всього 94,615 МВт з середньорічним обсягом виробництва електроенергії біля 210…230 млн. кВт · год/рік.</a:t>
            </a:r>
          </a:p>
          <a:p>
            <a:pPr marL="0" indent="450000" algn="just">
              <a:spcBef>
                <a:spcPts val="0"/>
              </a:spcBef>
              <a:buNone/>
            </a:pPr>
            <a:r>
              <a:rPr lang="ru-RU" sz="1900" dirty="0">
                <a:solidFill>
                  <a:schemeClr val="tx1">
                    <a:lumMod val="95000"/>
                    <a:lumOff val="5000"/>
                  </a:schemeClr>
                </a:solidFill>
                <a:latin typeface="Times New Roman" panose="02020603050405020304" pitchFamily="18" charset="0"/>
                <a:cs typeface="Times New Roman" panose="02020603050405020304" pitchFamily="18" charset="0"/>
              </a:rPr>
              <a:t>Сьогодні малі гідроелектростанції потужністю до 10 МВт працюють у 148 країнах світу. Для довідки: відповідно до сучасної міжнародної класифікації за нормативом Організації Об'єднаних Націй з промислового розвитку (</a:t>
            </a:r>
            <a:r>
              <a:rPr lang="en-US" sz="1900" dirty="0">
                <a:solidFill>
                  <a:schemeClr val="tx1">
                    <a:lumMod val="95000"/>
                    <a:lumOff val="5000"/>
                  </a:schemeClr>
                </a:solidFill>
                <a:latin typeface="Times New Roman" panose="02020603050405020304" pitchFamily="18" charset="0"/>
                <a:cs typeface="Times New Roman" panose="02020603050405020304" pitchFamily="18" charset="0"/>
              </a:rPr>
              <a:t>United Nations Industrial</a:t>
            </a:r>
            <a:r>
              <a:rPr lang="uk-UA" sz="19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900" dirty="0">
                <a:solidFill>
                  <a:schemeClr val="tx1">
                    <a:lumMod val="95000"/>
                    <a:lumOff val="5000"/>
                  </a:schemeClr>
                </a:solidFill>
                <a:latin typeface="Times New Roman" panose="02020603050405020304" pitchFamily="18" charset="0"/>
                <a:cs typeface="Times New Roman" panose="02020603050405020304" pitchFamily="18" charset="0"/>
              </a:rPr>
              <a:t>Development Organization - UNIDO), </a:t>
            </a:r>
            <a:r>
              <a:rPr lang="ru-RU" sz="1900" dirty="0">
                <a:solidFill>
                  <a:schemeClr val="tx1">
                    <a:lumMod val="95000"/>
                    <a:lumOff val="5000"/>
                  </a:schemeClr>
                </a:solidFill>
                <a:latin typeface="Times New Roman" panose="02020603050405020304" pitchFamily="18" charset="0"/>
                <a:cs typeface="Times New Roman" panose="02020603050405020304" pitchFamily="18" charset="0"/>
              </a:rPr>
              <a:t>до малих гідроелектростанцій відносять мікро-ГЕС – до 0,1 МВт (в Україні до 0,2 МВт); міні-ГЕС – до 1 МВт; малі ГЕС – до 10 МВт (Китай – до 50 МВт). Міні- та мікро- ГЕС, як правило, не передбачають будівництва дамби та відповідного водосховища.</a:t>
            </a:r>
          </a:p>
          <a:p>
            <a:pPr marL="0" indent="450000" algn="just">
              <a:spcBef>
                <a:spcPts val="0"/>
              </a:spcBef>
              <a:buNone/>
            </a:pPr>
            <a:endParaRPr lang="ru-UA"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E796AAA9-C3EF-4E16-8516-15015814AB03}"/>
              </a:ext>
            </a:extLst>
          </p:cNvPr>
          <p:cNvSpPr>
            <a:spLocks noGrp="1"/>
          </p:cNvSpPr>
          <p:nvPr>
            <p:ph type="sldNum" sz="quarter" idx="12"/>
          </p:nvPr>
        </p:nvSpPr>
        <p:spPr>
          <a:xfrm>
            <a:off x="8948933" y="6147894"/>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29</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198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DF7EAB-F85C-4172-A56C-05767E659007}"/>
              </a:ext>
            </a:extLst>
          </p:cNvPr>
          <p:cNvSpPr>
            <a:spLocks noGrp="1"/>
          </p:cNvSpPr>
          <p:nvPr>
            <p:ph type="title"/>
          </p:nvPr>
        </p:nvSpPr>
        <p:spPr>
          <a:xfrm>
            <a:off x="677334" y="451513"/>
            <a:ext cx="8596668" cy="1320800"/>
          </a:xfrm>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Основні поняття</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5729A39-10BC-4E3C-895B-AA814A2CB4F5}"/>
              </a:ext>
            </a:extLst>
          </p:cNvPr>
          <p:cNvSpPr>
            <a:spLocks noGrp="1"/>
          </p:cNvSpPr>
          <p:nvPr>
            <p:ph idx="1"/>
          </p:nvPr>
        </p:nvSpPr>
        <p:spPr>
          <a:xfrm>
            <a:off x="677334" y="1438182"/>
            <a:ext cx="8954938" cy="4762978"/>
          </a:xfrm>
        </p:spPr>
        <p:txBody>
          <a:bodyPr/>
          <a:lstStyle/>
          <a:p>
            <a:pPr marL="0" indent="450000" algn="just">
              <a:spcBef>
                <a:spcPts val="0"/>
              </a:spcBef>
              <a:buNone/>
            </a:pP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Б'єф (фр. </a:t>
            </a:r>
            <a:r>
              <a:rPr lang="uk-UA" sz="2000" dirty="0">
                <a:solidFill>
                  <a:schemeClr val="tx1">
                    <a:lumMod val="95000"/>
                    <a:lumOff val="5000"/>
                  </a:schemeClr>
                </a:solidFill>
                <a:latin typeface="Times New Roman" panose="02020603050405020304" pitchFamily="18" charset="0"/>
                <a:cs typeface="Times New Roman" panose="02020603050405020304" pitchFamily="18" charset="0"/>
              </a:rPr>
              <a:t>в</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ief) - </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частина річки, каналу, водосховища або іншого водного об'єкту, що примикає до гідротехнічної споруди.</a:t>
            </a:r>
          </a:p>
          <a:p>
            <a:pPr marL="0" indent="450000" algn="just">
              <a:spcBef>
                <a:spcPts val="0"/>
              </a:spcBef>
              <a:buNone/>
            </a:pP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Гідроагрегат - агрегат, що складається з гідротурбіни і гідрогенератора.</a:t>
            </a:r>
          </a:p>
          <a:p>
            <a:pPr marL="0" indent="450000" algn="just">
              <a:spcBef>
                <a:spcPts val="0"/>
              </a:spcBef>
              <a:buNone/>
            </a:pP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Гідрогенератор - електрична машина, призначена для вироблення електроенергії на гідроелектростанції.</a:t>
            </a:r>
          </a:p>
          <a:p>
            <a:pPr marL="0" indent="450000" algn="just">
              <a:spcBef>
                <a:spcPts val="0"/>
              </a:spcBef>
              <a:buNone/>
            </a:pP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Гідровузол - комплекс або група гідротехнічних споруд, об'єднаних по розташуванню, цілям і умовам їх роботи.</a:t>
            </a:r>
          </a:p>
          <a:p>
            <a:pPr marL="0" indent="450000" algn="just">
              <a:spcBef>
                <a:spcPts val="0"/>
              </a:spcBef>
              <a:buNone/>
            </a:pP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Гідротурбіна - ротаційний двигун, що перетворює механічну енергію води в енергію обертового вала.</a:t>
            </a:r>
          </a:p>
          <a:p>
            <a:pPr marL="0" indent="450000" algn="just">
              <a:spcBef>
                <a:spcPts val="0"/>
              </a:spcBef>
              <a:buNone/>
            </a:pP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Деривация - відведення води від русла річки по каналу.</a:t>
            </a:r>
          </a:p>
          <a:p>
            <a:pPr marL="0" indent="450000" algn="just">
              <a:spcBef>
                <a:spcPts val="0"/>
              </a:spcBef>
              <a:buNone/>
            </a:pP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Гребля - гідротехнічна споруда, перегороджують водотік або водойму для підйому рівня води.</a:t>
            </a:r>
          </a:p>
          <a:p>
            <a:pPr marL="0" indent="450000" algn="just">
              <a:spcBef>
                <a:spcPts val="0"/>
              </a:spcBef>
              <a:buNone/>
            </a:pPr>
            <a:endParaRPr lang="ru-UA"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8B88ECF0-8C33-4165-9B51-1EFC9A2302C2}"/>
              </a:ext>
            </a:extLst>
          </p:cNvPr>
          <p:cNvSpPr>
            <a:spLocks noGrp="1"/>
          </p:cNvSpPr>
          <p:nvPr>
            <p:ph type="sldNum" sz="quarter" idx="12"/>
          </p:nvPr>
        </p:nvSpPr>
        <p:spPr>
          <a:xfrm>
            <a:off x="9109886" y="6223924"/>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3</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832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9E8C5A-FB34-4198-9B37-3E3C9857F7F1}"/>
              </a:ext>
            </a:extLst>
          </p:cNvPr>
          <p:cNvSpPr>
            <a:spLocks noGrp="1"/>
          </p:cNvSpPr>
          <p:nvPr>
            <p:ph type="title"/>
          </p:nvPr>
        </p:nvSpPr>
        <p:spPr/>
        <p:txBody>
          <a:bodyPr/>
          <a:lstStyle/>
          <a:p>
            <a:pPr algn="ctr"/>
            <a:r>
              <a:rPr lang="uk-UA" dirty="0">
                <a:solidFill>
                  <a:srgbClr val="002060"/>
                </a:solidFill>
                <a:latin typeface="Times New Roman" panose="02020603050405020304" pitchFamily="18" charset="0"/>
                <a:cs typeface="Times New Roman" panose="02020603050405020304" pitchFamily="18" charset="0"/>
              </a:rPr>
              <a:t>Мала гідроенергетика України</a:t>
            </a:r>
            <a:endParaRPr lang="ru-UA"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Объект 2">
                <a:extLst>
                  <a:ext uri="{FF2B5EF4-FFF2-40B4-BE49-F238E27FC236}">
                    <a16:creationId xmlns:a16="http://schemas.microsoft.com/office/drawing/2014/main" id="{C2E70CB1-A6BE-47D0-9967-CC196606707B}"/>
                  </a:ext>
                </a:extLst>
              </p:cNvPr>
              <p:cNvSpPr>
                <a:spLocks noGrp="1"/>
              </p:cNvSpPr>
              <p:nvPr>
                <p:ph idx="1"/>
              </p:nvPr>
            </p:nvSpPr>
            <p:spPr>
              <a:xfrm>
                <a:off x="506027" y="1526959"/>
                <a:ext cx="9194103" cy="4514403"/>
              </a:xfrm>
            </p:spPr>
            <p:txBody>
              <a:bodyPr>
                <a:normAutofit/>
              </a:bodyPr>
              <a:lstStyle/>
              <a:p>
                <a:pPr marL="0" indent="450000" algn="just">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Україна має потужні ресурси гідроенергії малих рік. Загальний гідроенергетичний потенціал малих рік України становить близько 12,5 млрд. кВт-год., що складає близько 28% загального гідропотенціалу всіх рік України.</a:t>
                </a:r>
              </a:p>
              <a:p>
                <a:pPr marL="0" indent="450000" algn="just">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Головною перевагою малої гідроенергетики є дешевизна електроенергії, генерованої на гідроелектростанціях, відсутність паливної складової в процесі генерації електроенергії, позитивний економічний ефект.</a:t>
                </a:r>
              </a:p>
              <a:p>
                <a:pPr marL="0" indent="450000" algn="just">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В Україні налічується понад 63 тисячі малих рік та водотоків загальною довжиною 135,8 тисяч км, з них близько 60 тисяч (95%) – дуже малі (довжина менше 10 км), їхня сумарна довжина – 112 тисяч км, тобто середня довжина такого водотоку – 1,9 км.</a:t>
                </a:r>
              </a:p>
              <a:p>
                <a:pPr marL="0" indent="450000" algn="just">
                  <a:spcBef>
                    <a:spcPts val="0"/>
                  </a:spcBef>
                  <a:buNone/>
                </a:pPr>
                <a:r>
                  <a:rPr lang="ru-RU" dirty="0">
                    <a:solidFill>
                      <a:schemeClr val="tx1">
                        <a:lumMod val="95000"/>
                        <a:lumOff val="5000"/>
                      </a:schemeClr>
                    </a:solidFill>
                    <a:latin typeface="Times New Roman" panose="02020603050405020304" pitchFamily="18" charset="0"/>
                    <a:cs typeface="Times New Roman" panose="02020603050405020304" pitchFamily="18" charset="0"/>
                  </a:rPr>
                  <a:t>Більшість малих рік довжиною менше 10 км мають площу водозбору від 20,1 до 500</a:t>
                </a:r>
                <a14:m>
                  <m:oMath xmlns:m="http://schemas.openxmlformats.org/officeDocument/2006/math">
                    <m:sSup>
                      <m:sSupPr>
                        <m:ctrlPr>
                          <a:rPr lang="ru-RU" i="1" smtClean="0">
                            <a:solidFill>
                              <a:schemeClr val="tx1">
                                <a:lumMod val="95000"/>
                                <a:lumOff val="5000"/>
                              </a:schemeClr>
                            </a:solidFill>
                            <a:latin typeface="Cambria Math" panose="02040503050406030204" pitchFamily="18" charset="0"/>
                            <a:cs typeface="Times New Roman" panose="02020603050405020304" pitchFamily="18" charset="0"/>
                          </a:rPr>
                        </m:ctrlPr>
                      </m:sSupPr>
                      <m:e>
                        <m:r>
                          <a:rPr lang="uk-UA" b="0" i="1" smtClean="0">
                            <a:solidFill>
                              <a:schemeClr val="tx1">
                                <a:lumMod val="95000"/>
                                <a:lumOff val="5000"/>
                              </a:schemeClr>
                            </a:solidFill>
                            <a:latin typeface="Cambria Math" panose="02040503050406030204" pitchFamily="18" charset="0"/>
                            <a:cs typeface="Times New Roman" panose="02020603050405020304" pitchFamily="18" charset="0"/>
                          </a:rPr>
                          <m:t>км</m:t>
                        </m:r>
                      </m:e>
                      <m:sup>
                        <m:r>
                          <a:rPr lang="uk-UA" b="0" i="1" smtClean="0">
                            <a:solidFill>
                              <a:schemeClr val="tx1">
                                <a:lumMod val="95000"/>
                                <a:lumOff val="5000"/>
                              </a:schemeClr>
                            </a:solidFill>
                            <a:latin typeface="Cambria Math" panose="02040503050406030204" pitchFamily="18" charset="0"/>
                            <a:cs typeface="Times New Roman" panose="02020603050405020304" pitchFamily="18" charset="0"/>
                          </a:rPr>
                          <m:t>2</m:t>
                        </m:r>
                      </m:sup>
                    </m:sSup>
                  </m:oMath>
                </a14:m>
                <a:r>
                  <a:rPr lang="ru-RU" dirty="0">
                    <a:solidFill>
                      <a:schemeClr val="tx1">
                        <a:lumMod val="95000"/>
                        <a:lumOff val="5000"/>
                      </a:schemeClr>
                    </a:solidFill>
                    <a:latin typeface="Times New Roman" panose="02020603050405020304" pitchFamily="18" charset="0"/>
                    <a:cs typeface="Times New Roman" panose="02020603050405020304" pitchFamily="18" charset="0"/>
                  </a:rPr>
                  <a:t> (87% усієї кількості і 72% всієї довжини малих рік України). Малих рік із площею водозбору від 50,1 до 100</a:t>
                </a:r>
                <a14:m>
                  <m:oMath xmlns:m="http://schemas.openxmlformats.org/officeDocument/2006/math">
                    <m:sSup>
                      <m:sSupPr>
                        <m:ctrlPr>
                          <a:rPr lang="ru-RU" i="1" smtClean="0">
                            <a:solidFill>
                              <a:schemeClr val="tx1">
                                <a:lumMod val="95000"/>
                                <a:lumOff val="5000"/>
                              </a:schemeClr>
                            </a:solidFill>
                            <a:latin typeface="Cambria Math" panose="02040503050406030204" pitchFamily="18" charset="0"/>
                            <a:cs typeface="Times New Roman" panose="02020603050405020304" pitchFamily="18" charset="0"/>
                          </a:rPr>
                        </m:ctrlPr>
                      </m:sSupPr>
                      <m:e>
                        <m:r>
                          <a:rPr lang="uk-UA" b="0" i="1" smtClean="0">
                            <a:solidFill>
                              <a:schemeClr val="tx1">
                                <a:lumMod val="95000"/>
                                <a:lumOff val="5000"/>
                              </a:schemeClr>
                            </a:solidFill>
                            <a:latin typeface="Cambria Math" panose="02040503050406030204" pitchFamily="18" charset="0"/>
                            <a:cs typeface="Times New Roman" panose="02020603050405020304" pitchFamily="18" charset="0"/>
                          </a:rPr>
                          <m:t>км</m:t>
                        </m:r>
                      </m:e>
                      <m:sup>
                        <m:r>
                          <a:rPr lang="uk-UA" b="0" i="1" smtClean="0">
                            <a:solidFill>
                              <a:schemeClr val="tx1">
                                <a:lumMod val="95000"/>
                                <a:lumOff val="5000"/>
                              </a:schemeClr>
                            </a:solidFill>
                            <a:latin typeface="Cambria Math" panose="02040503050406030204" pitchFamily="18" charset="0"/>
                            <a:cs typeface="Times New Roman" panose="02020603050405020304" pitchFamily="18" charset="0"/>
                          </a:rPr>
                          <m:t>2</m:t>
                        </m:r>
                      </m:sup>
                    </m:sSup>
                  </m:oMath>
                </a14:m>
                <a:r>
                  <a:rPr lang="ru-RU" dirty="0">
                    <a:solidFill>
                      <a:schemeClr val="tx1">
                        <a:lumMod val="95000"/>
                        <a:lumOff val="5000"/>
                      </a:schemeClr>
                    </a:solidFill>
                    <a:latin typeface="Times New Roman" panose="02020603050405020304" pitchFamily="18" charset="0"/>
                    <a:cs typeface="Times New Roman" panose="02020603050405020304" pitchFamily="18" charset="0"/>
                  </a:rPr>
                  <a:t>  налічується 890 (28% усієї кількості), а 797 річок (25%) мають площу водозбору 20,1 – 50</a:t>
                </a:r>
                <a14:m>
                  <m:oMath xmlns:m="http://schemas.openxmlformats.org/officeDocument/2006/math">
                    <m:sSup>
                      <m:sSupPr>
                        <m:ctrlPr>
                          <a:rPr lang="ru-RU" i="1" smtClean="0">
                            <a:solidFill>
                              <a:schemeClr val="tx1">
                                <a:lumMod val="95000"/>
                                <a:lumOff val="5000"/>
                              </a:schemeClr>
                            </a:solidFill>
                            <a:latin typeface="Cambria Math" panose="02040503050406030204" pitchFamily="18" charset="0"/>
                            <a:cs typeface="Times New Roman" panose="02020603050405020304" pitchFamily="18" charset="0"/>
                          </a:rPr>
                        </m:ctrlPr>
                      </m:sSupPr>
                      <m:e>
                        <m:r>
                          <a:rPr lang="uk-UA" b="0" i="1" smtClean="0">
                            <a:solidFill>
                              <a:schemeClr val="tx1">
                                <a:lumMod val="95000"/>
                                <a:lumOff val="5000"/>
                              </a:schemeClr>
                            </a:solidFill>
                            <a:latin typeface="Cambria Math" panose="02040503050406030204" pitchFamily="18" charset="0"/>
                            <a:cs typeface="Times New Roman" panose="02020603050405020304" pitchFamily="18" charset="0"/>
                          </a:rPr>
                          <m:t>км</m:t>
                        </m:r>
                      </m:e>
                      <m:sup>
                        <m:r>
                          <a:rPr lang="uk-UA" b="0" i="1" smtClean="0">
                            <a:solidFill>
                              <a:schemeClr val="tx1">
                                <a:lumMod val="95000"/>
                                <a:lumOff val="5000"/>
                              </a:schemeClr>
                            </a:solidFill>
                            <a:latin typeface="Cambria Math" panose="02040503050406030204" pitchFamily="18" charset="0"/>
                            <a:cs typeface="Times New Roman" panose="02020603050405020304" pitchFamily="18" charset="0"/>
                          </a:rPr>
                          <m:t>2</m:t>
                        </m:r>
                      </m:sup>
                    </m:sSup>
                  </m:oMath>
                </a14:m>
                <a:r>
                  <a:rPr lang="ru-RU"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ru-UA" dirty="0">
                  <a:solidFill>
                    <a:schemeClr val="tx1">
                      <a:lumMod val="95000"/>
                      <a:lumOff val="5000"/>
                    </a:schemeClr>
                  </a:solidFill>
                  <a:latin typeface="Times New Roman" panose="02020603050405020304" pitchFamily="18" charset="0"/>
                  <a:cs typeface="Times New Roman" panose="02020603050405020304" pitchFamily="18" charset="0"/>
                </a:endParaRPr>
              </a:p>
            </p:txBody>
          </p:sp>
        </mc:Choice>
        <mc:Fallback>
          <p:sp>
            <p:nvSpPr>
              <p:cNvPr id="3" name="Объект 2">
                <a:extLst>
                  <a:ext uri="{FF2B5EF4-FFF2-40B4-BE49-F238E27FC236}">
                    <a16:creationId xmlns:a16="http://schemas.microsoft.com/office/drawing/2014/main" id="{C2E70CB1-A6BE-47D0-9967-CC196606707B}"/>
                  </a:ext>
                </a:extLst>
              </p:cNvPr>
              <p:cNvSpPr>
                <a:spLocks noGrp="1" noRot="1" noChangeAspect="1" noMove="1" noResize="1" noEditPoints="1" noAdjustHandles="1" noChangeArrowheads="1" noChangeShapeType="1" noTextEdit="1"/>
              </p:cNvSpPr>
              <p:nvPr>
                <p:ph idx="1"/>
              </p:nvPr>
            </p:nvSpPr>
            <p:spPr>
              <a:xfrm>
                <a:off x="506027" y="1526959"/>
                <a:ext cx="9194103" cy="4514403"/>
              </a:xfrm>
              <a:blipFill>
                <a:blip r:embed="rId2"/>
                <a:stretch>
                  <a:fillRect l="-531" t="-675" r="-597"/>
                </a:stretch>
              </a:blipFill>
            </p:spPr>
            <p:txBody>
              <a:bodyPr/>
              <a:lstStyle/>
              <a:p>
                <a:r>
                  <a:rPr lang="ru-UA">
                    <a:noFill/>
                  </a:rPr>
                  <a:t> </a:t>
                </a:r>
              </a:p>
            </p:txBody>
          </p:sp>
        </mc:Fallback>
      </mc:AlternateContent>
      <p:sp>
        <p:nvSpPr>
          <p:cNvPr id="4" name="Номер слайда 3">
            <a:extLst>
              <a:ext uri="{FF2B5EF4-FFF2-40B4-BE49-F238E27FC236}">
                <a16:creationId xmlns:a16="http://schemas.microsoft.com/office/drawing/2014/main" id="{8CF7A0D3-58BB-444B-8C36-D160FF76B573}"/>
              </a:ext>
            </a:extLst>
          </p:cNvPr>
          <p:cNvSpPr>
            <a:spLocks noGrp="1"/>
          </p:cNvSpPr>
          <p:nvPr>
            <p:ph type="sldNum" sz="quarter" idx="12"/>
          </p:nvPr>
        </p:nvSpPr>
        <p:spPr>
          <a:xfrm>
            <a:off x="9016791" y="6248400"/>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30</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874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a:extLst>
                  <a:ext uri="{FF2B5EF4-FFF2-40B4-BE49-F238E27FC236}">
                    <a16:creationId xmlns:a16="http://schemas.microsoft.com/office/drawing/2014/main" id="{6A8A75AC-5D44-4AED-8239-402F8303860F}"/>
                  </a:ext>
                </a:extLst>
              </p:cNvPr>
              <p:cNvSpPr>
                <a:spLocks noGrp="1"/>
              </p:cNvSpPr>
              <p:nvPr>
                <p:ph idx="1"/>
              </p:nvPr>
            </p:nvSpPr>
            <p:spPr>
              <a:xfrm>
                <a:off x="8034292" y="895165"/>
                <a:ext cx="3790766" cy="5372470"/>
              </a:xfrm>
              <a:noFill/>
            </p:spPr>
            <p:txBody>
              <a:bodyPr>
                <a:normAutofit/>
              </a:bodyPr>
              <a:lstStyle/>
              <a:p>
                <a:pPr marL="0" indent="450000" algn="just">
                  <a:spcBef>
                    <a:spcPts val="0"/>
                  </a:spcBef>
                  <a:buNone/>
                </a:pP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Найбільша густота річкової мережі в Карпатах. Здебільшого вона становить понад 0,5 км/</a:t>
                </a:r>
                <a14:m>
                  <m:oMath xmlns:m="http://schemas.openxmlformats.org/officeDocument/2006/math">
                    <m:sSup>
                      <m:sSupPr>
                        <m:ctrlPr>
                          <a:rPr lang="ru-RU" sz="2000" i="1" smtClean="0">
                            <a:solidFill>
                              <a:schemeClr val="tx1">
                                <a:lumMod val="95000"/>
                                <a:lumOff val="5000"/>
                              </a:schemeClr>
                            </a:solidFill>
                            <a:latin typeface="Cambria Math" panose="02040503050406030204" pitchFamily="18" charset="0"/>
                            <a:cs typeface="Times New Roman" panose="02020603050405020304" pitchFamily="18" charset="0"/>
                          </a:rPr>
                        </m:ctrlPr>
                      </m:sSupPr>
                      <m:e>
                        <m:r>
                          <a:rPr lang="uk-UA" sz="2000" b="0" i="1" smtClean="0">
                            <a:solidFill>
                              <a:schemeClr val="tx1">
                                <a:lumMod val="95000"/>
                                <a:lumOff val="5000"/>
                              </a:schemeClr>
                            </a:solidFill>
                            <a:latin typeface="Cambria Math" panose="02040503050406030204" pitchFamily="18" charset="0"/>
                            <a:cs typeface="Times New Roman" panose="02020603050405020304" pitchFamily="18" charset="0"/>
                          </a:rPr>
                          <m:t>км</m:t>
                        </m:r>
                      </m:e>
                      <m:sup>
                        <m:r>
                          <a:rPr lang="uk-UA" sz="2000" b="0" i="1" smtClean="0">
                            <a:solidFill>
                              <a:schemeClr val="tx1">
                                <a:lumMod val="95000"/>
                                <a:lumOff val="5000"/>
                              </a:schemeClr>
                            </a:solidFill>
                            <a:latin typeface="Cambria Math" panose="02040503050406030204" pitchFamily="18" charset="0"/>
                            <a:cs typeface="Times New Roman" panose="02020603050405020304" pitchFamily="18" charset="0"/>
                          </a:rPr>
                          <m:t>2</m:t>
                        </m:r>
                      </m:sup>
                    </m:sSup>
                  </m:oMath>
                </a14:m>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в окремих районах - 1,5 км/ </a:t>
                </a:r>
                <a14:m>
                  <m:oMath xmlns:m="http://schemas.openxmlformats.org/officeDocument/2006/math">
                    <m:sSup>
                      <m:sSupPr>
                        <m:ctrlPr>
                          <a:rPr lang="ru-RU" sz="2000" i="1">
                            <a:solidFill>
                              <a:schemeClr val="tx1">
                                <a:lumMod val="95000"/>
                                <a:lumOff val="5000"/>
                              </a:schemeClr>
                            </a:solidFill>
                            <a:latin typeface="Cambria Math" panose="02040503050406030204" pitchFamily="18" charset="0"/>
                            <a:cs typeface="Times New Roman" panose="02020603050405020304" pitchFamily="18" charset="0"/>
                          </a:rPr>
                        </m:ctrlPr>
                      </m:sSupPr>
                      <m:e>
                        <m:r>
                          <a:rPr lang="uk-UA" sz="2000" i="1">
                            <a:solidFill>
                              <a:schemeClr val="tx1">
                                <a:lumMod val="95000"/>
                                <a:lumOff val="5000"/>
                              </a:schemeClr>
                            </a:solidFill>
                            <a:latin typeface="Cambria Math" panose="02040503050406030204" pitchFamily="18" charset="0"/>
                            <a:cs typeface="Times New Roman" panose="02020603050405020304" pitchFamily="18" charset="0"/>
                          </a:rPr>
                          <m:t>км</m:t>
                        </m:r>
                      </m:e>
                      <m:sup>
                        <m:r>
                          <a:rPr lang="uk-UA" sz="2000" i="1">
                            <a:solidFill>
                              <a:schemeClr val="tx1">
                                <a:lumMod val="95000"/>
                                <a:lumOff val="5000"/>
                              </a:schemeClr>
                            </a:solidFill>
                            <a:latin typeface="Cambria Math" panose="02040503050406030204" pitchFamily="18" charset="0"/>
                            <a:cs typeface="Times New Roman" panose="02020603050405020304" pitchFamily="18" charset="0"/>
                          </a:rPr>
                          <m:t>2</m:t>
                        </m:r>
                      </m:sup>
                    </m:sSup>
                  </m:oMath>
                </a14:m>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(для основних територій України - 0,10-0,15 км/ </a:t>
                </a:r>
                <a14:m>
                  <m:oMath xmlns:m="http://schemas.openxmlformats.org/officeDocument/2006/math">
                    <m:sSup>
                      <m:sSupPr>
                        <m:ctrlPr>
                          <a:rPr lang="ru-RU" sz="2000" i="1">
                            <a:solidFill>
                              <a:schemeClr val="tx1">
                                <a:lumMod val="95000"/>
                                <a:lumOff val="5000"/>
                              </a:schemeClr>
                            </a:solidFill>
                            <a:latin typeface="Cambria Math" panose="02040503050406030204" pitchFamily="18" charset="0"/>
                            <a:cs typeface="Times New Roman" panose="02020603050405020304" pitchFamily="18" charset="0"/>
                          </a:rPr>
                        </m:ctrlPr>
                      </m:sSupPr>
                      <m:e>
                        <m:r>
                          <a:rPr lang="uk-UA" sz="2000" i="1">
                            <a:solidFill>
                              <a:schemeClr val="tx1">
                                <a:lumMod val="95000"/>
                                <a:lumOff val="5000"/>
                              </a:schemeClr>
                            </a:solidFill>
                            <a:latin typeface="Cambria Math" panose="02040503050406030204" pitchFamily="18" charset="0"/>
                            <a:cs typeface="Times New Roman" panose="02020603050405020304" pitchFamily="18" charset="0"/>
                          </a:rPr>
                          <m:t>км</m:t>
                        </m:r>
                      </m:e>
                      <m:sup>
                        <m:r>
                          <a:rPr lang="uk-UA" sz="2000" i="1">
                            <a:solidFill>
                              <a:schemeClr val="tx1">
                                <a:lumMod val="95000"/>
                                <a:lumOff val="5000"/>
                              </a:schemeClr>
                            </a:solidFill>
                            <a:latin typeface="Cambria Math" panose="02040503050406030204" pitchFamily="18" charset="0"/>
                            <a:cs typeface="Times New Roman" panose="02020603050405020304" pitchFamily="18" charset="0"/>
                          </a:rPr>
                          <m:t>2</m:t>
                        </m:r>
                      </m:sup>
                    </m:sSup>
                  </m:oMath>
                </a14:m>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їх загальний середньорічний стік становить 16 млрд. </a:t>
                </a:r>
                <a14:m>
                  <m:oMath xmlns:m="http://schemas.openxmlformats.org/officeDocument/2006/math">
                    <m:sSup>
                      <m:sSupPr>
                        <m:ctrlPr>
                          <a:rPr lang="ru-RU" sz="2000" i="1">
                            <a:solidFill>
                              <a:schemeClr val="tx1">
                                <a:lumMod val="95000"/>
                                <a:lumOff val="5000"/>
                              </a:schemeClr>
                            </a:solidFill>
                            <a:latin typeface="Cambria Math" panose="02040503050406030204" pitchFamily="18" charset="0"/>
                            <a:cs typeface="Times New Roman" panose="02020603050405020304" pitchFamily="18" charset="0"/>
                          </a:rPr>
                        </m:ctrlPr>
                      </m:sSupPr>
                      <m:e>
                        <m:r>
                          <a:rPr lang="uk-UA" sz="2000" i="1">
                            <a:solidFill>
                              <a:schemeClr val="tx1">
                                <a:lumMod val="95000"/>
                                <a:lumOff val="5000"/>
                              </a:schemeClr>
                            </a:solidFill>
                            <a:latin typeface="Cambria Math" panose="02040503050406030204" pitchFamily="18" charset="0"/>
                            <a:cs typeface="Times New Roman" panose="02020603050405020304" pitchFamily="18" charset="0"/>
                          </a:rPr>
                          <m:t>м</m:t>
                        </m:r>
                      </m:e>
                      <m:sup>
                        <m:r>
                          <a:rPr lang="uk-UA" sz="2000" b="0" i="1" smtClean="0">
                            <a:solidFill>
                              <a:schemeClr val="tx1">
                                <a:lumMod val="95000"/>
                                <a:lumOff val="5000"/>
                              </a:schemeClr>
                            </a:solidFill>
                            <a:latin typeface="Cambria Math" panose="02040503050406030204" pitchFamily="18" charset="0"/>
                            <a:cs typeface="Times New Roman" panose="02020603050405020304" pitchFamily="18" charset="0"/>
                          </a:rPr>
                          <m:t>3</m:t>
                        </m:r>
                      </m:sup>
                    </m:sSup>
                  </m:oMath>
                </a14:m>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Приблизно половина його припадає на Закарпаття.</a:t>
                </a:r>
                <a:endParaRPr lang="ru-UA"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mc:Choice>
        <mc:Fallback>
          <p:sp>
            <p:nvSpPr>
              <p:cNvPr id="3" name="Объект 2">
                <a:extLst>
                  <a:ext uri="{FF2B5EF4-FFF2-40B4-BE49-F238E27FC236}">
                    <a16:creationId xmlns:a16="http://schemas.microsoft.com/office/drawing/2014/main" id="{6A8A75AC-5D44-4AED-8239-402F8303860F}"/>
                  </a:ext>
                </a:extLst>
              </p:cNvPr>
              <p:cNvSpPr>
                <a:spLocks noGrp="1" noRot="1" noChangeAspect="1" noMove="1" noResize="1" noEditPoints="1" noAdjustHandles="1" noChangeArrowheads="1" noChangeShapeType="1" noTextEdit="1"/>
              </p:cNvSpPr>
              <p:nvPr>
                <p:ph idx="1"/>
              </p:nvPr>
            </p:nvSpPr>
            <p:spPr>
              <a:xfrm>
                <a:off x="8034292" y="895165"/>
                <a:ext cx="3790766" cy="5372470"/>
              </a:xfrm>
              <a:blipFill>
                <a:blip r:embed="rId2"/>
                <a:stretch>
                  <a:fillRect l="-1768" t="-681" r="-1608"/>
                </a:stretch>
              </a:blipFill>
            </p:spPr>
            <p:txBody>
              <a:bodyPr/>
              <a:lstStyle/>
              <a:p>
                <a:r>
                  <a:rPr lang="ru-UA">
                    <a:noFill/>
                  </a:rPr>
                  <a:t> </a:t>
                </a:r>
              </a:p>
            </p:txBody>
          </p:sp>
        </mc:Fallback>
      </mc:AlternateContent>
      <p:sp>
        <p:nvSpPr>
          <p:cNvPr id="4" name="Номер слайда 3">
            <a:extLst>
              <a:ext uri="{FF2B5EF4-FFF2-40B4-BE49-F238E27FC236}">
                <a16:creationId xmlns:a16="http://schemas.microsoft.com/office/drawing/2014/main" id="{54221394-E1A1-454E-944C-19D5F04C2632}"/>
              </a:ext>
            </a:extLst>
          </p:cNvPr>
          <p:cNvSpPr>
            <a:spLocks noGrp="1"/>
          </p:cNvSpPr>
          <p:nvPr>
            <p:ph type="sldNum" sz="quarter" idx="12"/>
          </p:nvPr>
        </p:nvSpPr>
        <p:spPr>
          <a:xfrm>
            <a:off x="9046587" y="6165649"/>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31</a:t>
            </a:fld>
            <a:endParaRPr lang="ru-UA" sz="14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8BCB246F-0E1E-46B9-97B1-B6441B4A68A3}"/>
              </a:ext>
            </a:extLst>
          </p:cNvPr>
          <p:cNvPicPr>
            <a:picLocks noChangeAspect="1"/>
          </p:cNvPicPr>
          <p:nvPr/>
        </p:nvPicPr>
        <p:blipFill>
          <a:blip r:embed="rId3"/>
          <a:stretch>
            <a:fillRect/>
          </a:stretch>
        </p:blipFill>
        <p:spPr>
          <a:xfrm>
            <a:off x="0" y="895165"/>
            <a:ext cx="8034292" cy="5962835"/>
          </a:xfrm>
          <a:prstGeom prst="rect">
            <a:avLst/>
          </a:prstGeom>
        </p:spPr>
      </p:pic>
    </p:spTree>
    <p:extLst>
      <p:ext uri="{BB962C8B-B14F-4D97-AF65-F5344CB8AC3E}">
        <p14:creationId xmlns:p14="http://schemas.microsoft.com/office/powerpoint/2010/main" val="3500349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1C97B3-466A-42CD-B457-00C154DC30E9}"/>
              </a:ext>
            </a:extLst>
          </p:cNvPr>
          <p:cNvSpPr>
            <a:spLocks noGrp="1"/>
          </p:cNvSpPr>
          <p:nvPr>
            <p:ph type="title"/>
          </p:nvPr>
        </p:nvSpPr>
        <p:spPr>
          <a:xfrm>
            <a:off x="677333" y="301841"/>
            <a:ext cx="8706363" cy="1775534"/>
          </a:xfrm>
        </p:spPr>
        <p:txBody>
          <a:bodyPr>
            <a:normAutofit/>
          </a:bodyPr>
          <a:lstStyle/>
          <a:p>
            <a:pPr algn="ctr"/>
            <a:r>
              <a:rPr lang="ru-RU" dirty="0">
                <a:solidFill>
                  <a:srgbClr val="002060"/>
                </a:solidFill>
                <a:latin typeface="Times New Roman" panose="02020603050405020304" pitchFamily="18" charset="0"/>
                <a:cs typeface="Times New Roman" panose="02020603050405020304" pitchFamily="18" charset="0"/>
              </a:rPr>
              <a:t>Руслова  мала гідроелектростанція</a:t>
            </a:r>
            <a:br>
              <a:rPr lang="ru-RU" dirty="0">
                <a:solidFill>
                  <a:srgbClr val="002060"/>
                </a:solidFill>
                <a:latin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cs typeface="Times New Roman" panose="02020603050405020304" pitchFamily="18" charset="0"/>
              </a:rPr>
              <a:t>(Яворська мала ГЕС, Львівська обл., р. Стрий потужність 450 кВт</a:t>
            </a:r>
            <a:endParaRPr lang="ru-UA" dirty="0">
              <a:solidFill>
                <a:srgbClr val="002060"/>
              </a:solidFill>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a16="http://schemas.microsoft.com/office/drawing/2014/main" id="{B66DCCB8-03C4-48C9-AFC3-4BAAA273DF82}"/>
              </a:ext>
            </a:extLst>
          </p:cNvPr>
          <p:cNvPicPr>
            <a:picLocks noGrp="1" noChangeAspect="1"/>
          </p:cNvPicPr>
          <p:nvPr>
            <p:ph idx="1"/>
          </p:nvPr>
        </p:nvPicPr>
        <p:blipFill>
          <a:blip r:embed="rId2"/>
          <a:stretch>
            <a:fillRect/>
          </a:stretch>
        </p:blipFill>
        <p:spPr>
          <a:xfrm>
            <a:off x="1409480" y="2272348"/>
            <a:ext cx="7864522" cy="3769014"/>
          </a:xfrm>
        </p:spPr>
      </p:pic>
      <p:sp>
        <p:nvSpPr>
          <p:cNvPr id="4" name="Номер слайда 3">
            <a:extLst>
              <a:ext uri="{FF2B5EF4-FFF2-40B4-BE49-F238E27FC236}">
                <a16:creationId xmlns:a16="http://schemas.microsoft.com/office/drawing/2014/main" id="{A30454F8-0D65-4CCE-82FA-B460E361846D}"/>
              </a:ext>
            </a:extLst>
          </p:cNvPr>
          <p:cNvSpPr>
            <a:spLocks noGrp="1"/>
          </p:cNvSpPr>
          <p:nvPr>
            <p:ph type="sldNum" sz="quarter" idx="12"/>
          </p:nvPr>
        </p:nvSpPr>
        <p:spPr>
          <a:xfrm>
            <a:off x="9114445" y="6065837"/>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32</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385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DC1184-5A7D-465D-903B-C587EEBC34FD}"/>
              </a:ext>
            </a:extLst>
          </p:cNvPr>
          <p:cNvSpPr>
            <a:spLocks noGrp="1"/>
          </p:cNvSpPr>
          <p:nvPr>
            <p:ph type="title"/>
          </p:nvPr>
        </p:nvSpPr>
        <p:spPr/>
        <p:txBody>
          <a:bodyPr/>
          <a:lstStyle/>
          <a:p>
            <a:pPr algn="ctr"/>
            <a:r>
              <a:rPr lang="uk-UA" dirty="0">
                <a:solidFill>
                  <a:srgbClr val="002060"/>
                </a:solidFill>
                <a:latin typeface="Times New Roman" panose="02020603050405020304" pitchFamily="18" charset="0"/>
                <a:cs typeface="Times New Roman" panose="02020603050405020304" pitchFamily="18" charset="0"/>
              </a:rPr>
              <a:t>Переваги та недоліки МГЕС</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42C32B9C-81B8-4179-A277-BB80E9045EF2}"/>
              </a:ext>
            </a:extLst>
          </p:cNvPr>
          <p:cNvSpPr>
            <a:spLocks noGrp="1"/>
          </p:cNvSpPr>
          <p:nvPr>
            <p:ph type="sldNum" sz="quarter" idx="12"/>
          </p:nvPr>
        </p:nvSpPr>
        <p:spPr>
          <a:xfrm>
            <a:off x="8785971" y="6088988"/>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33</a:t>
            </a:fld>
            <a:endParaRPr lang="ru-UA" sz="1400" dirty="0">
              <a:solidFill>
                <a:srgbClr val="002060"/>
              </a:solidFill>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89AE84DF-B5A9-4F81-B250-AA7F28D19E5F}"/>
              </a:ext>
            </a:extLst>
          </p:cNvPr>
          <p:cNvPicPr>
            <a:picLocks noChangeAspect="1"/>
          </p:cNvPicPr>
          <p:nvPr/>
        </p:nvPicPr>
        <p:blipFill>
          <a:blip r:embed="rId2"/>
          <a:stretch>
            <a:fillRect/>
          </a:stretch>
        </p:blipFill>
        <p:spPr>
          <a:xfrm>
            <a:off x="1115502" y="1637436"/>
            <a:ext cx="8596668" cy="4381623"/>
          </a:xfrm>
          <a:prstGeom prst="rect">
            <a:avLst/>
          </a:prstGeom>
        </p:spPr>
      </p:pic>
    </p:spTree>
    <p:extLst>
      <p:ext uri="{BB962C8B-B14F-4D97-AF65-F5344CB8AC3E}">
        <p14:creationId xmlns:p14="http://schemas.microsoft.com/office/powerpoint/2010/main" val="4242515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19EE14-F059-48EC-BEA6-39157ABAF8C4}"/>
              </a:ext>
            </a:extLst>
          </p:cNvPr>
          <p:cNvSpPr>
            <a:spLocks noGrp="1"/>
          </p:cNvSpPr>
          <p:nvPr>
            <p:ph type="title"/>
          </p:nvPr>
        </p:nvSpPr>
        <p:spPr/>
        <p:txBody>
          <a:bodyPr/>
          <a:lstStyle/>
          <a:p>
            <a:pPr algn="ctr"/>
            <a:r>
              <a:rPr lang="uk-UA" dirty="0">
                <a:solidFill>
                  <a:srgbClr val="002060"/>
                </a:solidFill>
                <a:latin typeface="Times New Roman" panose="02020603050405020304" pitchFamily="18" charset="0"/>
                <a:cs typeface="Times New Roman" panose="02020603050405020304" pitchFamily="18" charset="0"/>
              </a:rPr>
              <a:t>Цінність гідроенергетики</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755E699-6721-49A1-8C22-D194731EB193}"/>
              </a:ext>
            </a:extLst>
          </p:cNvPr>
          <p:cNvSpPr>
            <a:spLocks noGrp="1"/>
          </p:cNvSpPr>
          <p:nvPr>
            <p:ph idx="1"/>
          </p:nvPr>
        </p:nvSpPr>
        <p:spPr>
          <a:xfrm>
            <a:off x="677334" y="1843350"/>
            <a:ext cx="9061470" cy="4487770"/>
          </a:xfrm>
        </p:spPr>
        <p:txBody>
          <a:bodyPr>
            <a:normAutofit/>
          </a:bodyPr>
          <a:lstStyle/>
          <a:p>
            <a:pPr marL="0" indent="457200" algn="just">
              <a:spcBef>
                <a:spcPts val="0"/>
              </a:spcBef>
              <a:buNone/>
            </a:pPr>
            <a:r>
              <a:rPr lang="ru-RU" sz="2800" dirty="0">
                <a:solidFill>
                  <a:schemeClr val="tx1">
                    <a:lumMod val="95000"/>
                    <a:lumOff val="5000"/>
                  </a:schemeClr>
                </a:solidFill>
                <a:latin typeface="Times New Roman" panose="02020603050405020304" pitchFamily="18" charset="0"/>
                <a:cs typeface="Times New Roman" panose="02020603050405020304" pitchFamily="18" charset="0"/>
              </a:rPr>
              <a:t>Цінність гідроелектричної станції полягає в тому, що для виробництва електричної енергії вони використовують поновлювані джерела енергії. З огляду на те, що потреби в додатковому паливі для ГЕС немає, кінцева вартість одержуваної електроенергії значно нижче, ніж при використанні інших видів електростанцій.</a:t>
            </a:r>
            <a:endParaRPr lang="ru-UA"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C0B5BF34-738C-449E-A019-CBE9D6AECBAF}"/>
              </a:ext>
            </a:extLst>
          </p:cNvPr>
          <p:cNvSpPr>
            <a:spLocks noGrp="1"/>
          </p:cNvSpPr>
          <p:nvPr>
            <p:ph type="sldNum" sz="quarter" idx="12"/>
          </p:nvPr>
        </p:nvSpPr>
        <p:spPr>
          <a:xfrm>
            <a:off x="8777094" y="6244069"/>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34</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756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E0D894-3948-4EE3-9B9A-55F667E88D45}"/>
              </a:ext>
            </a:extLst>
          </p:cNvPr>
          <p:cNvSpPr>
            <a:spLocks noGrp="1"/>
          </p:cNvSpPr>
          <p:nvPr>
            <p:ph type="title"/>
          </p:nvPr>
        </p:nvSpPr>
        <p:spPr>
          <a:xfrm>
            <a:off x="677334" y="369903"/>
            <a:ext cx="8596668" cy="1320800"/>
          </a:xfrm>
        </p:spPr>
        <p:txBody>
          <a:bodyPr/>
          <a:lstStyle/>
          <a:p>
            <a:pPr indent="450000" algn="ctr"/>
            <a:r>
              <a:rPr lang="ru-RU" dirty="0">
                <a:solidFill>
                  <a:srgbClr val="002060"/>
                </a:solidFill>
                <a:latin typeface="Times New Roman" panose="02020603050405020304" pitchFamily="18" charset="0"/>
                <a:cs typeface="Times New Roman" panose="02020603050405020304" pitchFamily="18" charset="0"/>
              </a:rPr>
              <a:t>Обмеження існуючих систем гідроенергетики</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17B153E-3853-4DA0-95E9-5DDC00BD2FCB}"/>
              </a:ext>
            </a:extLst>
          </p:cNvPr>
          <p:cNvSpPr>
            <a:spLocks noGrp="1"/>
          </p:cNvSpPr>
          <p:nvPr>
            <p:ph idx="1"/>
          </p:nvPr>
        </p:nvSpPr>
        <p:spPr>
          <a:xfrm>
            <a:off x="677334" y="1674920"/>
            <a:ext cx="9034837" cy="4366442"/>
          </a:xfrm>
        </p:spPr>
        <p:txBody>
          <a:bodyPr>
            <a:normAutofit fontScale="92500" lnSpcReduction="10000"/>
          </a:bodyPr>
          <a:lstStyle/>
          <a:p>
            <a:pPr marL="0" indent="457200" algn="just">
              <a:spcBef>
                <a:spcPts val="0"/>
              </a:spcBef>
              <a:buNone/>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Досвід експлуатації висвітлив переваги, проте, засвідчив і суттєві вади існуючих систем енергетики. Так як енергетичні перетворення у системах відбуваються за допомогою масивних рухомих елементів (роторів), це обумовлює їх високу інерційність та необхідність періодичного обслуговування протягом всього строку експлуатації.</a:t>
            </a:r>
          </a:p>
          <a:p>
            <a:pPr marL="0" indent="457200" algn="just">
              <a:spcBef>
                <a:spcPts val="0"/>
              </a:spcBef>
              <a:buNone/>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З іншої сторони, наявні гідроелектростанції, зазвичай, є системами непрямої дії. Вони потребують подвійного і, навіть, потрійного проміжного перетворення енергії. Наприклад, у гідроелектростанціях механічна кінетична енергія водяного або повітряного потоку спочатку обертається у кінетичну енергію роторів гідротурбін. Внаслідок перехідних </a:t>
            </a:r>
            <a:r>
              <a:rPr lang="uk-UA" dirty="0" err="1">
                <a:solidFill>
                  <a:schemeClr val="tx1">
                    <a:lumMod val="95000"/>
                    <a:lumOff val="5000"/>
                  </a:schemeClr>
                </a:solidFill>
                <a:latin typeface="Times New Roman" panose="02020603050405020304" pitchFamily="18" charset="0"/>
                <a:cs typeface="Times New Roman" panose="02020603050405020304" pitchFamily="18" charset="0"/>
              </a:rPr>
              <a:t>енергетичнихтрансформацій</a:t>
            </a:r>
            <a:r>
              <a:rPr lang="uk-UA" dirty="0">
                <a:solidFill>
                  <a:schemeClr val="tx1">
                    <a:lumMod val="95000"/>
                    <a:lumOff val="5000"/>
                  </a:schemeClr>
                </a:solidFill>
                <a:latin typeface="Times New Roman" panose="02020603050405020304" pitchFamily="18" charset="0"/>
                <a:cs typeface="Times New Roman" panose="02020603050405020304" pitchFamily="18" charset="0"/>
              </a:rPr>
              <a:t> схеми гідроелектростанцій </a:t>
            </a:r>
            <a:r>
              <a:rPr lang="uk-UA" dirty="0" err="1">
                <a:solidFill>
                  <a:schemeClr val="tx1">
                    <a:lumMod val="95000"/>
                    <a:lumOff val="5000"/>
                  </a:schemeClr>
                </a:solidFill>
                <a:latin typeface="Times New Roman" panose="02020603050405020304" pitchFamily="18" charset="0"/>
                <a:cs typeface="Times New Roman" panose="02020603050405020304" pitchFamily="18" charset="0"/>
              </a:rPr>
              <a:t>ускладнюються</a:t>
            </a:r>
            <a:r>
              <a:rPr lang="uk-UA" dirty="0">
                <a:solidFill>
                  <a:schemeClr val="tx1">
                    <a:lumMod val="95000"/>
                    <a:lumOff val="5000"/>
                  </a:schemeClr>
                </a:solidFill>
                <a:latin typeface="Times New Roman" panose="02020603050405020304" pitchFamily="18" charset="0"/>
                <a:cs typeface="Times New Roman" panose="02020603050405020304" pitchFamily="18" charset="0"/>
              </a:rPr>
              <a:t>, і знижується їх виробнича ефективність (коефіцієнт корисної дії).</a:t>
            </a:r>
          </a:p>
          <a:p>
            <a:pPr marL="0" indent="457200" algn="just">
              <a:spcBef>
                <a:spcPts val="0"/>
              </a:spcBef>
              <a:buNone/>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На додаток, велетенські енергетичні об'єкти породжують суттєві екологічні проблеми. Значні капіталовкладення у фундаментальні та прикладні дослідження дозволили кількісно накопичити нові знання, втім, до цього часу не забезпечили якісного прориву у створенні енергоефективних та </a:t>
            </a:r>
            <a:r>
              <a:rPr lang="uk-UA" dirty="0" err="1">
                <a:solidFill>
                  <a:schemeClr val="tx1">
                    <a:lumMod val="95000"/>
                    <a:lumOff val="5000"/>
                  </a:schemeClr>
                </a:solidFill>
                <a:latin typeface="Times New Roman" panose="02020603050405020304" pitchFamily="18" charset="0"/>
                <a:cs typeface="Times New Roman" panose="02020603050405020304" pitchFamily="18" charset="0"/>
              </a:rPr>
              <a:t>доступнихсистем</a:t>
            </a:r>
            <a:r>
              <a:rPr lang="uk-UA" dirty="0">
                <a:solidFill>
                  <a:schemeClr val="tx1">
                    <a:lumMod val="95000"/>
                    <a:lumOff val="5000"/>
                  </a:schemeClr>
                </a:solidFill>
                <a:latin typeface="Times New Roman" panose="02020603050405020304" pitchFamily="18" charset="0"/>
                <a:cs typeface="Times New Roman" panose="02020603050405020304" pitchFamily="18" charset="0"/>
              </a:rPr>
              <a:t> відновлюваної енергії. І в подальшому можливості підвищення енергоефективності макроскопічних систем будуть звужуватись через не відповідність якості конструктивних матеріалів умовам їх використання.</a:t>
            </a:r>
          </a:p>
          <a:p>
            <a:pPr marL="0" indent="457200" algn="just">
              <a:spcBef>
                <a:spcPts val="0"/>
              </a:spcBef>
              <a:buNone/>
            </a:pPr>
            <a:r>
              <a:rPr lang="uk-UA" dirty="0">
                <a:solidFill>
                  <a:schemeClr val="tx1">
                    <a:lumMod val="95000"/>
                    <a:lumOff val="5000"/>
                  </a:schemeClr>
                </a:solidFill>
                <a:latin typeface="Times New Roman" panose="02020603050405020304" pitchFamily="18" charset="0"/>
                <a:cs typeface="Times New Roman" panose="02020603050405020304" pitchFamily="18" charset="0"/>
              </a:rPr>
              <a:t>Тому мала гідроенергетика варта уваги, бо не так сильно впливає на навколишній світ та має меншу вартість.</a:t>
            </a:r>
          </a:p>
        </p:txBody>
      </p:sp>
      <p:sp>
        <p:nvSpPr>
          <p:cNvPr id="4" name="Номер слайда 3">
            <a:extLst>
              <a:ext uri="{FF2B5EF4-FFF2-40B4-BE49-F238E27FC236}">
                <a16:creationId xmlns:a16="http://schemas.microsoft.com/office/drawing/2014/main" id="{28622578-4B3A-472E-9C67-A6F41825D93B}"/>
              </a:ext>
            </a:extLst>
          </p:cNvPr>
          <p:cNvSpPr>
            <a:spLocks noGrp="1"/>
          </p:cNvSpPr>
          <p:nvPr>
            <p:ph type="sldNum" sz="quarter" idx="12"/>
          </p:nvPr>
        </p:nvSpPr>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35</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769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16958A-C8DC-4F41-A7BC-896004697D7D}"/>
              </a:ext>
            </a:extLst>
          </p:cNvPr>
          <p:cNvSpPr>
            <a:spLocks noGrp="1"/>
          </p:cNvSpPr>
          <p:nvPr>
            <p:ph type="title"/>
          </p:nvPr>
        </p:nvSpPr>
        <p:spPr>
          <a:xfrm>
            <a:off x="748355" y="318347"/>
            <a:ext cx="8596668" cy="1320800"/>
          </a:xfrm>
        </p:spPr>
        <p:txBody>
          <a:bodyPr/>
          <a:lstStyle/>
          <a:p>
            <a:pPr algn="ctr"/>
            <a:r>
              <a:rPr lang="uk-UA" dirty="0">
                <a:solidFill>
                  <a:srgbClr val="002060"/>
                </a:solidFill>
                <a:latin typeface="Times New Roman" panose="02020603050405020304" pitchFamily="18" charset="0"/>
                <a:cs typeface="Times New Roman" panose="02020603050405020304" pitchFamily="18" charset="0"/>
              </a:rPr>
              <a:t>ВИСНОВОК</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5276225-640A-4061-85F2-86FC78B42448}"/>
              </a:ext>
            </a:extLst>
          </p:cNvPr>
          <p:cNvSpPr>
            <a:spLocks noGrp="1"/>
          </p:cNvSpPr>
          <p:nvPr>
            <p:ph idx="1"/>
          </p:nvPr>
        </p:nvSpPr>
        <p:spPr>
          <a:xfrm>
            <a:off x="748355" y="896590"/>
            <a:ext cx="8875039" cy="5277937"/>
          </a:xfrm>
        </p:spPr>
        <p:txBody>
          <a:bodyPr>
            <a:noAutofit/>
          </a:bodyPr>
          <a:lstStyle/>
          <a:p>
            <a:pPr marL="0" indent="457200" algn="just">
              <a:spcBef>
                <a:spcPts val="0"/>
              </a:spcBef>
              <a:buNone/>
            </a:pPr>
            <a:r>
              <a:rPr lang="uk-UA" sz="2400" dirty="0">
                <a:solidFill>
                  <a:schemeClr val="tx1">
                    <a:lumMod val="95000"/>
                    <a:lumOff val="5000"/>
                  </a:schemeClr>
                </a:solidFill>
                <a:latin typeface="Times New Roman" panose="02020603050405020304" pitchFamily="18" charset="0"/>
                <a:cs typeface="Times New Roman" panose="02020603050405020304" pitchFamily="18" charset="0"/>
              </a:rPr>
              <a:t>Поза всякими сумнівами, гідроенергетика в перспективі повинна не чинити негативний вплив на навколишнє середовище або звести його до мінімуму. При цьому необхідно домогтися максимального використання гідроресурсів.</a:t>
            </a:r>
          </a:p>
          <a:p>
            <a:pPr marL="0" indent="457200" algn="just">
              <a:spcBef>
                <a:spcPts val="0"/>
              </a:spcBef>
              <a:buNone/>
            </a:pPr>
            <a:r>
              <a:rPr lang="uk-UA" sz="2400" dirty="0">
                <a:solidFill>
                  <a:schemeClr val="tx1">
                    <a:lumMod val="95000"/>
                    <a:lumOff val="5000"/>
                  </a:schemeClr>
                </a:solidFill>
                <a:latin typeface="Times New Roman" panose="02020603050405020304" pitchFamily="18" charset="0"/>
                <a:cs typeface="Times New Roman" panose="02020603050405020304" pitchFamily="18" charset="0"/>
              </a:rPr>
              <a:t>Це розуміють багато фахівців і тому проблема збереження природного середовища при активному гідротехнічного будівництва актуальна як ніколи. В даний час особливо важливий точний прогноз можливих наслідків будівництва гідротехнічних об'єктів.</a:t>
            </a:r>
          </a:p>
          <a:p>
            <a:pPr marL="0" indent="457200" algn="just">
              <a:spcBef>
                <a:spcPts val="0"/>
              </a:spcBef>
              <a:buNone/>
            </a:pPr>
            <a:r>
              <a:rPr lang="uk-UA" sz="2400" dirty="0">
                <a:solidFill>
                  <a:schemeClr val="tx1">
                    <a:lumMod val="95000"/>
                    <a:lumOff val="5000"/>
                  </a:schemeClr>
                </a:solidFill>
                <a:latin typeface="Times New Roman" panose="02020603050405020304" pitchFamily="18" charset="0"/>
                <a:cs typeface="Times New Roman" panose="02020603050405020304" pitchFamily="18" charset="0"/>
              </a:rPr>
              <a:t>Він повинен дати відповідь на багато питань, що стосуються можливості пом'якшення і подолання небажаних екологічних ситуацій, які можуть виникнути під час будівництва. Крім того, необхідна порівняльна оцінка екологічної ефективності майбутніх гідровузлів. Правда, до реалізації таких планів ще далеко.</a:t>
            </a:r>
          </a:p>
        </p:txBody>
      </p:sp>
      <p:sp>
        <p:nvSpPr>
          <p:cNvPr id="4" name="Номер слайда 3">
            <a:extLst>
              <a:ext uri="{FF2B5EF4-FFF2-40B4-BE49-F238E27FC236}">
                <a16:creationId xmlns:a16="http://schemas.microsoft.com/office/drawing/2014/main" id="{1E1B5BD3-C78B-4300-BBB2-679A3432E01C}"/>
              </a:ext>
            </a:extLst>
          </p:cNvPr>
          <p:cNvSpPr>
            <a:spLocks noGrp="1"/>
          </p:cNvSpPr>
          <p:nvPr>
            <p:ph type="sldNum" sz="quarter" idx="12"/>
          </p:nvPr>
        </p:nvSpPr>
        <p:spPr>
          <a:xfrm>
            <a:off x="9210702" y="6174528"/>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36</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459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DF0CA0-506F-4A8B-B452-A5981E89C4EC}"/>
              </a:ext>
            </a:extLst>
          </p:cNvPr>
          <p:cNvSpPr>
            <a:spLocks noGrp="1"/>
          </p:cNvSpPr>
          <p:nvPr>
            <p:ph type="title"/>
          </p:nvPr>
        </p:nvSpPr>
        <p:spPr>
          <a:xfrm>
            <a:off x="858131" y="929196"/>
            <a:ext cx="8596668" cy="1320800"/>
          </a:xfrm>
        </p:spPr>
        <p:txBody>
          <a:bodyPr/>
          <a:lstStyle/>
          <a:p>
            <a:pPr algn="ctr"/>
            <a:r>
              <a:rPr lang="uk-UA" b="1" i="1" dirty="0">
                <a:solidFill>
                  <a:srgbClr val="002060"/>
                </a:solidFill>
                <a:latin typeface="Times New Roman" panose="02020603050405020304" pitchFamily="18" charset="0"/>
                <a:cs typeface="Times New Roman" panose="02020603050405020304" pitchFamily="18" charset="0"/>
              </a:rPr>
              <a:t>ДЯКУЮ ЗА УВАГУ</a:t>
            </a:r>
            <a:endParaRPr lang="ru-UA" b="1" i="1" dirty="0">
              <a:solidFill>
                <a:srgbClr val="002060"/>
              </a:solidFill>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8BD00040-1356-4168-AFA5-E365D75E1FEA}"/>
              </a:ext>
            </a:extLst>
          </p:cNvPr>
          <p:cNvPicPr>
            <a:picLocks noGrp="1" noChangeAspect="1"/>
          </p:cNvPicPr>
          <p:nvPr>
            <p:ph idx="1"/>
          </p:nvPr>
        </p:nvPicPr>
        <p:blipFill>
          <a:blip r:embed="rId2"/>
          <a:stretch>
            <a:fillRect/>
          </a:stretch>
        </p:blipFill>
        <p:spPr>
          <a:xfrm>
            <a:off x="2272683" y="2243338"/>
            <a:ext cx="6442267" cy="3472009"/>
          </a:xfrm>
          <a:prstGeom prst="rect">
            <a:avLst/>
          </a:prstGeom>
        </p:spPr>
      </p:pic>
      <p:sp>
        <p:nvSpPr>
          <p:cNvPr id="4" name="Номер слайда 3">
            <a:extLst>
              <a:ext uri="{FF2B5EF4-FFF2-40B4-BE49-F238E27FC236}">
                <a16:creationId xmlns:a16="http://schemas.microsoft.com/office/drawing/2014/main" id="{74C6F941-4F56-44A3-ADE5-C8EE5B611871}"/>
              </a:ext>
            </a:extLst>
          </p:cNvPr>
          <p:cNvSpPr>
            <a:spLocks noGrp="1"/>
          </p:cNvSpPr>
          <p:nvPr>
            <p:ph type="sldNum" sz="quarter" idx="12"/>
          </p:nvPr>
        </p:nvSpPr>
        <p:spPr/>
        <p:txBody>
          <a:bodyPr/>
          <a:lstStyle/>
          <a:p>
            <a:fld id="{F2800B25-252E-4B42-8DB4-1205B063E65D}" type="slidenum">
              <a:rPr lang="ru-UA" smtClean="0"/>
              <a:t>37</a:t>
            </a:fld>
            <a:endParaRPr lang="ru-UA" dirty="0"/>
          </a:p>
        </p:txBody>
      </p:sp>
    </p:spTree>
    <p:extLst>
      <p:ext uri="{BB962C8B-B14F-4D97-AF65-F5344CB8AC3E}">
        <p14:creationId xmlns:p14="http://schemas.microsoft.com/office/powerpoint/2010/main" val="297482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8B8775-BCEE-42F2-B670-2C52EB6BB608}"/>
              </a:ext>
            </a:extLst>
          </p:cNvPr>
          <p:cNvSpPr>
            <a:spLocks noGrp="1"/>
          </p:cNvSpPr>
          <p:nvPr>
            <p:ph type="title"/>
          </p:nvPr>
        </p:nvSpPr>
        <p:spPr/>
        <p:txBody>
          <a:bodyPr/>
          <a:lstStyle/>
          <a:p>
            <a:pPr algn="ctr"/>
            <a:r>
              <a:rPr lang="ru-RU" dirty="0" err="1">
                <a:solidFill>
                  <a:srgbClr val="002060"/>
                </a:solidFill>
                <a:latin typeface="Times New Roman" panose="02020603050405020304" pitchFamily="18" charset="0"/>
                <a:cs typeface="Times New Roman" panose="02020603050405020304" pitchFamily="18" charset="0"/>
              </a:rPr>
              <a:t>Основні</a:t>
            </a:r>
            <a:r>
              <a:rPr lang="ru-RU" dirty="0">
                <a:solidFill>
                  <a:srgbClr val="002060"/>
                </a:solidFill>
                <a:latin typeface="Times New Roman" panose="02020603050405020304" pitchFamily="18" charset="0"/>
                <a:cs typeface="Times New Roman" panose="02020603050405020304" pitchFamily="18" charset="0"/>
              </a:rPr>
              <a:t> типи ГЕС</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5A3B57B-ADEC-4A37-B96E-CB202128C88C}"/>
              </a:ext>
            </a:extLst>
          </p:cNvPr>
          <p:cNvSpPr>
            <a:spLocks noGrp="1"/>
          </p:cNvSpPr>
          <p:nvPr>
            <p:ph idx="1"/>
          </p:nvPr>
        </p:nvSpPr>
        <p:spPr>
          <a:xfrm>
            <a:off x="267379" y="2063612"/>
            <a:ext cx="9416577" cy="4549913"/>
          </a:xfrm>
        </p:spPr>
        <p:txBody>
          <a:bodyPr>
            <a:normAutofit/>
          </a:bodyPr>
          <a:lstStyle/>
          <a:p>
            <a:pPr marL="0" indent="450000" algn="ctr">
              <a:spcBef>
                <a:spcPts val="0"/>
              </a:spcBef>
              <a:buNone/>
            </a:pPr>
            <a:r>
              <a:rPr lang="uk-UA" sz="2800" dirty="0">
                <a:solidFill>
                  <a:schemeClr val="tx1">
                    <a:lumMod val="95000"/>
                    <a:lumOff val="5000"/>
                  </a:schemeClr>
                </a:solidFill>
                <a:latin typeface="Times New Roman" panose="02020603050405020304" pitchFamily="18" charset="0"/>
                <a:cs typeface="Times New Roman" panose="02020603050405020304" pitchFamily="18" charset="0"/>
              </a:rPr>
              <a:t>Дериваційна ГЕС</a:t>
            </a:r>
          </a:p>
          <a:p>
            <a:pPr marL="0" indent="450000" algn="ctr">
              <a:spcBef>
                <a:spcPts val="0"/>
              </a:spcBef>
              <a:buNone/>
            </a:pPr>
            <a:r>
              <a:rPr lang="uk-UA" sz="2800" dirty="0">
                <a:solidFill>
                  <a:schemeClr val="tx1">
                    <a:lumMod val="95000"/>
                    <a:lumOff val="5000"/>
                  </a:schemeClr>
                </a:solidFill>
                <a:latin typeface="Times New Roman" panose="02020603050405020304" pitchFamily="18" charset="0"/>
                <a:cs typeface="Times New Roman" panose="02020603050405020304" pitchFamily="18" charset="0"/>
              </a:rPr>
              <a:t>Руслова ГЕС</a:t>
            </a:r>
          </a:p>
          <a:p>
            <a:pPr marL="0" indent="450000" algn="ctr">
              <a:spcBef>
                <a:spcPts val="0"/>
              </a:spcBef>
              <a:buNone/>
            </a:pPr>
            <a:r>
              <a:rPr lang="uk-UA" sz="2800" dirty="0">
                <a:solidFill>
                  <a:schemeClr val="tx1">
                    <a:lumMod val="95000"/>
                    <a:lumOff val="5000"/>
                  </a:schemeClr>
                </a:solidFill>
                <a:latin typeface="Times New Roman" panose="02020603050405020304" pitchFamily="18" charset="0"/>
                <a:cs typeface="Times New Roman" panose="02020603050405020304" pitchFamily="18" charset="0"/>
              </a:rPr>
              <a:t>Пригребельна ГЕС</a:t>
            </a:r>
          </a:p>
          <a:p>
            <a:pPr marL="0" indent="450000" algn="ctr">
              <a:spcBef>
                <a:spcPts val="0"/>
              </a:spcBef>
              <a:buNone/>
            </a:pPr>
            <a:r>
              <a:rPr lang="uk-UA" sz="2800" dirty="0">
                <a:solidFill>
                  <a:schemeClr val="tx1">
                    <a:lumMod val="95000"/>
                    <a:lumOff val="5000"/>
                  </a:schemeClr>
                </a:solidFill>
                <a:latin typeface="Times New Roman" panose="02020603050405020304" pitchFamily="18" charset="0"/>
                <a:cs typeface="Times New Roman" panose="02020603050405020304" pitchFamily="18" charset="0"/>
              </a:rPr>
              <a:t>Гідроакумулююча ГЕС (ГАЕС)</a:t>
            </a:r>
          </a:p>
        </p:txBody>
      </p:sp>
      <p:sp>
        <p:nvSpPr>
          <p:cNvPr id="4" name="Номер слайда 3">
            <a:extLst>
              <a:ext uri="{FF2B5EF4-FFF2-40B4-BE49-F238E27FC236}">
                <a16:creationId xmlns:a16="http://schemas.microsoft.com/office/drawing/2014/main" id="{20D4F224-1D4C-4E73-995F-7AFB59D3EDFC}"/>
              </a:ext>
            </a:extLst>
          </p:cNvPr>
          <p:cNvSpPr>
            <a:spLocks noGrp="1"/>
          </p:cNvSpPr>
          <p:nvPr>
            <p:ph type="sldNum" sz="quarter" idx="12"/>
          </p:nvPr>
        </p:nvSpPr>
        <p:spPr>
          <a:xfrm>
            <a:off x="9096449" y="6248400"/>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4</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09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663A31-4231-44FA-90C5-FF8A9FF8451A}"/>
              </a:ext>
            </a:extLst>
          </p:cNvPr>
          <p:cNvSpPr>
            <a:spLocks noGrp="1"/>
          </p:cNvSpPr>
          <p:nvPr>
            <p:ph type="title"/>
          </p:nvPr>
        </p:nvSpPr>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Дериваційна ГЕС</a:t>
            </a:r>
            <a:br>
              <a:rPr lang="ru-RU" dirty="0">
                <a:latin typeface="Times New Roman" panose="02020603050405020304" pitchFamily="18" charset="0"/>
                <a:cs typeface="Times New Roman" panose="02020603050405020304" pitchFamily="18" charset="0"/>
              </a:rPr>
            </a:br>
            <a:endParaRPr lang="ru-UA"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1B63622-D701-4DAF-BF13-10E25AC47E83}"/>
              </a:ext>
            </a:extLst>
          </p:cNvPr>
          <p:cNvSpPr>
            <a:spLocks noGrp="1"/>
          </p:cNvSpPr>
          <p:nvPr>
            <p:ph idx="1"/>
          </p:nvPr>
        </p:nvSpPr>
        <p:spPr>
          <a:xfrm>
            <a:off x="677334" y="1680731"/>
            <a:ext cx="8990450" cy="4567669"/>
          </a:xfrm>
        </p:spPr>
        <p:txBody>
          <a:bodyPr>
            <a:normAutofit/>
          </a:bodyPr>
          <a:lstStyle/>
          <a:p>
            <a:pPr marL="0" indent="450000" algn="just">
              <a:spcBef>
                <a:spcPts val="0"/>
              </a:spcBef>
              <a:buNone/>
            </a:pPr>
            <a:r>
              <a:rPr lang="uk-UA" sz="2400" dirty="0">
                <a:solidFill>
                  <a:schemeClr val="tx1">
                    <a:lumMod val="95000"/>
                    <a:lumOff val="5000"/>
                  </a:schemeClr>
                </a:solidFill>
                <a:latin typeface="Times New Roman" panose="02020603050405020304" pitchFamily="18" charset="0"/>
                <a:cs typeface="Times New Roman" panose="02020603050405020304" pitchFamily="18" charset="0"/>
              </a:rPr>
              <a:t>Гідроелектрична станція, натиск якої забезпечується в основному за допомогою деривації. Вода з річкового русла відводиться дериваційного каналом (безнапірна деривація), тунелем або напірним трубопроводом (напірна деривація) із станційним вузлу, де за рахунок природного зниження місцевості створюється перепад рівнів між верхнім і нижнім бьефами. Після використання в гідроагрегатах вода відводиться в річку або до наступної дериваційна ГЕС. Будуються головним чином на гірських річках.</a:t>
            </a:r>
          </a:p>
        </p:txBody>
      </p:sp>
      <p:sp>
        <p:nvSpPr>
          <p:cNvPr id="4" name="Номер слайда 3">
            <a:extLst>
              <a:ext uri="{FF2B5EF4-FFF2-40B4-BE49-F238E27FC236}">
                <a16:creationId xmlns:a16="http://schemas.microsoft.com/office/drawing/2014/main" id="{913FBBFA-9E63-480B-BE1D-3770C6D7791B}"/>
              </a:ext>
            </a:extLst>
          </p:cNvPr>
          <p:cNvSpPr>
            <a:spLocks noGrp="1"/>
          </p:cNvSpPr>
          <p:nvPr>
            <p:ph type="sldNum" sz="quarter" idx="12"/>
          </p:nvPr>
        </p:nvSpPr>
        <p:spPr>
          <a:xfrm>
            <a:off x="8984445" y="6248400"/>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5</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15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78E305-97EE-43A8-BB82-3A1F7E54E321}"/>
              </a:ext>
            </a:extLst>
          </p:cNvPr>
          <p:cNvSpPr>
            <a:spLocks noGrp="1"/>
          </p:cNvSpPr>
          <p:nvPr>
            <p:ph type="title"/>
          </p:nvPr>
        </p:nvSpPr>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Загальний вид деривационної ГЕС</a:t>
            </a:r>
            <a:endParaRPr lang="ru-UA" dirty="0">
              <a:solidFill>
                <a:srgbClr val="002060"/>
              </a:solidFill>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a16="http://schemas.microsoft.com/office/drawing/2014/main" id="{FAF73D3D-30C5-48D0-801D-E8A4BF2E2A65}"/>
              </a:ext>
            </a:extLst>
          </p:cNvPr>
          <p:cNvPicPr>
            <a:picLocks noGrp="1" noChangeAspect="1"/>
          </p:cNvPicPr>
          <p:nvPr>
            <p:ph idx="1"/>
          </p:nvPr>
        </p:nvPicPr>
        <p:blipFill>
          <a:blip r:embed="rId2"/>
          <a:stretch>
            <a:fillRect/>
          </a:stretch>
        </p:blipFill>
        <p:spPr>
          <a:xfrm>
            <a:off x="918839" y="1270000"/>
            <a:ext cx="8596312" cy="3402202"/>
          </a:xfrm>
        </p:spPr>
      </p:pic>
      <p:sp>
        <p:nvSpPr>
          <p:cNvPr id="4" name="Номер слайда 3">
            <a:extLst>
              <a:ext uri="{FF2B5EF4-FFF2-40B4-BE49-F238E27FC236}">
                <a16:creationId xmlns:a16="http://schemas.microsoft.com/office/drawing/2014/main" id="{6B861069-21C4-47B9-8780-71D22F0A0A69}"/>
              </a:ext>
            </a:extLst>
          </p:cNvPr>
          <p:cNvSpPr>
            <a:spLocks noGrp="1"/>
          </p:cNvSpPr>
          <p:nvPr>
            <p:ph type="sldNum" sz="quarter" idx="12"/>
          </p:nvPr>
        </p:nvSpPr>
        <p:spPr>
          <a:xfrm>
            <a:off x="9358632" y="6096339"/>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6</a:t>
            </a:fld>
            <a:endParaRPr lang="ru-UA" sz="14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C0D5021-35DD-454B-B117-35BEE4B1A3EF}"/>
              </a:ext>
            </a:extLst>
          </p:cNvPr>
          <p:cNvSpPr txBox="1"/>
          <p:nvPr/>
        </p:nvSpPr>
        <p:spPr>
          <a:xfrm>
            <a:off x="918839" y="4828260"/>
            <a:ext cx="8242916" cy="1754326"/>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1 - гребля;</a:t>
            </a:r>
          </a:p>
          <a:p>
            <a:r>
              <a:rPr lang="ru-RU" dirty="0">
                <a:latin typeface="Times New Roman" panose="02020603050405020304" pitchFamily="18" charset="0"/>
                <a:cs typeface="Times New Roman" panose="02020603050405020304" pitchFamily="18" charset="0"/>
              </a:rPr>
              <a:t>2 - водопідйомник;</a:t>
            </a:r>
          </a:p>
          <a:p>
            <a:r>
              <a:rPr lang="ru-RU" dirty="0">
                <a:latin typeface="Times New Roman" panose="02020603050405020304" pitchFamily="18" charset="0"/>
                <a:cs typeface="Times New Roman" panose="02020603050405020304" pitchFamily="18" charset="0"/>
              </a:rPr>
              <a:t>3 - відстійник;</a:t>
            </a:r>
          </a:p>
          <a:p>
            <a:r>
              <a:rPr lang="ru-RU" dirty="0">
                <a:latin typeface="Times New Roman" panose="02020603050405020304" pitchFamily="18" charset="0"/>
                <a:cs typeface="Times New Roman" panose="02020603050405020304" pitchFamily="18" charset="0"/>
              </a:rPr>
              <a:t>4 - дериваційний канал;</a:t>
            </a:r>
          </a:p>
          <a:p>
            <a:r>
              <a:rPr lang="ru-RU" dirty="0">
                <a:latin typeface="Times New Roman" panose="02020603050405020304" pitchFamily="18" charset="0"/>
                <a:cs typeface="Times New Roman" panose="02020603050405020304" pitchFamily="18" charset="0"/>
              </a:rPr>
              <a:t>5 - басейн добового регулювання;</a:t>
            </a:r>
          </a:p>
          <a:p>
            <a:r>
              <a:rPr lang="ru-RU" dirty="0">
                <a:latin typeface="Times New Roman" panose="02020603050405020304" pitchFamily="18" charset="0"/>
                <a:cs typeface="Times New Roman" panose="02020603050405020304" pitchFamily="18" charset="0"/>
              </a:rPr>
              <a:t>6 - напірний басейн;</a:t>
            </a:r>
            <a:endParaRPr lang="ru-UA"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C8916DB-983F-4971-A857-77E42E0EE13A}"/>
              </a:ext>
            </a:extLst>
          </p:cNvPr>
          <p:cNvSpPr txBox="1"/>
          <p:nvPr/>
        </p:nvSpPr>
        <p:spPr>
          <a:xfrm>
            <a:off x="5792680" y="4770060"/>
            <a:ext cx="6098958" cy="1477328"/>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7 - турбінний водовід;</a:t>
            </a:r>
          </a:p>
          <a:p>
            <a:r>
              <a:rPr lang="ru-RU" dirty="0">
                <a:latin typeface="Times New Roman" panose="02020603050405020304" pitchFamily="18" charset="0"/>
                <a:cs typeface="Times New Roman" panose="02020603050405020304" pitchFamily="18" charset="0"/>
              </a:rPr>
              <a:t>8 - розподільний пристрій;</a:t>
            </a:r>
          </a:p>
          <a:p>
            <a:r>
              <a:rPr lang="ru-RU" dirty="0">
                <a:latin typeface="Times New Roman" panose="02020603050405020304" pitchFamily="18" charset="0"/>
                <a:cs typeface="Times New Roman" panose="02020603050405020304" pitchFamily="18" charset="0"/>
              </a:rPr>
              <a:t>9 - будівля ГЕС;</a:t>
            </a:r>
          </a:p>
          <a:p>
            <a:r>
              <a:rPr lang="ru-RU" dirty="0">
                <a:latin typeface="Times New Roman" panose="02020603050405020304" pitchFamily="18" charset="0"/>
                <a:cs typeface="Times New Roman" panose="02020603050405020304" pitchFamily="18" charset="0"/>
              </a:rPr>
              <a:t>10 - водоскид;</a:t>
            </a:r>
          </a:p>
          <a:p>
            <a:r>
              <a:rPr lang="ru-RU" dirty="0">
                <a:latin typeface="Times New Roman" panose="02020603050405020304" pitchFamily="18" charset="0"/>
                <a:cs typeface="Times New Roman" panose="02020603050405020304" pitchFamily="18" charset="0"/>
              </a:rPr>
              <a:t>11 - під'їзні шляхи</a:t>
            </a:r>
            <a:endParaRPr lang="ru-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90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2E77D7-04C1-41E6-973C-38598342222D}"/>
              </a:ext>
            </a:extLst>
          </p:cNvPr>
          <p:cNvSpPr>
            <a:spLocks noGrp="1"/>
          </p:cNvSpPr>
          <p:nvPr>
            <p:ph type="title"/>
          </p:nvPr>
        </p:nvSpPr>
        <p:spPr/>
        <p:txBody>
          <a:bodyPr/>
          <a:lstStyle/>
          <a:p>
            <a:pPr algn="ctr"/>
            <a:r>
              <a:rPr lang="uk-UA" dirty="0">
                <a:solidFill>
                  <a:srgbClr val="002060"/>
                </a:solidFill>
              </a:rPr>
              <a:t>Зображення дериваційної ГЕС (Інгурська ГЕС, Кавказ)</a:t>
            </a:r>
            <a:endParaRPr lang="ru-UA" dirty="0">
              <a:solidFill>
                <a:srgbClr val="002060"/>
              </a:solidFill>
            </a:endParaRPr>
          </a:p>
        </p:txBody>
      </p:sp>
      <p:pic>
        <p:nvPicPr>
          <p:cNvPr id="5" name="Объект 4">
            <a:extLst>
              <a:ext uri="{FF2B5EF4-FFF2-40B4-BE49-F238E27FC236}">
                <a16:creationId xmlns:a16="http://schemas.microsoft.com/office/drawing/2014/main" id="{89FF9817-34B9-40E6-A927-62D25DF6BE45}"/>
              </a:ext>
            </a:extLst>
          </p:cNvPr>
          <p:cNvPicPr>
            <a:picLocks noGrp="1" noChangeAspect="1"/>
          </p:cNvPicPr>
          <p:nvPr>
            <p:ph idx="1"/>
          </p:nvPr>
        </p:nvPicPr>
        <p:blipFill>
          <a:blip r:embed="rId2"/>
          <a:stretch>
            <a:fillRect/>
          </a:stretch>
        </p:blipFill>
        <p:spPr>
          <a:xfrm>
            <a:off x="405661" y="1971219"/>
            <a:ext cx="5175249" cy="3881437"/>
          </a:xfrm>
          <a:prstGeom prst="rect">
            <a:avLst/>
          </a:prstGeom>
        </p:spPr>
      </p:pic>
      <p:sp>
        <p:nvSpPr>
          <p:cNvPr id="4" name="Номер слайда 3">
            <a:extLst>
              <a:ext uri="{FF2B5EF4-FFF2-40B4-BE49-F238E27FC236}">
                <a16:creationId xmlns:a16="http://schemas.microsoft.com/office/drawing/2014/main" id="{16D74E34-EA02-4CA9-9E2E-C2E3B5415C26}"/>
              </a:ext>
            </a:extLst>
          </p:cNvPr>
          <p:cNvSpPr>
            <a:spLocks noGrp="1"/>
          </p:cNvSpPr>
          <p:nvPr>
            <p:ph type="sldNum" sz="quarter" idx="12"/>
          </p:nvPr>
        </p:nvSpPr>
        <p:spPr>
          <a:xfrm>
            <a:off x="9046587" y="6088988"/>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7</a:t>
            </a:fld>
            <a:endParaRPr lang="ru-UA" sz="14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21F6333-4659-4A4E-B39A-0DF86A652249}"/>
              </a:ext>
            </a:extLst>
          </p:cNvPr>
          <p:cNvSpPr txBox="1"/>
          <p:nvPr/>
        </p:nvSpPr>
        <p:spPr>
          <a:xfrm>
            <a:off x="5703904" y="2896276"/>
            <a:ext cx="3848711" cy="2031325"/>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Це найбільша ГЕС на Кавказі, побудована в 1978 році. Висота греблі 271,5 метри, і за цим параметром вона займає 4-е місце у світі. Наприклад, відома на весь світ завдяки кіно дамба Гувера нижча на 50 метрів.</a:t>
            </a:r>
            <a:endParaRPr lang="ru-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73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54D192-B85F-45D8-8DC5-80C06B12E454}"/>
              </a:ext>
            </a:extLst>
          </p:cNvPr>
          <p:cNvSpPr>
            <a:spLocks noGrp="1"/>
          </p:cNvSpPr>
          <p:nvPr>
            <p:ph type="title"/>
          </p:nvPr>
        </p:nvSpPr>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Руслова ГЕС</a:t>
            </a:r>
            <a:endParaRPr lang="ru-UA"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2F842580-EB0C-4A2E-920F-C11E75A31243}"/>
              </a:ext>
            </a:extLst>
          </p:cNvPr>
          <p:cNvSpPr>
            <a:spLocks noGrp="1"/>
          </p:cNvSpPr>
          <p:nvPr>
            <p:ph idx="1"/>
          </p:nvPr>
        </p:nvSpPr>
        <p:spPr>
          <a:xfrm>
            <a:off x="677334" y="1841609"/>
            <a:ext cx="9203513" cy="4523280"/>
          </a:xfrm>
        </p:spPr>
        <p:txBody>
          <a:bodyPr>
            <a:normAutofit/>
          </a:bodyPr>
          <a:lstStyle/>
          <a:p>
            <a:pPr marL="0" indent="450000" algn="just">
              <a:spcBef>
                <a:spcPts val="0"/>
              </a:spcBef>
              <a:buNone/>
            </a:pPr>
            <a:r>
              <a:rPr lang="uk-UA" sz="2400" dirty="0">
                <a:solidFill>
                  <a:schemeClr val="tx1">
                    <a:lumMod val="95000"/>
                    <a:lumOff val="5000"/>
                  </a:schemeClr>
                </a:solidFill>
                <a:latin typeface="Times New Roman" panose="02020603050405020304" pitchFamily="18" charset="0"/>
                <a:cs typeface="Times New Roman" panose="02020603050405020304" pitchFamily="18" charset="0"/>
              </a:rPr>
              <a:t>Гідроелектрична станція, споруди якої розташовуються в основному в межах річкового русла і лише частково виходять за береги. Напір створюється греблею, водоскидними спорудами і будівлею гідроелектричної станції, що утворюють напірний фронт; таким чином одна зі стін будівлі станції сприймає статичний напір води. Русловий гідроелектричним станції споруджують зазвичай при тиску не більше 30 м.</a:t>
            </a:r>
          </a:p>
        </p:txBody>
      </p:sp>
      <p:sp>
        <p:nvSpPr>
          <p:cNvPr id="4" name="Номер слайда 3">
            <a:extLst>
              <a:ext uri="{FF2B5EF4-FFF2-40B4-BE49-F238E27FC236}">
                <a16:creationId xmlns:a16="http://schemas.microsoft.com/office/drawing/2014/main" id="{6EC083A9-F9B2-43B5-97E9-F29F2460274F}"/>
              </a:ext>
            </a:extLst>
          </p:cNvPr>
          <p:cNvSpPr>
            <a:spLocks noGrp="1"/>
          </p:cNvSpPr>
          <p:nvPr>
            <p:ph type="sldNum" sz="quarter" idx="12"/>
          </p:nvPr>
        </p:nvSpPr>
        <p:spPr>
          <a:xfrm>
            <a:off x="9274002" y="6276097"/>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8</a:t>
            </a:fld>
            <a:endParaRPr lang="ru-UA"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65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4A8C9C-1BFB-4D73-B612-6FD16AEF57B8}"/>
              </a:ext>
            </a:extLst>
          </p:cNvPr>
          <p:cNvSpPr>
            <a:spLocks noGrp="1"/>
          </p:cNvSpPr>
          <p:nvPr>
            <p:ph type="title"/>
          </p:nvPr>
        </p:nvSpPr>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Загальний вид руслової ГЕС</a:t>
            </a:r>
            <a:endParaRPr lang="ru-UA" dirty="0">
              <a:solidFill>
                <a:srgbClr val="002060"/>
              </a:solidFill>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a16="http://schemas.microsoft.com/office/drawing/2014/main" id="{C6C227A1-2A2E-4184-9DD2-1CC1E3665B58}"/>
              </a:ext>
            </a:extLst>
          </p:cNvPr>
          <p:cNvPicPr>
            <a:picLocks noGrp="1" noChangeAspect="1"/>
          </p:cNvPicPr>
          <p:nvPr>
            <p:ph idx="1"/>
          </p:nvPr>
        </p:nvPicPr>
        <p:blipFill>
          <a:blip r:embed="rId2"/>
          <a:stretch>
            <a:fillRect/>
          </a:stretch>
        </p:blipFill>
        <p:spPr>
          <a:xfrm>
            <a:off x="5610561" y="1270000"/>
            <a:ext cx="3839839" cy="4425950"/>
          </a:xfrm>
        </p:spPr>
      </p:pic>
      <p:sp>
        <p:nvSpPr>
          <p:cNvPr id="4" name="Номер слайда 3">
            <a:extLst>
              <a:ext uri="{FF2B5EF4-FFF2-40B4-BE49-F238E27FC236}">
                <a16:creationId xmlns:a16="http://schemas.microsoft.com/office/drawing/2014/main" id="{179EB48D-6145-4F0C-95D9-338623202CCF}"/>
              </a:ext>
            </a:extLst>
          </p:cNvPr>
          <p:cNvSpPr>
            <a:spLocks noGrp="1"/>
          </p:cNvSpPr>
          <p:nvPr>
            <p:ph type="sldNum" sz="quarter" idx="12"/>
          </p:nvPr>
        </p:nvSpPr>
        <p:spPr>
          <a:xfrm>
            <a:off x="9108731" y="6165650"/>
            <a:ext cx="683339" cy="365125"/>
          </a:xfrm>
        </p:spPr>
        <p:txBody>
          <a:bodyPr/>
          <a:lstStyle/>
          <a:p>
            <a:fld id="{F2800B25-252E-4B42-8DB4-1205B063E65D}" type="slidenum">
              <a:rPr lang="ru-UA" sz="1400" smtClean="0">
                <a:solidFill>
                  <a:srgbClr val="002060"/>
                </a:solidFill>
                <a:latin typeface="Times New Roman" panose="02020603050405020304" pitchFamily="18" charset="0"/>
                <a:cs typeface="Times New Roman" panose="02020603050405020304" pitchFamily="18" charset="0"/>
              </a:rPr>
              <a:t>9</a:t>
            </a:fld>
            <a:endParaRPr lang="ru-UA" sz="14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148FD9B-1288-4EA6-88FC-5FFA8EF7FDC8}"/>
              </a:ext>
            </a:extLst>
          </p:cNvPr>
          <p:cNvSpPr txBox="1"/>
          <p:nvPr/>
        </p:nvSpPr>
        <p:spPr>
          <a:xfrm>
            <a:off x="759041" y="2228125"/>
            <a:ext cx="6098958" cy="3170099"/>
          </a:xfrm>
          <a:prstGeom prst="rect">
            <a:avLst/>
          </a:prstGeom>
          <a:noFill/>
        </p:spPr>
        <p:txBody>
          <a:bodyPr wrap="square">
            <a:spAutoFit/>
          </a:bodyPr>
          <a:lstStyle/>
          <a:p>
            <a:r>
              <a:rPr lang="ru-RU" sz="2000" dirty="0">
                <a:latin typeface="Times New Roman" panose="02020603050405020304" pitchFamily="18" charset="0"/>
                <a:cs typeface="Times New Roman" panose="02020603050405020304" pitchFamily="18" charset="0"/>
              </a:rPr>
              <a:t>1 - гребля;</a:t>
            </a:r>
          </a:p>
          <a:p>
            <a:r>
              <a:rPr lang="ru-RU" sz="2000" dirty="0">
                <a:latin typeface="Times New Roman" panose="02020603050405020304" pitchFamily="18" charset="0"/>
                <a:cs typeface="Times New Roman" panose="02020603050405020304" pitchFamily="18" charset="0"/>
              </a:rPr>
              <a:t>2 - затвори;</a:t>
            </a:r>
          </a:p>
          <a:p>
            <a:r>
              <a:rPr lang="ru-RU" sz="2000" dirty="0">
                <a:latin typeface="Times New Roman" panose="02020603050405020304" pitchFamily="18" charset="0"/>
                <a:cs typeface="Times New Roman" panose="02020603050405020304" pitchFamily="18" charset="0"/>
              </a:rPr>
              <a:t>3 - максимальний рівень верхнього б'єфу; </a:t>
            </a:r>
          </a:p>
          <a:p>
            <a:r>
              <a:rPr lang="ru-RU" sz="2000" dirty="0">
                <a:latin typeface="Times New Roman" panose="02020603050405020304" pitchFamily="18" charset="0"/>
                <a:cs typeface="Times New Roman" panose="02020603050405020304" pitchFamily="18" charset="0"/>
              </a:rPr>
              <a:t>4 - мінімальний рівень верхнього б'єфу;</a:t>
            </a:r>
          </a:p>
          <a:p>
            <a:r>
              <a:rPr lang="ru-RU" sz="2000" dirty="0">
                <a:latin typeface="Times New Roman" panose="02020603050405020304" pitchFamily="18" charset="0"/>
                <a:cs typeface="Times New Roman" panose="02020603050405020304" pitchFamily="18" charset="0"/>
              </a:rPr>
              <a:t>5 - гідравлічний підйомник;</a:t>
            </a:r>
          </a:p>
          <a:p>
            <a:r>
              <a:rPr lang="ru-RU" sz="2000" dirty="0">
                <a:latin typeface="Times New Roman" panose="02020603050405020304" pitchFamily="18" charset="0"/>
                <a:cs typeface="Times New Roman" panose="02020603050405020304" pitchFamily="18" charset="0"/>
              </a:rPr>
              <a:t>6 - сміттєстримні грати;</a:t>
            </a:r>
          </a:p>
          <a:p>
            <a:r>
              <a:rPr lang="ru-RU" sz="2000" dirty="0">
                <a:latin typeface="Times New Roman" panose="02020603050405020304" pitchFamily="18" charset="0"/>
                <a:cs typeface="Times New Roman" panose="02020603050405020304" pitchFamily="18" charset="0"/>
              </a:rPr>
              <a:t>7 - гідрогенератор;</a:t>
            </a:r>
          </a:p>
          <a:p>
            <a:r>
              <a:rPr lang="ru-RU" sz="2000" dirty="0">
                <a:latin typeface="Times New Roman" panose="02020603050405020304" pitchFamily="18" charset="0"/>
                <a:cs typeface="Times New Roman" panose="02020603050405020304" pitchFamily="18" charset="0"/>
              </a:rPr>
              <a:t>8 - гідравлічна турбіна;</a:t>
            </a:r>
          </a:p>
          <a:p>
            <a:r>
              <a:rPr lang="ru-RU" sz="2000" dirty="0">
                <a:latin typeface="Times New Roman" panose="02020603050405020304" pitchFamily="18" charset="0"/>
                <a:cs typeface="Times New Roman" panose="02020603050405020304" pitchFamily="18" charset="0"/>
              </a:rPr>
              <a:t>9 - мінімальний рівень нижнього б'єфу; </a:t>
            </a:r>
          </a:p>
          <a:p>
            <a:r>
              <a:rPr lang="ru-RU" sz="2000" dirty="0">
                <a:latin typeface="Times New Roman" panose="02020603050405020304" pitchFamily="18" charset="0"/>
                <a:cs typeface="Times New Roman" panose="02020603050405020304" pitchFamily="18" charset="0"/>
              </a:rPr>
              <a:t>10 - максимальний паводковий рівень</a:t>
            </a:r>
            <a:endParaRPr lang="ru-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595998"/>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432</TotalTime>
  <Words>2955</Words>
  <Application>Microsoft Office PowerPoint</Application>
  <PresentationFormat>Широкоэкранный</PresentationFormat>
  <Paragraphs>198</Paragraphs>
  <Slides>37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37</vt:i4>
      </vt:variant>
    </vt:vector>
  </HeadingPairs>
  <TitlesOfParts>
    <vt:vector size="45" baseType="lpstr">
      <vt:lpstr>Arial</vt:lpstr>
      <vt:lpstr>Calibri</vt:lpstr>
      <vt:lpstr>Cambria Math</vt:lpstr>
      <vt:lpstr>Times New Roman</vt:lpstr>
      <vt:lpstr>Trebuchet MS</vt:lpstr>
      <vt:lpstr>Wingdings</vt:lpstr>
      <vt:lpstr>Wingdings 3</vt:lpstr>
      <vt:lpstr>Аспект</vt:lpstr>
      <vt:lpstr>Вступ до гідроенергетики</vt:lpstr>
      <vt:lpstr>ВСТУП</vt:lpstr>
      <vt:lpstr>Основні поняття</vt:lpstr>
      <vt:lpstr>Основні типи ГЕС</vt:lpstr>
      <vt:lpstr>Дериваційна ГЕС </vt:lpstr>
      <vt:lpstr>Загальний вид деривационної ГЕС</vt:lpstr>
      <vt:lpstr>Зображення дериваційної ГЕС (Інгурська ГЕС, Кавказ)</vt:lpstr>
      <vt:lpstr>Руслова ГЕС</vt:lpstr>
      <vt:lpstr>Загальний вид руслової ГЕС</vt:lpstr>
      <vt:lpstr>Зображення руслової ГЕС (Канівська)</vt:lpstr>
      <vt:lpstr>Пригребельна ГЕС </vt:lpstr>
      <vt:lpstr>Загальний вид пригребельної ГЕС </vt:lpstr>
      <vt:lpstr>Зображення пригребельної ГЕС (Дніпровська)</vt:lpstr>
      <vt:lpstr>Гідроакумулююча ГЕС (ГАЕС) </vt:lpstr>
      <vt:lpstr>Загальний вид гідроакумулюючої ГЕС  </vt:lpstr>
      <vt:lpstr>Зображення ГАЕС (Дністровська)</vt:lpstr>
      <vt:lpstr>Типи турбін ГЕС</vt:lpstr>
      <vt:lpstr>Поворотно-лопатева турбіна (турбіна Каплана)</vt:lpstr>
      <vt:lpstr>Пристрій поворотно-лопатевої турбіни (турбіни Каплана)</vt:lpstr>
      <vt:lpstr>Радіально-осьова турбіна (турбіна Френсіса)</vt:lpstr>
      <vt:lpstr>Пристрій радіально-осьової турбіни (турбіни Френсіса)</vt:lpstr>
      <vt:lpstr>Ковшова турбіна (турбіна Пелтона)</vt:lpstr>
      <vt:lpstr>Пристрій ковшового турбіни (турбіни Пелтона)</vt:lpstr>
      <vt:lpstr>Типи гідровузлів</vt:lpstr>
      <vt:lpstr>Низьконапірний гідровузол</vt:lpstr>
      <vt:lpstr>Середньонапірний гідровузол</vt:lpstr>
      <vt:lpstr>Високонапірний гідровузол</vt:lpstr>
      <vt:lpstr>Принцип вироблення електрики на ГЕС</vt:lpstr>
      <vt:lpstr>Мала гідроенергетика</vt:lpstr>
      <vt:lpstr>Мала гідроенергетика України</vt:lpstr>
      <vt:lpstr>Презентация PowerPoint</vt:lpstr>
      <vt:lpstr>Руслова  мала гідроелектростанція (Яворська мала ГЕС, Львівська обл., р. Стрий потужність 450 кВт</vt:lpstr>
      <vt:lpstr>Переваги та недоліки МГЕС</vt:lpstr>
      <vt:lpstr>Цінність гідроенергетики</vt:lpstr>
      <vt:lpstr>Обмеження існуючих систем гідроенергетики</vt:lpstr>
      <vt:lpstr>ВИСНОВОК</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Тамара Гладышева</dc:creator>
  <cp:lastModifiedBy>Тамара Гладышева</cp:lastModifiedBy>
  <cp:revision>33</cp:revision>
  <dcterms:created xsi:type="dcterms:W3CDTF">2020-09-10T12:49:23Z</dcterms:created>
  <dcterms:modified xsi:type="dcterms:W3CDTF">2020-09-12T08:34:30Z</dcterms:modified>
</cp:coreProperties>
</file>