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8" r:id="rId12"/>
    <p:sldId id="279" r:id="rId13"/>
    <p:sldId id="266" r:id="rId14"/>
    <p:sldId id="267" r:id="rId15"/>
    <p:sldId id="271" r:id="rId16"/>
    <p:sldId id="281" r:id="rId17"/>
    <p:sldId id="268" r:id="rId18"/>
    <p:sldId id="270" r:id="rId19"/>
    <p:sldId id="269" r:id="rId20"/>
    <p:sldId id="274" r:id="rId21"/>
    <p:sldId id="275" r:id="rId22"/>
    <p:sldId id="276" r:id="rId23"/>
    <p:sldId id="277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Аркуш1!$A$2:$A$5</cx:f>
        <cx:lvl ptCount="4">
          <cx:pt idx="0">Ідея</cx:pt>
          <cx:pt idx="1">Що у інших</cx:pt>
          <cx:pt idx="2">Збір семантики</cx:pt>
          <cx:pt idx="3">Групування КС</cx:pt>
        </cx:lvl>
      </cx:strDim>
      <cx:numDim type="val">
        <cx:f>Аркуш1!$B$2:$B$5</cx:f>
        <cx:lvl ptCount="4" formatCode="General">
          <cx:pt idx="0">100</cx:pt>
          <cx:pt idx="1">90</cx:pt>
          <cx:pt idx="2">80</cx:pt>
          <cx:pt idx="3">60</cx:pt>
        </cx:lvl>
      </cx:numDim>
    </cx:data>
  </cx:chartData>
  <cx:chart>
    <cx:title pos="t" align="ctr" overlay="0">
      <cx:tx>
        <cx:txData>
          <cx:v>Алгоритмічні дії, % загального процесу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uk-UA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/>
            </a:rPr>
            <a:t>Алгоритмічні дії, % загального процесу</a:t>
          </a:r>
        </a:p>
      </cx:txPr>
    </cx:title>
    <cx:plotArea>
      <cx:plotAreaRegion>
        <cx:series layoutId="funnel" uniqueId="{16402BC2-6621-4C5F-8104-8D1D034703A7}">
          <cx:tx>
            <cx:txData>
              <cx:f>Аркуш1!$B$1</cx:f>
              <cx:v>Алгоритм</cx:v>
            </cx:txData>
          </cx:tx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811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27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297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94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43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577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95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40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0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5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51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310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61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24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81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209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63A113-C243-49A1-A97A-BACC65C4E239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91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ds.googl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rus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C4299-54A3-4A6E-A2D2-A3BA475AD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Семантичне ядро: правила роботи з ключовими запитами</a:t>
            </a: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69569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A519C-D96D-434F-8312-92BAC731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81046D-23E1-42AA-928D-1C2EC279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Як </a:t>
            </a:r>
            <a:r>
              <a:rPr lang="uk-UA" dirty="0" err="1"/>
              <a:t>пошуковик</a:t>
            </a:r>
            <a:r>
              <a:rPr lang="uk-UA" dirty="0"/>
              <a:t> (гуглимо – дивимося на підказки </a:t>
            </a:r>
            <a:r>
              <a:rPr lang="uk-UA" dirty="0" err="1"/>
              <a:t>пошуковика</a:t>
            </a:r>
            <a:r>
              <a:rPr lang="uk-UA" dirty="0"/>
              <a:t>)</a:t>
            </a:r>
          </a:p>
          <a:p>
            <a:r>
              <a:rPr lang="uk-UA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Професійний інструмент панелі </a:t>
            </a:r>
          </a:p>
          <a:p>
            <a:pPr marL="0" indent="0"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https://ads.google.com/</a:t>
            </a:r>
            <a:r>
              <a:rPr lang="uk-UA" dirty="0"/>
              <a:t>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GB" dirty="0"/>
              <a:t>https://osvita.diia.gov.ua/courses/lesson/seria-3-posukovi-zapiti-ta-semanticne-adro-sajtu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173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10A0C16-0DED-4352-9D83-87D2534D8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68032"/>
            <a:ext cx="3010441" cy="34163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21999A-CD24-42B2-8345-16713635B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94" y="1134501"/>
            <a:ext cx="8885208" cy="47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1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80762-E06B-4DD1-BFDB-8C04449C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Алгоритм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Місце для вмісту 5">
                <a:extLst>
                  <a:ext uri="{FF2B5EF4-FFF2-40B4-BE49-F238E27FC236}">
                    <a16:creationId xmlns:a16="http://schemas.microsoft.com/office/drawing/2014/main" id="{3DB3F913-F04D-4FA6-AA55-0D1DF778562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24690650"/>
                  </p:ext>
                </p:extLst>
              </p:nvPr>
            </p:nvGraphicFramePr>
            <p:xfrm>
              <a:off x="900746" y="2519680"/>
              <a:ext cx="6780213" cy="398272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Місце для вмісту 5">
                <a:extLst>
                  <a:ext uri="{FF2B5EF4-FFF2-40B4-BE49-F238E27FC236}">
                    <a16:creationId xmlns:a16="http://schemas.microsoft.com/office/drawing/2014/main" id="{3DB3F913-F04D-4FA6-AA55-0D1DF77856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746" y="2519680"/>
                <a:ext cx="6780213" cy="39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55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FF07E-A6F6-4ABD-BA9F-DEFD5D12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Зібрали СЯ. Що далі?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F58ADC-0745-42AF-9CFD-2A80AABE4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Парсинг</a:t>
            </a:r>
            <a:r>
              <a:rPr lang="uk-UA" dirty="0"/>
              <a:t> – просування (через панелі, зазначені вище)</a:t>
            </a:r>
          </a:p>
          <a:p>
            <a:r>
              <a:rPr lang="uk-UA" dirty="0" err="1"/>
              <a:t>Підлаштування</a:t>
            </a:r>
            <a:r>
              <a:rPr lang="uk-UA" dirty="0"/>
              <a:t> під комерційний контент</a:t>
            </a:r>
          </a:p>
          <a:p>
            <a:pPr marL="0" indent="0">
              <a:buNone/>
            </a:pPr>
            <a:r>
              <a:rPr lang="uk-UA" dirty="0"/>
              <a:t>(купити, недорого, вказівка </a:t>
            </a:r>
            <a:r>
              <a:rPr lang="uk-UA" dirty="0" err="1"/>
              <a:t>геолокації</a:t>
            </a:r>
            <a:r>
              <a:rPr lang="uk-UA" dirty="0"/>
              <a:t>)</a:t>
            </a:r>
          </a:p>
          <a:p>
            <a:r>
              <a:rPr lang="uk-UA" dirty="0"/>
              <a:t>Знову Гугл (порядок слів, додаткові вирази)</a:t>
            </a:r>
          </a:p>
          <a:p>
            <a:r>
              <a:rPr lang="uk-UA" dirty="0"/>
              <a:t>Формуємо таблицю</a:t>
            </a:r>
          </a:p>
          <a:p>
            <a:r>
              <a:rPr lang="uk-UA" dirty="0"/>
              <a:t>Вводимо у текст, підсвічуємо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900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149D7-E18E-4835-BDD8-1679CB49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Позбавляємося стоп-слів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D666D8-D527-4DAF-9EF4-204B0AEF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Стоп-слова з</a:t>
            </a:r>
            <a:r>
              <a:rPr lang="en-US" dirty="0"/>
              <a:t>’</a:t>
            </a:r>
            <a:r>
              <a:rPr lang="uk-UA" dirty="0"/>
              <a:t>являються через створення емоційного тла, невміння доносити інформацію, «лиття води» для збільшення кількості знаків.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Ш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тампи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 (а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як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кажуть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зрештою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П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аразити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 часу 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(на даний момент, зараз,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тепер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наші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дні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В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изначення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 та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прислівники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посилення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абсолютний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вельми;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узагальнення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загалом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всякий);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М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одальні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фрази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слід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пройти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обстеження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необхідно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завершити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реєстрацію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В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іддієслівні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іменники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надавати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послуги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займатися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перевезенням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робити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роботу);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О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чевидні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формулювання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(наша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компанія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цей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сайт, даний товар),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165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8D8FF-666A-4E60-95EB-0D3513DA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прибрати?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0F95FD-EDC8-4161-900E-B02A6EC10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Забираємо надлишкові займенники</a:t>
            </a:r>
          </a:p>
          <a:p>
            <a:r>
              <a:rPr lang="uk-UA" dirty="0"/>
              <a:t>Не використовуємо вступні конструкції</a:t>
            </a:r>
          </a:p>
          <a:p>
            <a:r>
              <a:rPr lang="uk-UA" dirty="0"/>
              <a:t>Без кліше</a:t>
            </a:r>
          </a:p>
          <a:p>
            <a:r>
              <a:rPr lang="uk-UA" dirty="0"/>
              <a:t>Менше складних, нагромаджених речень</a:t>
            </a:r>
          </a:p>
          <a:p>
            <a:r>
              <a:rPr lang="uk-UA" dirty="0"/>
              <a:t>Скорочуйте, але без фанатизму</a:t>
            </a:r>
          </a:p>
        </p:txBody>
      </p:sp>
    </p:spTree>
    <p:extLst>
      <p:ext uri="{BB962C8B-B14F-4D97-AF65-F5344CB8AC3E}">
        <p14:creationId xmlns:p14="http://schemas.microsoft.com/office/powerpoint/2010/main" val="420061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20468-07F3-460D-81D6-9182372E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Працюємо з прикладами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F9EAD-AABC-42BA-AFDF-85EC272CB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Наша фірма забезпечує швидку доставку товару Києвом та в області. Загалом з нами співпрацює протягом тривалого часу понад 1000 клієнтів.  Як відомо, саме ми першими в регіоні почали продавати настільки стиглі яблука. </a:t>
            </a:r>
            <a:r>
              <a:rPr lang="uk-UA" dirty="0" err="1">
                <a:solidFill>
                  <a:schemeClr val="tx1"/>
                </a:solidFill>
              </a:rPr>
              <a:t>Займемося</a:t>
            </a:r>
            <a:r>
              <a:rPr lang="uk-UA" dirty="0">
                <a:solidFill>
                  <a:schemeClr val="tx1"/>
                </a:solidFill>
              </a:rPr>
              <a:t> додатково перевезенням замовлення.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У наші дні не обійтись без вологих серветок. Компанія створює їх протягом тривалого часу, робить свою роботу якісно і </a:t>
            </a:r>
            <a:r>
              <a:rPr lang="uk-UA" dirty="0" err="1">
                <a:solidFill>
                  <a:schemeClr val="tx1"/>
                </a:solidFill>
              </a:rPr>
              <a:t>продуктивно</a:t>
            </a:r>
            <a:r>
              <a:rPr lang="uk-UA" dirty="0">
                <a:solidFill>
                  <a:schemeClr val="tx1"/>
                </a:solidFill>
              </a:rPr>
              <a:t>. Доставимо гуртову партію у Запоріжжя та область. Необхідно замовити товар, якщо часто подорожуєте. Зрештою, це виріб для всіх, хто цінує гігієну.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132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20468-07F3-460D-81D6-9182372E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Працюємо з прикладами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F9EAD-AABC-42BA-AFDF-85EC272CB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rgbClr val="FF0000"/>
                </a:solidFill>
              </a:rPr>
              <a:t>Наша</a:t>
            </a:r>
            <a:r>
              <a:rPr lang="uk-UA" dirty="0"/>
              <a:t> фірма </a:t>
            </a:r>
            <a:r>
              <a:rPr lang="uk-UA" dirty="0">
                <a:solidFill>
                  <a:srgbClr val="FF0000"/>
                </a:solidFill>
              </a:rPr>
              <a:t>забезпечує швидку доставку </a:t>
            </a:r>
            <a:r>
              <a:rPr lang="uk-UA" dirty="0"/>
              <a:t>товару Києвом та в області. </a:t>
            </a:r>
            <a:r>
              <a:rPr lang="uk-UA" dirty="0">
                <a:solidFill>
                  <a:srgbClr val="FF0000"/>
                </a:solidFill>
              </a:rPr>
              <a:t>Загалом</a:t>
            </a:r>
            <a:r>
              <a:rPr lang="uk-UA" dirty="0"/>
              <a:t> </a:t>
            </a:r>
            <a:r>
              <a:rPr lang="uk-UA" dirty="0">
                <a:solidFill>
                  <a:srgbClr val="FF0000"/>
                </a:solidFill>
              </a:rPr>
              <a:t>з нами </a:t>
            </a:r>
            <a:r>
              <a:rPr lang="uk-UA" dirty="0"/>
              <a:t>співпрацює </a:t>
            </a:r>
            <a:r>
              <a:rPr lang="uk-UA" dirty="0">
                <a:solidFill>
                  <a:srgbClr val="FF0000"/>
                </a:solidFill>
              </a:rPr>
              <a:t>протягом тривалого часу </a:t>
            </a:r>
            <a:r>
              <a:rPr lang="uk-UA" dirty="0"/>
              <a:t>понад 1000 клієнтів.  </a:t>
            </a:r>
            <a:r>
              <a:rPr lang="uk-UA" dirty="0">
                <a:solidFill>
                  <a:srgbClr val="FF0000"/>
                </a:solidFill>
              </a:rPr>
              <a:t>Як відомо, </a:t>
            </a:r>
            <a:r>
              <a:rPr lang="uk-UA" dirty="0"/>
              <a:t>саме </a:t>
            </a:r>
            <a:r>
              <a:rPr lang="uk-UA" dirty="0">
                <a:solidFill>
                  <a:srgbClr val="FF0000"/>
                </a:solidFill>
              </a:rPr>
              <a:t>ми</a:t>
            </a:r>
            <a:r>
              <a:rPr lang="uk-UA" dirty="0"/>
              <a:t> першими в регіоні почали продавати </a:t>
            </a:r>
            <a:r>
              <a:rPr lang="uk-UA" dirty="0">
                <a:solidFill>
                  <a:srgbClr val="FF0000"/>
                </a:solidFill>
              </a:rPr>
              <a:t>настільки стиглі </a:t>
            </a:r>
            <a:r>
              <a:rPr lang="uk-UA" dirty="0"/>
              <a:t>яблука. </a:t>
            </a:r>
            <a:r>
              <a:rPr lang="uk-UA" dirty="0" err="1">
                <a:solidFill>
                  <a:srgbClr val="FF0000"/>
                </a:solidFill>
              </a:rPr>
              <a:t>Займемося</a:t>
            </a:r>
            <a:r>
              <a:rPr lang="uk-UA" dirty="0"/>
              <a:t> додатково перевезенням замовлення.</a:t>
            </a:r>
          </a:p>
          <a:p>
            <a:pPr algn="just"/>
            <a:r>
              <a:rPr lang="uk-UA" dirty="0">
                <a:solidFill>
                  <a:srgbClr val="FF0000"/>
                </a:solidFill>
              </a:rPr>
              <a:t>У наші дні </a:t>
            </a:r>
            <a:r>
              <a:rPr lang="uk-UA" dirty="0"/>
              <a:t>не обійтись без вологих серветок. Компанія створює їх </a:t>
            </a:r>
            <a:r>
              <a:rPr lang="uk-UA" dirty="0">
                <a:solidFill>
                  <a:srgbClr val="FF0000"/>
                </a:solidFill>
              </a:rPr>
              <a:t>протягом тривалого часу</a:t>
            </a:r>
            <a:r>
              <a:rPr lang="uk-UA" dirty="0"/>
              <a:t>, </a:t>
            </a:r>
            <a:r>
              <a:rPr lang="uk-UA" dirty="0">
                <a:solidFill>
                  <a:srgbClr val="FF0000"/>
                </a:solidFill>
              </a:rPr>
              <a:t>робить </a:t>
            </a:r>
            <a:r>
              <a:rPr lang="uk-UA" dirty="0"/>
              <a:t>свою </a:t>
            </a:r>
            <a:r>
              <a:rPr lang="uk-UA" dirty="0">
                <a:solidFill>
                  <a:srgbClr val="FF0000"/>
                </a:solidFill>
              </a:rPr>
              <a:t>роботу</a:t>
            </a:r>
            <a:r>
              <a:rPr lang="uk-UA" dirty="0"/>
              <a:t> якісно і </a:t>
            </a:r>
            <a:r>
              <a:rPr lang="uk-UA" dirty="0" err="1"/>
              <a:t>продуктивно</a:t>
            </a:r>
            <a:r>
              <a:rPr lang="uk-UA" dirty="0"/>
              <a:t>. Доставимо гуртову партію у Запоріжжя та область. </a:t>
            </a:r>
            <a:r>
              <a:rPr lang="uk-UA" dirty="0">
                <a:solidFill>
                  <a:srgbClr val="FF0000"/>
                </a:solidFill>
              </a:rPr>
              <a:t>Необхідно замовити </a:t>
            </a:r>
            <a:r>
              <a:rPr lang="uk-UA" dirty="0"/>
              <a:t>товар, якщо часто подорожуєте. </a:t>
            </a:r>
            <a:r>
              <a:rPr lang="uk-UA" dirty="0">
                <a:solidFill>
                  <a:srgbClr val="FF0000"/>
                </a:solidFill>
              </a:rPr>
              <a:t>Зрештою, це </a:t>
            </a:r>
            <a:r>
              <a:rPr lang="uk-UA" dirty="0"/>
              <a:t>виріб для</a:t>
            </a:r>
            <a:r>
              <a:rPr lang="uk-UA" dirty="0">
                <a:solidFill>
                  <a:srgbClr val="FF0000"/>
                </a:solidFill>
              </a:rPr>
              <a:t> всіх</a:t>
            </a:r>
            <a:r>
              <a:rPr lang="uk-UA" dirty="0"/>
              <a:t>, </a:t>
            </a:r>
            <a:r>
              <a:rPr lang="uk-UA" dirty="0">
                <a:solidFill>
                  <a:srgbClr val="FF0000"/>
                </a:solidFill>
              </a:rPr>
              <a:t>хто</a:t>
            </a:r>
            <a:r>
              <a:rPr lang="uk-UA" dirty="0"/>
              <a:t> цінує гігієну.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1829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AC9E6-00A3-4053-9D1F-ACBABF95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ВАЖЛИВО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7A4945-8F58-48D2-AB29-6343825ED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Спочатку вводимо високочастотні. Але якщо їх буде чимало, бюджет просування може бути дуже дорогим.</a:t>
            </a:r>
          </a:p>
          <a:p>
            <a:r>
              <a:rPr lang="uk-UA" dirty="0" err="1"/>
              <a:t>Середньочастотні</a:t>
            </a:r>
            <a:r>
              <a:rPr lang="uk-UA" dirty="0"/>
              <a:t> та низькочастотні працюють на перспективу</a:t>
            </a:r>
          </a:p>
          <a:p>
            <a:r>
              <a:rPr lang="uk-UA" dirty="0"/>
              <a:t>Заголовки та підзаголовки завжди з ключовими словами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773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F8673-6B0A-44CC-95FA-40F62AC9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Різновиди введення ключових слів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9025E8-4B1C-40E2-956C-834848426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Пряме (Сучасна стоматологія в Києві)</a:t>
            </a:r>
            <a:endParaRPr lang="uk-UA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Морфологічне</a:t>
            </a:r>
            <a:r>
              <a:rPr lang="uk-UA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(інший відмінок, рід – у сучасній київській стоматології)</a:t>
            </a:r>
          </a:p>
          <a:p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Непряме – розбите іншими словами (</a:t>
            </a:r>
            <a:r>
              <a:rPr lang="uk-UA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Київ </a:t>
            </a: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місце, де сучасна </a:t>
            </a:r>
            <a:r>
              <a:rPr lang="uk-UA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стоматологія</a:t>
            </a: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uk-UA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ВАЖЛИВО</a:t>
            </a:r>
          </a:p>
          <a:p>
            <a:pPr marL="514350" indent="-514350">
              <a:buAutoNum type="arabicPeriod"/>
            </a:pPr>
            <a:r>
              <a:rPr lang="uk-UA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uk-UA" sz="2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спамимо</a:t>
            </a:r>
            <a:r>
              <a:rPr lang="uk-UA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(2-3 ключі на 1000 знаків РІВНОМІРНО розподілені у тексті).</a:t>
            </a:r>
          </a:p>
          <a:p>
            <a:pPr marL="514350" indent="-514350">
              <a:buAutoNum type="arabicPeriod"/>
            </a:pP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починаємо і не закінчуємо речення з ключових слів.</a:t>
            </a:r>
          </a:p>
          <a:p>
            <a:pPr marL="514350" indent="-514350">
              <a:buAutoNum type="arabicPeriod"/>
            </a:pP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ставимо поспіль слова і вирази</a:t>
            </a:r>
          </a:p>
          <a:p>
            <a:pPr marL="514350" indent="-514350">
              <a:buAutoNum type="arabicPeriod"/>
            </a:pP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комерційних текстів використовуємо «купити», «замовити»</a:t>
            </a:r>
            <a:b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1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82315-1724-414C-8A3A-70861198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 що будемо говорити?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57F9B7-7E65-4FD5-A0FE-A3227D406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SEO-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копірайтинг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спільне та відмінне із написанням текстів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Семантичне ядро та його функції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Огляд сервісів для укладання семантичного ядра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Різновиди введення ключових слів: пряме, морфологічне, непряме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603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6F0D63-69A5-4B31-942E-A0E7D790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ArianAMUSerifRegular"/>
              </a:rPr>
              <a:t>LSI-</a:t>
            </a:r>
            <a:r>
              <a:rPr lang="uk-UA" b="0" i="0" dirty="0">
                <a:solidFill>
                  <a:schemeClr val="tx1"/>
                </a:solidFill>
                <a:effectLst/>
                <a:latin typeface="ArianAMUSerifRegular"/>
              </a:rPr>
              <a:t>запити. Це запити, наявність яких підвищує </a:t>
            </a:r>
            <a:r>
              <a:rPr lang="uk-UA" b="0" i="0" dirty="0" err="1">
                <a:solidFill>
                  <a:schemeClr val="tx1"/>
                </a:solidFill>
                <a:effectLst/>
                <a:latin typeface="ArianAMUSerifRegular"/>
              </a:rPr>
              <a:t>релевантність</a:t>
            </a:r>
            <a:r>
              <a:rPr lang="uk-UA" b="0" i="0" dirty="0">
                <a:solidFill>
                  <a:schemeClr val="tx1"/>
                </a:solidFill>
                <a:effectLst/>
                <a:latin typeface="ArianAMUSerifRegular"/>
              </a:rPr>
              <a:t> тексту. Дуже важливе пізнання для </a:t>
            </a:r>
            <a:r>
              <a:rPr lang="en-US" b="0" i="0" dirty="0">
                <a:solidFill>
                  <a:schemeClr val="tx1"/>
                </a:solidFill>
                <a:effectLst/>
                <a:latin typeface="ArianAMUSerifRegular"/>
              </a:rPr>
              <a:t>SEO </a:t>
            </a:r>
            <a:r>
              <a:rPr lang="uk-UA" b="0" i="0" dirty="0" err="1">
                <a:solidFill>
                  <a:schemeClr val="tx1"/>
                </a:solidFill>
                <a:effectLst/>
                <a:latin typeface="ArianAMUSerifRegular"/>
              </a:rPr>
              <a:t>копірайтера</a:t>
            </a:r>
            <a:r>
              <a:rPr lang="uk-UA" b="0" i="0" dirty="0">
                <a:solidFill>
                  <a:schemeClr val="tx1"/>
                </a:solidFill>
                <a:effectLst/>
                <a:latin typeface="ArianAMUSerifRegular"/>
              </a:rPr>
              <a:t> у випадках, коли основні ключі є </a:t>
            </a:r>
            <a:r>
              <a:rPr lang="uk-UA" b="0" i="0" dirty="0" err="1">
                <a:solidFill>
                  <a:schemeClr val="tx1"/>
                </a:solidFill>
                <a:effectLst/>
                <a:latin typeface="ArianAMUSerifRegular"/>
              </a:rPr>
              <a:t>багатосмисловими</a:t>
            </a:r>
            <a:r>
              <a:rPr lang="uk-UA" b="0" i="0" dirty="0">
                <a:solidFill>
                  <a:schemeClr val="tx1"/>
                </a:solidFill>
                <a:effectLst/>
                <a:latin typeface="ArianAMUSerifRegular"/>
              </a:rPr>
              <a:t>. Наприклад, стаття про Мілан. Основний ключ – це слово Мілан, але воно може описувати як місто, так і футбольний клуб. А ось додаткові слова «футбол», «місто» тощо є словами, які доповнюють основний запит і розкривають суть статті.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26AEF-F821-4E9D-AE8C-35C3C845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76" y="1896536"/>
            <a:ext cx="8761413" cy="706964"/>
          </a:xfrm>
        </p:spPr>
        <p:txBody>
          <a:bodyPr/>
          <a:lstStyle/>
          <a:p>
            <a:r>
              <a:rPr lang="en-US" b="0" i="0" dirty="0">
                <a:solidFill>
                  <a:srgbClr val="7F858F"/>
                </a:solidFill>
                <a:effectLst/>
                <a:latin typeface="ArianAMUSerifRegular"/>
              </a:rPr>
              <a:t>LSI-</a:t>
            </a:r>
            <a:r>
              <a:rPr lang="uk-UA" b="0" i="0" dirty="0">
                <a:solidFill>
                  <a:srgbClr val="7F858F"/>
                </a:solidFill>
                <a:effectLst/>
                <a:latin typeface="ArianAMUSerifRegular"/>
              </a:rPr>
              <a:t>запити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DB140B-165D-40F0-A07A-E6093F87B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Допомогають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чітко визначити алгоритму про що мова у матеріалі (вода як рідина і вода як щось непотрібне, зайве; патрон – частина гільзи, кличка пса, багата впливова особа)</a:t>
            </a:r>
          </a:p>
          <a:p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«Хвостові» запити (не частіше 2-3 разів на місяць)</a:t>
            </a:r>
          </a:p>
          <a:p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Вказують на </a:t>
            </a:r>
            <a:r>
              <a:rPr lang="uk-UA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експертність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матеріали з ними складніше пишуться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AdWords</a:t>
            </a:r>
            <a:endParaRPr lang="uk-UA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82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35BA1-9A5A-4228-8C0D-ECD45DA8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Мінуси </a:t>
            </a:r>
            <a:r>
              <a:rPr lang="en-US" dirty="0"/>
              <a:t>LSI</a:t>
            </a:r>
            <a:r>
              <a:rPr lang="uk-UA" dirty="0"/>
              <a:t>-текстів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AB93FF-FEA8-46F4-9AAD-A6053DBC6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92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етод розглядає кожне слово поза контекстом, не враховуючи взаємозв'язок і порядок слів у реченнях, тому навіть безладний текст може здатися машині релевантним;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92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ашина не розпізнає постаті мови: іронію, сарказм, алегорії, метафори, залишаючи їх поза увагою, тому під час використання таких прийомів тематика тексту може збігатися із запитом користувача;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92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uk-UA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обот може виділити одні слова, ігноруючи інші, серед яких можуть бути основні ключі;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92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исока вартість </a:t>
            </a:r>
            <a:r>
              <a:rPr lang="en-US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LSI-</a:t>
            </a:r>
            <a:r>
              <a:rPr lang="uk-UA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текстів. Автор, здатний детально вивчити тему, систематизувати інформацію та викласти її цікаво та доступно читачеві, коштує дорого.</a:t>
            </a:r>
          </a:p>
          <a:p>
            <a:pPr algn="just"/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76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F00E5-E36E-4E09-9D27-90066673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310" y="1169610"/>
            <a:ext cx="8761413" cy="706964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Як працювати із </a:t>
            </a:r>
            <a:r>
              <a:rPr lang="en-US" b="0" i="0" dirty="0">
                <a:solidFill>
                  <a:srgbClr val="FFFF00"/>
                </a:solidFill>
                <a:effectLst/>
                <a:latin typeface="Helvetica Neue"/>
              </a:rPr>
              <a:t>LSI</a:t>
            </a:r>
            <a:r>
              <a:rPr lang="uk-UA" b="0" i="0" dirty="0">
                <a:solidFill>
                  <a:srgbClr val="FFFF00"/>
                </a:solidFill>
                <a:effectLst/>
                <a:latin typeface="Helvetica Neue"/>
              </a:rPr>
              <a:t>-словами?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B4999C-8E7A-48DF-9C61-96D47887F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Спочатку детально розберіться в темі та </a:t>
            </a:r>
            <a:r>
              <a:rPr lang="uk-UA" b="0" i="0" dirty="0" err="1">
                <a:solidFill>
                  <a:srgbClr val="252525"/>
                </a:solidFill>
                <a:effectLst/>
                <a:latin typeface="Helvetica Neue"/>
              </a:rPr>
              <a:t>проштудируйте</a:t>
            </a: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 статті конкурентів, ваша робота має бути кращою;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Helvetica Neue"/>
              </a:rPr>
              <a:t>Title </a:t>
            </a: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повинен включати 5 слів з </a:t>
            </a:r>
            <a:r>
              <a:rPr lang="en-US" b="0" i="0" dirty="0">
                <a:solidFill>
                  <a:srgbClr val="252525"/>
                </a:solidFill>
                <a:effectLst/>
                <a:latin typeface="Helvetica Neue"/>
              </a:rPr>
              <a:t>LSI-</a:t>
            </a: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ядра;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якщо стаття велика, то кожну тисячу слів тексту припадає щонайменше сотні </a:t>
            </a:r>
            <a:r>
              <a:rPr lang="en-US" b="0" i="0" dirty="0">
                <a:solidFill>
                  <a:srgbClr val="252525"/>
                </a:solidFill>
                <a:effectLst/>
                <a:latin typeface="Helvetica Neue"/>
              </a:rPr>
              <a:t>LSI-</a:t>
            </a: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слів;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якщо текст маленький, то більше 30 слів вам не потрібно;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інформацію викладайте так, щоб вона була цікавою, фактично насиченою, актуальною, але при цьому зрозумілою;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важливий чіткий семантичний зв’язок;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щоб читач простіше сприймав текст, використовуйте підзаголовки та марковані списки;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картинки та скріншоти – вітаються.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5681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63933-C1F2-47BC-8A22-D9812F73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Практична вправа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95021C-EBBA-4A48-A56A-BDEFAB2EF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МОЗКОВИЙ ШТУРМ: які ключові слова за темою «новорічний декор» ви б запропонували?</a:t>
            </a:r>
          </a:p>
          <a:p>
            <a:endParaRPr lang="uk-UA" dirty="0"/>
          </a:p>
          <a:p>
            <a:r>
              <a:rPr lang="uk-UA" dirty="0"/>
              <a:t>Напишіть 1 заголовок, 2-3 абзаци на 2-3 речення кожний</a:t>
            </a:r>
          </a:p>
          <a:p>
            <a:r>
              <a:rPr lang="uk-UA" dirty="0"/>
              <a:t>Використайте 3 ключових слова у різних формах входження</a:t>
            </a:r>
          </a:p>
          <a:p>
            <a:pPr marL="0" indent="0">
              <a:buNone/>
            </a:pPr>
            <a:r>
              <a:rPr lang="uk-UA" dirty="0"/>
              <a:t>(текст напишіть у текстовому редакторі, виділивши зеленим – пряме входження, жовтим – морфологічне, помаранчевим – непряме)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2663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DBC7B5D-2484-43E9-8BE4-80DD1EFA6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777" r="58394"/>
          <a:stretch/>
        </p:blipFill>
        <p:spPr>
          <a:xfrm>
            <a:off x="1063690" y="2230016"/>
            <a:ext cx="8565501" cy="4051477"/>
          </a:xfrm>
        </p:spPr>
      </p:pic>
    </p:spTree>
    <p:extLst>
      <p:ext uri="{BB962C8B-B14F-4D97-AF65-F5344CB8AC3E}">
        <p14:creationId xmlns:p14="http://schemas.microsoft.com/office/powerpoint/2010/main" val="176000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2137E-25DC-4254-9013-77F4E7F7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SEO-</a:t>
            </a:r>
            <a:r>
              <a:rPr lang="uk-UA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копірайтинг</a:t>
            </a: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спільне та відмінне із написанням текстів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798274-0946-4CDA-9880-FFD8790D1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У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Google </a:t>
            </a:r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вірять </a:t>
            </a:r>
            <a:r>
              <a:rPr lang="uk-UA" b="1" i="0" dirty="0">
                <a:solidFill>
                  <a:srgbClr val="FF0000"/>
                </a:solidFill>
                <a:effectLst/>
                <a:latin typeface="system-ui"/>
              </a:rPr>
              <a:t>в оптимізацію </a:t>
            </a:r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для людей. І щоб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system-ui"/>
              </a:rPr>
              <a:t>пошуковик</a:t>
            </a:r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 розумів користувача, як людина, розробники створили алгоритми машинного навчання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BERT </a:t>
            </a:r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та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MUM</a:t>
            </a:r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. Він спирається на ключові слова та їх семантику, правильність та доцільність введення у текст</a:t>
            </a:r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uk-UA" dirty="0">
                <a:solidFill>
                  <a:srgbClr val="000000"/>
                </a:solidFill>
                <a:latin typeface="system-ui"/>
              </a:rPr>
              <a:t>Понад 200 критеріїв, з яких відома лише частина</a:t>
            </a:r>
          </a:p>
          <a:p>
            <a:r>
              <a:rPr lang="uk-UA" dirty="0">
                <a:solidFill>
                  <a:srgbClr val="000000"/>
                </a:solidFill>
                <a:latin typeface="system-ui"/>
              </a:rPr>
              <a:t>З 2011 року пишемо не для машини, а для людини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769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D2A524-3F0F-4CDC-BD1A-B92A376BA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SEO-</a:t>
            </a:r>
            <a:r>
              <a:rPr lang="uk-UA" dirty="0" err="1"/>
              <a:t>копірайтинг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099B762-5DB0-436A-809C-3822935571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Діяльність, спрямована на просування, підтримання рейтингу, місця у </a:t>
            </a:r>
            <a:r>
              <a:rPr lang="uk-UA" dirty="0" err="1"/>
              <a:t>ТОПі</a:t>
            </a:r>
            <a:endParaRPr lang="uk-UA" dirty="0"/>
          </a:p>
          <a:p>
            <a:r>
              <a:rPr lang="uk-UA" dirty="0"/>
              <a:t>Зосереджений на використанні ключових запитів, понять</a:t>
            </a:r>
          </a:p>
          <a:p>
            <a:r>
              <a:rPr lang="uk-UA" dirty="0"/>
              <a:t>Чітка структура тексту</a:t>
            </a:r>
          </a:p>
          <a:p>
            <a:r>
              <a:rPr lang="uk-UA" dirty="0"/>
              <a:t>Може мати історію (</a:t>
            </a:r>
            <a:r>
              <a:rPr lang="uk-UA" dirty="0" err="1"/>
              <a:t>сторітелінг</a:t>
            </a:r>
            <a:r>
              <a:rPr lang="uk-UA" dirty="0"/>
              <a:t>)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B37FFAA-B892-4C0A-A6E8-E881612CA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Написання текстів (художніх, інформаційних)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527B0D2-9905-4110-A7CE-0231C2E0A7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/>
              <a:t>Творча діяльність</a:t>
            </a:r>
          </a:p>
          <a:p>
            <a:r>
              <a:rPr lang="uk-UA" dirty="0"/>
              <a:t>В основі авторський почерк, персональні бажання</a:t>
            </a:r>
          </a:p>
          <a:p>
            <a:r>
              <a:rPr lang="uk-UA" dirty="0"/>
              <a:t>Використання художніх прийомів</a:t>
            </a:r>
          </a:p>
          <a:p>
            <a:r>
              <a:rPr lang="uk-UA" dirty="0"/>
              <a:t>Завжди має історію (сюжет)</a:t>
            </a:r>
          </a:p>
        </p:txBody>
      </p:sp>
    </p:spTree>
    <p:extLst>
      <p:ext uri="{BB962C8B-B14F-4D97-AF65-F5344CB8AC3E}">
        <p14:creationId xmlns:p14="http://schemas.microsoft.com/office/powerpoint/2010/main" val="290142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910C8-E385-4A05-B9B8-98777F6E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Семантичне ядро та його функції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19E8B1-989F-4EF6-98FA-E4B0908DD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1" dirty="0">
                <a:solidFill>
                  <a:srgbClr val="333333"/>
                </a:solidFill>
                <a:effectLst/>
                <a:latin typeface="Gilroy"/>
              </a:rPr>
              <a:t>Семантичне ядро (СЯ)</a:t>
            </a:r>
            <a:r>
              <a:rPr lang="uk-UA" b="0" i="0" dirty="0">
                <a:solidFill>
                  <a:srgbClr val="333333"/>
                </a:solidFill>
                <a:effectLst/>
                <a:latin typeface="Gilroy"/>
              </a:rPr>
              <a:t> </a:t>
            </a:r>
            <a:r>
              <a:rPr lang="uk-UA" b="0" i="1" dirty="0">
                <a:solidFill>
                  <a:srgbClr val="333333"/>
                </a:solidFill>
                <a:effectLst/>
                <a:latin typeface="Gilroy"/>
              </a:rPr>
              <a:t>— це перелік слів і фраз, які, з одного боку, найбільш повно описують рід діяльності сайту/компанії, а з іншого — приводять людей, що вводять ці слова та словосполучення в </a:t>
            </a:r>
            <a:r>
              <a:rPr lang="en-US" b="0" i="1" dirty="0">
                <a:solidFill>
                  <a:srgbClr val="333333"/>
                </a:solidFill>
                <a:effectLst/>
                <a:latin typeface="Gilroy"/>
              </a:rPr>
              <a:t>Google </a:t>
            </a:r>
            <a:r>
              <a:rPr lang="uk-UA" b="0" i="1" dirty="0">
                <a:solidFill>
                  <a:srgbClr val="333333"/>
                </a:solidFill>
                <a:effectLst/>
                <a:latin typeface="Gilroy"/>
              </a:rPr>
              <a:t>або в іншому </a:t>
            </a:r>
            <a:r>
              <a:rPr lang="uk-UA" b="0" i="1" dirty="0" err="1">
                <a:solidFill>
                  <a:srgbClr val="333333"/>
                </a:solidFill>
                <a:effectLst/>
                <a:latin typeface="Gilroy"/>
              </a:rPr>
              <a:t>пошуковику</a:t>
            </a:r>
            <a:r>
              <a:rPr lang="uk-UA" b="0" i="1" dirty="0">
                <a:solidFill>
                  <a:srgbClr val="333333"/>
                </a:solidFill>
                <a:effectLst/>
                <a:latin typeface="Gilroy"/>
              </a:rPr>
              <a:t>.</a:t>
            </a:r>
            <a:endParaRPr lang="uk-UA" b="0" i="0" dirty="0">
              <a:solidFill>
                <a:srgbClr val="333333"/>
              </a:solidFill>
              <a:effectLst/>
              <a:latin typeface="Gilroy"/>
            </a:endParaRPr>
          </a:p>
          <a:p>
            <a:pPr algn="just"/>
            <a:r>
              <a:rPr lang="uk-UA" b="0" i="0" dirty="0" err="1">
                <a:solidFill>
                  <a:srgbClr val="333333"/>
                </a:solidFill>
                <a:effectLst/>
                <a:latin typeface="Gilroy"/>
              </a:rPr>
              <a:t>Коректно</a:t>
            </a:r>
            <a:r>
              <a:rPr lang="uk-UA" b="0" i="0" dirty="0">
                <a:solidFill>
                  <a:srgbClr val="333333"/>
                </a:solidFill>
                <a:effectLst/>
                <a:latin typeface="Gilroy"/>
              </a:rPr>
              <a:t> зібрана, систематизована й використана семантика допомагає вести на сайт цільову аудиторію та водночас підвищувати позиції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Gilroy"/>
              </a:rPr>
              <a:t>вебресурсу</a:t>
            </a:r>
            <a:r>
              <a:rPr lang="uk-UA" b="0" i="0" dirty="0">
                <a:solidFill>
                  <a:srgbClr val="333333"/>
                </a:solidFill>
                <a:effectLst/>
                <a:latin typeface="Gilroy"/>
              </a:rPr>
              <a:t> в результатах пошукової видачі.</a:t>
            </a:r>
          </a:p>
          <a:p>
            <a:pPr algn="just"/>
            <a:r>
              <a:rPr lang="uk-UA" dirty="0">
                <a:solidFill>
                  <a:srgbClr val="333333"/>
                </a:solidFill>
                <a:latin typeface="Gilroy"/>
              </a:rPr>
              <a:t>Слова, які Гугл «закріплює» за сайтом (з якими словами його ототожнює)</a:t>
            </a:r>
            <a:endParaRPr lang="uk-UA" b="0" i="0" dirty="0">
              <a:solidFill>
                <a:srgbClr val="333333"/>
              </a:solidFill>
              <a:effectLst/>
              <a:latin typeface="Gilroy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529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8A3B1-3C6A-42DF-9E3A-8963C075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Функції СЯ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BB4E88-7232-4287-B81F-81C32D10FB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700" y="3193528"/>
            <a:ext cx="8824913" cy="22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6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4C493-6338-4799-AA29-39E98B16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Огляд сервісів для укладання семантичного ядра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7FAE01-95AB-4F5F-9317-25DCC9AD8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333333"/>
                </a:solidFill>
                <a:effectLst/>
                <a:latin typeface="Gilroy"/>
              </a:rPr>
              <a:t>Є кілька способів, як зібрати семантичне ядро для сайту. У більшості випадків ми рекомендуємо їх комбінувати, щоб результат був більш ефективним і ви точно не упустили важливих для просування та структуризації ресурсу ключових слів і фраз. </a:t>
            </a:r>
          </a:p>
          <a:p>
            <a:r>
              <a:rPr lang="uk-UA" dirty="0">
                <a:solidFill>
                  <a:srgbClr val="333333"/>
                </a:solidFill>
                <a:latin typeface="Gilroy"/>
              </a:rPr>
              <a:t>Платні та безкоштовні ресурси</a:t>
            </a:r>
          </a:p>
          <a:p>
            <a:r>
              <a:rPr lang="uk-UA" dirty="0">
                <a:solidFill>
                  <a:srgbClr val="333333"/>
                </a:solidFill>
                <a:latin typeface="Gilroy"/>
              </a:rPr>
              <a:t>«Логічне </a:t>
            </a:r>
            <a:r>
              <a:rPr lang="uk-UA" dirty="0" err="1">
                <a:solidFill>
                  <a:srgbClr val="333333"/>
                </a:solidFill>
                <a:latin typeface="Gilroy"/>
              </a:rPr>
              <a:t>додумування</a:t>
            </a:r>
            <a:r>
              <a:rPr lang="uk-UA" dirty="0">
                <a:solidFill>
                  <a:srgbClr val="333333"/>
                </a:solidFill>
                <a:latin typeface="Gilroy"/>
              </a:rPr>
              <a:t>» теж має місце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121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49CB7-B7A2-4529-88DC-5C99029E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US" dirty="0" err="1"/>
              <a:t>eranking</a:t>
            </a:r>
            <a:endParaRPr lang="uk-UA" dirty="0">
              <a:highlight>
                <a:srgbClr val="C0C0C0"/>
              </a:highligh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3AF820-E8F9-40AE-A8E1-2111BC160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Один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із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найпопулярніших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сторонніх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сервісів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збору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систематизації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семантичного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ядра.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Базовий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принцип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роботи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схожий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із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планувальником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Google 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ви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вводите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пошуковий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запит, а система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видає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інші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релевантні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ключовики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та статистику за ними.</a:t>
            </a:r>
          </a:p>
          <a:p>
            <a:r>
              <a:rPr lang="en-US" dirty="0"/>
              <a:t>https://online.seranking.com/research.keywords.html/start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74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F977C-0BF6-40FF-A658-89DA7345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03064"/>
            <a:ext cx="8761413" cy="706964"/>
          </a:xfrm>
        </p:spPr>
        <p:txBody>
          <a:bodyPr/>
          <a:lstStyle/>
          <a:p>
            <a:r>
              <a:rPr lang="en-US" b="1" i="0" dirty="0" err="1">
                <a:solidFill>
                  <a:schemeClr val="bg1"/>
                </a:solidFill>
                <a:effectLst/>
                <a:latin typeface="Gilroy"/>
              </a:rPr>
              <a:t>SemRush</a:t>
            </a:r>
            <a:br>
              <a:rPr lang="en-US" b="1" i="0" dirty="0">
                <a:solidFill>
                  <a:srgbClr val="333333"/>
                </a:solidFill>
                <a:effectLst/>
                <a:latin typeface="Gilroy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CC127D-48D4-4686-98B2-8BB4F3FC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https://www.semrush.com/</a:t>
            </a:r>
            <a:endParaRPr lang="uk-UA" dirty="0"/>
          </a:p>
          <a:p>
            <a:r>
              <a:rPr lang="uk-UA" dirty="0"/>
              <a:t>Не українізована тому лише для слів іноземного походження (інтерфейсом передбачено 11 </a:t>
            </a:r>
            <a:r>
              <a:rPr lang="uk-UA" dirty="0" err="1"/>
              <a:t>мовних</a:t>
            </a:r>
            <a:r>
              <a:rPr lang="uk-UA" dirty="0"/>
              <a:t> версій)</a:t>
            </a:r>
          </a:p>
        </p:txBody>
      </p:sp>
    </p:spTree>
    <p:extLst>
      <p:ext uri="{BB962C8B-B14F-4D97-AF65-F5344CB8AC3E}">
        <p14:creationId xmlns:p14="http://schemas.microsoft.com/office/powerpoint/2010/main" val="2891243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625</TotalTime>
  <Words>1293</Words>
  <Application>Microsoft Office PowerPoint</Application>
  <PresentationFormat>Широкий екран</PresentationFormat>
  <Paragraphs>110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6" baseType="lpstr">
      <vt:lpstr>Arial</vt:lpstr>
      <vt:lpstr>ArianAMUSerifRegular</vt:lpstr>
      <vt:lpstr>Calibri</vt:lpstr>
      <vt:lpstr>Century Gothic</vt:lpstr>
      <vt:lpstr>Gilroy</vt:lpstr>
      <vt:lpstr>Helvetica Neue</vt:lpstr>
      <vt:lpstr>Rubik</vt:lpstr>
      <vt:lpstr>system-ui</vt:lpstr>
      <vt:lpstr>Times New Roman</vt:lpstr>
      <vt:lpstr>Wingdings 3</vt:lpstr>
      <vt:lpstr>Зал засідань</vt:lpstr>
      <vt:lpstr>Семантичне ядро: правила роботи з ключовими запитами </vt:lpstr>
      <vt:lpstr>Про що будемо говорити?</vt:lpstr>
      <vt:lpstr>SEO-копірайтинг: спільне та відмінне із написанням текстів</vt:lpstr>
      <vt:lpstr>Презентація PowerPoint</vt:lpstr>
      <vt:lpstr>Семантичне ядро та його функції</vt:lpstr>
      <vt:lpstr>Функції СЯ</vt:lpstr>
      <vt:lpstr>Огляд сервісів для укладання семантичного ядра</vt:lpstr>
      <vt:lpstr>Seranking</vt:lpstr>
      <vt:lpstr>SemRush </vt:lpstr>
      <vt:lpstr>Google</vt:lpstr>
      <vt:lpstr>Презентація PowerPoint</vt:lpstr>
      <vt:lpstr>Алгоритм</vt:lpstr>
      <vt:lpstr>Зібрали СЯ. Що далі?</vt:lpstr>
      <vt:lpstr>Позбавляємося стоп-слів</vt:lpstr>
      <vt:lpstr>Що прибрати?</vt:lpstr>
      <vt:lpstr>Працюємо з прикладами</vt:lpstr>
      <vt:lpstr>Працюємо з прикладами</vt:lpstr>
      <vt:lpstr>ВАЖЛИВО</vt:lpstr>
      <vt:lpstr>Різновиди введення ключових слів</vt:lpstr>
      <vt:lpstr>Презентація PowerPoint</vt:lpstr>
      <vt:lpstr>LSI-запити</vt:lpstr>
      <vt:lpstr>Мінуси LSI-текстів</vt:lpstr>
      <vt:lpstr>Як працювати із LSI-словами?</vt:lpstr>
      <vt:lpstr>Практична вправа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Слава</dc:creator>
  <cp:lastModifiedBy>Роговая Татьяна</cp:lastModifiedBy>
  <cp:revision>32</cp:revision>
  <dcterms:created xsi:type="dcterms:W3CDTF">2024-02-05T16:39:43Z</dcterms:created>
  <dcterms:modified xsi:type="dcterms:W3CDTF">2025-02-11T12:11:13Z</dcterms:modified>
</cp:coreProperties>
</file>