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Средний стиль 4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2" d="100"/>
          <a:sy n="82" d="100"/>
        </p:scale>
        <p:origin x="67" y="2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6/17/2023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6/17/2023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6/17/2023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6/17/2023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6/17/2023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6/17/2023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6/17/2023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6/17/2023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6/17/2023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6/17/2023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6/17/2023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6/17/2023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6/17/2023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933303" y="489857"/>
            <a:ext cx="9888583" cy="2262781"/>
          </a:xfrm>
        </p:spPr>
        <p:txBody>
          <a:bodyPr>
            <a:normAutofit/>
          </a:bodyPr>
          <a:lstStyle/>
          <a:p>
            <a:pPr algn="ctr"/>
            <a:r>
              <a:rPr lang="uk-UA" sz="6000" b="1" i="1" dirty="0" smtClean="0">
                <a:effectLst>
                  <a:outerShdw blurRad="38100" dist="38100" dir="2700000" algn="tl">
                    <a:srgbClr val="000000">
                      <a:alpha val="43137"/>
                    </a:srgbClr>
                  </a:outerShdw>
                </a:effectLst>
              </a:rPr>
              <a:t>Методи калькулювання</a:t>
            </a:r>
            <a:endParaRPr lang="uk-UA" sz="6000" b="1" i="1" dirty="0">
              <a:effectLst>
                <a:outerShdw blurRad="38100" dist="38100" dir="2700000" algn="tl">
                  <a:srgbClr val="000000">
                    <a:alpha val="43137"/>
                  </a:srgbClr>
                </a:outerShdw>
              </a:effectLst>
            </a:endParaRPr>
          </a:p>
        </p:txBody>
      </p:sp>
      <p:sp>
        <p:nvSpPr>
          <p:cNvPr id="3" name="Подзаголовок 2"/>
          <p:cNvSpPr>
            <a:spLocks noGrp="1"/>
          </p:cNvSpPr>
          <p:nvPr>
            <p:ph type="subTitle" idx="1"/>
          </p:nvPr>
        </p:nvSpPr>
        <p:spPr>
          <a:xfrm>
            <a:off x="7257007" y="6032162"/>
            <a:ext cx="4934993" cy="1126283"/>
          </a:xfrm>
        </p:spPr>
        <p:txBody>
          <a:bodyPr/>
          <a:lstStyle/>
          <a:p>
            <a:pPr algn="r"/>
            <a:endParaRPr lang="uk-UA" dirty="0"/>
          </a:p>
        </p:txBody>
      </p:sp>
    </p:spTree>
    <p:extLst>
      <p:ext uri="{BB962C8B-B14F-4D97-AF65-F5344CB8AC3E}">
        <p14:creationId xmlns:p14="http://schemas.microsoft.com/office/powerpoint/2010/main" val="14749120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384662" y="735041"/>
            <a:ext cx="10332719" cy="4093428"/>
          </a:xfrm>
          <a:prstGeom prst="rect">
            <a:avLst/>
          </a:prstGeom>
        </p:spPr>
        <p:txBody>
          <a:bodyPr wrap="square">
            <a:spAutoFit/>
          </a:bodyPr>
          <a:lstStyle/>
          <a:p>
            <a:pPr indent="450000" algn="just"/>
            <a:r>
              <a:rPr lang="uk-UA" sz="2000" dirty="0" smtClean="0">
                <a:latin typeface="Arial" panose="020B0604020202020204" pitchFamily="34" charset="0"/>
                <a:cs typeface="Arial" panose="020B0604020202020204" pitchFamily="34" charset="0"/>
              </a:rPr>
              <a:t>При використанні позамовного методу обліку витрат на виробництво кожному замовленню надається власний номер, який вказується у всіх документах про витрати за замовленням.</a:t>
            </a:r>
          </a:p>
          <a:p>
            <a:pPr indent="450000" algn="just"/>
            <a:r>
              <a:rPr lang="uk-UA" sz="2000" dirty="0" smtClean="0">
                <a:latin typeface="Arial" panose="020B0604020202020204" pitchFamily="34" charset="0"/>
                <a:cs typeface="Arial" panose="020B0604020202020204" pitchFamily="34" charset="0"/>
              </a:rPr>
              <a:t>Використання цього методу передбачає, що всі виробничі витрати збираються в розрізі окремого замовлення, яке є унікальним виробом (роботою, послугою), що виготовляється із додержанням конкретних вимог замовника.</a:t>
            </a:r>
          </a:p>
          <a:p>
            <a:pPr indent="450000" algn="just"/>
            <a:r>
              <a:rPr lang="uk-UA" sz="2000" dirty="0" smtClean="0">
                <a:latin typeface="Arial" panose="020B0604020202020204" pitchFamily="34" charset="0"/>
                <a:cs typeface="Arial" panose="020B0604020202020204" pitchFamily="34" charset="0"/>
              </a:rPr>
              <a:t>При використанні позамовного методу обліку витрат і калькулювання собівартості всі прямі виробничі витрати відносять на конкретне замовлення на підставі первинних документів, у яких проставляється порядковий номер замовлення. Загальновиробничі витрати щомісяця розподіляють між замовленнями.</a:t>
            </a:r>
          </a:p>
          <a:p>
            <a:pPr indent="450000" algn="just"/>
            <a:r>
              <a:rPr lang="uk-UA" sz="2000" dirty="0" smtClean="0">
                <a:latin typeface="Arial" panose="020B0604020202020204" pitchFamily="34" charset="0"/>
                <a:cs typeface="Arial" panose="020B0604020202020204" pitchFamily="34" charset="0"/>
              </a:rPr>
              <a:t>Собівартість одного замовлення визначається як сума всіх витрат, зібраних у картці обліку витрат за конкретним замовленням від моменту її відкриття до моменту завершення робіт.</a:t>
            </a:r>
            <a:endParaRPr lang="uk-UA" sz="2000" dirty="0">
              <a:latin typeface="Arial" panose="020B0604020202020204" pitchFamily="34" charset="0"/>
              <a:cs typeface="Arial" panose="020B0604020202020204" pitchFamily="34" charset="0"/>
            </a:endParaRPr>
          </a:p>
        </p:txBody>
      </p:sp>
      <p:sp>
        <p:nvSpPr>
          <p:cNvPr id="3" name="Прямоугольник 2"/>
          <p:cNvSpPr/>
          <p:nvPr/>
        </p:nvSpPr>
        <p:spPr>
          <a:xfrm>
            <a:off x="248193" y="116622"/>
            <a:ext cx="11782697" cy="461665"/>
          </a:xfrm>
          <a:prstGeom prst="rect">
            <a:avLst/>
          </a:prstGeom>
        </p:spPr>
        <p:txBody>
          <a:bodyPr wrap="square">
            <a:spAutoFit/>
          </a:bodyPr>
          <a:lstStyle/>
          <a:p>
            <a:pPr algn="ctr"/>
            <a:r>
              <a:rPr lang="uk-UA" sz="2400" b="1" i="1" u="sng"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Позамовний метод калькулювання</a:t>
            </a:r>
            <a:endParaRPr lang="uk-UA" sz="2400" b="1" i="1" u="sng"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a:stretch>
            <a:fillRect/>
          </a:stretch>
        </p:blipFill>
        <p:spPr>
          <a:xfrm>
            <a:off x="7242128" y="4684776"/>
            <a:ext cx="3029506" cy="2016000"/>
          </a:xfrm>
          <a:prstGeom prst="rect">
            <a:avLst/>
          </a:prstGeom>
        </p:spPr>
      </p:pic>
    </p:spTree>
    <p:extLst>
      <p:ext uri="{BB962C8B-B14F-4D97-AF65-F5344CB8AC3E}">
        <p14:creationId xmlns:p14="http://schemas.microsoft.com/office/powerpoint/2010/main" val="12107472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48193" y="116622"/>
            <a:ext cx="11782697" cy="461665"/>
          </a:xfrm>
          <a:prstGeom prst="rect">
            <a:avLst/>
          </a:prstGeom>
        </p:spPr>
        <p:txBody>
          <a:bodyPr wrap="square">
            <a:spAutoFit/>
          </a:bodyPr>
          <a:lstStyle/>
          <a:p>
            <a:pPr algn="ctr"/>
            <a:r>
              <a:rPr lang="uk-UA" sz="2400" b="1" i="1" u="sng"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Попередільний метод калькулювання</a:t>
            </a:r>
            <a:endParaRPr lang="uk-UA" sz="2400" b="1" i="1" u="sng"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 name="Прямоугольник 2"/>
          <p:cNvSpPr/>
          <p:nvPr/>
        </p:nvSpPr>
        <p:spPr>
          <a:xfrm>
            <a:off x="1358538" y="744583"/>
            <a:ext cx="10672352" cy="4524315"/>
          </a:xfrm>
          <a:prstGeom prst="rect">
            <a:avLst/>
          </a:prstGeom>
        </p:spPr>
        <p:txBody>
          <a:bodyPr wrap="square">
            <a:spAutoFit/>
          </a:bodyPr>
          <a:lstStyle/>
          <a:p>
            <a:pPr indent="450000" algn="just"/>
            <a:r>
              <a:rPr lang="uk-UA" i="1" dirty="0" smtClean="0">
                <a:latin typeface="Arial" panose="020B0604020202020204" pitchFamily="34" charset="0"/>
                <a:cs typeface="Arial" panose="020B0604020202020204" pitchFamily="34" charset="0"/>
              </a:rPr>
              <a:t>Суть попередільного методу </a:t>
            </a:r>
            <a:r>
              <a:rPr lang="uk-UA" dirty="0" smtClean="0">
                <a:latin typeface="Arial" panose="020B0604020202020204" pitchFamily="34" charset="0"/>
                <a:cs typeface="Arial" panose="020B0604020202020204" pitchFamily="34" charset="0"/>
              </a:rPr>
              <a:t>полягає в тому, що витрати відображають у поточному обліку не за видами продукції, що виготовляється, а за переділами виробництва, навіть якщо в одному переділі можна отримати продукцію різних видів. А в переділах облік витрат ведеться за статтями калькуляції та видами продукції.</a:t>
            </a:r>
          </a:p>
          <a:p>
            <a:pPr indent="450000" algn="just"/>
            <a:r>
              <a:rPr lang="uk-UA" b="1" i="1" u="sng" dirty="0" smtClean="0">
                <a:latin typeface="Arial" panose="020B0604020202020204" pitchFamily="34" charset="0"/>
                <a:cs typeface="Arial" panose="020B0604020202020204" pitchFamily="34" charset="0"/>
              </a:rPr>
              <a:t>Переділом</a:t>
            </a:r>
            <a:r>
              <a:rPr lang="uk-UA" dirty="0" smtClean="0">
                <a:latin typeface="Arial" panose="020B0604020202020204" pitchFamily="34" charset="0"/>
                <a:cs typeface="Arial" panose="020B0604020202020204" pitchFamily="34" charset="0"/>
              </a:rPr>
              <a:t> називається така сукупність технологічних операцій, яка закінчується виготовленням проміжного продукту (напівфабрикату) або отриманням кінцевого готового продукту.</a:t>
            </a:r>
            <a:endParaRPr lang="uk-UA" b="1" u="sng" dirty="0" smtClean="0">
              <a:solidFill>
                <a:srgbClr val="000000"/>
              </a:solidFill>
              <a:latin typeface="Arial" panose="020B0604020202020204" pitchFamily="34" charset="0"/>
              <a:cs typeface="Arial" panose="020B0604020202020204" pitchFamily="34" charset="0"/>
            </a:endParaRPr>
          </a:p>
          <a:p>
            <a:pPr indent="450000" algn="just"/>
            <a:r>
              <a:rPr lang="uk-UA" b="1" u="sng" dirty="0" smtClean="0">
                <a:solidFill>
                  <a:srgbClr val="000000"/>
                </a:solidFill>
                <a:latin typeface="Arial" panose="020B0604020202020204" pitchFamily="34" charset="0"/>
                <a:cs typeface="Arial" panose="020B0604020202020204" pitchFamily="34" charset="0"/>
              </a:rPr>
              <a:t>Попередільний метод обліку витрат</a:t>
            </a:r>
            <a:r>
              <a:rPr lang="uk-UA" dirty="0" smtClean="0">
                <a:solidFill>
                  <a:srgbClr val="000000"/>
                </a:solidFill>
                <a:latin typeface="Arial" panose="020B0604020202020204" pitchFamily="34" charset="0"/>
                <a:cs typeface="Arial" panose="020B0604020202020204" pitchFamily="34" charset="0"/>
              </a:rPr>
              <a:t> використовується у виробництвах, де продукція одержується внаслідок послідовної переробки вихідної сировини за окремими стадіями (переділами) на безперервній основі. Наприклад в нафтопереробній, хімічній, цукровій промисловостях тощо.</a:t>
            </a:r>
          </a:p>
          <a:p>
            <a:pPr indent="450000" algn="just"/>
            <a:r>
              <a:rPr lang="uk-UA" dirty="0" smtClean="0">
                <a:solidFill>
                  <a:srgbClr val="000000"/>
                </a:solidFill>
                <a:latin typeface="Arial" panose="020B0604020202020204" pitchFamily="34" charset="0"/>
                <a:cs typeface="Arial" panose="020B0604020202020204" pitchFamily="34" charset="0"/>
              </a:rPr>
              <a:t>Попередільний метод обліку витрат на виробництво використовується в серійних виробництвах на безперервній основі для обліку витрат на виготовлення окремого виду однакової продукції (в цьому випадку береться до уваги однакова вартість кожного зразка продукції), наприклад випікання одного сорту хліба, печива, виготовлення одного виду макаронних виробів, цукерок, соку, пива, фармацевтичних препаратів, взуття, одягу, виробництво цукру тощо.</a:t>
            </a:r>
            <a:endParaRPr lang="uk-UA" b="0" i="0" dirty="0">
              <a:solidFill>
                <a:srgbClr val="000000"/>
              </a:solidFill>
              <a:effectLst/>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a:stretch>
            <a:fillRect/>
          </a:stretch>
        </p:blipFill>
        <p:spPr>
          <a:xfrm>
            <a:off x="6906713" y="5268898"/>
            <a:ext cx="3028950" cy="1514475"/>
          </a:xfrm>
          <a:prstGeom prst="rect">
            <a:avLst/>
          </a:prstGeom>
        </p:spPr>
      </p:pic>
    </p:spTree>
    <p:extLst>
      <p:ext uri="{BB962C8B-B14F-4D97-AF65-F5344CB8AC3E}">
        <p14:creationId xmlns:p14="http://schemas.microsoft.com/office/powerpoint/2010/main" val="28220135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227908" y="744583"/>
            <a:ext cx="10254343" cy="3170099"/>
          </a:xfrm>
          <a:prstGeom prst="rect">
            <a:avLst/>
          </a:prstGeom>
        </p:spPr>
        <p:txBody>
          <a:bodyPr wrap="square">
            <a:spAutoFit/>
          </a:bodyPr>
          <a:lstStyle/>
          <a:p>
            <a:pPr indent="450000" algn="just"/>
            <a:r>
              <a:rPr lang="uk-UA" sz="2000" i="1" dirty="0" smtClean="0">
                <a:latin typeface="Arial" panose="020B0604020202020204" pitchFamily="34" charset="0"/>
                <a:cs typeface="Arial" panose="020B0604020202020204" pitchFamily="34" charset="0"/>
              </a:rPr>
              <a:t>Особливостями попередільного методу обліку є</a:t>
            </a:r>
            <a:r>
              <a:rPr lang="uk-UA" sz="2000" dirty="0" smtClean="0">
                <a:latin typeface="Arial" panose="020B0604020202020204" pitchFamily="34" charset="0"/>
                <a:cs typeface="Arial" panose="020B0604020202020204" pitchFamily="34" charset="0"/>
              </a:rPr>
              <a:t>: </a:t>
            </a:r>
          </a:p>
          <a:p>
            <a:pPr marL="342900" indent="450000" algn="just">
              <a:buAutoNum type="arabicParenR"/>
            </a:pPr>
            <a:r>
              <a:rPr lang="uk-UA" sz="2000" dirty="0" smtClean="0">
                <a:latin typeface="Arial" panose="020B0604020202020204" pitchFamily="34" charset="0"/>
                <a:cs typeface="Arial" panose="020B0604020202020204" pitchFamily="34" charset="0"/>
              </a:rPr>
              <a:t>узагальнення витрат за переділами безвідносно до окремих замовлень, що дозволяє калькулювати собівартість продукції кожного переділу; </a:t>
            </a:r>
          </a:p>
          <a:p>
            <a:pPr marL="342900" indent="450000" algn="just">
              <a:buAutoNum type="arabicParenR"/>
            </a:pPr>
            <a:r>
              <a:rPr lang="uk-UA" sz="2000" dirty="0" smtClean="0">
                <a:latin typeface="Arial" panose="020B0604020202020204" pitchFamily="34" charset="0"/>
                <a:cs typeface="Arial" panose="020B0604020202020204" pitchFamily="34" charset="0"/>
              </a:rPr>
              <a:t>списання витрат за календарний період, а не за час виготовлення замовлення; </a:t>
            </a:r>
          </a:p>
          <a:p>
            <a:pPr marL="342900" indent="450000" algn="just">
              <a:buAutoNum type="arabicParenR"/>
            </a:pPr>
            <a:r>
              <a:rPr lang="uk-UA" sz="2000" dirty="0" smtClean="0">
                <a:latin typeface="Arial" panose="020B0604020202020204" pitchFamily="34" charset="0"/>
                <a:cs typeface="Arial" panose="020B0604020202020204" pitchFamily="34" charset="0"/>
              </a:rPr>
              <a:t>організація аналітичного обліку до синтетичного рахунку 23 «Виробництво" для кожного переділу; </a:t>
            </a:r>
          </a:p>
          <a:p>
            <a:pPr marL="342900" indent="450000" algn="just">
              <a:buAutoNum type="arabicParenR"/>
            </a:pPr>
            <a:r>
              <a:rPr lang="uk-UA" sz="2000" dirty="0" smtClean="0">
                <a:latin typeface="Arial" panose="020B0604020202020204" pitchFamily="34" charset="0"/>
                <a:cs typeface="Arial" panose="020B0604020202020204" pitchFamily="34" charset="0"/>
              </a:rPr>
              <a:t>простота й дешевизна: немає карток обліку замовлень, відсутня необхідність розподіляти непрямі витрати між окремими замовленнями.</a:t>
            </a:r>
          </a:p>
          <a:p>
            <a:pPr marL="342900" indent="450000" algn="just">
              <a:buAutoNum type="arabicParenR"/>
            </a:pPr>
            <a:endParaRPr lang="uk-UA" sz="2000" dirty="0">
              <a:latin typeface="Arial" panose="020B0604020202020204" pitchFamily="34" charset="0"/>
              <a:cs typeface="Arial" panose="020B0604020202020204" pitchFamily="34" charset="0"/>
            </a:endParaRPr>
          </a:p>
        </p:txBody>
      </p:sp>
      <p:sp>
        <p:nvSpPr>
          <p:cNvPr id="3" name="Прямоугольник 2"/>
          <p:cNvSpPr/>
          <p:nvPr/>
        </p:nvSpPr>
        <p:spPr>
          <a:xfrm>
            <a:off x="248193" y="116622"/>
            <a:ext cx="11782697" cy="461665"/>
          </a:xfrm>
          <a:prstGeom prst="rect">
            <a:avLst/>
          </a:prstGeom>
        </p:spPr>
        <p:txBody>
          <a:bodyPr wrap="square">
            <a:spAutoFit/>
          </a:bodyPr>
          <a:lstStyle/>
          <a:p>
            <a:pPr algn="ctr"/>
            <a:r>
              <a:rPr lang="uk-UA" sz="2400" b="1" i="1" u="sng"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Попередільний метод калькулювання</a:t>
            </a:r>
            <a:endParaRPr lang="uk-UA" sz="2400" b="1" i="1" u="sng"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a:stretch>
            <a:fillRect/>
          </a:stretch>
        </p:blipFill>
        <p:spPr>
          <a:xfrm>
            <a:off x="7477260" y="4543015"/>
            <a:ext cx="3191800" cy="2124000"/>
          </a:xfrm>
          <a:prstGeom prst="rect">
            <a:avLst/>
          </a:prstGeom>
        </p:spPr>
      </p:pic>
    </p:spTree>
    <p:extLst>
      <p:ext uri="{BB962C8B-B14F-4D97-AF65-F5344CB8AC3E}">
        <p14:creationId xmlns:p14="http://schemas.microsoft.com/office/powerpoint/2010/main" val="11845825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27016" y="826545"/>
            <a:ext cx="11260183" cy="5355312"/>
          </a:xfrm>
          <a:prstGeom prst="rect">
            <a:avLst/>
          </a:prstGeom>
        </p:spPr>
        <p:txBody>
          <a:bodyPr wrap="square">
            <a:spAutoFit/>
          </a:bodyPr>
          <a:lstStyle/>
          <a:p>
            <a:pPr indent="450000" algn="just" fontAlgn="base"/>
            <a:r>
              <a:rPr lang="uk-UA" dirty="0" smtClean="0">
                <a:solidFill>
                  <a:srgbClr val="333333"/>
                </a:solidFill>
                <a:latin typeface="Arial" panose="020B0604020202020204" pitchFamily="34" charset="0"/>
                <a:cs typeface="Arial" panose="020B0604020202020204" pitchFamily="34" charset="0"/>
              </a:rPr>
              <a:t>Різновидом попередільного методу є </a:t>
            </a:r>
            <a:r>
              <a:rPr lang="uk-UA" b="1" i="1" dirty="0" smtClean="0">
                <a:solidFill>
                  <a:srgbClr val="333333"/>
                </a:solidFill>
                <a:latin typeface="Arial" panose="020B0604020202020204" pitchFamily="34" charset="0"/>
                <a:cs typeface="Arial" panose="020B0604020202020204" pitchFamily="34" charset="0"/>
              </a:rPr>
              <a:t>однопередільний (простий) метод </a:t>
            </a:r>
            <a:r>
              <a:rPr lang="uk-UA" dirty="0" smtClean="0">
                <a:solidFill>
                  <a:srgbClr val="333333"/>
                </a:solidFill>
                <a:latin typeface="Arial" panose="020B0604020202020204" pitchFamily="34" charset="0"/>
                <a:cs typeface="Arial" panose="020B0604020202020204" pitchFamily="34" charset="0"/>
              </a:rPr>
              <a:t>обліку витрат і калькулювання собівартості. Його застосовують у масових виробництвах добувної промисловості (вуглевидобувній, нафтовидобувній тощо), в окремих виробництвах хімічної промисловості, у виробництвах, що випускають однорідну продукцію чи послуги (пару, стиснене повітря, електроенергію, кисень тощо), де залишки НЗВ незначні або відсутні зовсім, а виготовлення продукції відбувається в одному технологічному процесі.</a:t>
            </a:r>
          </a:p>
          <a:p>
            <a:pPr indent="450000" algn="just" fontAlgn="base"/>
            <a:r>
              <a:rPr lang="uk-UA" dirty="0" smtClean="0">
                <a:solidFill>
                  <a:srgbClr val="333333"/>
                </a:solidFill>
                <a:latin typeface="Arial" panose="020B0604020202020204" pitchFamily="34" charset="0"/>
                <a:cs typeface="Arial" panose="020B0604020202020204" pitchFamily="34" charset="0"/>
              </a:rPr>
              <a:t>У такому разі об’єктом обліку витрат є </a:t>
            </a:r>
            <a:r>
              <a:rPr lang="uk-UA" b="1" dirty="0" smtClean="0">
                <a:solidFill>
                  <a:srgbClr val="333333"/>
                </a:solidFill>
                <a:latin typeface="Arial" panose="020B0604020202020204" pitchFamily="34" charset="0"/>
                <a:cs typeface="Arial" panose="020B0604020202020204" pitchFamily="34" charset="0"/>
              </a:rPr>
              <a:t>один переділ</a:t>
            </a:r>
            <a:r>
              <a:rPr lang="uk-UA" dirty="0" smtClean="0">
                <a:solidFill>
                  <a:srgbClr val="333333"/>
                </a:solidFill>
                <a:latin typeface="Arial" panose="020B0604020202020204" pitchFamily="34" charset="0"/>
                <a:cs typeface="Arial" panose="020B0604020202020204" pitchFamily="34" charset="0"/>
              </a:rPr>
              <a:t>, усередині якого витрати групують за процесами, стадіями або іншими елементами технологічного процесу. У зв’язку із цим може застосовуватися такий підвид однопередільного методу, як </a:t>
            </a:r>
            <a:r>
              <a:rPr lang="uk-UA" b="1" i="1" dirty="0" smtClean="0">
                <a:solidFill>
                  <a:srgbClr val="333333"/>
                </a:solidFill>
                <a:latin typeface="Arial" panose="020B0604020202020204" pitchFamily="34" charset="0"/>
                <a:cs typeface="Arial" panose="020B0604020202020204" pitchFamily="34" charset="0"/>
              </a:rPr>
              <a:t>попроцесний метод обліку витрат</a:t>
            </a:r>
            <a:r>
              <a:rPr lang="uk-UA" dirty="0" smtClean="0">
                <a:solidFill>
                  <a:srgbClr val="333333"/>
                </a:solidFill>
                <a:latin typeface="Arial" panose="020B0604020202020204" pitchFamily="34" charset="0"/>
                <a:cs typeface="Arial" panose="020B0604020202020204" pitchFamily="34" charset="0"/>
              </a:rPr>
              <a:t>. При цьому методі об’єктом обліку є окремий процес як складова частина всього процесу виробництва.</a:t>
            </a:r>
          </a:p>
          <a:p>
            <a:pPr indent="450000" algn="just" fontAlgn="base"/>
            <a:r>
              <a:rPr lang="uk-UA" dirty="0" smtClean="0">
                <a:solidFill>
                  <a:srgbClr val="333333"/>
                </a:solidFill>
                <a:latin typeface="Arial" panose="020B0604020202020204" pitchFamily="34" charset="0"/>
                <a:cs typeface="Arial" panose="020B0604020202020204" pitchFamily="34" charset="0"/>
              </a:rPr>
              <a:t>Попроцесний метод обліку собівартості застосовують підприємства, які масово виробляють одноманітну продукцію або мають безперервний виробничий цикл, де розумніше вести облік витрат, співвіднесених з продукцією, виробленою за певний період часу, ніж намагатися </a:t>
            </a:r>
            <a:r>
              <a:rPr lang="uk-UA" dirty="0" err="1" smtClean="0">
                <a:solidFill>
                  <a:srgbClr val="333333"/>
                </a:solidFill>
                <a:latin typeface="Arial" panose="020B0604020202020204" pitchFamily="34" charset="0"/>
                <a:cs typeface="Arial" panose="020B0604020202020204" pitchFamily="34" charset="0"/>
              </a:rPr>
              <a:t>співвіднести</a:t>
            </a:r>
            <a:r>
              <a:rPr lang="uk-UA" dirty="0" smtClean="0">
                <a:solidFill>
                  <a:srgbClr val="333333"/>
                </a:solidFill>
                <a:latin typeface="Arial" panose="020B0604020202020204" pitchFamily="34" charset="0"/>
                <a:cs typeface="Arial" panose="020B0604020202020204" pitchFamily="34" charset="0"/>
              </a:rPr>
              <a:t> їх з окремими видами продукції або замовленнями підприємства. Застосовувати </a:t>
            </a:r>
            <a:r>
              <a:rPr lang="uk-UA" dirty="0" err="1" smtClean="0">
                <a:solidFill>
                  <a:srgbClr val="333333"/>
                </a:solidFill>
                <a:latin typeface="Arial" panose="020B0604020202020204" pitchFamily="34" charset="0"/>
                <a:cs typeface="Arial" panose="020B0604020202020204" pitchFamily="34" charset="0"/>
              </a:rPr>
              <a:t>попроцесне</a:t>
            </a:r>
            <a:r>
              <a:rPr lang="uk-UA" dirty="0" smtClean="0">
                <a:solidFill>
                  <a:srgbClr val="333333"/>
                </a:solidFill>
                <a:latin typeface="Arial" panose="020B0604020202020204" pitchFamily="34" charset="0"/>
                <a:cs typeface="Arial" panose="020B0604020202020204" pitchFamily="34" charset="0"/>
              </a:rPr>
              <a:t> калькулювання бажано, якщо підприємство виготовляє продукцію одного типу і вона просувається від однієї технологічної ділянки до іншої безперервним потоком.</a:t>
            </a:r>
          </a:p>
          <a:p>
            <a:pPr indent="450000" algn="just" fontAlgn="base"/>
            <a:r>
              <a:rPr lang="uk-UA" dirty="0" smtClean="0">
                <a:solidFill>
                  <a:srgbClr val="333333"/>
                </a:solidFill>
                <a:latin typeface="Arial" panose="020B0604020202020204" pitchFamily="34" charset="0"/>
                <a:cs typeface="Arial" panose="020B0604020202020204" pitchFamily="34" charset="0"/>
              </a:rPr>
              <a:t>При </a:t>
            </a:r>
            <a:r>
              <a:rPr lang="uk-UA" dirty="0" err="1" smtClean="0">
                <a:solidFill>
                  <a:srgbClr val="333333"/>
                </a:solidFill>
                <a:latin typeface="Arial" panose="020B0604020202020204" pitchFamily="34" charset="0"/>
                <a:cs typeface="Arial" panose="020B0604020202020204" pitchFamily="34" charset="0"/>
              </a:rPr>
              <a:t>попроцесному</a:t>
            </a:r>
            <a:r>
              <a:rPr lang="uk-UA" dirty="0" smtClean="0">
                <a:solidFill>
                  <a:srgbClr val="333333"/>
                </a:solidFill>
                <a:latin typeface="Arial" panose="020B0604020202020204" pitchFamily="34" charset="0"/>
                <a:cs typeface="Arial" panose="020B0604020202020204" pitchFamily="34" charset="0"/>
              </a:rPr>
              <a:t> методі прямі та непрямі витрати обліковують за статтями калькуляції на весь випуск продукції. У свою чергу, диференціацію витрат здійснюють за кожним технологічним процесом (фазою), за цехами та дільницями (службами) та іншими центрами їх виникнення.</a:t>
            </a:r>
            <a:endParaRPr lang="uk-UA" b="0" i="0" dirty="0">
              <a:solidFill>
                <a:srgbClr val="333333"/>
              </a:solidFill>
              <a:effectLst/>
              <a:latin typeface="Arial" panose="020B0604020202020204" pitchFamily="34" charset="0"/>
              <a:cs typeface="Arial" panose="020B0604020202020204" pitchFamily="34" charset="0"/>
            </a:endParaRPr>
          </a:p>
        </p:txBody>
      </p:sp>
      <p:sp>
        <p:nvSpPr>
          <p:cNvPr id="3" name="Прямоугольник 2"/>
          <p:cNvSpPr/>
          <p:nvPr/>
        </p:nvSpPr>
        <p:spPr>
          <a:xfrm>
            <a:off x="248193" y="116622"/>
            <a:ext cx="11782697" cy="461665"/>
          </a:xfrm>
          <a:prstGeom prst="rect">
            <a:avLst/>
          </a:prstGeom>
        </p:spPr>
        <p:txBody>
          <a:bodyPr wrap="square">
            <a:spAutoFit/>
          </a:bodyPr>
          <a:lstStyle/>
          <a:p>
            <a:pPr algn="ctr"/>
            <a:r>
              <a:rPr lang="uk-UA" sz="2400" b="1" i="1" u="sng"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Попередільний метод калькулювання</a:t>
            </a:r>
            <a:endParaRPr lang="uk-UA" sz="2400" b="1" i="1" u="sng"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819632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371600" y="653143"/>
            <a:ext cx="10476412" cy="4154984"/>
          </a:xfrm>
          <a:prstGeom prst="rect">
            <a:avLst/>
          </a:prstGeom>
        </p:spPr>
        <p:txBody>
          <a:bodyPr wrap="square">
            <a:spAutoFit/>
          </a:bodyPr>
          <a:lstStyle/>
          <a:p>
            <a:pPr indent="450000" algn="just"/>
            <a:r>
              <a:rPr lang="uk-UA" sz="2400" b="1" i="1" u="sng" dirty="0" smtClean="0">
                <a:latin typeface="Arial" panose="020B0604020202020204" pitchFamily="34" charset="0"/>
                <a:cs typeface="Arial" panose="020B0604020202020204" pitchFamily="34" charset="0"/>
              </a:rPr>
              <a:t>Калькулювання</a:t>
            </a:r>
            <a:r>
              <a:rPr lang="uk-UA" sz="2400" dirty="0" smtClean="0">
                <a:latin typeface="Arial" panose="020B0604020202020204" pitchFamily="34" charset="0"/>
                <a:cs typeface="Arial" panose="020B0604020202020204" pitchFamily="34" charset="0"/>
              </a:rPr>
              <a:t> – це процес визначення собівартості продукції, який полягає у акумулюванні затрат на виробництво і віднесення їх на готовий продукт. За допомогою калькулювання визначають собівартість одиниці продукції. </a:t>
            </a:r>
          </a:p>
          <a:p>
            <a:pPr indent="450000" algn="just"/>
            <a:r>
              <a:rPr lang="uk-UA" sz="2400" dirty="0" smtClean="0">
                <a:latin typeface="Arial" panose="020B0604020202020204" pitchFamily="34" charset="0"/>
                <a:cs typeface="Arial" panose="020B0604020202020204" pitchFamily="34" charset="0"/>
              </a:rPr>
              <a:t>Незалежно від конкретних особливостей виробництва і продукції, калькулювання передбачає розв’язування таких методичних завдань: визначення об’єкта калькулювання і вибір калькуляційних одиниць, визначення калькуляційних статей витрат та методики їхнього обчислення. </a:t>
            </a:r>
          </a:p>
          <a:p>
            <a:pPr indent="450000" algn="just"/>
            <a:r>
              <a:rPr lang="uk-UA" sz="2400" b="1" i="1" u="sng" dirty="0" smtClean="0">
                <a:latin typeface="Arial" panose="020B0604020202020204" pitchFamily="34" charset="0"/>
                <a:cs typeface="Arial" panose="020B0604020202020204" pitchFamily="34" charset="0"/>
              </a:rPr>
              <a:t>Об’єкт калькулювання </a:t>
            </a:r>
            <a:r>
              <a:rPr lang="uk-UA" sz="2400" dirty="0" smtClean="0">
                <a:latin typeface="Arial" panose="020B0604020202020204" pitchFamily="34" charset="0"/>
                <a:cs typeface="Arial" panose="020B0604020202020204" pitchFamily="34" charset="0"/>
              </a:rPr>
              <a:t>– це та продукція чи роботи (послуги), собівартість яких обчислюється</a:t>
            </a:r>
            <a:endParaRPr lang="uk-UA" sz="2400" dirty="0">
              <a:latin typeface="Arial" panose="020B0604020202020204" pitchFamily="34" charset="0"/>
              <a:cs typeface="Arial" panose="020B0604020202020204" pitchFamily="34" charset="0"/>
            </a:endParaRPr>
          </a:p>
        </p:txBody>
      </p:sp>
      <p:pic>
        <p:nvPicPr>
          <p:cNvPr id="3" name="Рисунок 2"/>
          <p:cNvPicPr>
            <a:picLocks noChangeAspect="1"/>
          </p:cNvPicPr>
          <p:nvPr/>
        </p:nvPicPr>
        <p:blipFill>
          <a:blip r:embed="rId2"/>
          <a:stretch>
            <a:fillRect/>
          </a:stretch>
        </p:blipFill>
        <p:spPr>
          <a:xfrm>
            <a:off x="6838406" y="4572995"/>
            <a:ext cx="3122857" cy="2124000"/>
          </a:xfrm>
          <a:prstGeom prst="rect">
            <a:avLst/>
          </a:prstGeom>
        </p:spPr>
      </p:pic>
    </p:spTree>
    <p:extLst>
      <p:ext uri="{BB962C8B-B14F-4D97-AF65-F5344CB8AC3E}">
        <p14:creationId xmlns:p14="http://schemas.microsoft.com/office/powerpoint/2010/main" val="36025230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89165" y="147442"/>
            <a:ext cx="10554787" cy="5016758"/>
          </a:xfrm>
          <a:prstGeom prst="rect">
            <a:avLst/>
          </a:prstGeom>
        </p:spPr>
        <p:txBody>
          <a:bodyPr wrap="square">
            <a:spAutoFit/>
          </a:bodyPr>
          <a:lstStyle/>
          <a:p>
            <a:pPr indent="450000" algn="just" fontAlgn="base"/>
            <a:r>
              <a:rPr lang="uk-UA" sz="2000" b="1" i="1" u="sng" dirty="0" smtClean="0">
                <a:solidFill>
                  <a:srgbClr val="000000"/>
                </a:solidFill>
                <a:latin typeface="Arial" panose="020B0604020202020204" pitchFamily="34" charset="0"/>
                <a:cs typeface="Arial" panose="020B0604020202020204" pitchFamily="34" charset="0"/>
              </a:rPr>
              <a:t>Калькуляція</a:t>
            </a:r>
            <a:r>
              <a:rPr lang="uk-UA" sz="2000" dirty="0" smtClean="0">
                <a:solidFill>
                  <a:srgbClr val="000000"/>
                </a:solidFill>
                <a:latin typeface="Arial" panose="020B0604020202020204" pitchFamily="34" charset="0"/>
                <a:cs typeface="Arial" panose="020B0604020202020204" pitchFamily="34" charset="0"/>
              </a:rPr>
              <a:t> — це обчислення собівартості одиниці продукції, виконаних робіт і послуг, а також заготівельної собівартості матеріальних цінностей та засобів виробництва за елементами витрат.</a:t>
            </a:r>
          </a:p>
          <a:p>
            <a:pPr indent="450000" algn="just" fontAlgn="base"/>
            <a:endParaRPr lang="uk-UA" sz="2000" dirty="0" smtClean="0">
              <a:solidFill>
                <a:srgbClr val="000000"/>
              </a:solidFill>
              <a:latin typeface="Arial" panose="020B0604020202020204" pitchFamily="34" charset="0"/>
              <a:cs typeface="Arial" panose="020B0604020202020204" pitchFamily="34" charset="0"/>
            </a:endParaRPr>
          </a:p>
          <a:p>
            <a:pPr indent="450000" algn="just" fontAlgn="base"/>
            <a:r>
              <a:rPr lang="uk-UA" sz="2000" dirty="0" smtClean="0">
                <a:solidFill>
                  <a:srgbClr val="000000"/>
                </a:solidFill>
                <a:latin typeface="Arial" panose="020B0604020202020204" pitchFamily="34" charset="0"/>
                <a:cs typeface="Arial" panose="020B0604020202020204" pitchFamily="34" charset="0"/>
              </a:rPr>
              <a:t>Розрізняють різні </a:t>
            </a:r>
            <a:r>
              <a:rPr lang="uk-UA" sz="2000" b="1" dirty="0" smtClean="0">
                <a:solidFill>
                  <a:srgbClr val="000000"/>
                </a:solidFill>
                <a:latin typeface="Arial" panose="020B0604020202020204" pitchFamily="34" charset="0"/>
                <a:cs typeface="Arial" panose="020B0604020202020204" pitchFamily="34" charset="0"/>
              </a:rPr>
              <a:t>види калькуляцій</a:t>
            </a:r>
            <a:r>
              <a:rPr lang="uk-UA" sz="2000" dirty="0" smtClean="0">
                <a:solidFill>
                  <a:srgbClr val="000000"/>
                </a:solidFill>
                <a:latin typeface="Arial" panose="020B0604020202020204" pitchFamily="34" charset="0"/>
                <a:cs typeface="Arial" panose="020B0604020202020204" pitchFamily="34" charset="0"/>
              </a:rPr>
              <a:t>:</a:t>
            </a:r>
          </a:p>
          <a:p>
            <a:pPr indent="450000" algn="just" fontAlgn="base"/>
            <a:r>
              <a:rPr lang="uk-UA" sz="2000" b="1" dirty="0" smtClean="0">
                <a:solidFill>
                  <a:srgbClr val="000000"/>
                </a:solidFill>
                <a:latin typeface="Arial" panose="020B0604020202020204" pitchFamily="34" charset="0"/>
                <a:cs typeface="Arial" panose="020B0604020202020204" pitchFamily="34" charset="0"/>
              </a:rPr>
              <a:t>1.</a:t>
            </a:r>
            <a:r>
              <a:rPr lang="uk-UA" sz="2000" dirty="0" smtClean="0">
                <a:solidFill>
                  <a:srgbClr val="000000"/>
                </a:solidFill>
                <a:latin typeface="Arial" panose="020B0604020202020204" pitchFamily="34" charset="0"/>
                <a:cs typeface="Arial" panose="020B0604020202020204" pitchFamily="34" charset="0"/>
              </a:rPr>
              <a:t> </a:t>
            </a:r>
            <a:r>
              <a:rPr lang="uk-UA" sz="2000" i="1" dirty="0" smtClean="0">
                <a:solidFill>
                  <a:srgbClr val="000000"/>
                </a:solidFill>
                <a:latin typeface="Arial" panose="020B0604020202020204" pitchFamily="34" charset="0"/>
                <a:cs typeface="Arial" panose="020B0604020202020204" pitchFamily="34" charset="0"/>
              </a:rPr>
              <a:t>Планові та нормативні калькуляції </a:t>
            </a:r>
            <a:r>
              <a:rPr lang="uk-UA" sz="2000" dirty="0" smtClean="0">
                <a:solidFill>
                  <a:srgbClr val="000000"/>
                </a:solidFill>
                <a:latin typeface="Arial" panose="020B0604020202020204" pitchFamily="34" charset="0"/>
                <a:cs typeface="Arial" panose="020B0604020202020204" pitchFamily="34" charset="0"/>
              </a:rPr>
              <a:t>є попередніми. Їх розроблюють до початку виробництва продукції та використовують під час складання кошторису.</a:t>
            </a:r>
          </a:p>
          <a:p>
            <a:pPr indent="450000" algn="just" fontAlgn="base"/>
            <a:r>
              <a:rPr lang="uk-UA" sz="2000" b="1" dirty="0" smtClean="0">
                <a:solidFill>
                  <a:srgbClr val="000000"/>
                </a:solidFill>
                <a:latin typeface="Arial" panose="020B0604020202020204" pitchFamily="34" charset="0"/>
                <a:cs typeface="Arial" panose="020B0604020202020204" pitchFamily="34" charset="0"/>
              </a:rPr>
              <a:t>2.</a:t>
            </a:r>
            <a:r>
              <a:rPr lang="uk-UA" sz="2000" dirty="0" smtClean="0">
                <a:solidFill>
                  <a:srgbClr val="000000"/>
                </a:solidFill>
                <a:latin typeface="Arial" panose="020B0604020202020204" pitchFamily="34" charset="0"/>
                <a:cs typeface="Arial" panose="020B0604020202020204" pitchFamily="34" charset="0"/>
              </a:rPr>
              <a:t> Калькуляції, що складаються за даними бухгалтерського обліку, відображають фактичні витрати, називаються </a:t>
            </a:r>
            <a:r>
              <a:rPr lang="uk-UA" sz="2000" i="1" dirty="0" smtClean="0">
                <a:solidFill>
                  <a:srgbClr val="000000"/>
                </a:solidFill>
                <a:latin typeface="Arial" panose="020B0604020202020204" pitchFamily="34" charset="0"/>
                <a:cs typeface="Arial" panose="020B0604020202020204" pitchFamily="34" charset="0"/>
              </a:rPr>
              <a:t>звітними</a:t>
            </a:r>
            <a:r>
              <a:rPr lang="uk-UA" sz="2000" dirty="0" smtClean="0">
                <a:solidFill>
                  <a:srgbClr val="000000"/>
                </a:solidFill>
                <a:latin typeface="Arial" panose="020B0604020202020204" pitchFamily="34" charset="0"/>
                <a:cs typeface="Arial" panose="020B0604020202020204" pitchFamily="34" charset="0"/>
              </a:rPr>
              <a:t>. Вони потрібні для контролю за виконанням управлінських (планових) рішень собівартості продукції та для виявлення резервів подальшого зменшення витрат.</a:t>
            </a:r>
          </a:p>
          <a:p>
            <a:pPr indent="450000" algn="just" fontAlgn="base"/>
            <a:r>
              <a:rPr lang="uk-UA" sz="2000" b="1" dirty="0" smtClean="0">
                <a:solidFill>
                  <a:srgbClr val="000000"/>
                </a:solidFill>
                <a:latin typeface="Arial" panose="020B0604020202020204" pitchFamily="34" charset="0"/>
                <a:cs typeface="Arial" panose="020B0604020202020204" pitchFamily="34" charset="0"/>
              </a:rPr>
              <a:t>3.</a:t>
            </a:r>
            <a:r>
              <a:rPr lang="uk-UA" sz="2000" dirty="0" smtClean="0">
                <a:solidFill>
                  <a:srgbClr val="000000"/>
                </a:solidFill>
                <a:latin typeface="Arial" panose="020B0604020202020204" pitchFamily="34" charset="0"/>
                <a:cs typeface="Arial" panose="020B0604020202020204" pitchFamily="34" charset="0"/>
              </a:rPr>
              <a:t> </a:t>
            </a:r>
            <a:r>
              <a:rPr lang="uk-UA" sz="2000" i="1" dirty="0" smtClean="0">
                <a:solidFill>
                  <a:srgbClr val="000000"/>
                </a:solidFill>
                <a:latin typeface="Arial" panose="020B0604020202020204" pitchFamily="34" charset="0"/>
                <a:cs typeface="Arial" panose="020B0604020202020204" pitchFamily="34" charset="0"/>
              </a:rPr>
              <a:t>Фактичні калькуляції </a:t>
            </a:r>
            <a:r>
              <a:rPr lang="uk-UA" sz="2000" dirty="0" smtClean="0">
                <a:solidFill>
                  <a:srgbClr val="000000"/>
                </a:solidFill>
                <a:latin typeface="Arial" panose="020B0604020202020204" pitchFamily="34" charset="0"/>
                <a:cs typeface="Arial" panose="020B0604020202020204" pitchFamily="34" charset="0"/>
              </a:rPr>
              <a:t>складають у період закінчення виробництва продукції. Фактичні калькуляції підлягають співставленню з нормативними для встановлення розбіжностей між їх показниками та причин таких відхилень. Під час виявлення причин розроблюються заходи щодо зменшення або ліквідації понаднормативних витрат.</a:t>
            </a:r>
          </a:p>
          <a:p>
            <a:pPr indent="450000" algn="just" fontAlgn="base"/>
            <a:r>
              <a:rPr lang="uk-UA" sz="2000" dirty="0" smtClean="0">
                <a:solidFill>
                  <a:srgbClr val="000000"/>
                </a:solidFill>
                <a:latin typeface="Arial" panose="020B0604020202020204" pitchFamily="34" charset="0"/>
                <a:cs typeface="Arial" panose="020B0604020202020204" pitchFamily="34" charset="0"/>
              </a:rPr>
              <a:t>Калькуляції складають щомісячно, за квартал і рік за цільовим призначенням.</a:t>
            </a:r>
            <a:endParaRPr lang="uk-UA" sz="2000" b="0" i="0" dirty="0">
              <a:solidFill>
                <a:srgbClr val="000000"/>
              </a:solidFill>
              <a:effectLst/>
              <a:latin typeface="Arial" panose="020B0604020202020204" pitchFamily="34" charset="0"/>
              <a:cs typeface="Arial" panose="020B0604020202020204" pitchFamily="34" charset="0"/>
            </a:endParaRPr>
          </a:p>
        </p:txBody>
      </p:sp>
      <p:pic>
        <p:nvPicPr>
          <p:cNvPr id="3" name="Рисунок 2"/>
          <p:cNvPicPr>
            <a:picLocks noChangeAspect="1"/>
          </p:cNvPicPr>
          <p:nvPr/>
        </p:nvPicPr>
        <p:blipFill>
          <a:blip r:embed="rId2"/>
          <a:stretch>
            <a:fillRect/>
          </a:stretch>
        </p:blipFill>
        <p:spPr>
          <a:xfrm>
            <a:off x="7425009" y="5138771"/>
            <a:ext cx="2434427" cy="1620000"/>
          </a:xfrm>
          <a:prstGeom prst="rect">
            <a:avLst/>
          </a:prstGeom>
        </p:spPr>
      </p:pic>
    </p:spTree>
    <p:extLst>
      <p:ext uri="{BB962C8B-B14F-4D97-AF65-F5344CB8AC3E}">
        <p14:creationId xmlns:p14="http://schemas.microsoft.com/office/powerpoint/2010/main" val="15570654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2616033638"/>
              </p:ext>
            </p:extLst>
          </p:nvPr>
        </p:nvGraphicFramePr>
        <p:xfrm>
          <a:off x="409303" y="600892"/>
          <a:ext cx="11652068" cy="6054634"/>
        </p:xfrm>
        <a:graphic>
          <a:graphicData uri="http://schemas.openxmlformats.org/drawingml/2006/table">
            <a:tbl>
              <a:tblPr firstRow="1" bandRow="1">
                <a:tableStyleId>{69CF1AB2-1976-4502-BF36-3FF5EA218861}</a:tableStyleId>
              </a:tblPr>
              <a:tblGrid>
                <a:gridCol w="4241074">
                  <a:extLst>
                    <a:ext uri="{9D8B030D-6E8A-4147-A177-3AD203B41FA5}">
                      <a16:colId xmlns:a16="http://schemas.microsoft.com/office/drawing/2014/main" val="3226691467"/>
                    </a:ext>
                  </a:extLst>
                </a:gridCol>
                <a:gridCol w="7410994">
                  <a:extLst>
                    <a:ext uri="{9D8B030D-6E8A-4147-A177-3AD203B41FA5}">
                      <a16:colId xmlns:a16="http://schemas.microsoft.com/office/drawing/2014/main" val="1542476612"/>
                    </a:ext>
                  </a:extLst>
                </a:gridCol>
              </a:tblGrid>
              <a:tr h="431074">
                <a:tc>
                  <a:txBody>
                    <a:bodyPr/>
                    <a:lstStyle/>
                    <a:p>
                      <a:pPr algn="ctr"/>
                      <a:r>
                        <a:rPr lang="uk-UA" noProof="0" dirty="0" smtClean="0"/>
                        <a:t>Стаття калькуляції</a:t>
                      </a:r>
                      <a:endParaRPr lang="uk-UA" noProof="0" dirty="0"/>
                    </a:p>
                  </a:txBody>
                  <a:tcPr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uk-UA" noProof="0" dirty="0" smtClean="0"/>
                        <a:t>Зміст статті та спосіб визначення</a:t>
                      </a:r>
                      <a:endParaRPr lang="uk-UA" noProof="0" dirty="0"/>
                    </a:p>
                  </a:txBody>
                  <a:tcPr anchor="ctr">
                    <a:solidFill>
                      <a:schemeClr val="accent1">
                        <a:lumMod val="40000"/>
                        <a:lumOff val="60000"/>
                      </a:schemeClr>
                    </a:solidFill>
                  </a:tcPr>
                </a:tc>
                <a:extLst>
                  <a:ext uri="{0D108BD9-81ED-4DB2-BD59-A6C34878D82A}">
                    <a16:rowId xmlns:a16="http://schemas.microsoft.com/office/drawing/2014/main" val="2026161621"/>
                  </a:ext>
                </a:extLst>
              </a:tr>
              <a:tr h="370928">
                <a:tc>
                  <a:txBody>
                    <a:bodyPr/>
                    <a:lstStyle/>
                    <a:p>
                      <a:r>
                        <a:rPr lang="uk-UA" sz="1600" noProof="0" dirty="0" smtClean="0"/>
                        <a:t>1. Сировина і матеріали</a:t>
                      </a:r>
                      <a:endParaRPr lang="uk-UA" sz="1600" noProof="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uk-UA" sz="1500" noProof="0" dirty="0" smtClean="0"/>
                        <a:t>містить витрати на сировину, основні, допоміжні матеріали, закуплені вироби та напівфабрикати, тобто витрати, які можна безпосередньо обчислити на одиницю продукції на підставі витратних норм і цін. Крім ціни матеріалів, ураховуються транспортно-заготівельні витрати (плата за транспортування, вантажно-розвантажувальні роботи, комісійні виплати заготівельним організаціям та ін.). Із вартості сировини й матеріалів віднімають вартість відходів за ціною їхнього можливого використання чи продажу</a:t>
                      </a:r>
                      <a:endParaRPr lang="uk-UA" sz="1500" noProof="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550911578"/>
                  </a:ext>
                </a:extLst>
              </a:tr>
              <a:tr h="370928">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uk-UA" sz="1600" noProof="0" dirty="0" smtClean="0"/>
                        <a:t>2. Поворотні відходи (віднімаються)</a:t>
                      </a:r>
                    </a:p>
                    <a:p>
                      <a:endParaRPr lang="uk-UA" sz="1600" noProof="0" dirty="0">
                        <a:latin typeface="Arial" panose="020B0604020202020204" pitchFamily="34" charset="0"/>
                        <a:cs typeface="Arial" panose="020B0604020202020204" pitchFamily="34" charset="0"/>
                      </a:endParaRPr>
                    </a:p>
                  </a:txBody>
                  <a:tcPr anchor="ctr">
                    <a:lnT w="12700" cap="flat" cmpd="sng" algn="ctr">
                      <a:solidFill>
                        <a:schemeClr val="tx1"/>
                      </a:solidFill>
                      <a:prstDash val="solid"/>
                      <a:round/>
                      <a:headEnd type="none" w="med" len="med"/>
                      <a:tailEnd type="none" w="med" len="med"/>
                    </a:lnT>
                  </a:tcPr>
                </a:tc>
                <a:tc>
                  <a:txBody>
                    <a:bodyPr/>
                    <a:lstStyle/>
                    <a:p>
                      <a:pPr algn="just"/>
                      <a:r>
                        <a:rPr lang="uk-UA" sz="1500" kern="1200" noProof="0" dirty="0" smtClean="0">
                          <a:effectLst/>
                        </a:rPr>
                        <a:t>залишки сировини і матеріалів, що виникли в процесі виробництва продукції, які повністю або частково втратили первісні споживчі. Визначається як с</a:t>
                      </a:r>
                      <a:r>
                        <a:rPr lang="uk-UA" sz="1500" noProof="0" dirty="0" smtClean="0"/>
                        <a:t>ума добутків кількості (в натуральних одиницях та ціни (повної або зниженої)</a:t>
                      </a:r>
                      <a:r>
                        <a:rPr lang="uk-UA" sz="1500" baseline="0" noProof="0" dirty="0" smtClean="0"/>
                        <a:t> </a:t>
                      </a:r>
                      <a:r>
                        <a:rPr lang="uk-UA" sz="1500" noProof="0" dirty="0" smtClean="0"/>
                        <a:t>вихідного матеріального ресурсу.</a:t>
                      </a:r>
                      <a:endParaRPr lang="uk-UA" sz="1500" noProof="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344432626"/>
                  </a:ext>
                </a:extLst>
              </a:tr>
              <a:tr h="370928">
                <a:tc>
                  <a:txBody>
                    <a:bodyPr/>
                    <a:lstStyle/>
                    <a:p>
                      <a:r>
                        <a:rPr lang="uk-UA" sz="1600" noProof="0" dirty="0" smtClean="0"/>
                        <a:t>3. </a:t>
                      </a:r>
                      <a:r>
                        <a:rPr lang="uk-UA" sz="1600" kern="1200" noProof="0" dirty="0" smtClean="0">
                          <a:effectLst/>
                        </a:rPr>
                        <a:t>Паливо і енергія на технологічні цілі</a:t>
                      </a:r>
                      <a:endParaRPr lang="uk-UA" sz="1600" noProof="0" dirty="0">
                        <a:latin typeface="Arial" panose="020B0604020202020204" pitchFamily="34" charset="0"/>
                        <a:cs typeface="Arial" panose="020B0604020202020204" pitchFamily="34" charset="0"/>
                      </a:endParaRPr>
                    </a:p>
                  </a:txBody>
                  <a:tcPr anchor="ctr"/>
                </a:tc>
                <a:tc>
                  <a:txBody>
                    <a:bodyPr/>
                    <a:lstStyle/>
                    <a:p>
                      <a:pPr algn="just"/>
                      <a:r>
                        <a:rPr lang="uk-UA" sz="1500" noProof="0" dirty="0" smtClean="0"/>
                        <a:t>включає витрати на енергію (паливо, електроенергію, пару, газ та ін.), яка безпосередньо використовується в технологічному процесі для зміни стану або форми предметів праці (плавлення, нагрівання, зварювання, сушіння і т. п.). Обчислюється за нормами витрат і тарифами на енергію.</a:t>
                      </a:r>
                      <a:endParaRPr lang="uk-UA" sz="1500" noProof="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19437096"/>
                  </a:ext>
                </a:extLst>
              </a:tr>
              <a:tr h="370928">
                <a:tc>
                  <a:txBody>
                    <a:bodyPr/>
                    <a:lstStyle/>
                    <a:p>
                      <a:r>
                        <a:rPr lang="uk-UA" sz="1600" noProof="0" dirty="0" smtClean="0"/>
                        <a:t>4. Витрати</a:t>
                      </a:r>
                      <a:r>
                        <a:rPr lang="uk-UA" sz="1600" baseline="0" noProof="0" dirty="0" smtClean="0"/>
                        <a:t> н</a:t>
                      </a:r>
                      <a:r>
                        <a:rPr lang="uk-UA" sz="1600" noProof="0" dirty="0" smtClean="0"/>
                        <a:t>а</a:t>
                      </a:r>
                      <a:r>
                        <a:rPr lang="uk-UA" sz="1600" baseline="0" noProof="0" dirty="0" smtClean="0"/>
                        <a:t> о</a:t>
                      </a:r>
                      <a:r>
                        <a:rPr lang="uk-UA" sz="1600" noProof="0" dirty="0" smtClean="0"/>
                        <a:t>плату</a:t>
                      </a:r>
                      <a:r>
                        <a:rPr lang="uk-UA" sz="1600" baseline="0" noProof="0" dirty="0" smtClean="0"/>
                        <a:t> </a:t>
                      </a:r>
                      <a:r>
                        <a:rPr lang="uk-UA" sz="1600" noProof="0" dirty="0" smtClean="0"/>
                        <a:t>праці</a:t>
                      </a:r>
                      <a:r>
                        <a:rPr lang="uk-UA" sz="1600" baseline="0" noProof="0" dirty="0" smtClean="0"/>
                        <a:t> </a:t>
                      </a:r>
                      <a:r>
                        <a:rPr lang="uk-UA" sz="1600" noProof="0" dirty="0" smtClean="0"/>
                        <a:t>(основна</a:t>
                      </a:r>
                      <a:r>
                        <a:rPr lang="uk-UA" sz="1600" baseline="0" noProof="0" dirty="0" smtClean="0"/>
                        <a:t> т</a:t>
                      </a:r>
                      <a:r>
                        <a:rPr lang="uk-UA" sz="1600" noProof="0" dirty="0" smtClean="0"/>
                        <a:t>а</a:t>
                      </a:r>
                      <a:r>
                        <a:rPr lang="uk-UA" sz="1600" baseline="0" noProof="0" dirty="0" smtClean="0"/>
                        <a:t> </a:t>
                      </a:r>
                      <a:r>
                        <a:rPr lang="uk-UA" sz="1600" noProof="0" dirty="0" smtClean="0"/>
                        <a:t>додаткова</a:t>
                      </a:r>
                      <a:r>
                        <a:rPr lang="uk-UA" sz="1600" baseline="0" noProof="0" dirty="0" smtClean="0"/>
                        <a:t> </a:t>
                      </a:r>
                      <a:r>
                        <a:rPr lang="uk-UA" sz="1600" noProof="0" dirty="0" smtClean="0"/>
                        <a:t>заробітна</a:t>
                      </a:r>
                      <a:r>
                        <a:rPr lang="uk-UA" sz="1600" baseline="0" noProof="0" dirty="0" smtClean="0"/>
                        <a:t> </a:t>
                      </a:r>
                      <a:r>
                        <a:rPr lang="uk-UA" sz="1600" noProof="0" dirty="0" smtClean="0"/>
                        <a:t>плата)</a:t>
                      </a:r>
                      <a:endParaRPr lang="uk-UA" sz="1600" noProof="0" dirty="0">
                        <a:latin typeface="Arial" panose="020B0604020202020204" pitchFamily="34" charset="0"/>
                        <a:cs typeface="Arial" panose="020B0604020202020204" pitchFamily="34" charset="0"/>
                      </a:endParaRPr>
                    </a:p>
                  </a:txBody>
                  <a:tcPr anchor="ctr"/>
                </a:tc>
                <a:tc>
                  <a:txBody>
                    <a:bodyPr/>
                    <a:lstStyle/>
                    <a:p>
                      <a:pPr algn="just"/>
                      <a:r>
                        <a:rPr lang="uk-UA" sz="1500" noProof="0" dirty="0" smtClean="0"/>
                        <a:t>містить витрати на оплату праці робітників, безпосередньо зайнятих виготовленням основної продукції. Обчислюється згідно з нормами витрат часу на виконання технологічних операцій і тарифними ставками або відрядними розцінками на операції, деталі, вузли. Додаткова зарплата (оплата відпусток, часу виконання державних обов'язків, доплати за виконання додаткових функцій та ін.) обчислюється у відсотках від основної.</a:t>
                      </a:r>
                      <a:endParaRPr lang="uk-UA" sz="1500" noProof="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758535645"/>
                  </a:ext>
                </a:extLst>
              </a:tr>
            </a:tbl>
          </a:graphicData>
        </a:graphic>
      </p:graphicFrame>
      <p:sp>
        <p:nvSpPr>
          <p:cNvPr id="3" name="Прямоугольник 2"/>
          <p:cNvSpPr/>
          <p:nvPr/>
        </p:nvSpPr>
        <p:spPr>
          <a:xfrm>
            <a:off x="235131" y="0"/>
            <a:ext cx="11956869" cy="461665"/>
          </a:xfrm>
          <a:prstGeom prst="rect">
            <a:avLst/>
          </a:prstGeom>
        </p:spPr>
        <p:txBody>
          <a:bodyPr wrap="square">
            <a:spAutoFit/>
          </a:bodyPr>
          <a:lstStyle/>
          <a:p>
            <a:pPr algn="ctr"/>
            <a:r>
              <a:rPr lang="uk-UA" sz="2400" b="1" i="1" u="sng"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Основні статті калькуляції</a:t>
            </a:r>
            <a:endParaRPr lang="uk-UA" sz="2400" b="1" i="1" u="sng"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537881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4028687842"/>
              </p:ext>
            </p:extLst>
          </p:nvPr>
        </p:nvGraphicFramePr>
        <p:xfrm>
          <a:off x="387531" y="461665"/>
          <a:ext cx="11652068" cy="6405968"/>
        </p:xfrm>
        <a:graphic>
          <a:graphicData uri="http://schemas.openxmlformats.org/drawingml/2006/table">
            <a:tbl>
              <a:tblPr firstRow="1" bandRow="1">
                <a:tableStyleId>{69CF1AB2-1976-4502-BF36-3FF5EA218861}</a:tableStyleId>
              </a:tblPr>
              <a:tblGrid>
                <a:gridCol w="4241074">
                  <a:extLst>
                    <a:ext uri="{9D8B030D-6E8A-4147-A177-3AD203B41FA5}">
                      <a16:colId xmlns:a16="http://schemas.microsoft.com/office/drawing/2014/main" val="3904223981"/>
                    </a:ext>
                  </a:extLst>
                </a:gridCol>
                <a:gridCol w="7410994">
                  <a:extLst>
                    <a:ext uri="{9D8B030D-6E8A-4147-A177-3AD203B41FA5}">
                      <a16:colId xmlns:a16="http://schemas.microsoft.com/office/drawing/2014/main" val="3242089241"/>
                    </a:ext>
                  </a:extLst>
                </a:gridCol>
              </a:tblGrid>
              <a:tr h="370928">
                <a:tc>
                  <a:txBody>
                    <a:bodyPr/>
                    <a:lstStyle/>
                    <a:p>
                      <a:pPr algn="ctr"/>
                      <a:r>
                        <a:rPr lang="uk-UA" noProof="0" dirty="0" smtClean="0"/>
                        <a:t>Стаття калькуляції</a:t>
                      </a:r>
                      <a:endParaRPr lang="uk-UA" noProof="0" dirty="0"/>
                    </a:p>
                  </a:txBody>
                  <a:tcPr anchor="ctr">
                    <a:solidFill>
                      <a:schemeClr val="accent1">
                        <a:lumMod val="40000"/>
                        <a:lumOff val="60000"/>
                      </a:schemeClr>
                    </a:solidFill>
                  </a:tcPr>
                </a:tc>
                <a:tc>
                  <a:txBody>
                    <a:bodyPr/>
                    <a:lstStyle/>
                    <a:p>
                      <a:pPr algn="ctr"/>
                      <a:r>
                        <a:rPr lang="uk-UA" noProof="0" dirty="0" smtClean="0"/>
                        <a:t>Зміст статті та спосіб визначення</a:t>
                      </a:r>
                      <a:endParaRPr lang="uk-UA" noProof="0" dirty="0"/>
                    </a:p>
                  </a:txBody>
                  <a:tcPr anchor="ctr">
                    <a:solidFill>
                      <a:schemeClr val="accent1">
                        <a:lumMod val="40000"/>
                        <a:lumOff val="60000"/>
                      </a:schemeClr>
                    </a:solidFill>
                  </a:tcPr>
                </a:tc>
                <a:extLst>
                  <a:ext uri="{0D108BD9-81ED-4DB2-BD59-A6C34878D82A}">
                    <a16:rowId xmlns:a16="http://schemas.microsoft.com/office/drawing/2014/main" val="2556120596"/>
                  </a:ext>
                </a:extLst>
              </a:tr>
              <a:tr h="370928">
                <a:tc>
                  <a:txBody>
                    <a:bodyPr/>
                    <a:lstStyle/>
                    <a:p>
                      <a:pPr algn="just"/>
                      <a:r>
                        <a:rPr lang="uk-UA" sz="1600" noProof="0" dirty="0" smtClean="0">
                          <a:latin typeface="Arial" panose="020B0604020202020204" pitchFamily="34" charset="0"/>
                          <a:cs typeface="Arial" panose="020B0604020202020204" pitchFamily="34" charset="0"/>
                        </a:rPr>
                        <a:t>5.</a:t>
                      </a:r>
                      <a:r>
                        <a:rPr lang="uk-UA" sz="1600" kern="1200" noProof="0" dirty="0" smtClean="0">
                          <a:effectLst/>
                          <a:latin typeface="Arial" panose="020B0604020202020204" pitchFamily="34" charset="0"/>
                          <a:cs typeface="Arial" panose="020B0604020202020204" pitchFamily="34" charset="0"/>
                        </a:rPr>
                        <a:t> Відрахування на соціальні заходи</a:t>
                      </a:r>
                      <a:endParaRPr lang="uk-UA" sz="1600" noProof="0" dirty="0">
                        <a:latin typeface="Arial" panose="020B0604020202020204" pitchFamily="34" charset="0"/>
                        <a:cs typeface="Arial" panose="020B0604020202020204" pitchFamily="34" charset="0"/>
                      </a:endParaRPr>
                    </a:p>
                  </a:txBody>
                  <a:tcPr anchor="ctr"/>
                </a:tc>
                <a:tc>
                  <a:txBody>
                    <a:bodyPr/>
                    <a:lstStyle/>
                    <a:p>
                      <a:pPr algn="just"/>
                      <a:r>
                        <a:rPr lang="uk-UA" sz="1500" b="0" i="0" kern="1200" noProof="0" dirty="0" smtClean="0">
                          <a:solidFill>
                            <a:schemeClr val="dk1"/>
                          </a:solidFill>
                          <a:effectLst/>
                          <a:latin typeface="Arial" panose="020B0604020202020204" pitchFamily="34" charset="0"/>
                          <a:ea typeface="+mn-ea"/>
                          <a:cs typeface="Arial" panose="020B0604020202020204" pitchFamily="34" charset="0"/>
                        </a:rPr>
                        <a:t>включені прості витрати, що входять до складу комплексної статті «Відрахування на соціальні заходи»</a:t>
                      </a:r>
                      <a:r>
                        <a:rPr lang="uk-UA" sz="1500" b="1" i="0" kern="1200" noProof="0" dirty="0" smtClean="0">
                          <a:solidFill>
                            <a:schemeClr val="dk1"/>
                          </a:solidFill>
                          <a:effectLst/>
                          <a:latin typeface="Arial" panose="020B0604020202020204" pitchFamily="34" charset="0"/>
                          <a:ea typeface="+mn-ea"/>
                          <a:cs typeface="Arial" panose="020B0604020202020204" pitchFamily="34" charset="0"/>
                        </a:rPr>
                        <a:t> </a:t>
                      </a:r>
                      <a:r>
                        <a:rPr lang="uk-UA" sz="1500" b="0" i="0" kern="1200" noProof="0" dirty="0" smtClean="0">
                          <a:solidFill>
                            <a:schemeClr val="dk1"/>
                          </a:solidFill>
                          <a:effectLst/>
                          <a:latin typeface="Arial" panose="020B0604020202020204" pitchFamily="34" charset="0"/>
                          <a:ea typeface="+mn-ea"/>
                          <a:cs typeface="Arial" panose="020B0604020202020204" pitchFamily="34" charset="0"/>
                        </a:rPr>
                        <a:t>кошторису</a:t>
                      </a:r>
                      <a:r>
                        <a:rPr lang="uk-UA" sz="1500" b="0" i="1" kern="1200" noProof="0" dirty="0" smtClean="0">
                          <a:solidFill>
                            <a:schemeClr val="dk1"/>
                          </a:solidFill>
                          <a:effectLst/>
                          <a:latin typeface="Arial" panose="020B0604020202020204" pitchFamily="34" charset="0"/>
                          <a:ea typeface="+mn-ea"/>
                          <a:cs typeface="Arial" panose="020B0604020202020204" pitchFamily="34" charset="0"/>
                        </a:rPr>
                        <a:t> </a:t>
                      </a:r>
                      <a:r>
                        <a:rPr lang="uk-UA" sz="1500" b="0" i="0" kern="1200" noProof="0" dirty="0" smtClean="0">
                          <a:solidFill>
                            <a:schemeClr val="dk1"/>
                          </a:solidFill>
                          <a:effectLst/>
                          <a:latin typeface="Arial" panose="020B0604020202020204" pitchFamily="34" charset="0"/>
                          <a:ea typeface="+mn-ea"/>
                          <a:cs typeface="Arial" panose="020B0604020202020204" pitchFamily="34" charset="0"/>
                        </a:rPr>
                        <a:t>витрат підприємства. Розраховується </a:t>
                      </a:r>
                      <a:r>
                        <a:rPr lang="uk-UA" sz="1500" noProof="0" dirty="0" smtClean="0">
                          <a:latin typeface="Arial" panose="020B0604020202020204" pitchFamily="34" charset="0"/>
                          <a:cs typeface="Arial" panose="020B0604020202020204" pitchFamily="34" charset="0"/>
                        </a:rPr>
                        <a:t>у відсотках від суми основної та додаткової зарплати</a:t>
                      </a:r>
                      <a:endParaRPr lang="uk-UA" sz="1500" noProof="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468553101"/>
                  </a:ext>
                </a:extLst>
              </a:tr>
              <a:tr h="370928">
                <a:tc>
                  <a:txBody>
                    <a:bodyPr/>
                    <a:lstStyle/>
                    <a:p>
                      <a:pPr algn="just"/>
                      <a:r>
                        <a:rPr lang="uk-UA" sz="1600" noProof="0" dirty="0" smtClean="0">
                          <a:latin typeface="Arial" panose="020B0604020202020204" pitchFamily="34" charset="0"/>
                          <a:cs typeface="Arial" panose="020B0604020202020204" pitchFamily="34" charset="0"/>
                        </a:rPr>
                        <a:t>6. </a:t>
                      </a:r>
                      <a:r>
                        <a:rPr lang="uk-UA" sz="1600" kern="1200" noProof="0" dirty="0" smtClean="0">
                          <a:effectLst/>
                          <a:latin typeface="Arial" panose="020B0604020202020204" pitchFamily="34" charset="0"/>
                          <a:cs typeface="Arial" panose="020B0604020202020204" pitchFamily="34" charset="0"/>
                        </a:rPr>
                        <a:t>Загальновиробничі витрати</a:t>
                      </a:r>
                      <a:endParaRPr lang="uk-UA" sz="1600" noProof="0" dirty="0">
                        <a:latin typeface="Arial" panose="020B0604020202020204" pitchFamily="34" charset="0"/>
                        <a:cs typeface="Arial" panose="020B0604020202020204" pitchFamily="34" charset="0"/>
                      </a:endParaRPr>
                    </a:p>
                  </a:txBody>
                  <a:tcPr anchor="ctr"/>
                </a:tc>
                <a:tc>
                  <a:txBody>
                    <a:bodyPr/>
                    <a:lstStyle/>
                    <a:p>
                      <a:pPr algn="just"/>
                      <a:r>
                        <a:rPr lang="uk-UA" sz="1500" noProof="0" dirty="0" smtClean="0">
                          <a:latin typeface="Arial" panose="020B0604020202020204" pitchFamily="34" charset="0"/>
                          <a:cs typeface="Arial" panose="020B0604020202020204" pitchFamily="34" charset="0"/>
                        </a:rPr>
                        <a:t>витрати на управління, виробниче й господарське обслуговування в межах цеху (виробництва).</a:t>
                      </a:r>
                      <a:r>
                        <a:rPr lang="uk-UA" sz="1500" baseline="0" noProof="0" dirty="0" smtClean="0">
                          <a:latin typeface="Arial" panose="020B0604020202020204" pitchFamily="34" charset="0"/>
                          <a:cs typeface="Arial" panose="020B0604020202020204" pitchFamily="34" charset="0"/>
                        </a:rPr>
                        <a:t> </a:t>
                      </a:r>
                      <a:r>
                        <a:rPr lang="uk-UA" sz="1500" noProof="0" dirty="0" smtClean="0">
                          <a:latin typeface="Arial" panose="020B0604020202020204" pitchFamily="34" charset="0"/>
                          <a:cs typeface="Arial" panose="020B0604020202020204" pitchFamily="34" charset="0"/>
                        </a:rPr>
                        <a:t>Вони розподіляються, як правило, пропорційно основній зарплаті робітників.</a:t>
                      </a:r>
                      <a:endParaRPr lang="uk-UA" sz="1500" noProof="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454623032"/>
                  </a:ext>
                </a:extLst>
              </a:tr>
              <a:tr h="370928">
                <a:tc>
                  <a:txBody>
                    <a:bodyPr/>
                    <a:lstStyle/>
                    <a:p>
                      <a:pPr algn="just"/>
                      <a:r>
                        <a:rPr lang="uk-UA" sz="1600" noProof="0" dirty="0" smtClean="0">
                          <a:latin typeface="Arial" panose="020B0604020202020204" pitchFamily="34" charset="0"/>
                          <a:cs typeface="Arial" panose="020B0604020202020204" pitchFamily="34" charset="0"/>
                        </a:rPr>
                        <a:t>8. </a:t>
                      </a:r>
                      <a:r>
                        <a:rPr lang="uk-UA" sz="1600" kern="1200" noProof="0" dirty="0" smtClean="0">
                          <a:effectLst/>
                          <a:latin typeface="Arial" panose="020B0604020202020204" pitchFamily="34" charset="0"/>
                          <a:cs typeface="Arial" panose="020B0604020202020204" pitchFamily="34" charset="0"/>
                        </a:rPr>
                        <a:t>Втрати від браку</a:t>
                      </a:r>
                      <a:endParaRPr lang="uk-UA" sz="1600" noProof="0" dirty="0">
                        <a:latin typeface="Arial" panose="020B0604020202020204" pitchFamily="34" charset="0"/>
                        <a:cs typeface="Arial" panose="020B0604020202020204" pitchFamily="34" charset="0"/>
                      </a:endParaRPr>
                    </a:p>
                  </a:txBody>
                  <a:tcPr anchor="ctr"/>
                </a:tc>
                <a:tc>
                  <a:txBody>
                    <a:bodyPr/>
                    <a:lstStyle/>
                    <a:p>
                      <a:pPr algn="just"/>
                      <a:r>
                        <a:rPr lang="uk-UA" sz="1500" noProof="0" dirty="0" smtClean="0">
                          <a:latin typeface="Arial" panose="020B0604020202020204" pitchFamily="34" charset="0"/>
                          <a:cs typeface="Arial" panose="020B0604020202020204" pitchFamily="34" charset="0"/>
                        </a:rPr>
                        <a:t>Розраховується за собівартістю остаточного або поправного браку, виходячи з прямих витрат і частини витрат на утримання та експлуатацію загальновиробничих витрат.</a:t>
                      </a:r>
                      <a:endParaRPr lang="uk-UA" sz="1500" noProof="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877662847"/>
                  </a:ext>
                </a:extLst>
              </a:tr>
              <a:tr h="370928">
                <a:tc>
                  <a:txBody>
                    <a:bodyPr/>
                    <a:lstStyle/>
                    <a:p>
                      <a:pPr algn="just"/>
                      <a:r>
                        <a:rPr lang="uk-UA" sz="1600" noProof="0" dirty="0" smtClean="0">
                          <a:latin typeface="Arial" panose="020B0604020202020204" pitchFamily="34" charset="0"/>
                          <a:cs typeface="Arial" panose="020B0604020202020204" pitchFamily="34" charset="0"/>
                        </a:rPr>
                        <a:t>9. Підготовка та освоєння виробництва</a:t>
                      </a:r>
                      <a:endParaRPr lang="uk-UA" sz="1600" noProof="0" dirty="0">
                        <a:latin typeface="Arial" panose="020B0604020202020204" pitchFamily="34" charset="0"/>
                        <a:cs typeface="Arial" panose="020B0604020202020204" pitchFamily="34" charset="0"/>
                      </a:endParaRPr>
                    </a:p>
                  </a:txBody>
                  <a:tcPr anchor="ctr"/>
                </a:tc>
                <a:tc>
                  <a:txBody>
                    <a:bodyPr/>
                    <a:lstStyle/>
                    <a:p>
                      <a:pPr algn="just"/>
                      <a:r>
                        <a:rPr lang="uk-UA" sz="1500" noProof="0" dirty="0" smtClean="0">
                          <a:latin typeface="Arial" panose="020B0604020202020204" pitchFamily="34" charset="0"/>
                          <a:cs typeface="Arial" panose="020B0604020202020204" pitchFamily="34" charset="0"/>
                        </a:rPr>
                        <a:t>може містити три різновиди витрат на: освоєння нових підприємств, виробництв, цехів, агрегатів (пускові витрати); підготовку та освоєння нової продукції; підготовчі роботи в добувній промисловості. Ці витрати списуються на продукцію рівними частками за встановлений період їхнього відшкодування. Витрати на підготовку та освоєння нової продукції в серійному і масовому виробництві згідно з прийнятим порядком фінансуються із прибутку або з позабюджетних фондів фінансування науки і техніки.</a:t>
                      </a:r>
                      <a:endParaRPr lang="uk-UA" sz="1500" noProof="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427275105"/>
                  </a:ext>
                </a:extLst>
              </a:tr>
              <a:tr h="370928">
                <a:tc>
                  <a:txBody>
                    <a:bodyPr/>
                    <a:lstStyle/>
                    <a:p>
                      <a:pPr algn="just"/>
                      <a:r>
                        <a:rPr lang="uk-UA" sz="1600" noProof="0" dirty="0" smtClean="0">
                          <a:latin typeface="Arial" panose="020B0604020202020204" pitchFamily="34" charset="0"/>
                          <a:cs typeface="Arial" panose="020B0604020202020204" pitchFamily="34" charset="0"/>
                        </a:rPr>
                        <a:t>10. Витрати на збут</a:t>
                      </a:r>
                      <a:endParaRPr lang="uk-UA" sz="1600" noProof="0" dirty="0">
                        <a:latin typeface="Arial" panose="020B0604020202020204" pitchFamily="34" charset="0"/>
                        <a:cs typeface="Arial" panose="020B0604020202020204" pitchFamily="34" charset="0"/>
                      </a:endParaRPr>
                    </a:p>
                  </a:txBody>
                  <a:tcPr anchor="ctr"/>
                </a:tc>
                <a:tc>
                  <a:txBody>
                    <a:bodyPr/>
                    <a:lstStyle/>
                    <a:p>
                      <a:pPr algn="just"/>
                      <a:r>
                        <a:rPr lang="uk-UA" sz="1500" noProof="0" dirty="0" smtClean="0">
                          <a:latin typeface="Arial" panose="020B0604020202020204" pitchFamily="34" charset="0"/>
                          <a:cs typeface="Arial" panose="020B0604020202020204" pitchFamily="34" charset="0"/>
                        </a:rPr>
                        <a:t>містить деякі прямі витрати, і їх можна обчислити безпосередньо для окремих виробів (витрати на тару, пакування, рекламу, транспортування, в певний район ринку). Непрямі витрати (на аналіз ринку, комісійні виплати організаціям збуту, проведення ярмарків тощо) розподіляються між виробами пропорційно їхній виробничій собівартості</a:t>
                      </a:r>
                      <a:endParaRPr lang="uk-UA" sz="1500" noProof="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791754873"/>
                  </a:ext>
                </a:extLst>
              </a:tr>
              <a:tr h="370928">
                <a:tc>
                  <a:txBody>
                    <a:bodyPr/>
                    <a:lstStyle/>
                    <a:p>
                      <a:pPr algn="just"/>
                      <a:r>
                        <a:rPr lang="uk-UA" sz="1600" noProof="0" dirty="0" smtClean="0">
                          <a:latin typeface="Arial" panose="020B0604020202020204" pitchFamily="34" charset="0"/>
                          <a:cs typeface="Arial" panose="020B0604020202020204" pitchFamily="34" charset="0"/>
                        </a:rPr>
                        <a:t>11. Адміністративні витрати</a:t>
                      </a:r>
                      <a:endParaRPr lang="uk-UA" sz="1600" noProof="0" dirty="0">
                        <a:latin typeface="Arial" panose="020B0604020202020204" pitchFamily="34" charset="0"/>
                        <a:cs typeface="Arial" panose="020B0604020202020204" pitchFamily="34" charset="0"/>
                      </a:endParaRPr>
                    </a:p>
                  </a:txBody>
                  <a:tcPr anchor="ctr"/>
                </a:tc>
                <a:tc>
                  <a:txBody>
                    <a:bodyPr/>
                    <a:lstStyle/>
                    <a:p>
                      <a:pPr algn="just"/>
                      <a:r>
                        <a:rPr lang="uk-UA" sz="1500" noProof="0" dirty="0" smtClean="0">
                          <a:latin typeface="Arial" panose="020B0604020202020204" pitchFamily="34" charset="0"/>
                          <a:cs typeface="Arial" panose="020B0604020202020204" pitchFamily="34" charset="0"/>
                        </a:rPr>
                        <a:t>витрати на управління, виробниче й господарське обслуговування на рівні підприємства. Вони розподіляються, як правило, пропорційно основній зарплаті робітників</a:t>
                      </a:r>
                      <a:endParaRPr lang="uk-UA" sz="1500" noProof="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577371202"/>
                  </a:ext>
                </a:extLst>
              </a:tr>
            </a:tbl>
          </a:graphicData>
        </a:graphic>
      </p:graphicFrame>
      <p:sp>
        <p:nvSpPr>
          <p:cNvPr id="3" name="Прямоугольник 2"/>
          <p:cNvSpPr/>
          <p:nvPr/>
        </p:nvSpPr>
        <p:spPr>
          <a:xfrm>
            <a:off x="235131" y="0"/>
            <a:ext cx="11956869" cy="461665"/>
          </a:xfrm>
          <a:prstGeom prst="rect">
            <a:avLst/>
          </a:prstGeom>
        </p:spPr>
        <p:txBody>
          <a:bodyPr wrap="square">
            <a:spAutoFit/>
          </a:bodyPr>
          <a:lstStyle/>
          <a:p>
            <a:pPr algn="ctr"/>
            <a:r>
              <a:rPr lang="uk-UA" sz="2400" b="1" i="1" u="sng"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Основні статті калькуляції</a:t>
            </a:r>
            <a:endParaRPr lang="uk-UA" sz="2400" b="1" i="1" u="sng"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590096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35131" y="0"/>
            <a:ext cx="11956869" cy="461665"/>
          </a:xfrm>
          <a:prstGeom prst="rect">
            <a:avLst/>
          </a:prstGeom>
        </p:spPr>
        <p:txBody>
          <a:bodyPr wrap="square">
            <a:spAutoFit/>
          </a:bodyPr>
          <a:lstStyle/>
          <a:p>
            <a:pPr algn="ctr"/>
            <a:r>
              <a:rPr lang="uk-UA" sz="2400" b="1" i="1" u="sng"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Основні статті калькуляції</a:t>
            </a:r>
            <a:r>
              <a:rPr lang="pl-PL" sz="2400" b="1" i="1" u="sng"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uk-UA" sz="2400" b="1" i="1" u="sng"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сільгосппідприємства</a:t>
            </a:r>
            <a:endParaRPr lang="uk-UA" sz="2400" b="1" i="1" u="sng"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graphicFrame>
        <p:nvGraphicFramePr>
          <p:cNvPr id="4" name="Таблица 3"/>
          <p:cNvGraphicFramePr>
            <a:graphicFrameLocks noGrp="1"/>
          </p:cNvGraphicFramePr>
          <p:nvPr>
            <p:extLst>
              <p:ext uri="{D42A27DB-BD31-4B8C-83A1-F6EECF244321}">
                <p14:modId xmlns:p14="http://schemas.microsoft.com/office/powerpoint/2010/main" val="487965768"/>
              </p:ext>
            </p:extLst>
          </p:nvPr>
        </p:nvGraphicFramePr>
        <p:xfrm>
          <a:off x="1705429" y="701040"/>
          <a:ext cx="8679542" cy="4937760"/>
        </p:xfrm>
        <a:graphic>
          <a:graphicData uri="http://schemas.openxmlformats.org/drawingml/2006/table">
            <a:tbl>
              <a:tblPr firstRow="1" bandRow="1">
                <a:tableStyleId>{5C22544A-7EE6-4342-B048-85BDC9FD1C3A}</a:tableStyleId>
              </a:tblPr>
              <a:tblGrid>
                <a:gridCol w="8679542">
                  <a:extLst>
                    <a:ext uri="{9D8B030D-6E8A-4147-A177-3AD203B41FA5}">
                      <a16:colId xmlns:a16="http://schemas.microsoft.com/office/drawing/2014/main" val="3804756238"/>
                    </a:ext>
                  </a:extLst>
                </a:gridCol>
              </a:tblGrid>
              <a:tr h="370840">
                <a:tc>
                  <a:txBody>
                    <a:bodyPr/>
                    <a:lstStyle/>
                    <a:p>
                      <a:pPr algn="ctr"/>
                      <a:r>
                        <a:rPr lang="uk-UA" sz="2400" dirty="0" smtClean="0"/>
                        <a:t>Основні статті калькуляції сільгосппідприємства</a:t>
                      </a:r>
                    </a:p>
                    <a:p>
                      <a:endParaRPr lang="uk-UA" sz="2400" dirty="0"/>
                    </a:p>
                  </a:txBody>
                  <a:tcPr anchor="ctr"/>
                </a:tc>
                <a:extLst>
                  <a:ext uri="{0D108BD9-81ED-4DB2-BD59-A6C34878D82A}">
                    <a16:rowId xmlns:a16="http://schemas.microsoft.com/office/drawing/2014/main" val="3683150622"/>
                  </a:ext>
                </a:extLst>
              </a:tr>
              <a:tr h="370840">
                <a:tc>
                  <a:txBody>
                    <a:bodyPr/>
                    <a:lstStyle/>
                    <a:p>
                      <a:pPr marL="285750" marR="0" indent="-285750" algn="just"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uk-UA" sz="2400" dirty="0" smtClean="0">
                          <a:latin typeface="Arial" panose="020B0604020202020204" pitchFamily="34" charset="0"/>
                          <a:cs typeface="Arial" panose="020B0604020202020204" pitchFamily="34" charset="0"/>
                        </a:rPr>
                        <a:t>Насіння та посадковий матеріал</a:t>
                      </a:r>
                    </a:p>
                  </a:txBody>
                  <a:tcPr/>
                </a:tc>
                <a:extLst>
                  <a:ext uri="{0D108BD9-81ED-4DB2-BD59-A6C34878D82A}">
                    <a16:rowId xmlns:a16="http://schemas.microsoft.com/office/drawing/2014/main" val="408798316"/>
                  </a:ext>
                </a:extLst>
              </a:tr>
              <a:tr h="370840">
                <a:tc>
                  <a:txBody>
                    <a:bodyPr/>
                    <a:lstStyle/>
                    <a:p>
                      <a:pPr marL="285750" marR="0" indent="-285750" algn="just"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uk-UA" sz="2400" dirty="0" smtClean="0">
                          <a:latin typeface="Arial" panose="020B0604020202020204" pitchFamily="34" charset="0"/>
                          <a:cs typeface="Arial" panose="020B0604020202020204" pitchFamily="34" charset="0"/>
                        </a:rPr>
                        <a:t>Мінеральні добрива</a:t>
                      </a:r>
                    </a:p>
                  </a:txBody>
                  <a:tcPr/>
                </a:tc>
                <a:extLst>
                  <a:ext uri="{0D108BD9-81ED-4DB2-BD59-A6C34878D82A}">
                    <a16:rowId xmlns:a16="http://schemas.microsoft.com/office/drawing/2014/main" val="2059534850"/>
                  </a:ext>
                </a:extLst>
              </a:tr>
              <a:tr h="370840">
                <a:tc>
                  <a:txBody>
                    <a:bodyPr/>
                    <a:lstStyle/>
                    <a:p>
                      <a:pPr marL="285750" marR="0" indent="-285750" algn="just"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uk-UA" sz="2400" dirty="0" smtClean="0">
                          <a:latin typeface="Arial" panose="020B0604020202020204" pitchFamily="34" charset="0"/>
                          <a:cs typeface="Arial" panose="020B0604020202020204" pitchFamily="34" charset="0"/>
                        </a:rPr>
                        <a:t>Пально-мастильні матеріали</a:t>
                      </a:r>
                    </a:p>
                  </a:txBody>
                  <a:tcPr/>
                </a:tc>
                <a:extLst>
                  <a:ext uri="{0D108BD9-81ED-4DB2-BD59-A6C34878D82A}">
                    <a16:rowId xmlns:a16="http://schemas.microsoft.com/office/drawing/2014/main" val="3131957884"/>
                  </a:ext>
                </a:extLst>
              </a:tr>
              <a:tr h="370840">
                <a:tc>
                  <a:txBody>
                    <a:bodyPr/>
                    <a:lstStyle/>
                    <a:p>
                      <a:pPr marL="285750" marR="0" indent="-285750" algn="just"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uk-UA" sz="2400" dirty="0" smtClean="0">
                          <a:latin typeface="Arial" panose="020B0604020202020204" pitchFamily="34" charset="0"/>
                          <a:cs typeface="Arial" panose="020B0604020202020204" pitchFamily="34" charset="0"/>
                        </a:rPr>
                        <a:t>Прямі матеріальні витрати</a:t>
                      </a:r>
                    </a:p>
                  </a:txBody>
                  <a:tcPr/>
                </a:tc>
                <a:extLst>
                  <a:ext uri="{0D108BD9-81ED-4DB2-BD59-A6C34878D82A}">
                    <a16:rowId xmlns:a16="http://schemas.microsoft.com/office/drawing/2014/main" val="255912787"/>
                  </a:ext>
                </a:extLst>
              </a:tr>
              <a:tr h="370840">
                <a:tc>
                  <a:txBody>
                    <a:bodyPr/>
                    <a:lstStyle/>
                    <a:p>
                      <a:pPr marL="285750" marR="0" indent="-285750" algn="just"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uk-UA" sz="2400" dirty="0" smtClean="0">
                          <a:latin typeface="Arial" panose="020B0604020202020204" pitchFamily="34" charset="0"/>
                          <a:cs typeface="Arial" panose="020B0604020202020204" pitchFamily="34" charset="0"/>
                        </a:rPr>
                        <a:t>Прямі витрати на оплату праці</a:t>
                      </a:r>
                    </a:p>
                  </a:txBody>
                  <a:tcPr/>
                </a:tc>
                <a:extLst>
                  <a:ext uri="{0D108BD9-81ED-4DB2-BD59-A6C34878D82A}">
                    <a16:rowId xmlns:a16="http://schemas.microsoft.com/office/drawing/2014/main" val="1867466879"/>
                  </a:ext>
                </a:extLst>
              </a:tr>
              <a:tr h="370840">
                <a:tc>
                  <a:txBody>
                    <a:bodyPr/>
                    <a:lstStyle/>
                    <a:p>
                      <a:pPr marL="285750" marR="0" indent="-285750" algn="just"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uk-UA" sz="2400" dirty="0" smtClean="0">
                          <a:latin typeface="Arial" panose="020B0604020202020204" pitchFamily="34" charset="0"/>
                          <a:cs typeface="Arial" panose="020B0604020202020204" pitchFamily="34" charset="0"/>
                        </a:rPr>
                        <a:t>ЄСВ</a:t>
                      </a:r>
                    </a:p>
                  </a:txBody>
                  <a:tcPr/>
                </a:tc>
                <a:extLst>
                  <a:ext uri="{0D108BD9-81ED-4DB2-BD59-A6C34878D82A}">
                    <a16:rowId xmlns:a16="http://schemas.microsoft.com/office/drawing/2014/main" val="2388286372"/>
                  </a:ext>
                </a:extLst>
              </a:tr>
              <a:tr h="370840">
                <a:tc>
                  <a:txBody>
                    <a:bodyPr/>
                    <a:lstStyle/>
                    <a:p>
                      <a:pPr marL="285750" marR="0" indent="-285750" algn="just"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uk-UA" sz="2400" dirty="0" smtClean="0">
                          <a:latin typeface="Arial" panose="020B0604020202020204" pitchFamily="34" charset="0"/>
                          <a:cs typeface="Arial" panose="020B0604020202020204" pitchFamily="34" charset="0"/>
                        </a:rPr>
                        <a:t>Амортизація</a:t>
                      </a:r>
                    </a:p>
                  </a:txBody>
                  <a:tcPr/>
                </a:tc>
                <a:extLst>
                  <a:ext uri="{0D108BD9-81ED-4DB2-BD59-A6C34878D82A}">
                    <a16:rowId xmlns:a16="http://schemas.microsoft.com/office/drawing/2014/main" val="2177026315"/>
                  </a:ext>
                </a:extLst>
              </a:tr>
              <a:tr h="370840">
                <a:tc>
                  <a:txBody>
                    <a:bodyPr/>
                    <a:lstStyle/>
                    <a:p>
                      <a:pPr marL="285750" marR="0" indent="-285750" algn="just"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uk-UA" sz="2400" dirty="0" smtClean="0">
                          <a:latin typeface="Arial" panose="020B0604020202020204" pitchFamily="34" charset="0"/>
                          <a:cs typeface="Arial" panose="020B0604020202020204" pitchFamily="34" charset="0"/>
                        </a:rPr>
                        <a:t>Послуги сторонніх організацій</a:t>
                      </a:r>
                    </a:p>
                  </a:txBody>
                  <a:tcPr/>
                </a:tc>
                <a:extLst>
                  <a:ext uri="{0D108BD9-81ED-4DB2-BD59-A6C34878D82A}">
                    <a16:rowId xmlns:a16="http://schemas.microsoft.com/office/drawing/2014/main" val="1730515478"/>
                  </a:ext>
                </a:extLst>
              </a:tr>
              <a:tr h="370840">
                <a:tc>
                  <a:txBody>
                    <a:bodyPr/>
                    <a:lstStyle/>
                    <a:p>
                      <a:pPr marL="285750" marR="0" indent="-285750" algn="just"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uk-UA" sz="2400" dirty="0" smtClean="0">
                          <a:latin typeface="Arial" panose="020B0604020202020204" pitchFamily="34" charset="0"/>
                          <a:cs typeface="Arial" panose="020B0604020202020204" pitchFamily="34" charset="0"/>
                        </a:rPr>
                        <a:t>Інші прямі та загальновиробничі витрати</a:t>
                      </a:r>
                    </a:p>
                  </a:txBody>
                  <a:tcPr/>
                </a:tc>
                <a:extLst>
                  <a:ext uri="{0D108BD9-81ED-4DB2-BD59-A6C34878D82A}">
                    <a16:rowId xmlns:a16="http://schemas.microsoft.com/office/drawing/2014/main" val="1471847144"/>
                  </a:ext>
                </a:extLst>
              </a:tr>
            </a:tbl>
          </a:graphicData>
        </a:graphic>
      </p:graphicFrame>
    </p:spTree>
    <p:extLst>
      <p:ext uri="{BB962C8B-B14F-4D97-AF65-F5344CB8AC3E}">
        <p14:creationId xmlns:p14="http://schemas.microsoft.com/office/powerpoint/2010/main" val="994080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48194" y="143691"/>
            <a:ext cx="11943806" cy="369332"/>
          </a:xfrm>
          <a:prstGeom prst="rect">
            <a:avLst/>
          </a:prstGeom>
        </p:spPr>
        <p:txBody>
          <a:bodyPr wrap="square">
            <a:spAutoFit/>
          </a:bodyPr>
          <a:lstStyle/>
          <a:p>
            <a:pPr algn="ctr"/>
            <a:r>
              <a:rPr lang="uk-UA" b="1" i="1" u="sng"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Основні статті калькуляції</a:t>
            </a:r>
            <a:r>
              <a:rPr lang="pl-PL" b="1" i="1" u="sng"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uk-UA" b="1" i="1" u="sng"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будівельних робіт</a:t>
            </a:r>
            <a:endParaRPr lang="uk-UA" b="1" i="1" u="sng"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 name="Прямоугольник 2"/>
          <p:cNvSpPr/>
          <p:nvPr/>
        </p:nvSpPr>
        <p:spPr>
          <a:xfrm>
            <a:off x="1489167" y="513023"/>
            <a:ext cx="10097588" cy="5909310"/>
          </a:xfrm>
          <a:prstGeom prst="rect">
            <a:avLst/>
          </a:prstGeom>
        </p:spPr>
        <p:txBody>
          <a:bodyPr wrap="square">
            <a:spAutoFit/>
          </a:bodyPr>
          <a:lstStyle/>
          <a:p>
            <a:pPr algn="just" fontAlgn="base"/>
            <a:r>
              <a:rPr lang="uk-UA" dirty="0" smtClean="0">
                <a:solidFill>
                  <a:srgbClr val="333333"/>
                </a:solidFill>
                <a:latin typeface="Arial" panose="020B0604020202020204" pitchFamily="34" charset="0"/>
                <a:cs typeface="Arial" panose="020B0604020202020204" pitchFamily="34" charset="0"/>
              </a:rPr>
              <a:t>1. Прямі матеріальні витрати:</a:t>
            </a:r>
          </a:p>
          <a:p>
            <a:pPr algn="just" fontAlgn="base"/>
            <a:r>
              <a:rPr lang="uk-UA" dirty="0" smtClean="0">
                <a:solidFill>
                  <a:srgbClr val="333333"/>
                </a:solidFill>
                <a:latin typeface="Arial" panose="020B0604020202020204" pitchFamily="34" charset="0"/>
                <a:cs typeface="Arial" panose="020B0604020202020204" pitchFamily="34" charset="0"/>
              </a:rPr>
              <a:t>1.1. будівельні матеріали;</a:t>
            </a:r>
          </a:p>
          <a:p>
            <a:pPr algn="just" fontAlgn="base"/>
            <a:r>
              <a:rPr lang="uk-UA" dirty="0" smtClean="0">
                <a:solidFill>
                  <a:srgbClr val="333333"/>
                </a:solidFill>
                <a:latin typeface="Arial" panose="020B0604020202020204" pitchFamily="34" charset="0"/>
                <a:cs typeface="Arial" panose="020B0604020202020204" pitchFamily="34" charset="0"/>
              </a:rPr>
              <a:t>1.2. вузли та комплектуючі;</a:t>
            </a:r>
          </a:p>
          <a:p>
            <a:pPr algn="just" fontAlgn="base"/>
            <a:r>
              <a:rPr lang="uk-UA" dirty="0" smtClean="0">
                <a:solidFill>
                  <a:srgbClr val="333333"/>
                </a:solidFill>
                <a:latin typeface="Arial" panose="020B0604020202020204" pitchFamily="34" charset="0"/>
                <a:cs typeface="Arial" panose="020B0604020202020204" pitchFamily="34" charset="0"/>
              </a:rPr>
              <a:t>1.3. паливо;</a:t>
            </a:r>
          </a:p>
          <a:p>
            <a:pPr algn="just" fontAlgn="base"/>
            <a:r>
              <a:rPr lang="uk-UA" dirty="0" smtClean="0">
                <a:solidFill>
                  <a:srgbClr val="333333"/>
                </a:solidFill>
                <a:latin typeface="Arial" panose="020B0604020202020204" pitchFamily="34" charset="0"/>
                <a:cs typeface="Arial" panose="020B0604020202020204" pitchFamily="34" charset="0"/>
              </a:rPr>
              <a:t>1.4. будівельний інструмент;</a:t>
            </a:r>
          </a:p>
          <a:p>
            <a:pPr algn="just" fontAlgn="base"/>
            <a:r>
              <a:rPr lang="uk-UA" dirty="0" smtClean="0">
                <a:solidFill>
                  <a:srgbClr val="333333"/>
                </a:solidFill>
                <a:latin typeface="Arial" panose="020B0604020202020204" pitchFamily="34" charset="0"/>
                <a:cs typeface="Arial" panose="020B0604020202020204" pitchFamily="34" charset="0"/>
              </a:rPr>
              <a:t>1.5. спецодяг і засоби індивідуального захисту;</a:t>
            </a:r>
          </a:p>
          <a:p>
            <a:pPr algn="just" fontAlgn="base"/>
            <a:r>
              <a:rPr lang="uk-UA" dirty="0" smtClean="0">
                <a:solidFill>
                  <a:srgbClr val="333333"/>
                </a:solidFill>
                <a:latin typeface="Arial" panose="020B0604020202020204" pitchFamily="34" charset="0"/>
                <a:cs typeface="Arial" panose="020B0604020202020204" pitchFamily="34" charset="0"/>
              </a:rPr>
              <a:t>1.6. інші прямі матеріальні витрати;</a:t>
            </a:r>
          </a:p>
          <a:p>
            <a:pPr algn="just" fontAlgn="base"/>
            <a:r>
              <a:rPr lang="uk-UA" dirty="0" smtClean="0">
                <a:solidFill>
                  <a:srgbClr val="333333"/>
                </a:solidFill>
                <a:latin typeface="Arial" panose="020B0604020202020204" pitchFamily="34" charset="0"/>
                <a:cs typeface="Arial" panose="020B0604020202020204" pitchFamily="34" charset="0"/>
              </a:rPr>
              <a:t>2. Оплата праці виробничого персоналу</a:t>
            </a:r>
          </a:p>
          <a:p>
            <a:pPr algn="just" fontAlgn="base"/>
            <a:r>
              <a:rPr lang="uk-UA" dirty="0" smtClean="0">
                <a:solidFill>
                  <a:srgbClr val="333333"/>
                </a:solidFill>
                <a:latin typeface="Arial" panose="020B0604020202020204" pitchFamily="34" charset="0"/>
                <a:cs typeface="Arial" panose="020B0604020202020204" pitchFamily="34" charset="0"/>
              </a:rPr>
              <a:t>3. Інші прямі витрати:</a:t>
            </a:r>
          </a:p>
          <a:p>
            <a:pPr algn="just" fontAlgn="base"/>
            <a:r>
              <a:rPr lang="uk-UA" dirty="0" smtClean="0">
                <a:solidFill>
                  <a:srgbClr val="333333"/>
                </a:solidFill>
                <a:latin typeface="Arial" panose="020B0604020202020204" pitchFamily="34" charset="0"/>
                <a:cs typeface="Arial" panose="020B0604020202020204" pitchFamily="34" charset="0"/>
              </a:rPr>
              <a:t>3.1. амортизація виробничих основних засобів;</a:t>
            </a:r>
          </a:p>
          <a:p>
            <a:pPr algn="just" fontAlgn="base"/>
            <a:r>
              <a:rPr lang="uk-UA" dirty="0" smtClean="0">
                <a:solidFill>
                  <a:srgbClr val="333333"/>
                </a:solidFill>
                <a:latin typeface="Arial" panose="020B0604020202020204" pitchFamily="34" charset="0"/>
                <a:cs typeface="Arial" panose="020B0604020202020204" pitchFamily="34" charset="0"/>
              </a:rPr>
              <a:t>3.2. техобслуговування і ремонт виробничих основних засобів;</a:t>
            </a:r>
          </a:p>
          <a:p>
            <a:pPr algn="just" fontAlgn="base"/>
            <a:r>
              <a:rPr lang="uk-UA" dirty="0" smtClean="0">
                <a:solidFill>
                  <a:srgbClr val="333333"/>
                </a:solidFill>
                <a:latin typeface="Arial" panose="020B0604020202020204" pitchFamily="34" charset="0"/>
                <a:cs typeface="Arial" panose="020B0604020202020204" pitchFamily="34" charset="0"/>
              </a:rPr>
              <a:t>3.3. послуги сторонніх організацій, у тому числі субпідрядників;</a:t>
            </a:r>
          </a:p>
          <a:p>
            <a:pPr algn="just" fontAlgn="base"/>
            <a:r>
              <a:rPr lang="uk-UA" dirty="0" smtClean="0">
                <a:solidFill>
                  <a:srgbClr val="333333"/>
                </a:solidFill>
                <a:latin typeface="Arial" panose="020B0604020202020204" pitchFamily="34" charset="0"/>
                <a:cs typeface="Arial" panose="020B0604020202020204" pitchFamily="34" charset="0"/>
              </a:rPr>
              <a:t>3.4. відрахування на соціальне страхування;</a:t>
            </a:r>
          </a:p>
          <a:p>
            <a:pPr algn="just" fontAlgn="base"/>
            <a:r>
              <a:rPr lang="uk-UA" dirty="0" smtClean="0">
                <a:solidFill>
                  <a:srgbClr val="333333"/>
                </a:solidFill>
                <a:latin typeface="Arial" panose="020B0604020202020204" pitchFamily="34" charset="0"/>
                <a:cs typeface="Arial" panose="020B0604020202020204" pitchFamily="34" charset="0"/>
              </a:rPr>
              <a:t>3.5. інші прямі витрати.</a:t>
            </a:r>
          </a:p>
          <a:p>
            <a:pPr algn="just" fontAlgn="base"/>
            <a:r>
              <a:rPr lang="uk-UA" dirty="0" smtClean="0">
                <a:solidFill>
                  <a:srgbClr val="333333"/>
                </a:solidFill>
                <a:latin typeface="Arial" panose="020B0604020202020204" pitchFamily="34" charset="0"/>
                <a:cs typeface="Arial" panose="020B0604020202020204" pitchFamily="34" charset="0"/>
              </a:rPr>
              <a:t>4. </a:t>
            </a:r>
            <a:r>
              <a:rPr lang="uk-UA" dirty="0">
                <a:solidFill>
                  <a:srgbClr val="333333"/>
                </a:solidFill>
                <a:latin typeface="Arial" panose="020B0604020202020204" pitchFamily="34" charset="0"/>
                <a:cs typeface="Arial" panose="020B0604020202020204" pitchFamily="34" charset="0"/>
              </a:rPr>
              <a:t>З</a:t>
            </a:r>
            <a:r>
              <a:rPr lang="uk-UA" dirty="0" smtClean="0">
                <a:solidFill>
                  <a:srgbClr val="333333"/>
                </a:solidFill>
                <a:latin typeface="Arial" panose="020B0604020202020204" pitchFamily="34" charset="0"/>
                <a:cs typeface="Arial" panose="020B0604020202020204" pitchFamily="34" charset="0"/>
              </a:rPr>
              <a:t>агальновиробничі витрат:</a:t>
            </a:r>
          </a:p>
          <a:p>
            <a:pPr algn="just" fontAlgn="base"/>
            <a:r>
              <a:rPr lang="uk-UA" dirty="0" smtClean="0">
                <a:solidFill>
                  <a:srgbClr val="333333"/>
                </a:solidFill>
                <a:latin typeface="Arial" panose="020B0604020202020204" pitchFamily="34" charset="0"/>
                <a:cs typeface="Arial" panose="020B0604020202020204" pitchFamily="34" charset="0"/>
              </a:rPr>
              <a:t>4.1 витрати на управління виробництвом;</a:t>
            </a:r>
          </a:p>
          <a:p>
            <a:pPr algn="just" fontAlgn="base"/>
            <a:r>
              <a:rPr lang="uk-UA" dirty="0" smtClean="0">
                <a:solidFill>
                  <a:srgbClr val="333333"/>
                </a:solidFill>
                <a:latin typeface="Arial" panose="020B0604020202020204" pitchFamily="34" charset="0"/>
                <a:cs typeface="Arial" panose="020B0604020202020204" pitchFamily="34" charset="0"/>
              </a:rPr>
              <a:t>4.2 витрати на утримання та амортизацію устаткування загальновиробничого призначення;</a:t>
            </a:r>
          </a:p>
          <a:p>
            <a:pPr algn="just" fontAlgn="base"/>
            <a:r>
              <a:rPr lang="uk-UA" dirty="0" smtClean="0">
                <a:solidFill>
                  <a:srgbClr val="333333"/>
                </a:solidFill>
                <a:latin typeface="Arial" panose="020B0604020202020204" pitchFamily="34" charset="0"/>
                <a:cs typeface="Arial" panose="020B0604020202020204" pitchFamily="34" charset="0"/>
              </a:rPr>
              <a:t>4.3 витрати на оренду і утримання виробничого приміщення;</a:t>
            </a:r>
          </a:p>
          <a:p>
            <a:pPr algn="just" fontAlgn="base"/>
            <a:r>
              <a:rPr lang="uk-UA" dirty="0" smtClean="0">
                <a:solidFill>
                  <a:srgbClr val="333333"/>
                </a:solidFill>
                <a:latin typeface="Arial" panose="020B0604020202020204" pitchFamily="34" charset="0"/>
                <a:cs typeface="Arial" panose="020B0604020202020204" pitchFamily="34" charset="0"/>
              </a:rPr>
              <a:t>4.4 витрати на розвиток технологій;</a:t>
            </a:r>
          </a:p>
          <a:p>
            <a:pPr algn="just" fontAlgn="base"/>
            <a:r>
              <a:rPr lang="uk-UA" dirty="0" smtClean="0">
                <a:solidFill>
                  <a:srgbClr val="333333"/>
                </a:solidFill>
                <a:latin typeface="Arial" panose="020B0604020202020204" pitchFamily="34" charset="0"/>
                <a:cs typeface="Arial" panose="020B0604020202020204" pitchFamily="34" charset="0"/>
              </a:rPr>
              <a:t>4.5 витрати на охорону праці;</a:t>
            </a:r>
          </a:p>
          <a:p>
            <a:pPr algn="just" fontAlgn="base"/>
            <a:r>
              <a:rPr lang="uk-UA" dirty="0" smtClean="0">
                <a:solidFill>
                  <a:srgbClr val="333333"/>
                </a:solidFill>
                <a:latin typeface="Arial" panose="020B0604020202020204" pitchFamily="34" charset="0"/>
                <a:cs typeface="Arial" panose="020B0604020202020204" pitchFamily="34" charset="0"/>
              </a:rPr>
              <a:t>4.6 інші витрати.</a:t>
            </a:r>
            <a:endParaRPr lang="uk-UA" b="0" i="0" dirty="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667478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48194" y="143691"/>
            <a:ext cx="11943806" cy="369332"/>
          </a:xfrm>
          <a:prstGeom prst="rect">
            <a:avLst/>
          </a:prstGeom>
        </p:spPr>
        <p:txBody>
          <a:bodyPr wrap="square">
            <a:spAutoFit/>
          </a:bodyPr>
          <a:lstStyle/>
          <a:p>
            <a:pPr algn="ctr"/>
            <a:r>
              <a:rPr lang="uk-UA" b="1" i="1" u="sng"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Основні статті калькуляції</a:t>
            </a:r>
            <a:r>
              <a:rPr lang="pl-PL" b="1" i="1" u="sng"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uk-UA" b="1" i="1" u="sng"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у промисловості</a:t>
            </a:r>
            <a:endParaRPr lang="uk-UA" b="1" i="1" u="sng"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 name="Прямоугольник 3"/>
          <p:cNvSpPr/>
          <p:nvPr/>
        </p:nvSpPr>
        <p:spPr>
          <a:xfrm>
            <a:off x="1598024" y="559954"/>
            <a:ext cx="10593976" cy="1323439"/>
          </a:xfrm>
          <a:prstGeom prst="rect">
            <a:avLst/>
          </a:prstGeom>
        </p:spPr>
        <p:txBody>
          <a:bodyPr wrap="square">
            <a:spAutoFit/>
          </a:bodyPr>
          <a:lstStyle/>
          <a:p>
            <a:pPr algn="just"/>
            <a:r>
              <a:rPr lang="uk-UA" sz="1600" dirty="0" smtClean="0">
                <a:latin typeface="Arial" panose="020B0604020202020204" pitchFamily="34" charset="0"/>
                <a:cs typeface="Arial" panose="020B0604020202020204" pitchFamily="34" charset="0"/>
              </a:rPr>
              <a:t>матеріальні витрати</a:t>
            </a:r>
          </a:p>
          <a:p>
            <a:pPr algn="just"/>
            <a:r>
              <a:rPr lang="uk-UA" sz="1600" dirty="0" smtClean="0">
                <a:latin typeface="Arial" panose="020B0604020202020204" pitchFamily="34" charset="0"/>
                <a:cs typeface="Arial" panose="020B0604020202020204" pitchFamily="34" charset="0"/>
              </a:rPr>
              <a:t>витрати на оплату праці</a:t>
            </a:r>
          </a:p>
          <a:p>
            <a:pPr algn="just"/>
            <a:r>
              <a:rPr lang="uk-UA" sz="1600" dirty="0" smtClean="0">
                <a:latin typeface="Arial" panose="020B0604020202020204" pitchFamily="34" charset="0"/>
                <a:cs typeface="Arial" panose="020B0604020202020204" pitchFamily="34" charset="0"/>
              </a:rPr>
              <a:t>відрахування на соціальні заходи                                              Це групування є єдиним для всієї промисловості</a:t>
            </a:r>
          </a:p>
          <a:p>
            <a:pPr algn="just"/>
            <a:r>
              <a:rPr lang="uk-UA" sz="1600" dirty="0" smtClean="0">
                <a:latin typeface="Arial" panose="020B0604020202020204" pitchFamily="34" charset="0"/>
                <a:cs typeface="Arial" panose="020B0604020202020204" pitchFamily="34" charset="0"/>
              </a:rPr>
              <a:t>амортизація основних фондів та нематеріальних активів</a:t>
            </a:r>
          </a:p>
          <a:p>
            <a:pPr algn="just"/>
            <a:r>
              <a:rPr lang="uk-UA" sz="1600" dirty="0" smtClean="0">
                <a:latin typeface="Arial" panose="020B0604020202020204" pitchFamily="34" charset="0"/>
                <a:cs typeface="Arial" panose="020B0604020202020204" pitchFamily="34" charset="0"/>
              </a:rPr>
              <a:t>інші витрати.</a:t>
            </a:r>
            <a:endParaRPr lang="uk-UA" sz="1600" dirty="0">
              <a:latin typeface="Arial" panose="020B0604020202020204" pitchFamily="34" charset="0"/>
              <a:cs typeface="Arial" panose="020B0604020202020204" pitchFamily="34" charset="0"/>
            </a:endParaRPr>
          </a:p>
        </p:txBody>
      </p:sp>
      <p:sp>
        <p:nvSpPr>
          <p:cNvPr id="5" name="Двойные фигурные скобки 4"/>
          <p:cNvSpPr/>
          <p:nvPr/>
        </p:nvSpPr>
        <p:spPr>
          <a:xfrm>
            <a:off x="1493520" y="613954"/>
            <a:ext cx="5868000" cy="1188000"/>
          </a:xfrm>
          <a:prstGeom prst="bracePair">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uk-UA">
              <a:ln w="0"/>
              <a:effectLst>
                <a:outerShdw blurRad="38100" dist="19050" dir="2700000" algn="tl" rotWithShape="0">
                  <a:schemeClr val="dk1">
                    <a:alpha val="40000"/>
                  </a:schemeClr>
                </a:outerShdw>
              </a:effectLst>
            </a:endParaRPr>
          </a:p>
        </p:txBody>
      </p:sp>
      <p:sp>
        <p:nvSpPr>
          <p:cNvPr id="6" name="Прямоугольник 5"/>
          <p:cNvSpPr/>
          <p:nvPr/>
        </p:nvSpPr>
        <p:spPr>
          <a:xfrm>
            <a:off x="513805" y="1801954"/>
            <a:ext cx="11678195" cy="4401205"/>
          </a:xfrm>
          <a:prstGeom prst="rect">
            <a:avLst/>
          </a:prstGeom>
        </p:spPr>
        <p:txBody>
          <a:bodyPr wrap="square">
            <a:spAutoFit/>
          </a:bodyPr>
          <a:lstStyle/>
          <a:p>
            <a:pPr marL="342900" indent="450000" algn="just">
              <a:buFont typeface="+mj-lt"/>
              <a:buAutoNum type="arabicPeriod"/>
            </a:pPr>
            <a:r>
              <a:rPr lang="uk-UA" sz="1600" dirty="0" smtClean="0">
                <a:latin typeface="Arial" panose="020B0604020202020204" pitchFamily="34" charset="0"/>
                <a:cs typeface="Arial" panose="020B0604020202020204" pitchFamily="34" charset="0"/>
              </a:rPr>
              <a:t>сировина та матеріали;</a:t>
            </a:r>
          </a:p>
          <a:p>
            <a:pPr marL="342900" indent="450000" algn="just">
              <a:buFont typeface="+mj-lt"/>
              <a:buAutoNum type="arabicPeriod"/>
            </a:pPr>
            <a:r>
              <a:rPr lang="uk-UA" sz="1600" dirty="0" smtClean="0">
                <a:latin typeface="Arial" panose="020B0604020202020204" pitchFamily="34" charset="0"/>
                <a:cs typeface="Arial" panose="020B0604020202020204" pitchFamily="34" charset="0"/>
              </a:rPr>
              <a:t>покупні комплектуючі вироби, напівфабрикати, роботи і послуги виробничого характеру сторонніх підприємств та організацій;</a:t>
            </a:r>
          </a:p>
          <a:p>
            <a:pPr marL="342900" indent="450000" algn="just">
              <a:buFont typeface="+mj-lt"/>
              <a:buAutoNum type="arabicPeriod"/>
            </a:pPr>
            <a:r>
              <a:rPr lang="uk-UA" sz="1600" dirty="0" smtClean="0">
                <a:latin typeface="Arial" panose="020B0604020202020204" pitchFamily="34" charset="0"/>
                <a:cs typeface="Arial" panose="020B0604020202020204" pitchFamily="34" charset="0"/>
              </a:rPr>
              <a:t>паливо й енергія на технологічні цілі;</a:t>
            </a:r>
          </a:p>
          <a:p>
            <a:pPr marL="342900" indent="450000" algn="just">
              <a:buFont typeface="+mj-lt"/>
              <a:buAutoNum type="arabicPeriod"/>
            </a:pPr>
            <a:r>
              <a:rPr lang="uk-UA" sz="1600" dirty="0" smtClean="0">
                <a:latin typeface="Arial" panose="020B0604020202020204" pitchFamily="34" charset="0"/>
                <a:cs typeface="Arial" panose="020B0604020202020204" pitchFamily="34" charset="0"/>
              </a:rPr>
              <a:t>зворотні відходи (вираховуються);</a:t>
            </a:r>
          </a:p>
          <a:p>
            <a:pPr marL="342900" indent="450000" algn="just">
              <a:buFont typeface="+mj-lt"/>
              <a:buAutoNum type="arabicPeriod"/>
            </a:pPr>
            <a:r>
              <a:rPr lang="uk-UA" sz="1600" dirty="0" smtClean="0">
                <a:latin typeface="Arial" panose="020B0604020202020204" pitchFamily="34" charset="0"/>
                <a:cs typeface="Arial" panose="020B0604020202020204" pitchFamily="34" charset="0"/>
              </a:rPr>
              <a:t>витрати, пов'язані з підготовкою та освоєнням виробництва продукції;</a:t>
            </a:r>
          </a:p>
          <a:p>
            <a:pPr marL="342900" indent="450000" algn="just">
              <a:buFont typeface="+mj-lt"/>
              <a:buAutoNum type="arabicPeriod"/>
            </a:pPr>
            <a:r>
              <a:rPr lang="uk-UA" sz="1600" dirty="0" smtClean="0">
                <a:latin typeface="Arial" panose="020B0604020202020204" pitchFamily="34" charset="0"/>
                <a:cs typeface="Arial" panose="020B0604020202020204" pitchFamily="34" charset="0"/>
              </a:rPr>
              <a:t>відшкодування зносу спеціальних інструментів і пристроїв цільового призначення та інші спеціальні витрати;</a:t>
            </a:r>
          </a:p>
          <a:p>
            <a:pPr marL="342900" indent="450000" algn="just">
              <a:buFont typeface="+mj-lt"/>
              <a:buAutoNum type="arabicPeriod"/>
            </a:pPr>
            <a:r>
              <a:rPr lang="uk-UA" sz="1600" dirty="0" smtClean="0">
                <a:latin typeface="Arial" panose="020B0604020202020204" pitchFamily="34" charset="0"/>
                <a:cs typeface="Arial" panose="020B0604020202020204" pitchFamily="34" charset="0"/>
              </a:rPr>
              <a:t>витрати на утримання та експлуатацію устаткування;</a:t>
            </a:r>
          </a:p>
          <a:p>
            <a:pPr marL="342900" indent="450000" algn="just">
              <a:buFont typeface="+mj-lt"/>
              <a:buAutoNum type="arabicPeriod"/>
            </a:pPr>
            <a:r>
              <a:rPr lang="uk-UA" sz="1600" dirty="0" smtClean="0">
                <a:latin typeface="Arial" panose="020B0604020202020204" pitchFamily="34" charset="0"/>
                <a:cs typeface="Arial" panose="020B0604020202020204" pitchFamily="34" charset="0"/>
              </a:rPr>
              <a:t>загальновиробничі витрати;</a:t>
            </a:r>
          </a:p>
          <a:p>
            <a:pPr marL="342900" indent="450000" algn="just">
              <a:buFont typeface="+mj-lt"/>
              <a:buAutoNum type="arabicPeriod"/>
            </a:pPr>
            <a:r>
              <a:rPr lang="uk-UA" sz="1600" dirty="0" smtClean="0">
                <a:latin typeface="Arial" panose="020B0604020202020204" pitchFamily="34" charset="0"/>
                <a:cs typeface="Arial" panose="020B0604020202020204" pitchFamily="34" charset="0"/>
              </a:rPr>
              <a:t>загальногосподарські витрати;</a:t>
            </a:r>
          </a:p>
          <a:p>
            <a:pPr marL="342900" indent="450000" algn="just">
              <a:buFont typeface="+mj-lt"/>
              <a:buAutoNum type="arabicPeriod"/>
            </a:pPr>
            <a:r>
              <a:rPr lang="uk-UA" sz="1600" dirty="0" smtClean="0">
                <a:latin typeface="Arial" panose="020B0604020202020204" pitchFamily="34" charset="0"/>
                <a:cs typeface="Arial" panose="020B0604020202020204" pitchFamily="34" charset="0"/>
              </a:rPr>
              <a:t>втрати внаслідок технічного неминучого браку;</a:t>
            </a:r>
          </a:p>
          <a:p>
            <a:pPr marL="342900" indent="450000" algn="just">
              <a:buFont typeface="+mj-lt"/>
              <a:buAutoNum type="arabicPeriod"/>
            </a:pPr>
            <a:r>
              <a:rPr lang="uk-UA" sz="1600" dirty="0" smtClean="0">
                <a:latin typeface="Arial" panose="020B0604020202020204" pitchFamily="34" charset="0"/>
                <a:cs typeface="Arial" panose="020B0604020202020204" pitchFamily="34" charset="0"/>
              </a:rPr>
              <a:t>попутна продукція (вираховується);</a:t>
            </a:r>
          </a:p>
          <a:p>
            <a:pPr marL="342900" indent="450000" algn="just">
              <a:buFont typeface="+mj-lt"/>
              <a:buAutoNum type="arabicPeriod"/>
            </a:pPr>
            <a:r>
              <a:rPr lang="uk-UA" sz="1600" dirty="0" smtClean="0">
                <a:latin typeface="Arial" panose="020B0604020202020204" pitchFamily="34" charset="0"/>
                <a:cs typeface="Arial" panose="020B0604020202020204" pitchFamily="34" charset="0"/>
              </a:rPr>
              <a:t>інші виробничі витрати;</a:t>
            </a:r>
          </a:p>
          <a:p>
            <a:pPr marL="342900" indent="450000" algn="just">
              <a:buFont typeface="+mj-lt"/>
              <a:buAutoNum type="arabicPeriod"/>
            </a:pPr>
            <a:r>
              <a:rPr lang="uk-UA" sz="1600" dirty="0" smtClean="0">
                <a:latin typeface="Arial" panose="020B0604020202020204" pitchFamily="34" charset="0"/>
                <a:cs typeface="Arial" panose="020B0604020202020204" pitchFamily="34" charset="0"/>
              </a:rPr>
              <a:t>позавиробничі (комерційні) витрати.</a:t>
            </a:r>
          </a:p>
          <a:p>
            <a:pPr indent="450000" algn="just"/>
            <a:r>
              <a:rPr lang="uk-UA" sz="1600" dirty="0" smtClean="0">
                <a:latin typeface="Arial" panose="020B0604020202020204" pitchFamily="34" charset="0"/>
                <a:cs typeface="Arial" panose="020B0604020202020204" pitchFamily="34" charset="0"/>
              </a:rPr>
              <a:t>Зокрема, для хімічної, металургійної галузей промисловості даний перелік статей калькуляції доповнюється статтею "Попутний видобуток"; для нафтохімічної, деревообробної галузей промисловості із наведеного вище переліку статей калькуляції не використовується стаття "Попутна продукція".</a:t>
            </a:r>
            <a:endParaRPr lang="uk-UA"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464059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606730" y="461665"/>
            <a:ext cx="10424160" cy="5016758"/>
          </a:xfrm>
          <a:prstGeom prst="rect">
            <a:avLst/>
          </a:prstGeom>
        </p:spPr>
        <p:txBody>
          <a:bodyPr wrap="square">
            <a:spAutoFit/>
          </a:bodyPr>
          <a:lstStyle/>
          <a:p>
            <a:pPr indent="450000" algn="just"/>
            <a:r>
              <a:rPr lang="uk-UA" sz="2000" i="1" dirty="0" smtClean="0">
                <a:latin typeface="Arial" panose="020B0604020202020204" pitchFamily="34" charset="0"/>
                <a:cs typeface="Arial" panose="020B0604020202020204" pitchFamily="34" charset="0"/>
              </a:rPr>
              <a:t>Сутність позамовного методу </a:t>
            </a:r>
            <a:r>
              <a:rPr lang="uk-UA" sz="2000" dirty="0" smtClean="0">
                <a:latin typeface="Arial" panose="020B0604020202020204" pitchFamily="34" charset="0"/>
                <a:cs typeface="Arial" panose="020B0604020202020204" pitchFamily="34" charset="0"/>
              </a:rPr>
              <a:t>полягає в тому, що всі прямі основні витрати обліковують у розрізі встановлених статей за окремими виробничими замовленнями, які видають на заздалегідь визначену кількість даного виду продукції. Решту витрат обліковують за місцями їх виникнення і включають до собівартості окремих замовлень відповідно до встановленої бази їх розподілу. </a:t>
            </a:r>
          </a:p>
          <a:p>
            <a:pPr indent="450000" algn="just"/>
            <a:r>
              <a:rPr lang="uk-UA" sz="2000" b="1" i="1" u="sng" dirty="0" smtClean="0">
                <a:latin typeface="Arial" panose="020B0604020202020204" pitchFamily="34" charset="0"/>
                <a:cs typeface="Arial" panose="020B0604020202020204" pitchFamily="34" charset="0"/>
              </a:rPr>
              <a:t>Позамовний метод</a:t>
            </a:r>
            <a:r>
              <a:rPr lang="uk-UA" sz="2000" dirty="0" smtClean="0">
                <a:latin typeface="Arial" panose="020B0604020202020204" pitchFamily="34" charset="0"/>
                <a:cs typeface="Arial" panose="020B0604020202020204" pitchFamily="34" charset="0"/>
              </a:rPr>
              <a:t> обліку витрат на виробництво застосовують в основному на індивідуальних та дрібносерійних виробництвах. </a:t>
            </a:r>
          </a:p>
          <a:p>
            <a:pPr indent="450000" algn="just"/>
            <a:r>
              <a:rPr lang="uk-UA" sz="2000" dirty="0" smtClean="0">
                <a:latin typeface="Arial" panose="020B0604020202020204" pitchFamily="34" charset="0"/>
                <a:cs typeface="Arial" panose="020B0604020202020204" pitchFamily="34" charset="0"/>
              </a:rPr>
              <a:t>Об’єктом обліку при використанні цього методу є окреме індивідуальне замовлення, окремий контракт (проект) або партія продукції, яка складається з ідентичних зразків, що проходять однаковий технологічний процес виготовлення. До таких виробництв належать суднобудівне, авіабудівне, видавниче, будівельне, меблеве та інші, включаючи аудиторську діяльність, надання консалтингових, бухгалтерських та інших послуг, ремонт автомобілів (тобто ті виробництва, а також послуги, де можна визначити затрати за окремим замовленням або окремою партією продукції; наприклад, затрати на випуск окремого номера газети або журналу у видавництві). </a:t>
            </a:r>
            <a:endParaRPr lang="uk-UA" sz="2000" dirty="0">
              <a:latin typeface="Arial" panose="020B0604020202020204" pitchFamily="34" charset="0"/>
              <a:cs typeface="Arial" panose="020B0604020202020204" pitchFamily="34" charset="0"/>
            </a:endParaRPr>
          </a:p>
        </p:txBody>
      </p:sp>
      <p:sp>
        <p:nvSpPr>
          <p:cNvPr id="3" name="Прямоугольник 2"/>
          <p:cNvSpPr/>
          <p:nvPr/>
        </p:nvSpPr>
        <p:spPr>
          <a:xfrm>
            <a:off x="248193" y="0"/>
            <a:ext cx="11782697" cy="461665"/>
          </a:xfrm>
          <a:prstGeom prst="rect">
            <a:avLst/>
          </a:prstGeom>
        </p:spPr>
        <p:txBody>
          <a:bodyPr wrap="square">
            <a:spAutoFit/>
          </a:bodyPr>
          <a:lstStyle/>
          <a:p>
            <a:pPr algn="ctr"/>
            <a:r>
              <a:rPr lang="uk-UA" sz="2400" b="1" i="1" u="sng"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Позамовний метод калькулювання</a:t>
            </a:r>
            <a:endParaRPr lang="uk-UA" sz="2400" b="1" i="1" u="sng"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a:stretch>
            <a:fillRect/>
          </a:stretch>
        </p:blipFill>
        <p:spPr>
          <a:xfrm>
            <a:off x="8203473" y="5238089"/>
            <a:ext cx="2573998" cy="1584000"/>
          </a:xfrm>
          <a:prstGeom prst="rect">
            <a:avLst/>
          </a:prstGeom>
        </p:spPr>
      </p:pic>
    </p:spTree>
    <p:extLst>
      <p:ext uri="{BB962C8B-B14F-4D97-AF65-F5344CB8AC3E}">
        <p14:creationId xmlns:p14="http://schemas.microsoft.com/office/powerpoint/2010/main" val="690282792"/>
      </p:ext>
    </p:extLst>
  </p:cSld>
  <p:clrMapOvr>
    <a:masterClrMapping/>
  </p:clrMapOvr>
</p:sld>
</file>

<file path=ppt/theme/theme1.xml><?xml version="1.0" encoding="utf-8"?>
<a:theme xmlns:a="http://schemas.openxmlformats.org/drawingml/2006/main" name="Легкий дым">
  <a:themeElements>
    <a:clrScheme name="Wisp">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docProps/app.xml><?xml version="1.0" encoding="utf-8"?>
<Properties xmlns="http://schemas.openxmlformats.org/officeDocument/2006/extended-properties" xmlns:vt="http://schemas.openxmlformats.org/officeDocument/2006/docPropsVTypes">
  <Template>Wisp</Template>
  <TotalTime>403</TotalTime>
  <Words>1243</Words>
  <Application>Microsoft Office PowerPoint</Application>
  <PresentationFormat>Широкий екран</PresentationFormat>
  <Paragraphs>115</Paragraphs>
  <Slides>13</Slides>
  <Notes>0</Notes>
  <HiddenSlides>0</HiddenSlides>
  <MMClips>0</MMClips>
  <ScaleCrop>false</ScaleCrop>
  <HeadingPairs>
    <vt:vector size="6" baseType="variant">
      <vt:variant>
        <vt:lpstr>Використані шрифти</vt:lpstr>
      </vt:variant>
      <vt:variant>
        <vt:i4>4</vt:i4>
      </vt:variant>
      <vt:variant>
        <vt:lpstr>Тема</vt:lpstr>
      </vt:variant>
      <vt:variant>
        <vt:i4>1</vt:i4>
      </vt:variant>
      <vt:variant>
        <vt:lpstr>Заголовки слайдів</vt:lpstr>
      </vt:variant>
      <vt:variant>
        <vt:i4>13</vt:i4>
      </vt:variant>
    </vt:vector>
  </HeadingPairs>
  <TitlesOfParts>
    <vt:vector size="18" baseType="lpstr">
      <vt:lpstr>Arial</vt:lpstr>
      <vt:lpstr>Century Gothic</vt:lpstr>
      <vt:lpstr>Wingdings</vt:lpstr>
      <vt:lpstr>Wingdings 3</vt:lpstr>
      <vt:lpstr>Легкий дым</vt:lpstr>
      <vt:lpstr>Методи калькулювання</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Методи калькулювання</dc:title>
  <dc:creator>ПК</dc:creator>
  <cp:lastModifiedBy>Пользователь Windows</cp:lastModifiedBy>
  <cp:revision>28</cp:revision>
  <dcterms:created xsi:type="dcterms:W3CDTF">2023-05-07T15:00:58Z</dcterms:created>
  <dcterms:modified xsi:type="dcterms:W3CDTF">2023-06-17T18:37:31Z</dcterms:modified>
</cp:coreProperties>
</file>