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57" r:id="rId4"/>
    <p:sldId id="269" r:id="rId5"/>
    <p:sldId id="274" r:id="rId6"/>
    <p:sldId id="262" r:id="rId7"/>
    <p:sldId id="258" r:id="rId8"/>
    <p:sldId id="259" r:id="rId9"/>
    <p:sldId id="260" r:id="rId10"/>
    <p:sldId id="261" r:id="rId11"/>
    <p:sldId id="273" r:id="rId12"/>
    <p:sldId id="264" r:id="rId13"/>
    <p:sldId id="265" r:id="rId14"/>
    <p:sldId id="280" r:id="rId15"/>
    <p:sldId id="279" r:id="rId16"/>
    <p:sldId id="275" r:id="rId17"/>
    <p:sldId id="276" r:id="rId18"/>
    <p:sldId id="271" r:id="rId19"/>
    <p:sldId id="266" r:id="rId20"/>
    <p:sldId id="267" r:id="rId2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36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1A50B-0B0D-182A-2992-A990F062FC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3C3D261-3441-E559-B961-D4A18A6FE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3EBD504-6050-A300-EA8D-E9B35F99D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1C2BD-A230-40E5-9A20-F2F2E940ADEB}" type="datetimeFigureOut">
              <a:rPr lang="uk-UA" smtClean="0"/>
              <a:t>07.04.2024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0D56E77-39F9-DA85-DC6A-B32E5760C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D819817-F293-7966-4E7D-B6EF76FEE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53632-01FB-4C03-A7BD-896A267DED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1188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13BA87-4808-27AF-7F27-65FC1C03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0A1E321-3C72-B7BA-85B5-A956A3BA0C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F0A7238-329A-0385-4889-9094E7EBA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1C2BD-A230-40E5-9A20-F2F2E940ADEB}" type="datetimeFigureOut">
              <a:rPr lang="uk-UA" smtClean="0"/>
              <a:t>07.04.2024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2AB766-6E2F-B012-CB49-C2F8A6776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5EFB35-72A4-10E3-AFA3-A3140E786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53632-01FB-4C03-A7BD-896A267DED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7627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98C6128-08DB-AB24-6E66-3266C46D3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9DC66F5-485A-CEB8-2620-C67BAEAF6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D9F19F-EC1A-4F9C-4B6B-1A7C604DB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1C2BD-A230-40E5-9A20-F2F2E940ADEB}" type="datetimeFigureOut">
              <a:rPr lang="uk-UA" smtClean="0"/>
              <a:t>07.04.2024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9759978-8B9A-EA0F-E09F-DF89AD765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F79820-DB61-1928-B1F2-0DFFBEF0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53632-01FB-4C03-A7BD-896A267DED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1670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146AEA-EC3F-0EB1-6671-1BF980383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F4C4AFC-D393-8D7F-ECF1-DF3B1B637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BC93B1-5CD2-3217-78E3-98790DA40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1C2BD-A230-40E5-9A20-F2F2E940ADEB}" type="datetimeFigureOut">
              <a:rPr lang="uk-UA" smtClean="0"/>
              <a:t>07.04.2024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E5961F7-49A1-F99C-EB63-57B481D93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73DBC8A-3427-CD6C-D785-162774BC3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53632-01FB-4C03-A7BD-896A267DED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8920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43D649-7795-5564-86FC-335D66F4F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2B8297A-7C83-D9E3-9F9D-8665BFD6F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10AEC3-FF44-50E0-AD22-A2DCA6AEB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1C2BD-A230-40E5-9A20-F2F2E940ADEB}" type="datetimeFigureOut">
              <a:rPr lang="uk-UA" smtClean="0"/>
              <a:t>07.04.2024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5C2806-C754-DA2C-B66D-E0C0B00D0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C89E20-7BB0-DA37-864F-771E8C825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53632-01FB-4C03-A7BD-896A267DED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1946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251E0-F102-30FA-43D5-293A0160F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7EF39B6-4D6D-56CB-7F06-19BB80459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DD9A430-6900-7400-BBD6-E3FE705AD3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1D5C35F-8B9C-249D-C56F-D83A8DA54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1C2BD-A230-40E5-9A20-F2F2E940ADEB}" type="datetimeFigureOut">
              <a:rPr lang="uk-UA" smtClean="0"/>
              <a:t>07.04.2024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CA89A5C-21E6-9BE7-18D0-7AA351E06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AE2E339-DB25-08F3-9039-CB6B47BD5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53632-01FB-4C03-A7BD-896A267DED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2973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B6A38C-A21C-BF0A-2BEC-64915696A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73EDDCE-0073-8884-349D-ABD65C69A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5A9A776-AE24-6B63-A554-2DCAF9891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AC1CC41-216D-BA0A-182E-D5F08DBF03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F8FCEF0-D227-9810-6A4E-2EF5EC0372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62AB6FF-4D17-9464-EF45-23870959D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1C2BD-A230-40E5-9A20-F2F2E940ADEB}" type="datetimeFigureOut">
              <a:rPr lang="uk-UA" smtClean="0"/>
              <a:t>07.04.2024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F67CEA-30DD-4B6E-C8FE-D3361754E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06D34BD-E41C-D7F3-9E7A-8D12D6057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53632-01FB-4C03-A7BD-896A267DED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9584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1795D5-093F-5620-396A-E6600EAE7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2C7FB3A-2369-82B8-4F6E-89E33E212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1C2BD-A230-40E5-9A20-F2F2E940ADEB}" type="datetimeFigureOut">
              <a:rPr lang="uk-UA" smtClean="0"/>
              <a:t>07.04.2024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D9C455-0E26-5DB8-99E9-556F9C2E6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F6C89A1-335C-9F09-C0A7-1B39CB488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53632-01FB-4C03-A7BD-896A267DED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7021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6CB840A-CB6E-8CC9-655B-765A72812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1C2BD-A230-40E5-9A20-F2F2E940ADEB}" type="datetimeFigureOut">
              <a:rPr lang="uk-UA" smtClean="0"/>
              <a:t>07.04.2024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D89F9B3-A1BB-5AC8-155F-7E0FEC57D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3C7AE02-A956-52F0-0ACC-3B01404F4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53632-01FB-4C03-A7BD-896A267DED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4494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E7C14-AA58-9838-699C-E21BC3DC1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C01A30B-31D9-8A64-E0BD-F4203F781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8A2ABD5-14C0-1E95-B3F3-E9EF21CB7D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C216D7C-8763-B3E3-85C6-BD1C78EFC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1C2BD-A230-40E5-9A20-F2F2E940ADEB}" type="datetimeFigureOut">
              <a:rPr lang="uk-UA" smtClean="0"/>
              <a:t>07.04.2024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F80AE9E-C35E-7E1B-2D31-166811FDA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ABB5DC2-BFB8-8C75-7442-CD132B9A9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53632-01FB-4C03-A7BD-896A267DED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84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41103-B45F-A55D-B6BD-25A8314C0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4A4B09A-0E64-AAF0-0538-ED8A394850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337777-F9B9-9C66-2E72-459F21CD2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6FFC31B-01E6-E7B6-A615-2456F2E84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1C2BD-A230-40E5-9A20-F2F2E940ADEB}" type="datetimeFigureOut">
              <a:rPr lang="uk-UA" smtClean="0"/>
              <a:t>07.04.2024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4B6B87B-E82A-148A-A0F9-1744C72C2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DF5F10C-08B7-A8AA-1615-6A13A617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53632-01FB-4C03-A7BD-896A267DED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3223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D545261-B7BC-3443-853D-25B1FF875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622D73D-BE47-FC79-8E4A-D40E3ADF0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DB0727-7CEF-1B7F-846A-B893093EB3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1C2BD-A230-40E5-9A20-F2F2E940ADEB}" type="datetimeFigureOut">
              <a:rPr lang="uk-UA" smtClean="0"/>
              <a:t>07.04.2024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4FF03B-6698-9E16-F71B-DE831C6675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86CD6A3-CD27-57EB-2693-1BEED56346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53632-01FB-4C03-A7BD-896A267DED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3565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ue.gov.ua/%D0%9A%D0%BB%D0%B8%D0%BD%D0%BE%D0%BF%D0%B8%D1%81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vue.gov.ua/%D0%9C%D0%B0%D0%BD%D1%83%D1%81%D0%BA%D1%80%D0%B8%D0%BF%D1%8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vue.gov.ua/%D0%86%D1%94%D1%80%D0%BE%D0%B3%D0%BB%D1%96%D1%8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97D017-849A-0D13-5D67-9DB275FB2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20" y="122664"/>
            <a:ext cx="11599126" cy="1059366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Текстологія як філологічна дисципліна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527DD990-BF29-D549-C251-5525B90B4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0587" y="1182030"/>
            <a:ext cx="10437540" cy="586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03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CF41C-2E96-7DEF-A64D-A53A004E3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40"/>
            <a:ext cx="10515600" cy="1014178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Середньовічна текстологія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F02341-1845-E48E-F876-CB6338E84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688" y="1070519"/>
            <a:ext cx="11597268" cy="2810106"/>
          </a:xfrm>
        </p:spPr>
        <p:txBody>
          <a:bodyPr>
            <a:normAutofit lnSpcReduction="10000"/>
          </a:bodyPr>
          <a:lstStyle/>
          <a:p>
            <a:r>
              <a:rPr lang="uk-UA" dirty="0"/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 час ранньої християнізації текстологія розвивалася переважно на основі критики Старого та Нового Завітів, переклади і списки яких не збігалися з давніми оригіналами. В епоху середньовіччя текстологія розбудовувалася на ґрунті вивчення античних (пізніше середньовічних) рукописів (у т. ч. релігійних). Найвідоміші серед текстологів Середньовіччя: 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Цельс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Порфирій,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Ориген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(звірив грецький переклад Старого Завіту з єврейським оригіналом).</a:t>
            </a:r>
          </a:p>
          <a:p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5 ст. Аврелій Августин (Блаженний) - християнський церковний діяч, проповідник, іконописець, теолог, святий католицької віри,- сформулював канони церковної екзегетики, сприяючи становленню емпіричної методики текстології,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давніх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мов,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природничих наук, історії, філософії. </a:t>
            </a: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33CC15-9104-2C23-E11F-E45918D32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88" y="3880625"/>
            <a:ext cx="3498965" cy="26208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2DEFD9-9C42-AB33-B8BE-46C53EF11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166" y="3726156"/>
            <a:ext cx="2181488" cy="29768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43D227-7E74-0D46-DABD-61804D625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835" y="3824837"/>
            <a:ext cx="4330330" cy="272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00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86C145-8647-C577-533D-EC414683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571"/>
            <a:ext cx="10515600" cy="1037063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ренесансних гуманістів -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fontes 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ED8CDA85-AC94-2C9F-923A-7DF53E039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88" y="1665065"/>
            <a:ext cx="12191962" cy="435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07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C514955-3156-A5A1-F753-8734E839E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815"/>
            <a:ext cx="10515600" cy="1003609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Лоренцо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Валла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ренесансний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текстолог 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496BDDA3-EFB1-53D5-070A-51E9BAFBE6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267" y="1137424"/>
            <a:ext cx="6043961" cy="5586761"/>
          </a:xfrm>
        </p:spPr>
        <p:txBody>
          <a:bodyPr>
            <a:normAutofit fontScale="92500" lnSpcReduction="2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Трактат «Заява про хибний і видуманий дар Костянтина» сформував основи історико-філологічної критики. Проаналізувавши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підроблений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дарчий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акт ( текст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документу) у різних філологічному, історичному, етнографічному, логічному аспектах, із залученням даних археології та нумізматики довів його фальшивість. Це дозволило спростувати претензії римських пап на сюзеренітет над Неаполітанським королівством.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Довів, що «Риторика до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Гереннія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приписувана Цицерону, насправді йому не належить (цей висновок поділяє й сучасна філологія)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спростував авторство Діонісія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Ареопагіта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щодо «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Ареопагітик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8A9C5C4C-CF92-AAF4-3915-39F97BD933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30345" y="1825625"/>
            <a:ext cx="5414968" cy="376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37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E2962-B4F3-E3B4-18FC-BE5AEC62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17" y="122664"/>
            <a:ext cx="11786839" cy="129354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Засновники європейських традицій текстології (Х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VIII-XIX)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персоналії та їхні здобутки.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3AF08E-8DC8-D271-E9DA-668CB248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39" y="1572322"/>
            <a:ext cx="11586117" cy="5029200"/>
          </a:xfrm>
        </p:spPr>
        <p:txBody>
          <a:bodyPr>
            <a:normAutofit fontScale="92500" lnSpcReduction="10000"/>
          </a:bodyPr>
          <a:lstStyle/>
          <a:p>
            <a:r>
              <a:rPr lang="uk-UA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Велика Британія — Р. </a:t>
            </a:r>
            <a:r>
              <a:rPr lang="uk-UA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Бентлі</a:t>
            </a:r>
            <a:r>
              <a:rPr lang="uk-UA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Р. </a:t>
            </a:r>
            <a:r>
              <a:rPr lang="uk-UA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Порсон</a:t>
            </a:r>
            <a:r>
              <a:rPr lang="uk-UA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</a:p>
          <a:p>
            <a:r>
              <a:rPr lang="uk-UA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Німеччина — І. </a:t>
            </a:r>
            <a:r>
              <a:rPr lang="uk-UA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Райске</a:t>
            </a:r>
            <a:r>
              <a:rPr lang="uk-UA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Ф.-А. Вольф, Г. Герман;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Франція — Л. </a:t>
            </a:r>
            <a:r>
              <a:rPr lang="uk-UA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Аве</a:t>
            </a:r>
            <a:r>
              <a:rPr lang="uk-UA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Ж. </a:t>
            </a:r>
            <a:r>
              <a:rPr lang="uk-UA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Бедьє</a:t>
            </a:r>
            <a:r>
              <a:rPr lang="uk-UA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А. </a:t>
            </a:r>
            <a:r>
              <a:rPr lang="uk-UA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Дена</a:t>
            </a:r>
            <a:r>
              <a:rPr lang="uk-UA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uk-UA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 класичної методики вивчення текстів (праці Й.-А. </a:t>
            </a:r>
            <a:r>
              <a:rPr lang="uk-UA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Бенгеля</a:t>
            </a:r>
            <a:r>
              <a:rPr lang="uk-UA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Й.-Я. </a:t>
            </a:r>
            <a:r>
              <a:rPr lang="uk-UA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Грізбаха</a:t>
            </a:r>
            <a:r>
              <a:rPr lang="uk-UA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Б.-Ф. </a:t>
            </a:r>
            <a:r>
              <a:rPr lang="uk-UA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Уесткотта</a:t>
            </a:r>
            <a:r>
              <a:rPr lang="uk-UA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Ф.-</a:t>
            </a:r>
            <a:r>
              <a:rPr lang="uk-UA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Дж</a:t>
            </a:r>
            <a:r>
              <a:rPr lang="uk-UA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Горта</a:t>
            </a:r>
            <a:r>
              <a:rPr lang="uk-UA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К. </a:t>
            </a:r>
            <a:r>
              <a:rPr lang="uk-UA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Лахманна</a:t>
            </a:r>
            <a:r>
              <a:rPr lang="uk-UA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Д. </a:t>
            </a:r>
            <a:r>
              <a:rPr lang="uk-UA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Шлеєрмахера</a:t>
            </a:r>
            <a:r>
              <a:rPr lang="uk-UA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ін.)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перший план виходить</a:t>
            </a:r>
            <a:r>
              <a:rPr lang="uk-UA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активний пошук та ідентифікація авторства, що спричинене:</a:t>
            </a:r>
          </a:p>
          <a:p>
            <a:r>
              <a:rPr lang="uk-UA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поширенням книгодрукування,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розвитком інституту авторства,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оявою «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літературних містифікацій» («Пісні Оссіана» Джеймса Макферсона, 1760)</a:t>
            </a:r>
          </a:p>
          <a:p>
            <a:pPr marL="0" indent="0">
              <a:buNone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27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7EA22D-3CD3-566A-0DBA-652BFD9FD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61"/>
            <a:ext cx="10515600" cy="1126273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«Пісні Оссіана» 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Макферсона</a:t>
            </a:r>
          </a:p>
        </p:txBody>
      </p:sp>
      <p:pic>
        <p:nvPicPr>
          <p:cNvPr id="4" name="_The Death-Song of Ossian_ by James Macpherson">
            <a:hlinkClick r:id="" action="ppaction://media"/>
            <a:extLst>
              <a:ext uri="{FF2B5EF4-FFF2-40B4-BE49-F238E27FC236}">
                <a16:creationId xmlns:a16="http://schemas.microsoft.com/office/drawing/2014/main" id="{714B1E80-354B-9EDF-C251-B5C11732E6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5602" y="1460810"/>
            <a:ext cx="8384463" cy="4716153"/>
          </a:xfrm>
        </p:spPr>
      </p:pic>
    </p:spTree>
    <p:extLst>
      <p:ext uri="{BB962C8B-B14F-4D97-AF65-F5344CB8AC3E}">
        <p14:creationId xmlns:p14="http://schemas.microsoft.com/office/powerpoint/2010/main" val="148107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9EDF852-74FB-35B2-83B0-D537442D2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Текстолог Ж.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Бедьє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274F2E4F-3DB3-0F2B-65EC-76238C2BAE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9515" y="1852729"/>
            <a:ext cx="5694521" cy="4874322"/>
          </a:xfrm>
          <a:prstGeom prst="rect">
            <a:avLst/>
          </a:prstGeom>
        </p:spPr>
      </p:pic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8CD358E8-B07E-5672-F462-6FA65681F1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738946" y="1852729"/>
            <a:ext cx="3122341" cy="487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23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317D6-EDD9-C707-A57C-98C72B64A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6478"/>
            <a:ext cx="10725615" cy="992460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Текстологія ХХ ст.: тенденції та здобутки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8073557-9062-5014-29CF-A622E0533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629" y="1427356"/>
            <a:ext cx="11552664" cy="5174166"/>
          </a:xfrm>
        </p:spPr>
        <p:txBody>
          <a:bodyPr>
            <a:normAutofit fontScale="92500" lnSpcReduction="1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розширення предметної сфери науки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 до тексту як до відкритої для змін і, відповідно, схильної до еволюціонування категорії, здатної до існування в ін. текстах,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інтертекстуальності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теорія  «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передтексту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—тексту—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післятексту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потреба реконструкції текстів, які були змінені під впливом ідеологічного тиску, цензури та ін.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застосуванням інноваційних інформаційних технологій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Найвизначніші текстологи: Р.-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В.Маккерроу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Ф.Бауерс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В.Шредер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К.Еланд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Г.-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Т.Танзелл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Г.Крафт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Б.Еланд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Л.Ей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Т.Байн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Ф.Гескелл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ін.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Осередки розвитку текстології: Центр видання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амер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авторів при Асоціації сучасної мови Америки (США), Ін-т дослідження давніх текстів та Ін-т текстів і сучасних манускриптів (Франція), Ін-т критики тексту (Німеччина), Відділ рукописів Інституту літератури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ім.Т.Г.Шевченка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НАН України</a:t>
            </a:r>
          </a:p>
        </p:txBody>
      </p:sp>
    </p:spTree>
    <p:extLst>
      <p:ext uri="{BB962C8B-B14F-4D97-AF65-F5344CB8AC3E}">
        <p14:creationId xmlns:p14="http://schemas.microsoft.com/office/powerpoint/2010/main" val="1096037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DE649-5066-FAA2-4361-B228AA68D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4" y="223025"/>
            <a:ext cx="11452302" cy="925552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текстологія: постаті й пріоритети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DD82EEB-ADC7-F526-0045-77FB057BF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327" y="1393902"/>
            <a:ext cx="11452301" cy="4783061"/>
          </a:xfrm>
        </p:spPr>
        <p:txBody>
          <a:bodyPr>
            <a:normAutofit fontScale="92500"/>
          </a:bodyPr>
          <a:lstStyle/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Осередки: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 літератури імені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Т.Шевченка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НАН України, Інститут історії України НАН України, Інститут української археографії та джерелознавства імені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М.Грушевського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НАН України, Ін-т рукопису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б-ки України ім.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В.Вернадського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відділ рукописів Львів.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наук. б-ки ім.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В.Стефаника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НАН України, центр.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архіви України в містах Київ і </a:t>
            </a:r>
          </a:p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 часописи: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"Питання текстології«, "Спадщина: Літературне джерелознавство. Текстологія«</a:t>
            </a:r>
          </a:p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 пріоритети: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пам’ятки давньої писемності, літературний доробок митців,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теоріїя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методологія текстології як науки, </a:t>
            </a:r>
          </a:p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 текстологи: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Ом.Огоновський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О.Потебня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О.Соболевський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В.Перетц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Л.Булаховський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Д.Багалій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І.Вериківська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О.Купчинський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В.Смілянська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А.Шацька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Л.Дубровіна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Г.Бурлака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М.Гнатюк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О.Боронь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ін.</a:t>
            </a:r>
          </a:p>
        </p:txBody>
      </p:sp>
    </p:spTree>
    <p:extLst>
      <p:ext uri="{BB962C8B-B14F-4D97-AF65-F5344CB8AC3E}">
        <p14:creationId xmlns:p14="http://schemas.microsoft.com/office/powerpoint/2010/main" val="824646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A4A199A-8697-06A0-EE3B-160BBE87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1037849" cy="1248938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Етапи розвитку текстології (за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М.Гнатюк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B1E63E57-9617-EF58-FA02-0D6B1A989D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4898" y="1248938"/>
            <a:ext cx="6456556" cy="4928025"/>
          </a:xfrm>
        </p:spPr>
        <p:txBody>
          <a:bodyPr>
            <a:noAutofit/>
          </a:bodyPr>
          <a:lstStyle/>
          <a:p>
            <a:pPr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емпіричного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шляхом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збирання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обліку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описування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стосувалися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предмета. </a:t>
            </a:r>
          </a:p>
          <a:p>
            <a:pPr algn="just"/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прийомів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виокремлення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предмета – тексту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закріпленого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задуму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F6BB7A1D-0013-6422-D98F-35AE359E4E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69363" y="1736038"/>
            <a:ext cx="4206685" cy="395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11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E15483-6350-4353-8DFC-181F630A1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Етапи історико-текстологічної критики</a:t>
            </a:r>
            <a:br>
              <a:rPr kumimoji="0" lang="uk-UA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http://resource.history.org.ua/cgibin/eiu/history.exe?Z21ID=&amp;I21DBN=EIU&amp;P21DBN=EIU&amp;S21ST</a:t>
            </a:r>
            <a:endParaRPr lang="uk-UA" sz="2000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A5BEE59-D3E0-C4EB-CA63-8809E7037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І.виявлення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збирання всіх наявних текстів документа, його фрагментів, а також можливих дотичних чи "прихованих" версій; 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ІІ. методичне впорядкування відомих версій тексту з метою подальшого їх порівняння та інтерпретації; 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ІІІ. студіювання варіантів тексту задля з’ясування його походження, тобто генеалогії, з урахуванням свідчень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джерел стосовно копіювання тексту та ін. видів оперування ним (пропуски, спрощення чи додавання слів, речень, рядків тощо);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архетипу тексту шляхом всебічного дослідження рукопису в контексті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мовного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літ. середовища автора і часу його творення;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наук. коментування текстових змін (напр. доповнень чи скорочень). Важливими питаннями текстології є атрибуція (у т. ч. й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аттетеза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доказ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неавторства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датування, локалізація тексту.</a:t>
            </a:r>
          </a:p>
        </p:txBody>
      </p:sp>
    </p:spTree>
    <p:extLst>
      <p:ext uri="{BB962C8B-B14F-4D97-AF65-F5344CB8AC3E}">
        <p14:creationId xmlns:p14="http://schemas.microsoft.com/office/powerpoint/2010/main" val="1981102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E7B52C8-8E6E-DD60-22D3-05ABCC87F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5792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06D9D0E7-63B9-B2B0-0725-B29A7C17B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4888" y="1598547"/>
            <a:ext cx="6697024" cy="4456565"/>
          </a:xfrm>
          <a:prstGeom prst="rect">
            <a:avLst/>
          </a:prstGeom>
        </p:spPr>
      </p:pic>
      <p:sp>
        <p:nvSpPr>
          <p:cNvPr id="6" name="Місце для тексту 5">
            <a:extLst>
              <a:ext uri="{FF2B5EF4-FFF2-40B4-BE49-F238E27FC236}">
                <a16:creationId xmlns:a16="http://schemas.microsoft.com/office/drawing/2014/main" id="{B29B467D-908F-1107-9AC0-E7B99835B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2234" y="1349297"/>
            <a:ext cx="4683512" cy="5151863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Текстологія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обєкт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дослідницьке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поле.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2.Прикладні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текстології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Генеза і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текстології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Етапи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текстологічного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4.Вимоги до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текстологічного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20484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3C41BB-4C97-B965-AC67-A4E585994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723"/>
            <a:ext cx="10515600" cy="1489966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Вимоги до текстологічного дослідження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 Валентиною </a:t>
            </a:r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Бездрабко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25909C0-F769-4E3F-FE2B-51982A873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410" y="1906859"/>
            <a:ext cx="10807390" cy="4538546"/>
          </a:xfrm>
        </p:spPr>
        <p:txBody>
          <a:bodyPr>
            <a:normAutofit fontScale="925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комплексне врахування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зв’язків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тексту із соціальними обставинами, культ., історико-літ. контекстом його створення та побутування,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вивчення всіх текстових змін,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урахування "літературного конвою" — праць того ж автора, а також творів ін. авторів подібних текстів,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пошуки відображення тексту в ін. текстах;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ставлення до тексту як до відкритої цілісності, єдності форми та змісту,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 змін тексту не тільки за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ознаками, але у зв’язку зі змістовими змінами пам’яток,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доказове пояснення встановленого тексту як єдино можливого.</a:t>
            </a:r>
          </a:p>
        </p:txBody>
      </p:sp>
    </p:spTree>
    <p:extLst>
      <p:ext uri="{BB962C8B-B14F-4D97-AF65-F5344CB8AC3E}">
        <p14:creationId xmlns:p14="http://schemas.microsoft.com/office/powerpoint/2010/main" val="1843524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B3F71-33B9-AB2D-A816-6507E6311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873"/>
            <a:ext cx="10515600" cy="959005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Текстологія: об'єкт і методи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A70EB7-55B6-E4DA-0E75-08D24A3E5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083" y="1282390"/>
            <a:ext cx="11574965" cy="5210485"/>
          </a:xfrm>
        </p:spPr>
        <p:txBody>
          <a:bodyPr>
            <a:normAutofit fontScale="92500"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uk-UA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Текстологія (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англ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Textual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criticism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франц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Critique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textuelle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нім.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Textkritik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– одна із допоміжних дисциплін літературознавства, яка вивчає різні варіанти одного літературного твору,  фольклорної чи  історичної пам’ятки з метою з’ясування канонічної версії тексту, простежуючи його трансформації та виявляючи чинники, що  призводили до його видозмін .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Textual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criticism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is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branch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textual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scholarship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philology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and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literary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criticism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that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is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concerned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with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identification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textual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variants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different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versions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either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manuscripts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mss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printed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books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Such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texts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may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range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dates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from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earliest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writing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cuneiform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impressed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on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clay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for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example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multiple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unpublished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versions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21st-century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author's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work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https://en.wikipedia.org/wiki/Textual_criticism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uk-UA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Методи текстології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порівняльний, історико-генетичний, аналітико-синтетичний,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діахронний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синхронний, типологічний, моделювання, конструювання, інтерполяції, екстраполяції та ін.</a:t>
            </a:r>
          </a:p>
          <a:p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«Розглядаючи твір під кутом зору достовірності його тексту, вона дає твердий фундамент для побудови обґрунтованих дослідницьких концепцій з відповідними історико-літературними, теоретико-літературними, біографічними висновками» (М. Гнатюк)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29347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82F3A-437B-9B0C-AA72-284D207CC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967"/>
            <a:ext cx="10515600" cy="1115122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Дослідницьке поле сучасної текстології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7118CE0-54BB-FAAA-3E2C-E116DBB62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259" y="1483112"/>
            <a:ext cx="11151219" cy="4928839"/>
          </a:xfrm>
        </p:spPr>
        <p:txBody>
          <a:bodyPr>
            <a:normAutofit/>
          </a:bodyPr>
          <a:lstStyle/>
          <a:p>
            <a:r>
              <a:rPr lang="uk-UA" dirty="0"/>
              <a:t>-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давні тексти ( манускрипти, копії,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різні варіанти «текстів»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памяток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фольклору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тексти Біблії та Священних Книг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рукописні та друковані авторські тексти,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щоденникові записи, мемуари, епістолярна спадщина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документальні свідчення про роботу письменника</a:t>
            </a:r>
            <a:endParaRPr lang="uk-UA" dirty="0"/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some domains, such as religious and classical text editing, the phrase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"lower criticism"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refers to textual criticism and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"higher criticism"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endeavor to establish the authorship, date, and place of composition of the original text.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799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770A7-836D-07CD-2BE7-13FF25254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421"/>
            <a:ext cx="10515600" cy="825190"/>
          </a:xfrm>
        </p:spPr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Прикладні результат текстології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1638825-5C59-262A-A9EC-F37CB5FEE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39" y="1237785"/>
            <a:ext cx="11563815" cy="5441795"/>
          </a:xfrm>
        </p:spPr>
        <p:txBody>
          <a:bodyPr>
            <a:normAutofit/>
          </a:bodyPr>
          <a:lstStyle/>
          <a:p>
            <a:pPr algn="just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Видання тексту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(наукова едиція) на основі таких процедур: вибір тексту, відбір його версій, їх розташування у хронологічній послідовності, формування довідкового апарат(супроводжувальні статті, коментарі, покажчики тощо). </a:t>
            </a:r>
          </a:p>
          <a:p>
            <a:pPr marL="177800" indent="0" algn="just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«Обсяг текстологічного оброблення тексту залежить від типу видання, тобто його функційного призначення. Вищий рівень наук. видання — академічний — характеризується максимально можливою точністю тексту, встановленою раціонально логічним шляхом, повним зводом редакцій і версій, ґрунтовними наук. коментарями, що узагальнюють результати дослідження тексту, довідковим апаратом».</a:t>
            </a:r>
          </a:p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Ідентифікація авторства</a:t>
            </a:r>
          </a:p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Реконструкція тексту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його первинному (авторському варіанті), тобто без цензурних правок і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т.ін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049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C2E45-7DAC-558F-D37A-82CBBCB09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61"/>
            <a:ext cx="10515600" cy="936703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текстологічних досліджень</a:t>
            </a:r>
          </a:p>
        </p:txBody>
      </p:sp>
      <p:pic>
        <p:nvPicPr>
          <p:cNvPr id="4" name="Shakespeare’s Quartos &amp; Folios_">
            <a:hlinkClick r:id="" action="ppaction://media"/>
            <a:extLst>
              <a:ext uri="{FF2B5EF4-FFF2-40B4-BE49-F238E27FC236}">
                <a16:creationId xmlns:a16="http://schemas.microsoft.com/office/drawing/2014/main" id="{14FEA5B7-B93E-BE92-09BB-F4905784F0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1453" y="1505415"/>
            <a:ext cx="8443938" cy="4749607"/>
          </a:xfrm>
        </p:spPr>
      </p:pic>
    </p:spTree>
    <p:extLst>
      <p:ext uri="{BB962C8B-B14F-4D97-AF65-F5344CB8AC3E}">
        <p14:creationId xmlns:p14="http://schemas.microsoft.com/office/powerpoint/2010/main" val="79087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09248-D930-83B0-CCDE-B3673ACDD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4232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Генеза і розвиток текстологічних студій в античності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6462443-13C3-6E16-7097-B70C9D4E1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797" y="1003177"/>
            <a:ext cx="11816179" cy="2956264"/>
          </a:xfrm>
        </p:spPr>
        <p:txBody>
          <a:bodyPr>
            <a:normAutofit/>
          </a:bodyPr>
          <a:lstStyle/>
          <a:p>
            <a:pPr algn="just"/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ІІІ-ІІ ст. до н. е.- формування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Александрійської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бібліотеки зумовило потребу індексації та упорядкування рукописних текстів і книг, розмежовування  «істинних текстів», пізніших переробок, підробок, контамінацій</a:t>
            </a:r>
            <a:r>
              <a:rPr lang="uk-UA" sz="1800" dirty="0">
                <a:solidFill>
                  <a:srgbClr val="222222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фондах бібліотеки, яку щодня (!)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відвідували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зберігалося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близько 700 тис. папірусних і пергаментних </a:t>
            </a:r>
            <a:r>
              <a:rPr lang="uk-UA" sz="18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Манускрипт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манускриптів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кам’яних і вощених табличок із </a:t>
            </a:r>
            <a:r>
              <a:rPr lang="uk-UA" sz="18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Клинопис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клинописом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та </a:t>
            </a:r>
            <a:r>
              <a:rPr lang="uk-UA" sz="1800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Ієрогліф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ієрогліфами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 </a:t>
            </a:r>
            <a:r>
              <a:rPr lang="uk-UA" sz="1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Александрійської</a:t>
            </a:r>
            <a:r>
              <a:rPr lang="uk-UA" sz="1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філологічної школи (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1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чені, які працювали в </a:t>
            </a:r>
            <a:r>
              <a:rPr lang="uk-UA" sz="1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Александрійській</a:t>
            </a:r>
            <a:r>
              <a:rPr lang="uk-UA" sz="1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бібліотеці,)  займалися текстологічним вивченням  і коментуванням творів давньогрец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ьких п</a:t>
            </a:r>
            <a:r>
              <a:rPr lang="uk-UA" sz="1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исьменників і заклали основи наукової філології. Найвідоміші з представники цієї школи — </a:t>
            </a:r>
            <a:r>
              <a:rPr lang="uk-UA" sz="1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Зенодот</a:t>
            </a:r>
            <a:r>
              <a:rPr lang="uk-UA" sz="1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Ератосфен</a:t>
            </a:r>
            <a:r>
              <a:rPr lang="uk-UA" sz="1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Арістофан</a:t>
            </a:r>
            <a:r>
              <a:rPr lang="uk-UA" sz="1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Візантійський, </a:t>
            </a:r>
            <a:r>
              <a:rPr lang="uk-UA" sz="1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Арістарх</a:t>
            </a:r>
            <a:r>
              <a:rPr lang="uk-UA" sz="1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Самофракійський</a:t>
            </a:r>
            <a:r>
              <a:rPr lang="uk-UA" sz="1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Саме вони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вперше застосували термін “критика” (з грецької -  “виправляю”, “перевіряю”) у значенні мистецтво розбирати, обговорювати, міркувати, оцінювати, готувати </a:t>
            </a:r>
            <a:r>
              <a:rPr lang="uk-UA" sz="1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також вивірені тексти </a:t>
            </a:r>
            <a:r>
              <a:rPr lang="uk-UA" sz="1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давньогрец</a:t>
            </a:r>
            <a:r>
              <a:rPr lang="uk-UA" sz="1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письменників, коментарі до них і тлумачні словники.</a:t>
            </a:r>
          </a:p>
          <a:p>
            <a:endParaRPr lang="uk-UA" dirty="0">
              <a:solidFill>
                <a:srgbClr val="555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0" i="0" dirty="0">
              <a:solidFill>
                <a:srgbClr val="555555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A77D0D-2170-4985-B176-35FA9B9B7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2105" y="4242323"/>
            <a:ext cx="3817044" cy="21375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5088E8-C5C8-E8BC-2D71-AB458C4AF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469" y="4203260"/>
            <a:ext cx="4119897" cy="22215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47EBD7-F2AE-1C03-97DF-DD235816AC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29318"/>
            <a:ext cx="4220636" cy="236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75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2904F-5099-BE1E-CE16-286D63371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4602"/>
          </a:xfrm>
        </p:spPr>
        <p:txBody>
          <a:bodyPr/>
          <a:lstStyle/>
          <a:p>
            <a:pPr algn="ctr"/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Александрійська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бібліотека</a:t>
            </a:r>
          </a:p>
        </p:txBody>
      </p:sp>
      <p:pic>
        <p:nvPicPr>
          <p:cNvPr id="4" name="What really happened to the Library of Alexandria_">
            <a:hlinkClick r:id="" action="ppaction://media"/>
            <a:extLst>
              <a:ext uri="{FF2B5EF4-FFF2-40B4-BE49-F238E27FC236}">
                <a16:creationId xmlns:a16="http://schemas.microsoft.com/office/drawing/2014/main" id="{57168424-B5E9-0D72-3416-DA9FBC7E440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5699" y="1561171"/>
            <a:ext cx="8265514" cy="4649246"/>
          </a:xfrm>
        </p:spPr>
      </p:pic>
    </p:spTree>
    <p:extLst>
      <p:ext uri="{BB962C8B-B14F-4D97-AF65-F5344CB8AC3E}">
        <p14:creationId xmlns:p14="http://schemas.microsoft.com/office/powerpoint/2010/main" val="95882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7356C5-E699-3600-4EC6-297D9142B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31" y="89211"/>
            <a:ext cx="11608419" cy="713678"/>
          </a:xfrm>
        </p:spPr>
        <p:txBody>
          <a:bodyPr>
            <a:normAutofit/>
          </a:bodyPr>
          <a:lstStyle/>
          <a:p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Каллімах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його заслуги перед філологією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8650F50-1FC5-7422-010C-4EED9AE27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722" y="981306"/>
            <a:ext cx="8040029" cy="5687123"/>
          </a:xfrm>
        </p:spPr>
        <p:txBody>
          <a:bodyPr>
            <a:normAutofit lnSpcReduction="10000"/>
          </a:bodyPr>
          <a:lstStyle/>
          <a:p>
            <a:r>
              <a:rPr lang="uk-UA" sz="1800" dirty="0"/>
              <a:t> </a:t>
            </a:r>
            <a:r>
              <a:rPr lang="uk-UA" sz="1900" dirty="0" err="1"/>
              <a:t>Каллімах</a:t>
            </a:r>
            <a:r>
              <a:rPr lang="uk-UA" sz="1900" dirty="0"/>
              <a:t> (близько 305 до н. е. — бл. 240 до н. е.), — давньогрецький поет ( автор гімни, елегій та епіграм), граматик, викладач, бібліограф, який найпослідовніше виразив теоретичні принципи </a:t>
            </a:r>
            <a:r>
              <a:rPr lang="uk-UA" sz="1900" dirty="0" err="1"/>
              <a:t>александрійської</a:t>
            </a:r>
            <a:r>
              <a:rPr lang="uk-UA" sz="1900" dirty="0"/>
              <a:t> поезії і створив перший </a:t>
            </a:r>
            <a:r>
              <a:rPr lang="uk-UA" sz="1900" dirty="0" err="1"/>
              <a:t>зразк</a:t>
            </a:r>
            <a:r>
              <a:rPr lang="uk-UA" sz="1900" dirty="0"/>
              <a:t> античного </a:t>
            </a:r>
            <a:r>
              <a:rPr lang="uk-UA" sz="1900" dirty="0" err="1"/>
              <a:t>книгоопису</a:t>
            </a:r>
            <a:r>
              <a:rPr lang="uk-UA" sz="1900" dirty="0"/>
              <a:t>. </a:t>
            </a:r>
          </a:p>
          <a:p>
            <a:r>
              <a:rPr lang="uk-UA" sz="1900" dirty="0"/>
              <a:t>Каталог </a:t>
            </a:r>
            <a:r>
              <a:rPr lang="uk-UA" sz="1900" dirty="0" err="1"/>
              <a:t>Каллімаха</a:t>
            </a:r>
            <a:r>
              <a:rPr lang="uk-UA" sz="1900" dirty="0"/>
              <a:t> ,</a:t>
            </a:r>
            <a:r>
              <a:rPr lang="ru-RU" sz="1900" dirty="0"/>
              <a:t> </a:t>
            </a:r>
            <a:r>
              <a:rPr lang="ru-RU" sz="1900" dirty="0" err="1"/>
              <a:t>під</a:t>
            </a:r>
            <a:r>
              <a:rPr lang="ru-RU" sz="1900" dirty="0"/>
              <a:t> </a:t>
            </a:r>
            <a:r>
              <a:rPr lang="ru-RU" sz="1900" dirty="0" err="1"/>
              <a:t>назвою</a:t>
            </a:r>
            <a:r>
              <a:rPr lang="ru-RU" sz="1900" dirty="0"/>
              <a:t> </a:t>
            </a:r>
            <a:r>
              <a:rPr lang="ru-RU" sz="1900" b="1" i="1" dirty="0"/>
              <a:t>«</a:t>
            </a:r>
            <a:r>
              <a:rPr lang="ru-RU" sz="1900" b="1" i="1" dirty="0" err="1"/>
              <a:t>Таблиці</a:t>
            </a:r>
            <a:r>
              <a:rPr lang="ru-RU" sz="1900" b="1" i="1" dirty="0"/>
              <a:t> тих, </a:t>
            </a:r>
            <a:r>
              <a:rPr lang="ru-RU" sz="1900" b="1" i="1" dirty="0" err="1"/>
              <a:t>хто</a:t>
            </a:r>
            <a:r>
              <a:rPr lang="ru-RU" sz="1900" b="1" i="1" dirty="0"/>
              <a:t> проявив себе в </a:t>
            </a:r>
            <a:r>
              <a:rPr lang="ru-RU" sz="1900" b="1" i="1" dirty="0" err="1"/>
              <a:t>усіх</a:t>
            </a:r>
            <a:r>
              <a:rPr lang="ru-RU" sz="1900" b="1" i="1" dirty="0"/>
              <a:t> видах </a:t>
            </a:r>
            <a:r>
              <a:rPr lang="ru-RU" sz="1900" b="1" i="1" dirty="0" err="1"/>
              <a:t>літератури</a:t>
            </a:r>
            <a:r>
              <a:rPr lang="ru-RU" sz="1900" b="1" i="1" dirty="0"/>
              <a:t>, і того, </a:t>
            </a:r>
            <a:r>
              <a:rPr lang="ru-RU" sz="1900" b="1" i="1" dirty="0" err="1"/>
              <a:t>що</a:t>
            </a:r>
            <a:r>
              <a:rPr lang="ru-RU" sz="1900" b="1" i="1" dirty="0"/>
              <a:t> вони написали», </a:t>
            </a:r>
            <a:r>
              <a:rPr lang="uk-UA" sz="1900" dirty="0"/>
              <a:t>налічував 120 рукописів, став першим зведеним реєстром описів давньогрецької літератури.</a:t>
            </a:r>
            <a:r>
              <a:rPr lang="ru-RU" sz="1900" dirty="0"/>
              <a:t> </a:t>
            </a:r>
            <a:r>
              <a:rPr lang="ru-RU" sz="1900" dirty="0" err="1"/>
              <a:t>Він</a:t>
            </a:r>
            <a:r>
              <a:rPr lang="ru-RU" sz="1900" dirty="0"/>
              <a:t> не </a:t>
            </a:r>
            <a:r>
              <a:rPr lang="ru-RU" sz="1900" dirty="0" err="1"/>
              <a:t>призначався</a:t>
            </a:r>
            <a:r>
              <a:rPr lang="ru-RU" sz="1900" dirty="0"/>
              <a:t> для </a:t>
            </a:r>
            <a:r>
              <a:rPr lang="ru-RU" sz="1900" dirty="0" err="1"/>
              <a:t>користувачів</a:t>
            </a:r>
            <a:r>
              <a:rPr lang="ru-RU" sz="1900" dirty="0"/>
              <a:t> і не були </a:t>
            </a:r>
            <a:r>
              <a:rPr lang="ru-RU" sz="1900" dirty="0" err="1"/>
              <a:t>переліком</a:t>
            </a:r>
            <a:r>
              <a:rPr lang="ru-RU" sz="1900" dirty="0"/>
              <a:t> </a:t>
            </a:r>
            <a:r>
              <a:rPr lang="ru-RU" sz="1900" dirty="0" err="1"/>
              <a:t>усього</a:t>
            </a:r>
            <a:r>
              <a:rPr lang="ru-RU" sz="1900" dirty="0"/>
              <a:t> фонду </a:t>
            </a:r>
            <a:r>
              <a:rPr lang="ru-RU" sz="1900" dirty="0" err="1"/>
              <a:t>бібліотеки</a:t>
            </a:r>
            <a:r>
              <a:rPr lang="ru-RU" sz="1900" dirty="0"/>
              <a:t>, </a:t>
            </a:r>
            <a:r>
              <a:rPr lang="ru-RU" sz="1900" dirty="0" err="1"/>
              <a:t>це</a:t>
            </a:r>
            <a:r>
              <a:rPr lang="ru-RU" sz="1900" dirty="0"/>
              <a:t> </a:t>
            </a:r>
            <a:r>
              <a:rPr lang="ru-RU" sz="1900" dirty="0" err="1"/>
              <a:t>скоріше</a:t>
            </a:r>
            <a:r>
              <a:rPr lang="ru-RU" sz="1900" dirty="0"/>
              <a:t> </a:t>
            </a:r>
            <a:r>
              <a:rPr lang="ru-RU" sz="1900" dirty="0" err="1"/>
              <a:t>було</a:t>
            </a:r>
            <a:r>
              <a:rPr lang="ru-RU" sz="1900" dirty="0"/>
              <a:t> перше </a:t>
            </a:r>
            <a:r>
              <a:rPr lang="ru-RU" sz="1900" dirty="0" err="1"/>
              <a:t>зведення</a:t>
            </a:r>
            <a:r>
              <a:rPr lang="ru-RU" sz="1900" dirty="0"/>
              <a:t> </a:t>
            </a:r>
            <a:r>
              <a:rPr lang="ru-RU" sz="1900" dirty="0" err="1"/>
              <a:t>усієї</a:t>
            </a:r>
            <a:r>
              <a:rPr lang="ru-RU" sz="1900" dirty="0"/>
              <a:t> </a:t>
            </a:r>
            <a:r>
              <a:rPr lang="ru-RU" sz="1900" dirty="0" err="1"/>
              <a:t>грецької</a:t>
            </a:r>
            <a:r>
              <a:rPr lang="ru-RU" sz="1900" dirty="0"/>
              <a:t> </a:t>
            </a:r>
            <a:r>
              <a:rPr lang="ru-RU" sz="1900" dirty="0" err="1"/>
              <a:t>літератури</a:t>
            </a:r>
            <a:endParaRPr lang="uk-UA" sz="1900" dirty="0"/>
          </a:p>
          <a:p>
            <a:r>
              <a:rPr lang="uk-UA" sz="1900" dirty="0" err="1"/>
              <a:t>Каллімах</a:t>
            </a:r>
            <a:r>
              <a:rPr lang="uk-UA" sz="1900" dirty="0"/>
              <a:t>, який отримав шанобливе звання «батька бібліографії»</a:t>
            </a:r>
            <a:r>
              <a:rPr lang="ru-RU" sz="1900" dirty="0"/>
              <a:t>. </a:t>
            </a:r>
            <a:endParaRPr lang="uk-UA" sz="1900" dirty="0"/>
          </a:p>
          <a:p>
            <a:pPr marL="0" indent="0">
              <a:buNone/>
            </a:pPr>
            <a:r>
              <a:rPr lang="uk-UA" sz="1900" dirty="0"/>
              <a:t>- систематизував назви творів за науковими і літературними категоріями,</a:t>
            </a:r>
          </a:p>
          <a:p>
            <a:pPr>
              <a:buFontTx/>
              <a:buChar char="-"/>
            </a:pPr>
            <a:r>
              <a:rPr lang="uk-UA" sz="1900" dirty="0"/>
              <a:t>поділив літературу на </a:t>
            </a:r>
            <a:r>
              <a:rPr lang="uk-UA" sz="1900" b="1" dirty="0"/>
              <a:t>прозу,</a:t>
            </a:r>
            <a:r>
              <a:rPr lang="uk-UA" sz="1900" dirty="0"/>
              <a:t> до якої відніс  </a:t>
            </a:r>
            <a:r>
              <a:rPr lang="ru-RU" sz="1900" dirty="0" err="1"/>
              <a:t>історію</a:t>
            </a:r>
            <a:r>
              <a:rPr lang="ru-RU" sz="1900" dirty="0"/>
              <a:t>, риторику, </a:t>
            </a:r>
            <a:r>
              <a:rPr lang="ru-RU" sz="1900" dirty="0" err="1"/>
              <a:t>філософію</a:t>
            </a:r>
            <a:r>
              <a:rPr lang="ru-RU" sz="1900" dirty="0"/>
              <a:t>, медицину та право, </a:t>
            </a:r>
            <a:r>
              <a:rPr lang="uk-UA" sz="1900" dirty="0"/>
              <a:t>та </a:t>
            </a:r>
            <a:r>
              <a:rPr lang="uk-UA" sz="1900" b="1" dirty="0"/>
              <a:t>поезію, </a:t>
            </a:r>
            <a:r>
              <a:rPr lang="uk-UA" sz="1900" dirty="0"/>
              <a:t>в якій виокремив епіку, елегію, лірику, трагедію, комедію. </a:t>
            </a:r>
          </a:p>
          <a:p>
            <a:pPr>
              <a:buFontTx/>
              <a:buChar char="-"/>
            </a:pPr>
            <a:r>
              <a:rPr lang="uk-UA" sz="1900" dirty="0"/>
              <a:t>У кожному розділі він навів імена авторів і назви творів, зазначаючи їх перший рядок і загальну кількість рядків або віршів за алфавітом, надав короткі біографічні відомості. </a:t>
            </a:r>
          </a:p>
          <a:p>
            <a:pPr>
              <a:buFontTx/>
              <a:buChar char="-"/>
            </a:pPr>
            <a:r>
              <a:rPr lang="uk-UA" sz="1900" dirty="0"/>
              <a:t>Зберігалися документи за цією самою предметною схемою в </a:t>
            </a:r>
            <a:r>
              <a:rPr lang="uk-UA" sz="1900" dirty="0" err="1"/>
              <a:t>армаріях</a:t>
            </a:r>
            <a:r>
              <a:rPr lang="uk-UA" sz="1900" dirty="0"/>
              <a:t> — своєрідних стелажах. До кожного сувою кріпилася </a:t>
            </a:r>
            <a:r>
              <a:rPr lang="uk-UA" sz="1900" dirty="0" err="1"/>
              <a:t>бірка</a:t>
            </a:r>
            <a:r>
              <a:rPr lang="uk-UA" sz="1900" dirty="0"/>
              <a:t> з ім’ям автора та назвою твору.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E4D5DB-C778-8595-32D7-CF8405E2F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751" y="1631761"/>
            <a:ext cx="3832918" cy="380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255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1871</Words>
  <Application>Microsoft Office PowerPoint</Application>
  <PresentationFormat>Широкий екран</PresentationFormat>
  <Paragraphs>88</Paragraphs>
  <Slides>20</Slides>
  <Notes>0</Notes>
  <HiddenSlides>0</HiddenSlides>
  <MMClips>3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Roboto</vt:lpstr>
      <vt:lpstr>Roboto</vt:lpstr>
      <vt:lpstr>Times New Roman</vt:lpstr>
      <vt:lpstr>Тема Office</vt:lpstr>
      <vt:lpstr>Текстологія як філологічна дисципліна</vt:lpstr>
      <vt:lpstr>План</vt:lpstr>
      <vt:lpstr>Текстологія: об'єкт і методи</vt:lpstr>
      <vt:lpstr>Дослідницьке поле сучасної текстології</vt:lpstr>
      <vt:lpstr>        Прикладні результат текстології</vt:lpstr>
      <vt:lpstr>Результати текстологічних досліджень</vt:lpstr>
      <vt:lpstr>Генеза і розвиток текстологічних студій в античності</vt:lpstr>
      <vt:lpstr>Александрійська бібліотека</vt:lpstr>
      <vt:lpstr>Каллімах та його заслуги перед філологією</vt:lpstr>
      <vt:lpstr>Середньовічна текстологія</vt:lpstr>
      <vt:lpstr>Мета ренесансних гуманістів - Ad fontes </vt:lpstr>
      <vt:lpstr>Лоренцо Валла- ренесансний текстолог </vt:lpstr>
      <vt:lpstr>Засновники європейських традицій текстології (ХVIII-XIX): персоналії та їхні здобутки.</vt:lpstr>
      <vt:lpstr>«Пісні Оссіана»  Дж. Макферсона</vt:lpstr>
      <vt:lpstr>Текстолог Ж. Бедьє</vt:lpstr>
      <vt:lpstr>Текстологія ХХ ст.: тенденції та здобутки</vt:lpstr>
      <vt:lpstr>Українська текстологія: постаті й пріоритети</vt:lpstr>
      <vt:lpstr>Етапи розвитку текстології (за М.Гнатюк)</vt:lpstr>
      <vt:lpstr>        Етапи історико-текстологічної критики http://resource.history.org.ua/cgibin/eiu/history.exe?Z21ID=&amp;I21DBN=EIU&amp;P21DBN=EIU&amp;S21ST</vt:lpstr>
      <vt:lpstr>Вимоги до текстологічного дослідження              (за Валентиною Бездрабко)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Nataliya Torkut</dc:creator>
  <cp:lastModifiedBy>Nataliya Torkut</cp:lastModifiedBy>
  <cp:revision>11</cp:revision>
  <dcterms:created xsi:type="dcterms:W3CDTF">2024-04-07T19:15:08Z</dcterms:created>
  <dcterms:modified xsi:type="dcterms:W3CDTF">2024-04-08T09:58:49Z</dcterms:modified>
</cp:coreProperties>
</file>