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4" r:id="rId3"/>
    <p:sldId id="265" r:id="rId4"/>
    <p:sldId id="266" r:id="rId5"/>
    <p:sldId id="267" r:id="rId6"/>
    <p:sldId id="268" r:id="rId7"/>
    <p:sldId id="269" r:id="rId8"/>
    <p:sldId id="271" r:id="rId9"/>
    <p:sldId id="272" r:id="rId10"/>
  </p:sldIdLst>
  <p:sldSz cx="18288000" cy="10287000"/>
  <p:notesSz cx="6858000" cy="9144000"/>
  <p:embeddedFontLst>
    <p:embeddedFont>
      <p:font typeface="Calibri" panose="020F0502020204030204" pitchFamily="34" charset="0"/>
      <p:regular r:id="rId11"/>
      <p:bold r:id="rId12"/>
      <p:italic r:id="rId13"/>
      <p:boldItalic r:id="rId14"/>
    </p:embeddedFont>
    <p:embeddedFont>
      <p:font typeface="Marmelad" panose="020B0604020202020204" charset="0"/>
      <p:regular r:id="rId15"/>
    </p:embeddedFont>
    <p:embeddedFont>
      <p:font typeface="Radcliffe" panose="020B0604020202020204" charset="0"/>
      <p:regular r:id="rId16"/>
    </p:embeddedFont>
    <p:embeddedFont>
      <p:font typeface="Km Standard TT" panose="020B0604020202020204" charset="0"/>
      <p:regular r:id="rId17"/>
    </p:embeddedFont>
    <p:embeddedFont>
      <p:font typeface="Radcliffe 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sp>
        <p:nvSpPr>
          <p:cNvPr id="2" name="Freeform 2"/>
          <p:cNvSpPr/>
          <p:nvPr/>
        </p:nvSpPr>
        <p:spPr>
          <a:xfrm>
            <a:off x="-3535194" y="-733671"/>
            <a:ext cx="5355572" cy="5877171"/>
          </a:xfrm>
          <a:custGeom>
            <a:avLst/>
            <a:gdLst/>
            <a:ahLst/>
            <a:cxnLst/>
            <a:rect l="l" t="t" r="r" b="b"/>
            <a:pathLst>
              <a:path w="5355572" h="5877171">
                <a:moveTo>
                  <a:pt x="0" y="0"/>
                </a:moveTo>
                <a:lnTo>
                  <a:pt x="5355572" y="0"/>
                </a:lnTo>
                <a:lnTo>
                  <a:pt x="5355572" y="5877171"/>
                </a:lnTo>
                <a:lnTo>
                  <a:pt x="0" y="5877171"/>
                </a:lnTo>
                <a:lnTo>
                  <a:pt x="0" y="0"/>
                </a:lnTo>
                <a:close/>
              </a:path>
            </a:pathLst>
          </a:custGeom>
          <a:blipFill>
            <a:blip r:embed="rId2"/>
            <a:stretch>
              <a:fillRect/>
            </a:stretch>
          </a:blipFill>
        </p:spPr>
      </p:sp>
      <p:sp>
        <p:nvSpPr>
          <p:cNvPr id="3" name="Freeform 3"/>
          <p:cNvSpPr/>
          <p:nvPr/>
        </p:nvSpPr>
        <p:spPr>
          <a:xfrm rot="-10800000">
            <a:off x="10332582" y="-1537984"/>
            <a:ext cx="6597249" cy="3075967"/>
          </a:xfrm>
          <a:custGeom>
            <a:avLst/>
            <a:gdLst/>
            <a:ahLst/>
            <a:cxnLst/>
            <a:rect l="l" t="t" r="r" b="b"/>
            <a:pathLst>
              <a:path w="6597249" h="3075967">
                <a:moveTo>
                  <a:pt x="0" y="0"/>
                </a:moveTo>
                <a:lnTo>
                  <a:pt x="6597249" y="0"/>
                </a:lnTo>
                <a:lnTo>
                  <a:pt x="6597249" y="3075968"/>
                </a:lnTo>
                <a:lnTo>
                  <a:pt x="0" y="3075968"/>
                </a:lnTo>
                <a:lnTo>
                  <a:pt x="0" y="0"/>
                </a:lnTo>
                <a:close/>
              </a:path>
            </a:pathLst>
          </a:custGeom>
          <a:blipFill>
            <a:blip r:embed="rId3"/>
            <a:stretch>
              <a:fillRect/>
            </a:stretch>
          </a:blipFill>
        </p:spPr>
      </p:sp>
      <p:sp>
        <p:nvSpPr>
          <p:cNvPr id="4" name="Freeform 4"/>
          <p:cNvSpPr/>
          <p:nvPr/>
        </p:nvSpPr>
        <p:spPr>
          <a:xfrm>
            <a:off x="16929831" y="2362275"/>
            <a:ext cx="7499556" cy="4199751"/>
          </a:xfrm>
          <a:custGeom>
            <a:avLst/>
            <a:gdLst/>
            <a:ahLst/>
            <a:cxnLst/>
            <a:rect l="l" t="t" r="r" b="b"/>
            <a:pathLst>
              <a:path w="7499556" h="4199751">
                <a:moveTo>
                  <a:pt x="0" y="0"/>
                </a:moveTo>
                <a:lnTo>
                  <a:pt x="7499556" y="0"/>
                </a:lnTo>
                <a:lnTo>
                  <a:pt x="7499556" y="4199751"/>
                </a:lnTo>
                <a:lnTo>
                  <a:pt x="0" y="4199751"/>
                </a:lnTo>
                <a:lnTo>
                  <a:pt x="0" y="0"/>
                </a:lnTo>
                <a:close/>
              </a:path>
            </a:pathLst>
          </a:custGeom>
          <a:blipFill>
            <a:blip r:embed="rId4"/>
            <a:stretch>
              <a:fillRect/>
            </a:stretch>
          </a:blipFill>
        </p:spPr>
      </p:sp>
      <p:sp>
        <p:nvSpPr>
          <p:cNvPr id="5" name="Freeform 5"/>
          <p:cNvSpPr/>
          <p:nvPr/>
        </p:nvSpPr>
        <p:spPr>
          <a:xfrm>
            <a:off x="-2836415" y="6352306"/>
            <a:ext cx="5059689" cy="5741491"/>
          </a:xfrm>
          <a:custGeom>
            <a:avLst/>
            <a:gdLst/>
            <a:ahLst/>
            <a:cxnLst/>
            <a:rect l="l" t="t" r="r" b="b"/>
            <a:pathLst>
              <a:path w="5059689" h="5741491">
                <a:moveTo>
                  <a:pt x="0" y="0"/>
                </a:moveTo>
                <a:lnTo>
                  <a:pt x="5059688" y="0"/>
                </a:lnTo>
                <a:lnTo>
                  <a:pt x="5059688" y="5741490"/>
                </a:lnTo>
                <a:lnTo>
                  <a:pt x="0" y="5741490"/>
                </a:lnTo>
                <a:lnTo>
                  <a:pt x="0" y="0"/>
                </a:lnTo>
                <a:close/>
              </a:path>
            </a:pathLst>
          </a:custGeom>
          <a:blipFill>
            <a:blip r:embed="rId5"/>
            <a:stretch>
              <a:fillRect/>
            </a:stretch>
          </a:blipFill>
        </p:spPr>
      </p:sp>
      <p:sp>
        <p:nvSpPr>
          <p:cNvPr id="6" name="Freeform 6"/>
          <p:cNvSpPr/>
          <p:nvPr/>
        </p:nvSpPr>
        <p:spPr>
          <a:xfrm>
            <a:off x="15152436" y="-1865322"/>
            <a:ext cx="6150745" cy="5766324"/>
          </a:xfrm>
          <a:custGeom>
            <a:avLst/>
            <a:gdLst/>
            <a:ahLst/>
            <a:cxnLst/>
            <a:rect l="l" t="t" r="r" b="b"/>
            <a:pathLst>
              <a:path w="6150745" h="5766324">
                <a:moveTo>
                  <a:pt x="0" y="0"/>
                </a:moveTo>
                <a:lnTo>
                  <a:pt x="6150746" y="0"/>
                </a:lnTo>
                <a:lnTo>
                  <a:pt x="6150746" y="5766323"/>
                </a:lnTo>
                <a:lnTo>
                  <a:pt x="0" y="5766323"/>
                </a:lnTo>
                <a:lnTo>
                  <a:pt x="0" y="0"/>
                </a:lnTo>
                <a:close/>
              </a:path>
            </a:pathLst>
          </a:custGeom>
          <a:blipFill>
            <a:blip r:embed="rId6"/>
            <a:stretch>
              <a:fillRect/>
            </a:stretch>
          </a:blipFill>
        </p:spPr>
      </p:sp>
      <p:sp>
        <p:nvSpPr>
          <p:cNvPr id="7" name="Freeform 7"/>
          <p:cNvSpPr/>
          <p:nvPr/>
        </p:nvSpPr>
        <p:spPr>
          <a:xfrm rot="-5400000">
            <a:off x="1511658" y="-3227374"/>
            <a:ext cx="4085368" cy="5586827"/>
          </a:xfrm>
          <a:custGeom>
            <a:avLst/>
            <a:gdLst/>
            <a:ahLst/>
            <a:cxnLst/>
            <a:rect l="l" t="t" r="r" b="b"/>
            <a:pathLst>
              <a:path w="4085368" h="5586827">
                <a:moveTo>
                  <a:pt x="0" y="0"/>
                </a:moveTo>
                <a:lnTo>
                  <a:pt x="4085367" y="0"/>
                </a:lnTo>
                <a:lnTo>
                  <a:pt x="4085367" y="5586827"/>
                </a:lnTo>
                <a:lnTo>
                  <a:pt x="0" y="5586827"/>
                </a:lnTo>
                <a:lnTo>
                  <a:pt x="0" y="0"/>
                </a:lnTo>
                <a:close/>
              </a:path>
            </a:pathLst>
          </a:custGeom>
          <a:blipFill>
            <a:blip r:embed="rId7"/>
            <a:stretch>
              <a:fillRect/>
            </a:stretch>
          </a:blipFill>
        </p:spPr>
      </p:sp>
      <p:sp>
        <p:nvSpPr>
          <p:cNvPr id="8" name="Freeform 8"/>
          <p:cNvSpPr/>
          <p:nvPr/>
        </p:nvSpPr>
        <p:spPr>
          <a:xfrm>
            <a:off x="15893830" y="5310391"/>
            <a:ext cx="4667958" cy="6941201"/>
          </a:xfrm>
          <a:custGeom>
            <a:avLst/>
            <a:gdLst/>
            <a:ahLst/>
            <a:cxnLst/>
            <a:rect l="l" t="t" r="r" b="b"/>
            <a:pathLst>
              <a:path w="4667958" h="6941201">
                <a:moveTo>
                  <a:pt x="0" y="0"/>
                </a:moveTo>
                <a:lnTo>
                  <a:pt x="4667958" y="0"/>
                </a:lnTo>
                <a:lnTo>
                  <a:pt x="4667958" y="6941201"/>
                </a:lnTo>
                <a:lnTo>
                  <a:pt x="0" y="6941201"/>
                </a:lnTo>
                <a:lnTo>
                  <a:pt x="0" y="0"/>
                </a:lnTo>
                <a:close/>
              </a:path>
            </a:pathLst>
          </a:custGeom>
          <a:blipFill>
            <a:blip r:embed="rId8"/>
            <a:stretch>
              <a:fillRect/>
            </a:stretch>
          </a:blipFill>
        </p:spPr>
      </p:sp>
      <p:sp>
        <p:nvSpPr>
          <p:cNvPr id="9" name="Freeform 9"/>
          <p:cNvSpPr/>
          <p:nvPr/>
        </p:nvSpPr>
        <p:spPr>
          <a:xfrm>
            <a:off x="-2836415" y="3901001"/>
            <a:ext cx="4656793" cy="5322050"/>
          </a:xfrm>
          <a:custGeom>
            <a:avLst/>
            <a:gdLst/>
            <a:ahLst/>
            <a:cxnLst/>
            <a:rect l="l" t="t" r="r" b="b"/>
            <a:pathLst>
              <a:path w="4656793" h="5322050">
                <a:moveTo>
                  <a:pt x="0" y="0"/>
                </a:moveTo>
                <a:lnTo>
                  <a:pt x="4656793" y="0"/>
                </a:lnTo>
                <a:lnTo>
                  <a:pt x="4656793" y="5322050"/>
                </a:lnTo>
                <a:lnTo>
                  <a:pt x="0" y="5322050"/>
                </a:lnTo>
                <a:lnTo>
                  <a:pt x="0" y="0"/>
                </a:lnTo>
                <a:close/>
              </a:path>
            </a:pathLst>
          </a:custGeom>
          <a:blipFill>
            <a:blip r:embed="rId9"/>
            <a:stretch>
              <a:fillRect/>
            </a:stretch>
          </a:blipFill>
        </p:spPr>
      </p:sp>
      <p:sp>
        <p:nvSpPr>
          <p:cNvPr id="10" name="Freeform 10"/>
          <p:cNvSpPr/>
          <p:nvPr/>
        </p:nvSpPr>
        <p:spPr>
          <a:xfrm>
            <a:off x="13631207" y="8338429"/>
            <a:ext cx="4656793" cy="5322050"/>
          </a:xfrm>
          <a:custGeom>
            <a:avLst/>
            <a:gdLst/>
            <a:ahLst/>
            <a:cxnLst/>
            <a:rect l="l" t="t" r="r" b="b"/>
            <a:pathLst>
              <a:path w="4656793" h="5322050">
                <a:moveTo>
                  <a:pt x="0" y="0"/>
                </a:moveTo>
                <a:lnTo>
                  <a:pt x="4656793" y="0"/>
                </a:lnTo>
                <a:lnTo>
                  <a:pt x="4656793" y="5322049"/>
                </a:lnTo>
                <a:lnTo>
                  <a:pt x="0" y="5322049"/>
                </a:lnTo>
                <a:lnTo>
                  <a:pt x="0" y="0"/>
                </a:lnTo>
                <a:close/>
              </a:path>
            </a:pathLst>
          </a:custGeom>
          <a:blipFill>
            <a:blip r:embed="rId9"/>
            <a:stretch>
              <a:fillRect/>
            </a:stretch>
          </a:blipFill>
        </p:spPr>
      </p:sp>
      <p:sp>
        <p:nvSpPr>
          <p:cNvPr id="11" name="Freeform 11"/>
          <p:cNvSpPr/>
          <p:nvPr/>
        </p:nvSpPr>
        <p:spPr>
          <a:xfrm>
            <a:off x="5848023" y="-4053683"/>
            <a:ext cx="6591954" cy="5710280"/>
          </a:xfrm>
          <a:custGeom>
            <a:avLst/>
            <a:gdLst/>
            <a:ahLst/>
            <a:cxnLst/>
            <a:rect l="l" t="t" r="r" b="b"/>
            <a:pathLst>
              <a:path w="6591954" h="5710280">
                <a:moveTo>
                  <a:pt x="0" y="0"/>
                </a:moveTo>
                <a:lnTo>
                  <a:pt x="6591954" y="0"/>
                </a:lnTo>
                <a:lnTo>
                  <a:pt x="6591954" y="5710280"/>
                </a:lnTo>
                <a:lnTo>
                  <a:pt x="0" y="5710280"/>
                </a:lnTo>
                <a:lnTo>
                  <a:pt x="0" y="0"/>
                </a:lnTo>
                <a:close/>
              </a:path>
            </a:pathLst>
          </a:custGeom>
          <a:blipFill>
            <a:blip r:embed="rId10"/>
            <a:stretch>
              <a:fillRect/>
            </a:stretch>
          </a:blipFill>
        </p:spPr>
      </p:sp>
      <p:sp>
        <p:nvSpPr>
          <p:cNvPr id="12" name="Freeform 12"/>
          <p:cNvSpPr/>
          <p:nvPr/>
        </p:nvSpPr>
        <p:spPr>
          <a:xfrm rot="-3194310">
            <a:off x="8409323" y="7829528"/>
            <a:ext cx="6128048" cy="5913567"/>
          </a:xfrm>
          <a:custGeom>
            <a:avLst/>
            <a:gdLst/>
            <a:ahLst/>
            <a:cxnLst/>
            <a:rect l="l" t="t" r="r" b="b"/>
            <a:pathLst>
              <a:path w="6128048" h="5913567">
                <a:moveTo>
                  <a:pt x="0" y="0"/>
                </a:moveTo>
                <a:lnTo>
                  <a:pt x="6128049" y="0"/>
                </a:lnTo>
                <a:lnTo>
                  <a:pt x="6128049" y="5913566"/>
                </a:lnTo>
                <a:lnTo>
                  <a:pt x="0" y="5913566"/>
                </a:lnTo>
                <a:lnTo>
                  <a:pt x="0" y="0"/>
                </a:lnTo>
                <a:close/>
              </a:path>
            </a:pathLst>
          </a:custGeom>
          <a:blipFill>
            <a:blip r:embed="rId11"/>
            <a:stretch>
              <a:fillRect/>
            </a:stretch>
          </a:blipFill>
        </p:spPr>
      </p:sp>
      <p:sp>
        <p:nvSpPr>
          <p:cNvPr id="13" name="Freeform 13"/>
          <p:cNvSpPr/>
          <p:nvPr/>
        </p:nvSpPr>
        <p:spPr>
          <a:xfrm rot="-10800000">
            <a:off x="1202696" y="9223051"/>
            <a:ext cx="7941304" cy="4030212"/>
          </a:xfrm>
          <a:custGeom>
            <a:avLst/>
            <a:gdLst/>
            <a:ahLst/>
            <a:cxnLst/>
            <a:rect l="l" t="t" r="r" b="b"/>
            <a:pathLst>
              <a:path w="7941304" h="4030212">
                <a:moveTo>
                  <a:pt x="0" y="0"/>
                </a:moveTo>
                <a:lnTo>
                  <a:pt x="7941304" y="0"/>
                </a:lnTo>
                <a:lnTo>
                  <a:pt x="7941304" y="4030212"/>
                </a:lnTo>
                <a:lnTo>
                  <a:pt x="0" y="4030212"/>
                </a:lnTo>
                <a:lnTo>
                  <a:pt x="0" y="0"/>
                </a:lnTo>
                <a:close/>
              </a:path>
            </a:pathLst>
          </a:custGeom>
          <a:blipFill>
            <a:blip r:embed="rId12"/>
            <a:stretch>
              <a:fillRect/>
            </a:stretch>
          </a:blipFill>
        </p:spPr>
      </p:sp>
      <p:sp>
        <p:nvSpPr>
          <p:cNvPr id="14" name="Freeform 14"/>
          <p:cNvSpPr/>
          <p:nvPr/>
        </p:nvSpPr>
        <p:spPr>
          <a:xfrm rot="-10800000">
            <a:off x="5058632" y="8780991"/>
            <a:ext cx="4085368" cy="5586827"/>
          </a:xfrm>
          <a:custGeom>
            <a:avLst/>
            <a:gdLst/>
            <a:ahLst/>
            <a:cxnLst/>
            <a:rect l="l" t="t" r="r" b="b"/>
            <a:pathLst>
              <a:path w="4085368" h="5586827">
                <a:moveTo>
                  <a:pt x="0" y="0"/>
                </a:moveTo>
                <a:lnTo>
                  <a:pt x="4085368" y="0"/>
                </a:lnTo>
                <a:lnTo>
                  <a:pt x="4085368" y="5586828"/>
                </a:lnTo>
                <a:lnTo>
                  <a:pt x="0" y="5586828"/>
                </a:lnTo>
                <a:lnTo>
                  <a:pt x="0" y="0"/>
                </a:lnTo>
                <a:close/>
              </a:path>
            </a:pathLst>
          </a:custGeom>
          <a:blipFill>
            <a:blip r:embed="rId7"/>
            <a:stretch>
              <a:fillRect/>
            </a:stretch>
          </a:blipFill>
        </p:spPr>
      </p:sp>
      <p:sp>
        <p:nvSpPr>
          <p:cNvPr id="15" name="TextBox 15"/>
          <p:cNvSpPr txBox="1"/>
          <p:nvPr/>
        </p:nvSpPr>
        <p:spPr>
          <a:xfrm>
            <a:off x="3303563" y="1812378"/>
            <a:ext cx="11680874" cy="3559023"/>
          </a:xfrm>
          <a:prstGeom prst="rect">
            <a:avLst/>
          </a:prstGeom>
        </p:spPr>
        <p:txBody>
          <a:bodyPr lIns="0" tIns="0" rIns="0" bIns="0" rtlCol="0" anchor="t">
            <a:spAutoFit/>
          </a:bodyPr>
          <a:lstStyle/>
          <a:p>
            <a:pPr algn="ctr">
              <a:lnSpc>
                <a:spcPts val="13312"/>
              </a:lnSpc>
            </a:pPr>
            <a:r>
              <a:rPr lang="en-US" sz="10009" spc="-570">
                <a:solidFill>
                  <a:srgbClr val="494949"/>
                </a:solidFill>
                <a:latin typeface="Km Standard TT"/>
                <a:ea typeface="Km Standard TT"/>
                <a:cs typeface="Km Standard TT"/>
                <a:sym typeface="Km Standard TT"/>
              </a:rPr>
              <a:t>ПЕРСОНАЛЬНА ІМІДЖЕЛОГІЯ</a:t>
            </a:r>
          </a:p>
        </p:txBody>
      </p:sp>
      <p:sp>
        <p:nvSpPr>
          <p:cNvPr id="16" name="TextBox 16"/>
          <p:cNvSpPr txBox="1"/>
          <p:nvPr/>
        </p:nvSpPr>
        <p:spPr>
          <a:xfrm>
            <a:off x="3303563" y="6899152"/>
            <a:ext cx="11680874" cy="2015491"/>
          </a:xfrm>
          <a:prstGeom prst="rect">
            <a:avLst/>
          </a:prstGeom>
        </p:spPr>
        <p:txBody>
          <a:bodyPr lIns="0" tIns="0" rIns="0" bIns="0" rtlCol="0" anchor="t">
            <a:spAutoFit/>
          </a:bodyPr>
          <a:lstStyle/>
          <a:p>
            <a:pPr algn="ctr">
              <a:lnSpc>
                <a:spcPts val="7680"/>
              </a:lnSpc>
            </a:pPr>
            <a:r>
              <a:rPr lang="en-US" sz="8000" spc="-456">
                <a:solidFill>
                  <a:srgbClr val="494949"/>
                </a:solidFill>
                <a:latin typeface="Marmelad"/>
                <a:ea typeface="Marmelad"/>
                <a:cs typeface="Marmelad"/>
                <a:sym typeface="Marmelad"/>
              </a:rPr>
              <a:t>Структура особистісного іміджу</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grpSp>
        <p:nvGrpSpPr>
          <p:cNvPr id="2" name="Group 2"/>
          <p:cNvGrpSpPr/>
          <p:nvPr/>
        </p:nvGrpSpPr>
        <p:grpSpPr>
          <a:xfrm>
            <a:off x="509260" y="468933"/>
            <a:ext cx="17269480" cy="9349134"/>
            <a:chOff x="0" y="0"/>
            <a:chExt cx="1537094" cy="832133"/>
          </a:xfrm>
        </p:grpSpPr>
        <p:sp>
          <p:nvSpPr>
            <p:cNvPr id="3" name="Freeform 3"/>
            <p:cNvSpPr/>
            <p:nvPr/>
          </p:nvSpPr>
          <p:spPr>
            <a:xfrm>
              <a:off x="0" y="0"/>
              <a:ext cx="1537094" cy="832133"/>
            </a:xfrm>
            <a:custGeom>
              <a:avLst/>
              <a:gdLst/>
              <a:ahLst/>
              <a:cxnLst/>
              <a:rect l="l" t="t" r="r" b="b"/>
              <a:pathLst>
                <a:path w="1537094" h="832133">
                  <a:moveTo>
                    <a:pt x="0" y="0"/>
                  </a:moveTo>
                  <a:lnTo>
                    <a:pt x="1537094" y="0"/>
                  </a:lnTo>
                  <a:lnTo>
                    <a:pt x="1537094" y="832133"/>
                  </a:lnTo>
                  <a:lnTo>
                    <a:pt x="0" y="832133"/>
                  </a:lnTo>
                  <a:close/>
                </a:path>
              </a:pathLst>
            </a:custGeom>
            <a:solidFill>
              <a:srgbClr val="F7CEB5"/>
            </a:solidFill>
          </p:spPr>
        </p:sp>
        <p:sp>
          <p:nvSpPr>
            <p:cNvPr id="4" name="TextBox 4"/>
            <p:cNvSpPr txBox="1"/>
            <p:nvPr/>
          </p:nvSpPr>
          <p:spPr>
            <a:xfrm>
              <a:off x="0" y="-38100"/>
              <a:ext cx="1537094" cy="87023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2137637" y="829974"/>
            <a:ext cx="13562234" cy="3266440"/>
          </a:xfrm>
          <a:prstGeom prst="rect">
            <a:avLst/>
          </a:prstGeom>
        </p:spPr>
        <p:txBody>
          <a:bodyPr lIns="0" tIns="0" rIns="0" bIns="0" rtlCol="0" anchor="t">
            <a:spAutoFit/>
          </a:bodyPr>
          <a:lstStyle/>
          <a:p>
            <a:pPr algn="ctr">
              <a:lnSpc>
                <a:spcPts val="4279"/>
              </a:lnSpc>
            </a:pPr>
            <a:r>
              <a:rPr lang="en-US" sz="3999" spc="-227">
                <a:solidFill>
                  <a:srgbClr val="494949"/>
                </a:solidFill>
                <a:latin typeface="Radcliffe"/>
                <a:ea typeface="Radcliffe"/>
                <a:cs typeface="Radcliffe"/>
                <a:sym typeface="Radcliffe"/>
              </a:rPr>
              <a:t>Формулювання «Я-концепції» передбачає осмислення власного світогляду, довгострокових цілей та принципів, переваг та недоліків, особливостей характеру та темпераменту. «Я-концепція» включає три складові:</a:t>
            </a:r>
          </a:p>
          <a:p>
            <a:pPr algn="ctr">
              <a:lnSpc>
                <a:spcPts val="4279"/>
              </a:lnSpc>
            </a:pPr>
            <a:endParaRPr lang="en-US" sz="3999" spc="-227">
              <a:solidFill>
                <a:srgbClr val="494949"/>
              </a:solidFill>
              <a:latin typeface="Radcliffe"/>
              <a:ea typeface="Radcliffe"/>
              <a:cs typeface="Radcliffe"/>
              <a:sym typeface="Radcliffe"/>
            </a:endParaRPr>
          </a:p>
          <a:p>
            <a:pPr algn="ctr">
              <a:lnSpc>
                <a:spcPts val="4279"/>
              </a:lnSpc>
            </a:pPr>
            <a:endParaRPr lang="en-US" sz="3999" spc="-227">
              <a:solidFill>
                <a:srgbClr val="494949"/>
              </a:solidFill>
              <a:latin typeface="Radcliffe"/>
              <a:ea typeface="Radcliffe"/>
              <a:cs typeface="Radcliffe"/>
              <a:sym typeface="Radcliffe"/>
            </a:endParaRPr>
          </a:p>
        </p:txBody>
      </p:sp>
      <p:grpSp>
        <p:nvGrpSpPr>
          <p:cNvPr id="6" name="Group 6"/>
          <p:cNvGrpSpPr/>
          <p:nvPr/>
        </p:nvGrpSpPr>
        <p:grpSpPr>
          <a:xfrm>
            <a:off x="1028700" y="3725644"/>
            <a:ext cx="4346259" cy="2835713"/>
            <a:chOff x="0" y="0"/>
            <a:chExt cx="634375" cy="413897"/>
          </a:xfrm>
        </p:grpSpPr>
        <p:sp>
          <p:nvSpPr>
            <p:cNvPr id="7" name="Freeform 7"/>
            <p:cNvSpPr/>
            <p:nvPr/>
          </p:nvSpPr>
          <p:spPr>
            <a:xfrm>
              <a:off x="0" y="0"/>
              <a:ext cx="634375" cy="413897"/>
            </a:xfrm>
            <a:custGeom>
              <a:avLst/>
              <a:gdLst/>
              <a:ahLst/>
              <a:cxnLst/>
              <a:rect l="l" t="t" r="r" b="b"/>
              <a:pathLst>
                <a:path w="634375" h="413897">
                  <a:moveTo>
                    <a:pt x="0" y="0"/>
                  </a:moveTo>
                  <a:lnTo>
                    <a:pt x="634375" y="0"/>
                  </a:lnTo>
                  <a:lnTo>
                    <a:pt x="634375" y="413897"/>
                  </a:lnTo>
                  <a:lnTo>
                    <a:pt x="0" y="413897"/>
                  </a:lnTo>
                  <a:close/>
                </a:path>
              </a:pathLst>
            </a:custGeom>
            <a:solidFill>
              <a:srgbClr val="F5EDE6"/>
            </a:solidFill>
          </p:spPr>
        </p:sp>
        <p:sp>
          <p:nvSpPr>
            <p:cNvPr id="8" name="TextBox 8"/>
            <p:cNvSpPr txBox="1"/>
            <p:nvPr/>
          </p:nvSpPr>
          <p:spPr>
            <a:xfrm>
              <a:off x="0" y="-28575"/>
              <a:ext cx="634375" cy="442472"/>
            </a:xfrm>
            <a:prstGeom prst="rect">
              <a:avLst/>
            </a:prstGeom>
          </p:spPr>
          <p:txBody>
            <a:bodyPr lIns="15688" tIns="15688" rIns="15688" bIns="15688" rtlCol="0" anchor="ctr"/>
            <a:lstStyle/>
            <a:p>
              <a:pPr algn="ctr">
                <a:lnSpc>
                  <a:spcPts val="2507"/>
                </a:lnSpc>
                <a:spcBef>
                  <a:spcPct val="0"/>
                </a:spcBef>
              </a:pPr>
              <a:endParaRPr/>
            </a:p>
          </p:txBody>
        </p:sp>
      </p:grpSp>
      <p:grpSp>
        <p:nvGrpSpPr>
          <p:cNvPr id="9" name="Group 9"/>
          <p:cNvGrpSpPr/>
          <p:nvPr/>
        </p:nvGrpSpPr>
        <p:grpSpPr>
          <a:xfrm>
            <a:off x="6796840" y="5500348"/>
            <a:ext cx="4346259" cy="2835713"/>
            <a:chOff x="0" y="0"/>
            <a:chExt cx="634375" cy="413897"/>
          </a:xfrm>
        </p:grpSpPr>
        <p:sp>
          <p:nvSpPr>
            <p:cNvPr id="10" name="Freeform 10"/>
            <p:cNvSpPr/>
            <p:nvPr/>
          </p:nvSpPr>
          <p:spPr>
            <a:xfrm>
              <a:off x="0" y="0"/>
              <a:ext cx="634375" cy="413897"/>
            </a:xfrm>
            <a:custGeom>
              <a:avLst/>
              <a:gdLst/>
              <a:ahLst/>
              <a:cxnLst/>
              <a:rect l="l" t="t" r="r" b="b"/>
              <a:pathLst>
                <a:path w="634375" h="413897">
                  <a:moveTo>
                    <a:pt x="0" y="0"/>
                  </a:moveTo>
                  <a:lnTo>
                    <a:pt x="634375" y="0"/>
                  </a:lnTo>
                  <a:lnTo>
                    <a:pt x="634375" y="413897"/>
                  </a:lnTo>
                  <a:lnTo>
                    <a:pt x="0" y="413897"/>
                  </a:lnTo>
                  <a:close/>
                </a:path>
              </a:pathLst>
            </a:custGeom>
            <a:solidFill>
              <a:srgbClr val="F5EDE6"/>
            </a:solidFill>
          </p:spPr>
        </p:sp>
        <p:sp>
          <p:nvSpPr>
            <p:cNvPr id="11" name="TextBox 11"/>
            <p:cNvSpPr txBox="1"/>
            <p:nvPr/>
          </p:nvSpPr>
          <p:spPr>
            <a:xfrm>
              <a:off x="0" y="-28575"/>
              <a:ext cx="634375" cy="442472"/>
            </a:xfrm>
            <a:prstGeom prst="rect">
              <a:avLst/>
            </a:prstGeom>
          </p:spPr>
          <p:txBody>
            <a:bodyPr lIns="15688" tIns="15688" rIns="15688" bIns="15688" rtlCol="0" anchor="ctr"/>
            <a:lstStyle/>
            <a:p>
              <a:pPr algn="ctr">
                <a:lnSpc>
                  <a:spcPts val="2507"/>
                </a:lnSpc>
                <a:spcBef>
                  <a:spcPct val="0"/>
                </a:spcBef>
              </a:pPr>
              <a:endParaRPr/>
            </a:p>
          </p:txBody>
        </p:sp>
      </p:grpSp>
      <p:sp>
        <p:nvSpPr>
          <p:cNvPr id="12" name="TextBox 12"/>
          <p:cNvSpPr txBox="1"/>
          <p:nvPr/>
        </p:nvSpPr>
        <p:spPr>
          <a:xfrm>
            <a:off x="7105490" y="6127947"/>
            <a:ext cx="3728959" cy="1637665"/>
          </a:xfrm>
          <a:prstGeom prst="rect">
            <a:avLst/>
          </a:prstGeom>
        </p:spPr>
        <p:txBody>
          <a:bodyPr lIns="0" tIns="0" rIns="0" bIns="0" rtlCol="0" anchor="t">
            <a:spAutoFit/>
          </a:bodyPr>
          <a:lstStyle/>
          <a:p>
            <a:pPr algn="ctr">
              <a:lnSpc>
                <a:spcPts val="4279"/>
              </a:lnSpc>
            </a:pPr>
            <a:r>
              <a:rPr lang="en-US" sz="3999" spc="-227">
                <a:solidFill>
                  <a:srgbClr val="494949"/>
                </a:solidFill>
                <a:latin typeface="Radcliffe"/>
                <a:ea typeface="Radcliffe"/>
                <a:cs typeface="Radcliffe"/>
                <a:sym typeface="Radcliffe"/>
              </a:rPr>
              <a:t> «дзеркальне Я» (яким мене бачать інші)</a:t>
            </a:r>
          </a:p>
        </p:txBody>
      </p:sp>
      <p:sp>
        <p:nvSpPr>
          <p:cNvPr id="13" name="TextBox 13"/>
          <p:cNvSpPr txBox="1"/>
          <p:nvPr/>
        </p:nvSpPr>
        <p:spPr>
          <a:xfrm>
            <a:off x="1337350" y="4305964"/>
            <a:ext cx="3728959" cy="1637665"/>
          </a:xfrm>
          <a:prstGeom prst="rect">
            <a:avLst/>
          </a:prstGeom>
        </p:spPr>
        <p:txBody>
          <a:bodyPr lIns="0" tIns="0" rIns="0" bIns="0" rtlCol="0" anchor="t">
            <a:spAutoFit/>
          </a:bodyPr>
          <a:lstStyle/>
          <a:p>
            <a:pPr algn="ctr">
              <a:lnSpc>
                <a:spcPts val="4279"/>
              </a:lnSpc>
            </a:pPr>
            <a:r>
              <a:rPr lang="en-US" sz="3999" spc="-227">
                <a:solidFill>
                  <a:srgbClr val="494949"/>
                </a:solidFill>
                <a:latin typeface="Radcliffe"/>
                <a:ea typeface="Radcliffe"/>
                <a:cs typeface="Radcliffe"/>
                <a:sym typeface="Radcliffe"/>
              </a:rPr>
              <a:t> «внутрішнє Я» (який я у власних очах)</a:t>
            </a:r>
          </a:p>
        </p:txBody>
      </p:sp>
      <p:grpSp>
        <p:nvGrpSpPr>
          <p:cNvPr id="14" name="Group 14"/>
          <p:cNvGrpSpPr/>
          <p:nvPr/>
        </p:nvGrpSpPr>
        <p:grpSpPr>
          <a:xfrm>
            <a:off x="12564980" y="6422587"/>
            <a:ext cx="4346259" cy="2835713"/>
            <a:chOff x="0" y="0"/>
            <a:chExt cx="634375" cy="413897"/>
          </a:xfrm>
        </p:grpSpPr>
        <p:sp>
          <p:nvSpPr>
            <p:cNvPr id="15" name="Freeform 15"/>
            <p:cNvSpPr/>
            <p:nvPr/>
          </p:nvSpPr>
          <p:spPr>
            <a:xfrm>
              <a:off x="0" y="0"/>
              <a:ext cx="634375" cy="413897"/>
            </a:xfrm>
            <a:custGeom>
              <a:avLst/>
              <a:gdLst/>
              <a:ahLst/>
              <a:cxnLst/>
              <a:rect l="l" t="t" r="r" b="b"/>
              <a:pathLst>
                <a:path w="634375" h="413897">
                  <a:moveTo>
                    <a:pt x="0" y="0"/>
                  </a:moveTo>
                  <a:lnTo>
                    <a:pt x="634375" y="0"/>
                  </a:lnTo>
                  <a:lnTo>
                    <a:pt x="634375" y="413897"/>
                  </a:lnTo>
                  <a:lnTo>
                    <a:pt x="0" y="413897"/>
                  </a:lnTo>
                  <a:close/>
                </a:path>
              </a:pathLst>
            </a:custGeom>
            <a:solidFill>
              <a:srgbClr val="F5EDE6"/>
            </a:solidFill>
          </p:spPr>
        </p:sp>
        <p:sp>
          <p:nvSpPr>
            <p:cNvPr id="16" name="TextBox 16"/>
            <p:cNvSpPr txBox="1"/>
            <p:nvPr/>
          </p:nvSpPr>
          <p:spPr>
            <a:xfrm>
              <a:off x="0" y="-28575"/>
              <a:ext cx="634375" cy="442472"/>
            </a:xfrm>
            <a:prstGeom prst="rect">
              <a:avLst/>
            </a:prstGeom>
          </p:spPr>
          <p:txBody>
            <a:bodyPr lIns="15688" tIns="15688" rIns="15688" bIns="15688" rtlCol="0" anchor="ctr"/>
            <a:lstStyle/>
            <a:p>
              <a:pPr algn="ctr">
                <a:lnSpc>
                  <a:spcPts val="2507"/>
                </a:lnSpc>
                <a:spcBef>
                  <a:spcPct val="0"/>
                </a:spcBef>
              </a:pPr>
              <a:endParaRPr/>
            </a:p>
          </p:txBody>
        </p:sp>
      </p:grpSp>
      <p:sp>
        <p:nvSpPr>
          <p:cNvPr id="17" name="TextBox 17"/>
          <p:cNvSpPr txBox="1"/>
          <p:nvPr/>
        </p:nvSpPr>
        <p:spPr>
          <a:xfrm>
            <a:off x="12873630" y="6975355"/>
            <a:ext cx="3728959" cy="1637665"/>
          </a:xfrm>
          <a:prstGeom prst="rect">
            <a:avLst/>
          </a:prstGeom>
        </p:spPr>
        <p:txBody>
          <a:bodyPr lIns="0" tIns="0" rIns="0" bIns="0" rtlCol="0" anchor="t">
            <a:spAutoFit/>
          </a:bodyPr>
          <a:lstStyle/>
          <a:p>
            <a:pPr algn="ctr">
              <a:lnSpc>
                <a:spcPts val="4279"/>
              </a:lnSpc>
            </a:pPr>
            <a:r>
              <a:rPr lang="en-US" sz="3999" spc="-227">
                <a:solidFill>
                  <a:srgbClr val="494949"/>
                </a:solidFill>
                <a:latin typeface="Radcliffe"/>
                <a:ea typeface="Radcliffe"/>
                <a:cs typeface="Radcliffe"/>
                <a:sym typeface="Radcliffe"/>
              </a:rPr>
              <a:t> «Ідеальне Я» (яким я хочу бути)</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grpSp>
        <p:nvGrpSpPr>
          <p:cNvPr id="2" name="Group 2"/>
          <p:cNvGrpSpPr/>
          <p:nvPr/>
        </p:nvGrpSpPr>
        <p:grpSpPr>
          <a:xfrm>
            <a:off x="509260" y="226883"/>
            <a:ext cx="17269480" cy="9591184"/>
            <a:chOff x="0" y="0"/>
            <a:chExt cx="1537094" cy="853677"/>
          </a:xfrm>
        </p:grpSpPr>
        <p:sp>
          <p:nvSpPr>
            <p:cNvPr id="3" name="Freeform 3"/>
            <p:cNvSpPr/>
            <p:nvPr/>
          </p:nvSpPr>
          <p:spPr>
            <a:xfrm>
              <a:off x="0" y="0"/>
              <a:ext cx="1537094" cy="853677"/>
            </a:xfrm>
            <a:custGeom>
              <a:avLst/>
              <a:gdLst/>
              <a:ahLst/>
              <a:cxnLst/>
              <a:rect l="l" t="t" r="r" b="b"/>
              <a:pathLst>
                <a:path w="1537094" h="853677">
                  <a:moveTo>
                    <a:pt x="0" y="0"/>
                  </a:moveTo>
                  <a:lnTo>
                    <a:pt x="1537094" y="0"/>
                  </a:lnTo>
                  <a:lnTo>
                    <a:pt x="1537094" y="853677"/>
                  </a:lnTo>
                  <a:lnTo>
                    <a:pt x="0" y="853677"/>
                  </a:lnTo>
                  <a:close/>
                </a:path>
              </a:pathLst>
            </a:custGeom>
            <a:solidFill>
              <a:srgbClr val="F7CEB5"/>
            </a:solidFill>
          </p:spPr>
        </p:sp>
        <p:sp>
          <p:nvSpPr>
            <p:cNvPr id="4" name="TextBox 4"/>
            <p:cNvSpPr txBox="1"/>
            <p:nvPr/>
          </p:nvSpPr>
          <p:spPr>
            <a:xfrm>
              <a:off x="0" y="-38100"/>
              <a:ext cx="1537094" cy="89177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509260" y="284033"/>
            <a:ext cx="17269480" cy="10951716"/>
          </a:xfrm>
          <a:prstGeom prst="rect">
            <a:avLst/>
          </a:prstGeom>
        </p:spPr>
        <p:txBody>
          <a:bodyPr lIns="0" tIns="0" rIns="0" bIns="0" rtlCol="0" anchor="t">
            <a:spAutoFit/>
          </a:bodyPr>
          <a:lstStyle/>
          <a:p>
            <a:pPr algn="ctr">
              <a:lnSpc>
                <a:spcPts val="4815"/>
              </a:lnSpc>
            </a:pPr>
            <a:r>
              <a:rPr lang="en-US" sz="4500" b="1" spc="-256" dirty="0">
                <a:solidFill>
                  <a:srgbClr val="494949"/>
                </a:solidFill>
                <a:latin typeface="Radcliffe Bold"/>
                <a:ea typeface="Radcliffe Bold"/>
                <a:cs typeface="Radcliffe Bold"/>
                <a:sym typeface="Radcliffe Bold"/>
              </a:rPr>
              <a:t>“</a:t>
            </a:r>
            <a:r>
              <a:rPr lang="en-US" sz="4500" b="1" spc="-256" dirty="0" err="1">
                <a:solidFill>
                  <a:srgbClr val="494949"/>
                </a:solidFill>
                <a:latin typeface="Radcliffe Bold"/>
                <a:ea typeface="Radcliffe Bold"/>
                <a:cs typeface="Radcliffe Bold"/>
                <a:sym typeface="Radcliffe Bold"/>
              </a:rPr>
              <a:t>Внутрішнє</a:t>
            </a:r>
            <a:r>
              <a:rPr lang="en-US" sz="4500" b="1" spc="-256" dirty="0">
                <a:solidFill>
                  <a:srgbClr val="494949"/>
                </a:solidFill>
                <a:latin typeface="Radcliffe Bold"/>
                <a:ea typeface="Radcliffe Bold"/>
                <a:cs typeface="Radcliffe Bold"/>
                <a:sym typeface="Radcliffe Bold"/>
              </a:rPr>
              <a:t> Я”</a:t>
            </a:r>
          </a:p>
          <a:p>
            <a:pPr algn="ctr">
              <a:lnSpc>
                <a:spcPts val="3745"/>
              </a:lnSpc>
            </a:pPr>
            <a:endParaRPr lang="en-US" sz="4500" b="1" spc="-256" dirty="0">
              <a:solidFill>
                <a:srgbClr val="494949"/>
              </a:solidFill>
              <a:latin typeface="Radcliffe Bold"/>
              <a:ea typeface="Radcliffe Bold"/>
              <a:cs typeface="Radcliffe Bold"/>
              <a:sym typeface="Radcliffe Bold"/>
            </a:endParaRPr>
          </a:p>
          <a:p>
            <a:pPr algn="ctr">
              <a:lnSpc>
                <a:spcPts val="3745"/>
              </a:lnSpc>
            </a:pP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Існує</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безліч</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прийомів</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виявлення</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внутрішнього</a:t>
            </a:r>
            <a:r>
              <a:rPr lang="en-US" sz="3500" spc="-199" dirty="0">
                <a:solidFill>
                  <a:srgbClr val="494949"/>
                </a:solidFill>
                <a:latin typeface="Radcliffe"/>
                <a:ea typeface="Radcliffe"/>
                <a:cs typeface="Radcliffe"/>
                <a:sym typeface="Radcliffe"/>
              </a:rPr>
              <a:t> Я». </a:t>
            </a:r>
            <a:r>
              <a:rPr lang="en-US" sz="3500" spc="-199" dirty="0" err="1">
                <a:solidFill>
                  <a:srgbClr val="494949"/>
                </a:solidFill>
                <a:latin typeface="Radcliffe"/>
                <a:ea typeface="Radcliffe"/>
                <a:cs typeface="Radcliffe"/>
                <a:sym typeface="Radcliffe"/>
              </a:rPr>
              <a:t>Ось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деякі</a:t>
            </a:r>
            <a:r>
              <a:rPr lang="en-US" sz="3500" spc="-199" dirty="0">
                <a:solidFill>
                  <a:srgbClr val="494949"/>
                </a:solidFill>
                <a:latin typeface="Radcliffe"/>
                <a:ea typeface="Radcliffe"/>
                <a:cs typeface="Radcliffe"/>
                <a:sym typeface="Radcliffe"/>
              </a:rPr>
              <a:t> з </a:t>
            </a:r>
            <a:r>
              <a:rPr lang="en-US" sz="3500" spc="-199" dirty="0" err="1">
                <a:solidFill>
                  <a:srgbClr val="494949"/>
                </a:solidFill>
                <a:latin typeface="Radcliffe"/>
                <a:ea typeface="Radcliffe"/>
                <a:cs typeface="Radcliffe"/>
                <a:sym typeface="Radcliffe"/>
              </a:rPr>
              <a:t>них</a:t>
            </a:r>
            <a:r>
              <a:rPr lang="en-US" sz="3500" spc="-199" dirty="0">
                <a:solidFill>
                  <a:srgbClr val="494949"/>
                </a:solidFill>
                <a:latin typeface="Radcliffe"/>
                <a:ea typeface="Radcliffe"/>
                <a:cs typeface="Radcliffe"/>
                <a:sym typeface="Radcliffe"/>
              </a:rPr>
              <a:t>.</a:t>
            </a:r>
          </a:p>
          <a:p>
            <a:pPr algn="l">
              <a:lnSpc>
                <a:spcPts val="3745"/>
              </a:lnSpc>
            </a:pPr>
            <a:r>
              <a:rPr lang="en-US" sz="3500" spc="-199" dirty="0">
                <a:solidFill>
                  <a:srgbClr val="494949"/>
                </a:solidFill>
                <a:latin typeface="Radcliffe"/>
                <a:ea typeface="Radcliffe"/>
                <a:cs typeface="Radcliffe"/>
                <a:sym typeface="Radcliffe"/>
              </a:rPr>
              <a:t> 1. </a:t>
            </a:r>
            <a:r>
              <a:rPr lang="en-US" sz="3500" spc="-199" dirty="0" err="1">
                <a:solidFill>
                  <a:srgbClr val="494949"/>
                </a:solidFill>
                <a:latin typeface="Radcliffe"/>
                <a:ea typeface="Radcliffe"/>
                <a:cs typeface="Radcliffe"/>
                <a:sym typeface="Radcliffe"/>
              </a:rPr>
              <a:t>Метод</a:t>
            </a:r>
            <a:r>
              <a:rPr lang="en-US" sz="3500" spc="-199" dirty="0">
                <a:solidFill>
                  <a:srgbClr val="494949"/>
                </a:solidFill>
                <a:latin typeface="Radcliffe"/>
                <a:ea typeface="Radcliffe"/>
                <a:cs typeface="Radcliffe"/>
                <a:sym typeface="Radcliffe"/>
              </a:rPr>
              <a:t> М. </a:t>
            </a:r>
            <a:r>
              <a:rPr lang="en-US" sz="3500" spc="-199" dirty="0" err="1">
                <a:solidFill>
                  <a:srgbClr val="494949"/>
                </a:solidFill>
                <a:latin typeface="Radcliffe"/>
                <a:ea typeface="Radcliffe"/>
                <a:cs typeface="Radcliffe"/>
                <a:sym typeface="Radcliffe"/>
              </a:rPr>
              <a:t>Куна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Візьміть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аркуш</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паперу</a:t>
            </a:r>
            <a:r>
              <a:rPr lang="en-US" sz="3500" spc="-199" dirty="0">
                <a:solidFill>
                  <a:srgbClr val="494949"/>
                </a:solidFill>
                <a:latin typeface="Radcliffe"/>
                <a:ea typeface="Radcliffe"/>
                <a:cs typeface="Radcliffe"/>
                <a:sym typeface="Radcliffe"/>
              </a:rPr>
              <a:t> і </a:t>
            </a:r>
            <a:r>
              <a:rPr lang="en-US" sz="3500" spc="-199" dirty="0" err="1">
                <a:solidFill>
                  <a:srgbClr val="494949"/>
                </a:solidFill>
                <a:latin typeface="Radcliffe"/>
                <a:ea typeface="Radcliffe"/>
                <a:cs typeface="Radcliffe"/>
                <a:sym typeface="Radcliffe"/>
              </a:rPr>
              <a:t>за</a:t>
            </a:r>
            <a:r>
              <a:rPr lang="en-US" sz="3500" spc="-199" dirty="0">
                <a:solidFill>
                  <a:srgbClr val="494949"/>
                </a:solidFill>
                <a:latin typeface="Radcliffe"/>
                <a:ea typeface="Radcliffe"/>
                <a:cs typeface="Radcliffe"/>
                <a:sym typeface="Radcliffe"/>
              </a:rPr>
              <a:t> 12 </a:t>
            </a:r>
            <a:r>
              <a:rPr lang="en-US" sz="3500" spc="-199" dirty="0" err="1">
                <a:solidFill>
                  <a:srgbClr val="494949"/>
                </a:solidFill>
                <a:latin typeface="Radcliffe"/>
                <a:ea typeface="Radcliffe"/>
                <a:cs typeface="Radcliffe"/>
                <a:sym typeface="Radcliffe"/>
              </a:rPr>
              <a:t>хвилин</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постарайтеся</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відповісти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приблизно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двадцять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разів</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саме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питання</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Хто</a:t>
            </a:r>
            <a:r>
              <a:rPr lang="en-US" sz="3500" spc="-199" dirty="0">
                <a:solidFill>
                  <a:srgbClr val="494949"/>
                </a:solidFill>
                <a:latin typeface="Radcliffe"/>
                <a:ea typeface="Radcliffe"/>
                <a:cs typeface="Radcliffe"/>
                <a:sym typeface="Radcliffe"/>
              </a:rPr>
              <a:t> я?» </a:t>
            </a:r>
            <a:r>
              <a:rPr lang="en-US" sz="3500" spc="-199" dirty="0" err="1">
                <a:solidFill>
                  <a:srgbClr val="494949"/>
                </a:solidFill>
                <a:latin typeface="Radcliffe"/>
                <a:ea typeface="Radcliffe"/>
                <a:cs typeface="Radcliffe"/>
                <a:sym typeface="Radcliffe"/>
              </a:rPr>
              <a:t>Потім</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проаналізуйте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результати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відповідей</a:t>
            </a:r>
            <a:r>
              <a:rPr lang="en-US" sz="3500" spc="-199" dirty="0">
                <a:solidFill>
                  <a:srgbClr val="494949"/>
                </a:solidFill>
                <a:latin typeface="Radcliffe"/>
                <a:ea typeface="Radcliffe"/>
                <a:cs typeface="Radcliffe"/>
                <a:sym typeface="Radcliffe"/>
              </a:rPr>
              <a:t>.</a:t>
            </a:r>
          </a:p>
          <a:p>
            <a:pPr algn="l">
              <a:lnSpc>
                <a:spcPts val="3745"/>
              </a:lnSpc>
            </a:pPr>
            <a:endParaRPr lang="en-US" sz="3500" spc="-199" dirty="0">
              <a:solidFill>
                <a:srgbClr val="494949"/>
              </a:solidFill>
              <a:latin typeface="Radcliffe"/>
              <a:ea typeface="Radcliffe"/>
              <a:cs typeface="Radcliffe"/>
              <a:sym typeface="Radcliffe"/>
            </a:endParaRPr>
          </a:p>
          <a:p>
            <a:pPr algn="l">
              <a:lnSpc>
                <a:spcPts val="3745"/>
              </a:lnSpc>
            </a:pP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Скільки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відповідей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дали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Позначимо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кількість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відповідей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a:t>
            </a:r>
            <a:r>
              <a:rPr lang="en-US" sz="3500" spc="-199" dirty="0">
                <a:solidFill>
                  <a:srgbClr val="494949"/>
                </a:solidFill>
                <a:latin typeface="Radcliffe"/>
                <a:ea typeface="Radcliffe"/>
                <a:cs typeface="Radcliffe"/>
                <a:sym typeface="Radcliffe"/>
              </a:rPr>
              <a:t> А. </a:t>
            </a:r>
            <a:r>
              <a:rPr lang="en-US" sz="3500" spc="-199" dirty="0" err="1">
                <a:solidFill>
                  <a:srgbClr val="494949"/>
                </a:solidFill>
                <a:latin typeface="Radcliffe"/>
                <a:ea typeface="Radcliffe"/>
                <a:cs typeface="Radcliffe"/>
                <a:sym typeface="Radcliffe"/>
              </a:rPr>
              <a:t>Оцініть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об'єм</a:t>
            </a:r>
            <a:r>
              <a:rPr lang="en-US" sz="3500" spc="-199" dirty="0">
                <a:solidFill>
                  <a:srgbClr val="494949"/>
                </a:solidFill>
                <a:latin typeface="Radcliffe"/>
                <a:ea typeface="Radcliffe"/>
                <a:cs typeface="Radcliffe"/>
                <a:sym typeface="Radcliffe"/>
              </a:rPr>
              <a:t> «Я-</a:t>
            </a:r>
            <a:r>
              <a:rPr lang="en-US" sz="3500" spc="-199" dirty="0" err="1">
                <a:solidFill>
                  <a:srgbClr val="494949"/>
                </a:solidFill>
                <a:latin typeface="Radcliffe"/>
                <a:ea typeface="Radcliffe"/>
                <a:cs typeface="Radcliffe"/>
                <a:sym typeface="Radcliffe"/>
              </a:rPr>
              <a:t>концепції</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якщо</a:t>
            </a:r>
            <a:r>
              <a:rPr lang="en-US" sz="3500" spc="-199" dirty="0">
                <a:solidFill>
                  <a:srgbClr val="494949"/>
                </a:solidFill>
                <a:latin typeface="Radcliffe"/>
                <a:ea typeface="Radcliffe"/>
                <a:cs typeface="Radcliffe"/>
                <a:sym typeface="Radcliffe"/>
              </a:rPr>
              <a:t> А ≤ 8, </a:t>
            </a:r>
            <a:r>
              <a:rPr lang="en-US" sz="3500" spc="-199" dirty="0" err="1">
                <a:solidFill>
                  <a:srgbClr val="494949"/>
                </a:solidFill>
                <a:latin typeface="Radcliffe"/>
                <a:ea typeface="Radcliffe"/>
                <a:cs typeface="Radcliffe"/>
                <a:sym typeface="Radcliffe"/>
              </a:rPr>
              <a:t>то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об'єм</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маленький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якщо</a:t>
            </a:r>
            <a:r>
              <a:rPr lang="en-US" sz="3500" spc="-199" dirty="0">
                <a:solidFill>
                  <a:srgbClr val="494949"/>
                </a:solidFill>
                <a:latin typeface="Radcliffe"/>
                <a:ea typeface="Radcliffe"/>
                <a:cs typeface="Radcliffe"/>
                <a:sym typeface="Radcliffe"/>
              </a:rPr>
              <a:t> А = 9-17, </a:t>
            </a:r>
            <a:r>
              <a:rPr lang="en-US" sz="3500" spc="-199" dirty="0" err="1">
                <a:solidFill>
                  <a:srgbClr val="494949"/>
                </a:solidFill>
                <a:latin typeface="Radcliffe"/>
                <a:ea typeface="Radcliffe"/>
                <a:cs typeface="Radcliffe"/>
                <a:sym typeface="Radcliffe"/>
              </a:rPr>
              <a:t>то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об'єм</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середній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якщо</a:t>
            </a:r>
            <a:r>
              <a:rPr lang="en-US" sz="3500" spc="-199" dirty="0">
                <a:solidFill>
                  <a:srgbClr val="494949"/>
                </a:solidFill>
                <a:latin typeface="Radcliffe"/>
                <a:ea typeface="Radcliffe"/>
                <a:cs typeface="Radcliffe"/>
                <a:sym typeface="Radcliffe"/>
              </a:rPr>
              <a:t> А 18-22, </a:t>
            </a:r>
            <a:r>
              <a:rPr lang="en-US" sz="3500" spc="-199" dirty="0" err="1">
                <a:solidFill>
                  <a:srgbClr val="494949"/>
                </a:solidFill>
                <a:latin typeface="Radcliffe"/>
                <a:ea typeface="Radcliffe"/>
                <a:cs typeface="Radcliffe"/>
                <a:sym typeface="Radcliffe"/>
              </a:rPr>
              <a:t>то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об'єм</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високий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якщо</a:t>
            </a:r>
            <a:r>
              <a:rPr lang="en-US" sz="3500" spc="-199" dirty="0">
                <a:solidFill>
                  <a:srgbClr val="494949"/>
                </a:solidFill>
                <a:latin typeface="Radcliffe"/>
                <a:ea typeface="Radcliffe"/>
                <a:cs typeface="Radcliffe"/>
                <a:sym typeface="Radcliffe"/>
              </a:rPr>
              <a:t> А&gt;22, </a:t>
            </a:r>
            <a:r>
              <a:rPr lang="en-US" sz="3500" spc="-199" dirty="0" err="1">
                <a:solidFill>
                  <a:srgbClr val="494949"/>
                </a:solidFill>
                <a:latin typeface="Radcliffe"/>
                <a:ea typeface="Radcliffe"/>
                <a:cs typeface="Radcliffe"/>
                <a:sym typeface="Radcliffe"/>
              </a:rPr>
              <a:t>то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концепція</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або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надзвичайно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розвинена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або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прагнете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замаскувати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справжню</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картину</a:t>
            </a:r>
            <a:r>
              <a:rPr lang="en-US" sz="3500" spc="-199" dirty="0">
                <a:solidFill>
                  <a:srgbClr val="494949"/>
                </a:solidFill>
                <a:latin typeface="Radcliffe"/>
                <a:ea typeface="Radcliffe"/>
                <a:cs typeface="Radcliffe"/>
                <a:sym typeface="Radcliffe"/>
              </a:rPr>
              <a:t>. </a:t>
            </a:r>
          </a:p>
          <a:p>
            <a:pPr algn="ctr">
              <a:lnSpc>
                <a:spcPts val="3745"/>
              </a:lnSpc>
            </a:pPr>
            <a:endParaRPr lang="en-US" sz="3500" spc="-199" dirty="0">
              <a:solidFill>
                <a:srgbClr val="494949"/>
              </a:solidFill>
              <a:latin typeface="Radcliffe"/>
              <a:ea typeface="Radcliffe"/>
              <a:cs typeface="Radcliffe"/>
              <a:sym typeface="Radcliffe"/>
            </a:endParaRPr>
          </a:p>
          <a:p>
            <a:pPr algn="ctr">
              <a:lnSpc>
                <a:spcPts val="3745"/>
              </a:lnSpc>
            </a:pPr>
            <a:r>
              <a:rPr lang="en-US" sz="3500" spc="-199" dirty="0" err="1">
                <a:solidFill>
                  <a:srgbClr val="494949"/>
                </a:solidFill>
                <a:latin typeface="Radcliffe"/>
                <a:ea typeface="Radcliffe"/>
                <a:cs typeface="Radcliffe"/>
                <a:sym typeface="Radcliffe"/>
              </a:rPr>
              <a:t>Підрахуйте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який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відсоток</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відповідей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належить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таких</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особливостей</a:t>
            </a:r>
            <a:r>
              <a:rPr lang="en-US" sz="3500" spc="-199" dirty="0">
                <a:solidFill>
                  <a:srgbClr val="494949"/>
                </a:solidFill>
                <a:latin typeface="Radcliffe"/>
                <a:ea typeface="Radcliffe"/>
                <a:cs typeface="Radcliffe"/>
                <a:sym typeface="Radcliffe"/>
              </a:rPr>
              <a:t>:</a:t>
            </a:r>
          </a:p>
          <a:p>
            <a:pPr marL="647700" lvl="1" indent="-323850" algn="l">
              <a:lnSpc>
                <a:spcPts val="3210"/>
              </a:lnSpc>
              <a:buFont typeface="Arial"/>
              <a:buChar char="•"/>
            </a:pP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особисті</a:t>
            </a: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якості</a:t>
            </a:r>
            <a:r>
              <a:rPr lang="en-US" sz="3000" spc="-171" dirty="0">
                <a:solidFill>
                  <a:srgbClr val="494949"/>
                </a:solidFill>
                <a:latin typeface="Radcliffe"/>
                <a:ea typeface="Radcliffe"/>
                <a:cs typeface="Radcliffe"/>
                <a:sym typeface="Radcliffe"/>
              </a:rPr>
              <a:t> (Б),</a:t>
            </a:r>
          </a:p>
          <a:p>
            <a:pPr marL="647700" lvl="1" indent="-323850" algn="l">
              <a:lnSpc>
                <a:spcPts val="3210"/>
              </a:lnSpc>
              <a:buFont typeface="Arial"/>
              <a:buChar char="•"/>
            </a:pP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сімейні</a:t>
            </a: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та</a:t>
            </a: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споріднені</a:t>
            </a: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позиції</a:t>
            </a:r>
            <a:r>
              <a:rPr lang="en-US" sz="3000" spc="-171" dirty="0">
                <a:solidFill>
                  <a:srgbClr val="494949"/>
                </a:solidFill>
                <a:latin typeface="Radcliffe"/>
                <a:ea typeface="Radcliffe"/>
                <a:cs typeface="Radcliffe"/>
                <a:sym typeface="Radcliffe"/>
              </a:rPr>
              <a:t> (В),</a:t>
            </a:r>
          </a:p>
          <a:p>
            <a:pPr marL="647700" lvl="1" indent="-323850" algn="l">
              <a:lnSpc>
                <a:spcPts val="3210"/>
              </a:lnSpc>
              <a:buFont typeface="Arial"/>
              <a:buChar char="•"/>
            </a:pPr>
            <a:r>
              <a:rPr lang="en-US" sz="3000" spc="-171" dirty="0" err="1">
                <a:solidFill>
                  <a:srgbClr val="494949"/>
                </a:solidFill>
                <a:latin typeface="Radcliffe"/>
                <a:ea typeface="Radcliffe"/>
                <a:cs typeface="Radcliffe"/>
                <a:sym typeface="Radcliffe"/>
              </a:rPr>
              <a:t>ділова</a:t>
            </a: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сфера</a:t>
            </a:r>
            <a:r>
              <a:rPr lang="en-US" sz="3000" spc="-171" dirty="0">
                <a:solidFill>
                  <a:srgbClr val="494949"/>
                </a:solidFill>
                <a:latin typeface="Radcliffe"/>
                <a:ea typeface="Radcliffe"/>
                <a:cs typeface="Radcliffe"/>
                <a:sym typeface="Radcliffe"/>
              </a:rPr>
              <a:t> (Г),</a:t>
            </a:r>
          </a:p>
          <a:p>
            <a:pPr marL="647700" lvl="1" indent="-323850" algn="l">
              <a:lnSpc>
                <a:spcPts val="3210"/>
              </a:lnSpc>
              <a:buFont typeface="Arial"/>
              <a:buChar char="•"/>
            </a:pP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соціальні</a:t>
            </a: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контакти</a:t>
            </a:r>
            <a:r>
              <a:rPr lang="en-US" sz="3000" spc="-171" dirty="0">
                <a:solidFill>
                  <a:srgbClr val="494949"/>
                </a:solidFill>
                <a:latin typeface="Radcliffe"/>
                <a:ea typeface="Radcliffe"/>
                <a:cs typeface="Radcliffe"/>
                <a:sym typeface="Radcliffe"/>
              </a:rPr>
              <a:t> (Д),</a:t>
            </a:r>
          </a:p>
          <a:p>
            <a:pPr marL="647700" lvl="1" indent="-323850" algn="l">
              <a:lnSpc>
                <a:spcPts val="3210"/>
              </a:lnSpc>
              <a:buFont typeface="Arial"/>
              <a:buChar char="•"/>
            </a:pP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захоплення</a:t>
            </a: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та</a:t>
            </a: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інтереси</a:t>
            </a:r>
            <a:r>
              <a:rPr lang="en-US" sz="3000" spc="-171" dirty="0">
                <a:solidFill>
                  <a:srgbClr val="494949"/>
                </a:solidFill>
                <a:latin typeface="Radcliffe"/>
                <a:ea typeface="Radcliffe"/>
                <a:cs typeface="Radcliffe"/>
                <a:sym typeface="Radcliffe"/>
              </a:rPr>
              <a:t> (Е),</a:t>
            </a:r>
          </a:p>
          <a:p>
            <a:pPr marL="647700" lvl="1" indent="-323850" algn="l">
              <a:lnSpc>
                <a:spcPts val="3210"/>
              </a:lnSpc>
              <a:buFont typeface="Arial"/>
              <a:buChar char="•"/>
            </a:pP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соціально-рольові</a:t>
            </a: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категорії</a:t>
            </a:r>
            <a:r>
              <a:rPr lang="en-US" sz="3000" spc="-171" dirty="0">
                <a:solidFill>
                  <a:srgbClr val="494949"/>
                </a:solidFill>
                <a:latin typeface="Radcliffe"/>
                <a:ea typeface="Radcliffe"/>
                <a:cs typeface="Radcliffe"/>
                <a:sym typeface="Radcliffe"/>
              </a:rPr>
              <a:t> (Ж), </a:t>
            </a:r>
          </a:p>
          <a:p>
            <a:pPr marL="647700" lvl="1" indent="-323850" algn="l">
              <a:lnSpc>
                <a:spcPts val="3210"/>
              </a:lnSpc>
              <a:buFont typeface="Arial"/>
              <a:buChar char="•"/>
            </a:pPr>
            <a:r>
              <a:rPr lang="en-US" sz="3000" spc="-171" dirty="0" err="1">
                <a:solidFill>
                  <a:srgbClr val="494949"/>
                </a:solidFill>
                <a:latin typeface="Radcliffe"/>
                <a:ea typeface="Radcliffe"/>
                <a:cs typeface="Radcliffe"/>
                <a:sym typeface="Radcliffe"/>
              </a:rPr>
              <a:t>судження</a:t>
            </a: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про</a:t>
            </a: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зовнішність</a:t>
            </a:r>
            <a:r>
              <a:rPr lang="en-US" sz="3000" spc="-171" dirty="0">
                <a:solidFill>
                  <a:srgbClr val="494949"/>
                </a:solidFill>
                <a:latin typeface="Radcliffe"/>
                <a:ea typeface="Radcliffe"/>
                <a:cs typeface="Radcliffe"/>
                <a:sym typeface="Radcliffe"/>
              </a:rPr>
              <a:t> (3),</a:t>
            </a:r>
          </a:p>
          <a:p>
            <a:pPr marL="647700" lvl="1" indent="-323850" algn="l">
              <a:lnSpc>
                <a:spcPts val="3210"/>
              </a:lnSpc>
              <a:buFont typeface="Arial"/>
              <a:buChar char="•"/>
            </a:pPr>
            <a:r>
              <a:rPr lang="en-US" sz="3000" spc="-171" dirty="0">
                <a:solidFill>
                  <a:srgbClr val="494949"/>
                </a:solidFill>
                <a:latin typeface="Radcliffe"/>
                <a:ea typeface="Radcliffe"/>
                <a:cs typeface="Radcliffe"/>
                <a:sym typeface="Radcliffe"/>
              </a:rPr>
              <a:t> </a:t>
            </a:r>
            <a:r>
              <a:rPr lang="en-US" sz="3000" spc="-171" dirty="0" err="1" smtClean="0">
                <a:solidFill>
                  <a:srgbClr val="494949"/>
                </a:solidFill>
                <a:latin typeface="Radcliffe"/>
                <a:ea typeface="Radcliffe"/>
                <a:cs typeface="Radcliffe"/>
                <a:sym typeface="Radcliffe"/>
              </a:rPr>
              <a:t>ві</a:t>
            </a:r>
            <a:r>
              <a:rPr lang="ru-RU" sz="3000" spc="-171" dirty="0" smtClean="0">
                <a:solidFill>
                  <a:srgbClr val="494949"/>
                </a:solidFill>
                <a:latin typeface="Radcliffe"/>
                <a:ea typeface="Radcliffe"/>
                <a:cs typeface="Radcliffe"/>
                <a:sym typeface="Radcliffe"/>
              </a:rPr>
              <a:t>к</a:t>
            </a:r>
            <a:r>
              <a:rPr lang="en-US" sz="3000" spc="-171" dirty="0" smtClean="0">
                <a:solidFill>
                  <a:srgbClr val="494949"/>
                </a:solidFill>
                <a:latin typeface="Radcliffe"/>
                <a:ea typeface="Radcliffe"/>
                <a:cs typeface="Radcliffe"/>
                <a:sym typeface="Radcliffe"/>
              </a:rPr>
              <a:t> </a:t>
            </a:r>
            <a:r>
              <a:rPr lang="en-US" sz="3000" spc="-171" dirty="0">
                <a:solidFill>
                  <a:srgbClr val="494949"/>
                </a:solidFill>
                <a:latin typeface="Radcliffe"/>
                <a:ea typeface="Radcliffe"/>
                <a:cs typeface="Radcliffe"/>
                <a:sym typeface="Radcliffe"/>
              </a:rPr>
              <a:t>(І),</a:t>
            </a:r>
          </a:p>
          <a:p>
            <a:pPr marL="647700" lvl="1" indent="-323850" algn="l">
              <a:lnSpc>
                <a:spcPts val="3210"/>
              </a:lnSpc>
              <a:buFont typeface="Arial"/>
              <a:buChar char="•"/>
            </a:pPr>
            <a:r>
              <a:rPr lang="en-US" sz="3000" spc="-171" dirty="0">
                <a:solidFill>
                  <a:srgbClr val="494949"/>
                </a:solidFill>
                <a:latin typeface="Radcliffe"/>
                <a:ea typeface="Radcliffe"/>
                <a:cs typeface="Radcliffe"/>
                <a:sym typeface="Radcliffe"/>
              </a:rPr>
              <a:t> </a:t>
            </a:r>
            <a:r>
              <a:rPr lang="en-US" sz="3000" spc="-171" dirty="0" err="1">
                <a:solidFill>
                  <a:srgbClr val="494949"/>
                </a:solidFill>
                <a:latin typeface="Radcliffe"/>
                <a:ea typeface="Radcliffe"/>
                <a:cs typeface="Radcliffe"/>
                <a:sym typeface="Radcliffe"/>
              </a:rPr>
              <a:t>інше</a:t>
            </a:r>
            <a:r>
              <a:rPr lang="en-US" sz="3000" spc="-171" dirty="0">
                <a:solidFill>
                  <a:srgbClr val="494949"/>
                </a:solidFill>
                <a:latin typeface="Radcliffe"/>
                <a:ea typeface="Radcliffe"/>
                <a:cs typeface="Radcliffe"/>
                <a:sym typeface="Radcliffe"/>
              </a:rPr>
              <a:t> (К).</a:t>
            </a:r>
          </a:p>
          <a:p>
            <a:pPr algn="ctr">
              <a:lnSpc>
                <a:spcPts val="3745"/>
              </a:lnSpc>
            </a:pPr>
            <a:endParaRPr lang="en-US" sz="3000" spc="-171" dirty="0">
              <a:solidFill>
                <a:srgbClr val="494949"/>
              </a:solidFill>
              <a:latin typeface="Radcliffe"/>
              <a:ea typeface="Radcliffe"/>
              <a:cs typeface="Radcliffe"/>
              <a:sym typeface="Radcliffe"/>
            </a:endParaRPr>
          </a:p>
          <a:p>
            <a:pPr algn="ctr">
              <a:lnSpc>
                <a:spcPts val="3745"/>
              </a:lnSpc>
            </a:pPr>
            <a:endParaRPr lang="en-US" sz="3000" spc="-171" dirty="0">
              <a:solidFill>
                <a:srgbClr val="494949"/>
              </a:solidFill>
              <a:latin typeface="Radcliffe"/>
              <a:ea typeface="Radcliffe"/>
              <a:cs typeface="Radcliffe"/>
              <a:sym typeface="Radcliffe"/>
            </a:endParaRPr>
          </a:p>
          <a:p>
            <a:pPr algn="ctr">
              <a:lnSpc>
                <a:spcPts val="3745"/>
              </a:lnSpc>
            </a:pPr>
            <a:endParaRPr lang="en-US" sz="3000" spc="-171" dirty="0">
              <a:solidFill>
                <a:srgbClr val="494949"/>
              </a:solidFill>
              <a:latin typeface="Radcliffe"/>
              <a:ea typeface="Radcliffe"/>
              <a:cs typeface="Radcliffe"/>
              <a:sym typeface="Radcliff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grpSp>
        <p:nvGrpSpPr>
          <p:cNvPr id="2" name="Group 2"/>
          <p:cNvGrpSpPr/>
          <p:nvPr/>
        </p:nvGrpSpPr>
        <p:grpSpPr>
          <a:xfrm>
            <a:off x="509260" y="468933"/>
            <a:ext cx="17269480" cy="9349134"/>
            <a:chOff x="0" y="0"/>
            <a:chExt cx="1537094" cy="832133"/>
          </a:xfrm>
        </p:grpSpPr>
        <p:sp>
          <p:nvSpPr>
            <p:cNvPr id="3" name="Freeform 3"/>
            <p:cNvSpPr/>
            <p:nvPr/>
          </p:nvSpPr>
          <p:spPr>
            <a:xfrm>
              <a:off x="0" y="0"/>
              <a:ext cx="1537094" cy="832133"/>
            </a:xfrm>
            <a:custGeom>
              <a:avLst/>
              <a:gdLst/>
              <a:ahLst/>
              <a:cxnLst/>
              <a:rect l="l" t="t" r="r" b="b"/>
              <a:pathLst>
                <a:path w="1537094" h="832133">
                  <a:moveTo>
                    <a:pt x="0" y="0"/>
                  </a:moveTo>
                  <a:lnTo>
                    <a:pt x="1537094" y="0"/>
                  </a:lnTo>
                  <a:lnTo>
                    <a:pt x="1537094" y="832133"/>
                  </a:lnTo>
                  <a:lnTo>
                    <a:pt x="0" y="832133"/>
                  </a:lnTo>
                  <a:close/>
                </a:path>
              </a:pathLst>
            </a:custGeom>
            <a:solidFill>
              <a:srgbClr val="F7CEB5"/>
            </a:solidFill>
          </p:spPr>
        </p:sp>
        <p:sp>
          <p:nvSpPr>
            <p:cNvPr id="4" name="TextBox 4"/>
            <p:cNvSpPr txBox="1"/>
            <p:nvPr/>
          </p:nvSpPr>
          <p:spPr>
            <a:xfrm>
              <a:off x="0" y="-38100"/>
              <a:ext cx="1537094" cy="87023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134603" y="1009650"/>
            <a:ext cx="16018795" cy="8952230"/>
          </a:xfrm>
          <a:prstGeom prst="rect">
            <a:avLst/>
          </a:prstGeom>
        </p:spPr>
        <p:txBody>
          <a:bodyPr lIns="0" tIns="0" rIns="0" bIns="0" rtlCol="0" anchor="t">
            <a:spAutoFit/>
          </a:bodyPr>
          <a:lstStyle/>
          <a:p>
            <a:pPr algn="l">
              <a:lnSpc>
                <a:spcPts val="4375"/>
              </a:lnSpc>
            </a:pPr>
            <a:r>
              <a:rPr lang="en-US" sz="3500" spc="-199">
                <a:solidFill>
                  <a:srgbClr val="494949"/>
                </a:solidFill>
                <a:latin typeface="Radcliffe"/>
                <a:ea typeface="Radcliffe"/>
                <a:cs typeface="Radcliffe"/>
                <a:sym typeface="Radcliffe"/>
              </a:rPr>
              <a:t>Підрахуйте питому вагу числа відповідей за кожною особливістю у спільній кількості відповідей. Те, що вийшло, вказує на міру значущості для вас кожної сфери. Зверніть увагу, наскільки подана у відповідях ділова сфера. Якщо Ви не виявили інтерес до неї у своїх відповідях, врахуйте, що для ділового успіху та ділового іміджу вам доведеться звернути більшу увагу на цю сферу. Пам'ятайте, що за дослідженнями, більшість людей саме задоволеність роботою насамперед визначає задоволеність життям.</a:t>
            </a:r>
          </a:p>
          <a:p>
            <a:pPr algn="l">
              <a:lnSpc>
                <a:spcPts val="4375"/>
              </a:lnSpc>
            </a:pPr>
            <a:endParaRPr lang="en-US" sz="3500" spc="-199">
              <a:solidFill>
                <a:srgbClr val="494949"/>
              </a:solidFill>
              <a:latin typeface="Radcliffe"/>
              <a:ea typeface="Radcliffe"/>
              <a:cs typeface="Radcliffe"/>
              <a:sym typeface="Radcliffe"/>
            </a:endParaRPr>
          </a:p>
          <a:p>
            <a:pPr algn="l">
              <a:lnSpc>
                <a:spcPts val="4375"/>
              </a:lnSpc>
            </a:pPr>
            <a:r>
              <a:rPr lang="en-US" sz="3500" spc="-199">
                <a:solidFill>
                  <a:srgbClr val="494949"/>
                </a:solidFill>
                <a:latin typeface="Radcliffe"/>
                <a:ea typeface="Radcliffe"/>
                <a:cs typeface="Radcliffe"/>
                <a:sym typeface="Radcliffe"/>
              </a:rPr>
              <a:t> 2. Подумайте та запишіть, які довгострокові цілі Ви переслідуєте у своєму житті та професійній діяльності. Які ваші принципи життя та ведення справ? Які ваші базові моральні цінності у житті та роботі? </a:t>
            </a:r>
          </a:p>
          <a:p>
            <a:pPr algn="l">
              <a:lnSpc>
                <a:spcPts val="4375"/>
              </a:lnSpc>
            </a:pPr>
            <a:endParaRPr lang="en-US" sz="3500" spc="-199">
              <a:solidFill>
                <a:srgbClr val="494949"/>
              </a:solidFill>
              <a:latin typeface="Radcliffe"/>
              <a:ea typeface="Radcliffe"/>
              <a:cs typeface="Radcliffe"/>
              <a:sym typeface="Radcliffe"/>
            </a:endParaRPr>
          </a:p>
          <a:p>
            <a:pPr algn="l">
              <a:lnSpc>
                <a:spcPts val="4375"/>
              </a:lnSpc>
            </a:pPr>
            <a:r>
              <a:rPr lang="en-US" sz="3500" spc="-199">
                <a:solidFill>
                  <a:srgbClr val="494949"/>
                </a:solidFill>
                <a:latin typeface="Radcliffe"/>
                <a:ea typeface="Radcliffe"/>
                <a:cs typeface="Radcliffe"/>
                <a:sym typeface="Radcliffe"/>
              </a:rPr>
              <a:t>3. Візьміть аркуш і запишіть свої сильні та слабкі сторони у дві колонки.</a:t>
            </a:r>
          </a:p>
          <a:p>
            <a:pPr algn="ctr">
              <a:lnSpc>
                <a:spcPts val="5625"/>
              </a:lnSpc>
            </a:pPr>
            <a:endParaRPr lang="en-US" sz="3500" spc="-199">
              <a:solidFill>
                <a:srgbClr val="494949"/>
              </a:solidFill>
              <a:latin typeface="Radcliffe"/>
              <a:ea typeface="Radcliffe"/>
              <a:cs typeface="Radcliffe"/>
              <a:sym typeface="Radcliffe"/>
            </a:endParaRPr>
          </a:p>
          <a:p>
            <a:pPr algn="ctr">
              <a:lnSpc>
                <a:spcPts val="4375"/>
              </a:lnSpc>
            </a:pPr>
            <a:r>
              <a:rPr lang="en-US" sz="3500" spc="-199">
                <a:solidFill>
                  <a:srgbClr val="494949"/>
                </a:solidFill>
                <a:latin typeface="Radcliffe"/>
                <a:ea typeface="Radcliffe"/>
                <a:cs typeface="Radcliffe"/>
                <a:sym typeface="Radcliffe"/>
              </a:rPr>
              <a:t> Знайдіть у собі «родзинку». </a:t>
            </a:r>
          </a:p>
          <a:p>
            <a:pPr algn="ctr">
              <a:lnSpc>
                <a:spcPts val="3745"/>
              </a:lnSpc>
            </a:pPr>
            <a:endParaRPr lang="en-US" sz="3500" spc="-199">
              <a:solidFill>
                <a:srgbClr val="494949"/>
              </a:solidFill>
              <a:latin typeface="Radcliffe"/>
              <a:ea typeface="Radcliffe"/>
              <a:cs typeface="Radcliffe"/>
              <a:sym typeface="Radcliff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grpSp>
        <p:nvGrpSpPr>
          <p:cNvPr id="2" name="Group 2"/>
          <p:cNvGrpSpPr/>
          <p:nvPr/>
        </p:nvGrpSpPr>
        <p:grpSpPr>
          <a:xfrm>
            <a:off x="509260" y="468933"/>
            <a:ext cx="17269480" cy="9349134"/>
            <a:chOff x="0" y="0"/>
            <a:chExt cx="1537094" cy="832133"/>
          </a:xfrm>
        </p:grpSpPr>
        <p:sp>
          <p:nvSpPr>
            <p:cNvPr id="3" name="Freeform 3"/>
            <p:cNvSpPr/>
            <p:nvPr/>
          </p:nvSpPr>
          <p:spPr>
            <a:xfrm>
              <a:off x="0" y="0"/>
              <a:ext cx="1537094" cy="832133"/>
            </a:xfrm>
            <a:custGeom>
              <a:avLst/>
              <a:gdLst/>
              <a:ahLst/>
              <a:cxnLst/>
              <a:rect l="l" t="t" r="r" b="b"/>
              <a:pathLst>
                <a:path w="1537094" h="832133">
                  <a:moveTo>
                    <a:pt x="0" y="0"/>
                  </a:moveTo>
                  <a:lnTo>
                    <a:pt x="1537094" y="0"/>
                  </a:lnTo>
                  <a:lnTo>
                    <a:pt x="1537094" y="832133"/>
                  </a:lnTo>
                  <a:lnTo>
                    <a:pt x="0" y="832133"/>
                  </a:lnTo>
                  <a:close/>
                </a:path>
              </a:pathLst>
            </a:custGeom>
            <a:solidFill>
              <a:srgbClr val="F7CEB5"/>
            </a:solidFill>
          </p:spPr>
        </p:sp>
        <p:sp>
          <p:nvSpPr>
            <p:cNvPr id="4" name="TextBox 4"/>
            <p:cNvSpPr txBox="1"/>
            <p:nvPr/>
          </p:nvSpPr>
          <p:spPr>
            <a:xfrm>
              <a:off x="0" y="-38100"/>
              <a:ext cx="1537094" cy="87023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240505" y="1500505"/>
            <a:ext cx="16018795" cy="8468043"/>
          </a:xfrm>
          <a:prstGeom prst="rect">
            <a:avLst/>
          </a:prstGeom>
        </p:spPr>
        <p:txBody>
          <a:bodyPr lIns="0" tIns="0" rIns="0" bIns="0" rtlCol="0" anchor="t">
            <a:spAutoFit/>
          </a:bodyPr>
          <a:lstStyle/>
          <a:p>
            <a:pPr algn="ctr">
              <a:lnSpc>
                <a:spcPts val="5850"/>
              </a:lnSpc>
            </a:pPr>
            <a:r>
              <a:rPr lang="en-US" sz="4500" b="1" spc="-256">
                <a:solidFill>
                  <a:srgbClr val="494949"/>
                </a:solidFill>
                <a:latin typeface="Radcliffe Bold"/>
                <a:ea typeface="Radcliffe Bold"/>
                <a:cs typeface="Radcliffe Bold"/>
                <a:sym typeface="Radcliffe Bold"/>
              </a:rPr>
              <a:t>«Дзеркальне Я»</a:t>
            </a:r>
          </a:p>
          <a:p>
            <a:pPr algn="l">
              <a:lnSpc>
                <a:spcPts val="4550"/>
              </a:lnSpc>
            </a:pPr>
            <a:endParaRPr lang="en-US" sz="4500" b="1" spc="-256">
              <a:solidFill>
                <a:srgbClr val="494949"/>
              </a:solidFill>
              <a:latin typeface="Radcliffe Bold"/>
              <a:ea typeface="Radcliffe Bold"/>
              <a:cs typeface="Radcliffe Bold"/>
              <a:sym typeface="Radcliffe Bold"/>
            </a:endParaRPr>
          </a:p>
          <a:p>
            <a:pPr algn="l">
              <a:lnSpc>
                <a:spcPts val="4550"/>
              </a:lnSpc>
            </a:pPr>
            <a:r>
              <a:rPr lang="en-US" sz="3500" spc="-199">
                <a:solidFill>
                  <a:srgbClr val="494949"/>
                </a:solidFill>
                <a:latin typeface="Radcliffe"/>
                <a:ea typeface="Radcliffe"/>
                <a:cs typeface="Radcliffe"/>
                <a:sym typeface="Radcliffe"/>
              </a:rPr>
              <a:t> Для виявлення «дзеркального Я» доведеться звернутися за допомогою друзів та колег.</a:t>
            </a:r>
          </a:p>
          <a:p>
            <a:pPr algn="l">
              <a:lnSpc>
                <a:spcPts val="4550"/>
              </a:lnSpc>
            </a:pPr>
            <a:endParaRPr lang="en-US" sz="3500" spc="-199">
              <a:solidFill>
                <a:srgbClr val="494949"/>
              </a:solidFill>
              <a:latin typeface="Radcliffe"/>
              <a:ea typeface="Radcliffe"/>
              <a:cs typeface="Radcliffe"/>
              <a:sym typeface="Radcliffe"/>
            </a:endParaRPr>
          </a:p>
          <a:p>
            <a:pPr algn="l">
              <a:lnSpc>
                <a:spcPts val="4550"/>
              </a:lnSpc>
            </a:pPr>
            <a:r>
              <a:rPr lang="en-US" sz="3500" spc="-199">
                <a:solidFill>
                  <a:srgbClr val="494949"/>
                </a:solidFill>
                <a:latin typeface="Radcliffe"/>
                <a:ea typeface="Radcliffe"/>
                <a:cs typeface="Radcliffe"/>
                <a:sym typeface="Radcliffe"/>
              </a:rPr>
              <a:t> 1. Попросіть друзів чи колег назвати Ваші сильні та слабкі сторони. Зіставте відповіді зі своїм списком переваг і недоліків.</a:t>
            </a:r>
          </a:p>
          <a:p>
            <a:pPr algn="l">
              <a:lnSpc>
                <a:spcPts val="4550"/>
              </a:lnSpc>
            </a:pPr>
            <a:r>
              <a:rPr lang="en-US" sz="3500" spc="-199">
                <a:solidFill>
                  <a:srgbClr val="494949"/>
                </a:solidFill>
                <a:latin typeface="Radcliffe"/>
                <a:ea typeface="Radcliffe"/>
                <a:cs typeface="Radcliffe"/>
                <a:sym typeface="Radcliffe"/>
              </a:rPr>
              <a:t> 2. Спробуйте з'ясувати через друзів та колег, як оцінюють Вас ті, хто зустрічає вперше.</a:t>
            </a:r>
          </a:p>
          <a:p>
            <a:pPr algn="l">
              <a:lnSpc>
                <a:spcPts val="4550"/>
              </a:lnSpc>
            </a:pPr>
            <a:r>
              <a:rPr lang="en-US" sz="3500" spc="-199">
                <a:solidFill>
                  <a:srgbClr val="494949"/>
                </a:solidFill>
                <a:latin typeface="Radcliffe"/>
                <a:ea typeface="Radcliffe"/>
                <a:cs typeface="Radcliffe"/>
                <a:sym typeface="Radcliffe"/>
              </a:rPr>
              <a:t> 3. Письмово перерахуйте Ваші цільові аудиторії у діловій сфері. Подумайте та запишіть, як часто Ви досягаєте бажаних результатів у спілкуванні з ними. Чи Ви викликаєте симпатію у кожної з них?</a:t>
            </a:r>
          </a:p>
          <a:p>
            <a:pPr algn="l">
              <a:lnSpc>
                <a:spcPts val="3745"/>
              </a:lnSpc>
            </a:pPr>
            <a:endParaRPr lang="en-US" sz="3500" spc="-199">
              <a:solidFill>
                <a:srgbClr val="494949"/>
              </a:solidFill>
              <a:latin typeface="Radcliffe"/>
              <a:ea typeface="Radcliffe"/>
              <a:cs typeface="Radcliffe"/>
              <a:sym typeface="Radcliffe"/>
            </a:endParaRPr>
          </a:p>
          <a:p>
            <a:pPr algn="l">
              <a:lnSpc>
                <a:spcPts val="3745"/>
              </a:lnSpc>
            </a:pPr>
            <a:r>
              <a:rPr lang="en-US" sz="3500" spc="-199">
                <a:solidFill>
                  <a:srgbClr val="494949"/>
                </a:solidFill>
                <a:latin typeface="Radcliffe"/>
                <a:ea typeface="Radcliffe"/>
                <a:cs typeface="Radcliffe"/>
                <a:sym typeface="Radcliffe"/>
              </a:rPr>
              <a:t> </a:t>
            </a:r>
          </a:p>
          <a:p>
            <a:pPr algn="ctr">
              <a:lnSpc>
                <a:spcPts val="3745"/>
              </a:lnSpc>
            </a:pPr>
            <a:endParaRPr lang="en-US" sz="3500" spc="-199">
              <a:solidFill>
                <a:srgbClr val="494949"/>
              </a:solidFill>
              <a:latin typeface="Radcliffe"/>
              <a:ea typeface="Radcliffe"/>
              <a:cs typeface="Radcliffe"/>
              <a:sym typeface="Radcliff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grpSp>
        <p:nvGrpSpPr>
          <p:cNvPr id="2" name="Group 2"/>
          <p:cNvGrpSpPr/>
          <p:nvPr/>
        </p:nvGrpSpPr>
        <p:grpSpPr>
          <a:xfrm>
            <a:off x="509260" y="468933"/>
            <a:ext cx="17269480" cy="9349134"/>
            <a:chOff x="0" y="0"/>
            <a:chExt cx="1537094" cy="832133"/>
          </a:xfrm>
        </p:grpSpPr>
        <p:sp>
          <p:nvSpPr>
            <p:cNvPr id="3" name="Freeform 3"/>
            <p:cNvSpPr/>
            <p:nvPr/>
          </p:nvSpPr>
          <p:spPr>
            <a:xfrm>
              <a:off x="0" y="0"/>
              <a:ext cx="1537094" cy="832133"/>
            </a:xfrm>
            <a:custGeom>
              <a:avLst/>
              <a:gdLst/>
              <a:ahLst/>
              <a:cxnLst/>
              <a:rect l="l" t="t" r="r" b="b"/>
              <a:pathLst>
                <a:path w="1537094" h="832133">
                  <a:moveTo>
                    <a:pt x="0" y="0"/>
                  </a:moveTo>
                  <a:lnTo>
                    <a:pt x="1537094" y="0"/>
                  </a:lnTo>
                  <a:lnTo>
                    <a:pt x="1537094" y="832133"/>
                  </a:lnTo>
                  <a:lnTo>
                    <a:pt x="0" y="832133"/>
                  </a:lnTo>
                  <a:close/>
                </a:path>
              </a:pathLst>
            </a:custGeom>
            <a:solidFill>
              <a:srgbClr val="F7CEB5"/>
            </a:solidFill>
          </p:spPr>
        </p:sp>
        <p:sp>
          <p:nvSpPr>
            <p:cNvPr id="4" name="TextBox 4"/>
            <p:cNvSpPr txBox="1"/>
            <p:nvPr/>
          </p:nvSpPr>
          <p:spPr>
            <a:xfrm>
              <a:off x="0" y="-38100"/>
              <a:ext cx="1537094" cy="87023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28700" y="-304841"/>
            <a:ext cx="16018795" cy="9733434"/>
          </a:xfrm>
          <a:prstGeom prst="rect">
            <a:avLst/>
          </a:prstGeom>
        </p:spPr>
        <p:txBody>
          <a:bodyPr lIns="0" tIns="0" rIns="0" bIns="0" rtlCol="0" anchor="t">
            <a:spAutoFit/>
          </a:bodyPr>
          <a:lstStyle/>
          <a:p>
            <a:pPr algn="ctr">
              <a:lnSpc>
                <a:spcPts val="5359"/>
              </a:lnSpc>
            </a:pPr>
            <a:endParaRPr dirty="0"/>
          </a:p>
          <a:p>
            <a:pPr algn="l">
              <a:lnSpc>
                <a:spcPts val="4690"/>
              </a:lnSpc>
            </a:pPr>
            <a:endParaRPr dirty="0"/>
          </a:p>
          <a:p>
            <a:pPr algn="l">
              <a:lnSpc>
                <a:spcPts val="4690"/>
              </a:lnSpc>
            </a:pP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Зіставте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Ваше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дзеркальне</a:t>
            </a:r>
            <a:r>
              <a:rPr lang="en-US" sz="3500" spc="-199" dirty="0">
                <a:solidFill>
                  <a:srgbClr val="494949"/>
                </a:solidFill>
                <a:latin typeface="Radcliffe"/>
                <a:ea typeface="Radcliffe"/>
                <a:cs typeface="Radcliffe"/>
                <a:sym typeface="Radcliffe"/>
              </a:rPr>
              <a:t> Я» </a:t>
            </a:r>
            <a:r>
              <a:rPr lang="en-US" sz="3500" spc="-199" dirty="0" err="1">
                <a:solidFill>
                  <a:srgbClr val="494949"/>
                </a:solidFill>
                <a:latin typeface="Radcliffe"/>
                <a:ea typeface="Radcliffe"/>
                <a:cs typeface="Radcliffe"/>
                <a:sym typeface="Radcliffe"/>
              </a:rPr>
              <a:t>та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внутрішнє</a:t>
            </a:r>
            <a:r>
              <a:rPr lang="en-US" sz="3500" spc="-199" dirty="0">
                <a:solidFill>
                  <a:srgbClr val="494949"/>
                </a:solidFill>
                <a:latin typeface="Radcliffe"/>
                <a:ea typeface="Radcliffe"/>
                <a:cs typeface="Radcliffe"/>
                <a:sym typeface="Radcliffe"/>
              </a:rPr>
              <a:t> Я». </a:t>
            </a:r>
            <a:r>
              <a:rPr lang="en-US" sz="3500" spc="-199" dirty="0" err="1">
                <a:solidFill>
                  <a:srgbClr val="494949"/>
                </a:solidFill>
                <a:latin typeface="Radcliffe"/>
                <a:ea typeface="Radcliffe"/>
                <a:cs typeface="Radcliffe"/>
                <a:sym typeface="Radcliffe"/>
              </a:rPr>
              <a:t>Якщо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вони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збігаються</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Ваше</a:t>
            </a:r>
            <a:r>
              <a:rPr lang="en-US" sz="3500" spc="-199" dirty="0">
                <a:solidFill>
                  <a:srgbClr val="494949"/>
                </a:solidFill>
                <a:latin typeface="Radcliffe"/>
                <a:ea typeface="Radcliffe"/>
                <a:cs typeface="Radcliffe"/>
                <a:sym typeface="Radcliffe"/>
              </a:rPr>
              <a:t> </a:t>
            </a:r>
            <a:r>
              <a:rPr lang="en-US" sz="3500" spc="-199" dirty="0" err="1" smtClean="0">
                <a:solidFill>
                  <a:srgbClr val="494949"/>
                </a:solidFill>
                <a:latin typeface="Radcliffe"/>
                <a:ea typeface="Radcliffe"/>
                <a:cs typeface="Radcliffe"/>
                <a:sym typeface="Radcliffe"/>
              </a:rPr>
              <a:t>формування</a:t>
            </a:r>
            <a:r>
              <a:rPr lang="en-US" sz="3500" spc="-199" dirty="0" smtClean="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іміджу</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цьому</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етапі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коригується</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Якщо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подумайте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наскільки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точна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ваша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самооцінка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За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потреби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скоригуйте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ваше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внутрішнє</a:t>
            </a:r>
            <a:r>
              <a:rPr lang="en-US" sz="3500" spc="-199" dirty="0">
                <a:solidFill>
                  <a:srgbClr val="494949"/>
                </a:solidFill>
                <a:latin typeface="Radcliffe"/>
                <a:ea typeface="Radcliffe"/>
                <a:cs typeface="Radcliffe"/>
                <a:sym typeface="Radcliffe"/>
              </a:rPr>
              <a:t> Я». </a:t>
            </a:r>
            <a:r>
              <a:rPr lang="en-US" sz="3500" spc="-199" dirty="0" err="1">
                <a:solidFill>
                  <a:srgbClr val="494949"/>
                </a:solidFill>
                <a:latin typeface="Radcliffe"/>
                <a:ea typeface="Radcliffe"/>
                <a:cs typeface="Radcliffe"/>
                <a:sym typeface="Radcliffe"/>
              </a:rPr>
              <a:t>Якщо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вважаєте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що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внутрішнє</a:t>
            </a:r>
            <a:r>
              <a:rPr lang="en-US" sz="3500" spc="-199" dirty="0">
                <a:solidFill>
                  <a:srgbClr val="494949"/>
                </a:solidFill>
                <a:latin typeface="Radcliffe"/>
                <a:ea typeface="Radcliffe"/>
                <a:cs typeface="Radcliffe"/>
                <a:sym typeface="Radcliffe"/>
              </a:rPr>
              <a:t> Я» </a:t>
            </a:r>
            <a:r>
              <a:rPr lang="en-US" sz="3500" spc="-199" dirty="0" err="1">
                <a:solidFill>
                  <a:srgbClr val="494949"/>
                </a:solidFill>
                <a:latin typeface="Radcliffe"/>
                <a:ea typeface="Radcliffe"/>
                <a:cs typeface="Radcliffe"/>
                <a:sym typeface="Radcliffe"/>
              </a:rPr>
              <a:t>точніше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характеризує</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Ваш</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реальний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внутрішній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світ</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то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подумайте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над</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прорахунками</a:t>
            </a:r>
            <a:r>
              <a:rPr lang="en-US" sz="3500" spc="-199" dirty="0">
                <a:solidFill>
                  <a:srgbClr val="494949"/>
                </a:solidFill>
                <a:latin typeface="Radcliffe"/>
                <a:ea typeface="Radcliffe"/>
                <a:cs typeface="Radcliffe"/>
                <a:sym typeface="Radcliffe"/>
              </a:rPr>
              <a:t> у </a:t>
            </a:r>
            <a:r>
              <a:rPr lang="en-US" sz="3500" spc="-199" dirty="0" err="1">
                <a:solidFill>
                  <a:srgbClr val="494949"/>
                </a:solidFill>
                <a:latin typeface="Radcliffe"/>
                <a:ea typeface="Radcliffe"/>
                <a:cs typeface="Radcliffe"/>
                <a:sym typeface="Radcliffe"/>
              </a:rPr>
              <a:t>самопрезентації</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Проаналізуйте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зусилля</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робите</a:t>
            </a:r>
            <a:r>
              <a:rPr lang="en-US" sz="3500" spc="-199" dirty="0">
                <a:solidFill>
                  <a:srgbClr val="494949"/>
                </a:solidFill>
                <a:latin typeface="Radcliffe"/>
                <a:ea typeface="Radcliffe"/>
                <a:cs typeface="Radcliffe"/>
                <a:sym typeface="Radcliffe"/>
              </a:rPr>
              <a:t> у </a:t>
            </a:r>
            <a:r>
              <a:rPr lang="en-US" sz="3500" spc="-199" dirty="0" err="1">
                <a:solidFill>
                  <a:srgbClr val="494949"/>
                </a:solidFill>
                <a:latin typeface="Radcliffe"/>
                <a:ea typeface="Radcliffe"/>
                <a:cs typeface="Radcliffe"/>
                <a:sym typeface="Radcliffe"/>
              </a:rPr>
              <a:t>самопрезентації</a:t>
            </a:r>
            <a:r>
              <a:rPr lang="en-US" sz="3500" spc="-199" dirty="0">
                <a:solidFill>
                  <a:srgbClr val="494949"/>
                </a:solidFill>
                <a:latin typeface="Radcliffe"/>
                <a:ea typeface="Radcliffe"/>
                <a:cs typeface="Radcliffe"/>
                <a:sym typeface="Radcliffe"/>
              </a:rPr>
              <a:t>:</a:t>
            </a:r>
          </a:p>
          <a:p>
            <a:pPr algn="l">
              <a:lnSpc>
                <a:spcPts val="4690"/>
              </a:lnSpc>
            </a:pPr>
            <a:endParaRPr lang="en-US" sz="3500" spc="-199" dirty="0">
              <a:solidFill>
                <a:srgbClr val="494949"/>
              </a:solidFill>
              <a:latin typeface="Radcliffe"/>
              <a:ea typeface="Radcliffe"/>
              <a:cs typeface="Radcliffe"/>
              <a:sym typeface="Radcliffe"/>
            </a:endParaRPr>
          </a:p>
          <a:p>
            <a:pPr marL="755651" lvl="1" indent="-377825" algn="l">
              <a:lnSpc>
                <a:spcPts val="4690"/>
              </a:lnSpc>
              <a:buFont typeface="Arial"/>
              <a:buChar char="•"/>
            </a:pP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Чи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контролюєте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враження</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справляєте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інших</a:t>
            </a:r>
            <a:r>
              <a:rPr lang="en-US" sz="3500" spc="-199" dirty="0">
                <a:solidFill>
                  <a:srgbClr val="494949"/>
                </a:solidFill>
                <a:latin typeface="Radcliffe"/>
                <a:ea typeface="Radcliffe"/>
                <a:cs typeface="Radcliffe"/>
                <a:sym typeface="Radcliffe"/>
              </a:rPr>
              <a:t>? </a:t>
            </a:r>
          </a:p>
          <a:p>
            <a:pPr marL="755651" lvl="1" indent="-377825" algn="l">
              <a:lnSpc>
                <a:spcPts val="4690"/>
              </a:lnSpc>
              <a:buFont typeface="Arial"/>
              <a:buChar char="•"/>
            </a:pPr>
            <a:r>
              <a:rPr lang="en-US" sz="3500" spc="-199" dirty="0" err="1">
                <a:solidFill>
                  <a:srgbClr val="494949"/>
                </a:solidFill>
                <a:latin typeface="Radcliffe"/>
                <a:ea typeface="Radcliffe"/>
                <a:cs typeface="Radcliffe"/>
                <a:sym typeface="Radcliffe"/>
              </a:rPr>
              <a:t>Які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свої</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якості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прагнете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показати</a:t>
            </a:r>
            <a:r>
              <a:rPr lang="en-US" sz="3500" spc="-199" dirty="0">
                <a:solidFill>
                  <a:srgbClr val="494949"/>
                </a:solidFill>
                <a:latin typeface="Radcliffe"/>
                <a:ea typeface="Radcliffe"/>
                <a:cs typeface="Radcliffe"/>
                <a:sym typeface="Radcliffe"/>
              </a:rPr>
              <a:t> у </a:t>
            </a:r>
            <a:r>
              <a:rPr lang="en-US" sz="3500" spc="-199" dirty="0" err="1">
                <a:solidFill>
                  <a:srgbClr val="494949"/>
                </a:solidFill>
                <a:latin typeface="Radcliffe"/>
                <a:ea typeface="Radcliffe"/>
                <a:cs typeface="Radcliffe"/>
                <a:sym typeface="Radcliffe"/>
              </a:rPr>
              <a:t>розмовах</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себе</a:t>
            </a:r>
            <a:r>
              <a:rPr lang="en-US" sz="3500" spc="-199" dirty="0">
                <a:solidFill>
                  <a:srgbClr val="494949"/>
                </a:solidFill>
                <a:latin typeface="Radcliffe"/>
                <a:ea typeface="Radcliffe"/>
                <a:cs typeface="Radcliffe"/>
                <a:sym typeface="Radcliffe"/>
              </a:rPr>
              <a:t>? </a:t>
            </a:r>
          </a:p>
          <a:p>
            <a:pPr marL="755651" lvl="1" indent="-377825" algn="l">
              <a:lnSpc>
                <a:spcPts val="4690"/>
              </a:lnSpc>
              <a:buFont typeface="Arial"/>
              <a:buChar char="•"/>
            </a:pPr>
            <a:r>
              <a:rPr lang="en-US" sz="3500" spc="-199" dirty="0" err="1">
                <a:solidFill>
                  <a:srgbClr val="494949"/>
                </a:solidFill>
                <a:latin typeface="Radcliffe"/>
                <a:ea typeface="Radcliffe"/>
                <a:cs typeface="Radcliffe"/>
                <a:sym typeface="Radcliffe"/>
              </a:rPr>
              <a:t>Які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якості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показуєте</a:t>
            </a:r>
            <a:r>
              <a:rPr lang="en-US" sz="3500" spc="-199" dirty="0">
                <a:solidFill>
                  <a:srgbClr val="494949"/>
                </a:solidFill>
                <a:latin typeface="Radcliffe"/>
                <a:ea typeface="Radcliffe"/>
                <a:cs typeface="Radcliffe"/>
                <a:sym typeface="Radcliffe"/>
              </a:rPr>
              <a:t> в </a:t>
            </a:r>
            <a:r>
              <a:rPr lang="en-US" sz="3500" spc="-199" dirty="0" err="1">
                <a:solidFill>
                  <a:srgbClr val="494949"/>
                </a:solidFill>
                <a:latin typeface="Radcliffe"/>
                <a:ea typeface="Radcliffe"/>
                <a:cs typeface="Radcliffe"/>
                <a:sym typeface="Radcliffe"/>
              </a:rPr>
              <a:t>манері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поведінки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жестах</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поглядах</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позах</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одязі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зачісці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прикрасах</a:t>
            </a:r>
            <a:r>
              <a:rPr lang="en-US" sz="3500" spc="-199" dirty="0">
                <a:solidFill>
                  <a:srgbClr val="494949"/>
                </a:solidFill>
                <a:latin typeface="Radcliffe"/>
                <a:ea typeface="Radcliffe"/>
                <a:cs typeface="Radcliffe"/>
                <a:sym typeface="Radcliffe"/>
              </a:rPr>
              <a:t>?</a:t>
            </a:r>
          </a:p>
          <a:p>
            <a:pPr marL="755651" lvl="1" indent="-377825" algn="l">
              <a:lnSpc>
                <a:spcPts val="4690"/>
              </a:lnSpc>
              <a:buFont typeface="Arial"/>
              <a:buChar char="•"/>
            </a:pP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Чи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володієте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знаннями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розуміють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людину</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її</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зовнішній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вигляд</a:t>
            </a:r>
            <a:r>
              <a:rPr lang="en-US" sz="3500" spc="-199" dirty="0">
                <a:solidFill>
                  <a:srgbClr val="494949"/>
                </a:solidFill>
                <a:latin typeface="Radcliffe"/>
                <a:ea typeface="Radcliffe"/>
                <a:cs typeface="Radcliffe"/>
                <a:sym typeface="Radcliffe"/>
              </a:rPr>
              <a:t>?</a:t>
            </a:r>
          </a:p>
          <a:p>
            <a:pPr algn="ctr">
              <a:lnSpc>
                <a:spcPts val="4690"/>
              </a:lnSpc>
            </a:pPr>
            <a:r>
              <a:rPr lang="en-US" sz="3500" spc="-199" dirty="0">
                <a:solidFill>
                  <a:srgbClr val="494949"/>
                </a:solidFill>
                <a:latin typeface="Radcliffe"/>
                <a:ea typeface="Radcliffe"/>
                <a:cs typeface="Radcliffe"/>
                <a:sym typeface="Radcliffe"/>
              </a:rPr>
              <a:t>У </a:t>
            </a:r>
            <a:r>
              <a:rPr lang="en-US" sz="3500" spc="-199" dirty="0" err="1">
                <a:solidFill>
                  <a:srgbClr val="494949"/>
                </a:solidFill>
                <a:latin typeface="Radcliffe"/>
                <a:ea typeface="Radcliffe"/>
                <a:cs typeface="Radcliffe"/>
                <a:sym typeface="Radcliffe"/>
              </a:rPr>
              <a:t>разі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потреби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намітте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програму</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зміни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самопрезентації</a:t>
            </a:r>
            <a:r>
              <a:rPr lang="en-US" sz="3500" spc="-199" dirty="0">
                <a:solidFill>
                  <a:srgbClr val="494949"/>
                </a:solidFill>
                <a:latin typeface="Radcliffe"/>
                <a:ea typeface="Radcliffe"/>
                <a:cs typeface="Radcliffe"/>
                <a:sym typeface="Radcliffe"/>
              </a:rPr>
              <a:t>.</a:t>
            </a:r>
          </a:p>
          <a:p>
            <a:pPr algn="ctr">
              <a:lnSpc>
                <a:spcPts val="4690"/>
              </a:lnSpc>
            </a:pPr>
            <a:endParaRPr lang="en-US" sz="3500" spc="-199" dirty="0">
              <a:solidFill>
                <a:srgbClr val="494949"/>
              </a:solidFill>
              <a:latin typeface="Radcliffe"/>
              <a:ea typeface="Radcliffe"/>
              <a:cs typeface="Radcliffe"/>
              <a:sym typeface="Radcliff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grpSp>
        <p:nvGrpSpPr>
          <p:cNvPr id="2" name="Group 2"/>
          <p:cNvGrpSpPr/>
          <p:nvPr/>
        </p:nvGrpSpPr>
        <p:grpSpPr>
          <a:xfrm>
            <a:off x="509260" y="468933"/>
            <a:ext cx="17269480" cy="9349134"/>
            <a:chOff x="0" y="0"/>
            <a:chExt cx="1537094" cy="832133"/>
          </a:xfrm>
        </p:grpSpPr>
        <p:sp>
          <p:nvSpPr>
            <p:cNvPr id="3" name="Freeform 3"/>
            <p:cNvSpPr/>
            <p:nvPr/>
          </p:nvSpPr>
          <p:spPr>
            <a:xfrm>
              <a:off x="0" y="0"/>
              <a:ext cx="1537094" cy="832133"/>
            </a:xfrm>
            <a:custGeom>
              <a:avLst/>
              <a:gdLst/>
              <a:ahLst/>
              <a:cxnLst/>
              <a:rect l="l" t="t" r="r" b="b"/>
              <a:pathLst>
                <a:path w="1537094" h="832133">
                  <a:moveTo>
                    <a:pt x="0" y="0"/>
                  </a:moveTo>
                  <a:lnTo>
                    <a:pt x="1537094" y="0"/>
                  </a:lnTo>
                  <a:lnTo>
                    <a:pt x="1537094" y="832133"/>
                  </a:lnTo>
                  <a:lnTo>
                    <a:pt x="0" y="832133"/>
                  </a:lnTo>
                  <a:close/>
                </a:path>
              </a:pathLst>
            </a:custGeom>
            <a:solidFill>
              <a:srgbClr val="F7CEB5"/>
            </a:solidFill>
          </p:spPr>
        </p:sp>
        <p:sp>
          <p:nvSpPr>
            <p:cNvPr id="4" name="TextBox 4"/>
            <p:cNvSpPr txBox="1"/>
            <p:nvPr/>
          </p:nvSpPr>
          <p:spPr>
            <a:xfrm>
              <a:off x="0" y="-38100"/>
              <a:ext cx="1537094" cy="87023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1028700" y="-1605915"/>
            <a:ext cx="16018795" cy="11079956"/>
          </a:xfrm>
          <a:prstGeom prst="rect">
            <a:avLst/>
          </a:prstGeom>
        </p:spPr>
        <p:txBody>
          <a:bodyPr lIns="0" tIns="0" rIns="0" bIns="0" rtlCol="0" anchor="t">
            <a:spAutoFit/>
          </a:bodyPr>
          <a:lstStyle/>
          <a:p>
            <a:pPr algn="ctr">
              <a:lnSpc>
                <a:spcPts val="5359"/>
              </a:lnSpc>
            </a:pPr>
            <a:endParaRPr dirty="0"/>
          </a:p>
          <a:p>
            <a:pPr algn="ctr">
              <a:lnSpc>
                <a:spcPts val="5359"/>
              </a:lnSpc>
            </a:pPr>
            <a:r>
              <a:rPr lang="en-US" sz="3999" spc="-227" dirty="0">
                <a:solidFill>
                  <a:srgbClr val="494949"/>
                </a:solidFill>
                <a:latin typeface="Radcliffe"/>
                <a:ea typeface="Radcliffe"/>
                <a:cs typeface="Radcliffe"/>
                <a:sym typeface="Radcliffe"/>
              </a:rPr>
              <a:t> </a:t>
            </a:r>
          </a:p>
          <a:p>
            <a:pPr algn="ctr">
              <a:lnSpc>
                <a:spcPts val="5359"/>
              </a:lnSpc>
            </a:pPr>
            <a:endParaRPr lang="en-US" sz="3999" spc="-227" dirty="0">
              <a:solidFill>
                <a:srgbClr val="494949"/>
              </a:solidFill>
              <a:latin typeface="Radcliffe"/>
              <a:ea typeface="Radcliffe"/>
              <a:cs typeface="Radcliffe"/>
              <a:sym typeface="Radcliffe"/>
            </a:endParaRPr>
          </a:p>
          <a:p>
            <a:pPr algn="ctr">
              <a:lnSpc>
                <a:spcPts val="6030"/>
              </a:lnSpc>
            </a:pPr>
            <a:r>
              <a:rPr lang="en-US" sz="4500" spc="-256" dirty="0">
                <a:solidFill>
                  <a:srgbClr val="494949"/>
                </a:solidFill>
                <a:latin typeface="Radcliffe"/>
                <a:ea typeface="Radcliffe"/>
                <a:cs typeface="Radcliffe"/>
                <a:sym typeface="Radcliffe"/>
              </a:rPr>
              <a:t> </a:t>
            </a:r>
            <a:r>
              <a:rPr lang="en-US" sz="4500" b="1" spc="-256" dirty="0">
                <a:solidFill>
                  <a:srgbClr val="494949"/>
                </a:solidFill>
                <a:latin typeface="Radcliffe Bold"/>
                <a:ea typeface="Radcliffe Bold"/>
                <a:cs typeface="Radcliffe Bold"/>
                <a:sym typeface="Radcliffe Bold"/>
              </a:rPr>
              <a:t>«</a:t>
            </a:r>
            <a:r>
              <a:rPr lang="en-US" sz="4500" b="1" spc="-256" dirty="0" err="1">
                <a:solidFill>
                  <a:srgbClr val="494949"/>
                </a:solidFill>
                <a:latin typeface="Radcliffe Bold"/>
                <a:ea typeface="Radcliffe Bold"/>
                <a:cs typeface="Radcliffe Bold"/>
                <a:sym typeface="Radcliffe Bold"/>
              </a:rPr>
              <a:t>Ідеальне</a:t>
            </a:r>
            <a:r>
              <a:rPr lang="en-US" sz="4500" b="1" spc="-256" dirty="0">
                <a:solidFill>
                  <a:srgbClr val="494949"/>
                </a:solidFill>
                <a:latin typeface="Radcliffe Bold"/>
                <a:ea typeface="Radcliffe Bold"/>
                <a:cs typeface="Radcliffe Bold"/>
                <a:sym typeface="Radcliffe Bold"/>
              </a:rPr>
              <a:t> Я»</a:t>
            </a:r>
          </a:p>
          <a:p>
            <a:pPr algn="ctr">
              <a:lnSpc>
                <a:spcPts val="5359"/>
              </a:lnSpc>
            </a:pPr>
            <a:endParaRPr lang="en-US" sz="4500" b="1" spc="-256" dirty="0">
              <a:solidFill>
                <a:srgbClr val="494949"/>
              </a:solidFill>
              <a:latin typeface="Radcliffe Bold"/>
              <a:ea typeface="Radcliffe Bold"/>
              <a:cs typeface="Radcliffe Bold"/>
              <a:sym typeface="Radcliffe Bold"/>
            </a:endParaRPr>
          </a:p>
          <a:p>
            <a:pPr algn="ctr">
              <a:lnSpc>
                <a:spcPts val="4900"/>
              </a:lnSpc>
            </a:pP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Дайте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відповідь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запитання</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яким</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би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хотіли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стати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враховуючи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ваші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реальні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можливості</a:t>
            </a:r>
            <a:r>
              <a:rPr lang="en-US" sz="3500" spc="-199" dirty="0">
                <a:solidFill>
                  <a:srgbClr val="494949"/>
                </a:solidFill>
                <a:latin typeface="Radcliffe"/>
                <a:ea typeface="Radcliffe"/>
                <a:cs typeface="Radcliffe"/>
                <a:sym typeface="Radcliffe"/>
              </a:rPr>
              <a:t>.</a:t>
            </a:r>
          </a:p>
          <a:p>
            <a:pPr algn="ctr">
              <a:lnSpc>
                <a:spcPts val="4900"/>
              </a:lnSpc>
            </a:pPr>
            <a:endParaRPr lang="en-US" sz="3500" spc="-199" dirty="0">
              <a:solidFill>
                <a:srgbClr val="494949"/>
              </a:solidFill>
              <a:latin typeface="Radcliffe"/>
              <a:ea typeface="Radcliffe"/>
              <a:cs typeface="Radcliffe"/>
              <a:sym typeface="Radcliffe"/>
            </a:endParaRPr>
          </a:p>
          <a:p>
            <a:pPr algn="ctr">
              <a:lnSpc>
                <a:spcPts val="4900"/>
              </a:lnSpc>
            </a:pP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основі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аналізу</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внутрішнього</a:t>
            </a:r>
            <a:r>
              <a:rPr lang="en-US" sz="3500" spc="-199" dirty="0">
                <a:solidFill>
                  <a:srgbClr val="494949"/>
                </a:solidFill>
                <a:latin typeface="Radcliffe"/>
                <a:ea typeface="Radcliffe"/>
                <a:cs typeface="Radcliffe"/>
                <a:sym typeface="Radcliffe"/>
              </a:rPr>
              <a:t> Я» </a:t>
            </a:r>
            <a:r>
              <a:rPr lang="en-US" sz="3500" spc="-199" dirty="0" err="1">
                <a:solidFill>
                  <a:srgbClr val="494949"/>
                </a:solidFill>
                <a:latin typeface="Radcliffe"/>
                <a:ea typeface="Radcliffe"/>
                <a:cs typeface="Radcliffe"/>
                <a:sym typeface="Radcliffe"/>
              </a:rPr>
              <a:t>та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дзеркального</a:t>
            </a:r>
            <a:r>
              <a:rPr lang="en-US" sz="3500" spc="-199" dirty="0">
                <a:solidFill>
                  <a:srgbClr val="494949"/>
                </a:solidFill>
                <a:latin typeface="Radcliffe"/>
                <a:ea typeface="Radcliffe"/>
                <a:cs typeface="Radcliffe"/>
                <a:sym typeface="Radcliffe"/>
              </a:rPr>
              <a:t> Я» </a:t>
            </a:r>
            <a:r>
              <a:rPr lang="en-US" sz="3500" spc="-199" dirty="0" err="1">
                <a:solidFill>
                  <a:srgbClr val="494949"/>
                </a:solidFill>
                <a:latin typeface="Radcliffe"/>
                <a:ea typeface="Radcliffe"/>
                <a:cs typeface="Radcliffe"/>
                <a:sym typeface="Radcliffe"/>
              </a:rPr>
              <a:t>сформулюйте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ідею</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та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риси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вашого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ідеального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іміджу</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того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образу</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якого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a:t>
            </a:r>
            <a:r>
              <a:rPr lang="en-US" sz="3500" spc="-199" dirty="0">
                <a:solidFill>
                  <a:srgbClr val="494949"/>
                </a:solidFill>
                <a:latin typeface="Radcliffe"/>
                <a:ea typeface="Radcliffe"/>
                <a:cs typeface="Radcliffe"/>
                <a:sym typeface="Radcliffe"/>
              </a:rPr>
              <a:t> </a:t>
            </a:r>
            <a:r>
              <a:rPr lang="en-US" sz="3500" spc="-199" dirty="0" err="1" smtClean="0">
                <a:solidFill>
                  <a:srgbClr val="494949"/>
                </a:solidFill>
                <a:latin typeface="Radcliffe"/>
                <a:ea typeface="Radcliffe"/>
                <a:cs typeface="Radcliffe"/>
                <a:sym typeface="Radcliffe"/>
              </a:rPr>
              <a:t>прагнете</a:t>
            </a:r>
            <a:r>
              <a:rPr lang="en-US" sz="3500" spc="-199" dirty="0" smtClean="0">
                <a:solidFill>
                  <a:srgbClr val="494949"/>
                </a:solidFill>
                <a:latin typeface="Radcliffe"/>
                <a:ea typeface="Radcliffe"/>
                <a:cs typeface="Radcliffe"/>
                <a:sym typeface="Radcliffe"/>
              </a:rPr>
              <a:t> </a:t>
            </a:r>
            <a:r>
              <a:rPr lang="en-US" sz="3500" spc="-199" dirty="0">
                <a:solidFill>
                  <a:srgbClr val="494949"/>
                </a:solidFill>
                <a:latin typeface="Radcliffe"/>
                <a:ea typeface="Radcliffe"/>
                <a:cs typeface="Radcliffe"/>
                <a:sym typeface="Radcliffe"/>
              </a:rPr>
              <a:t>в </a:t>
            </a:r>
            <a:r>
              <a:rPr lang="en-US" sz="3500" spc="-199" dirty="0" err="1">
                <a:solidFill>
                  <a:srgbClr val="494949"/>
                </a:solidFill>
                <a:latin typeface="Radcliffe"/>
                <a:ea typeface="Radcliffe"/>
                <a:cs typeface="Radcliffe"/>
                <a:sym typeface="Radcliffe"/>
              </a:rPr>
              <a:t>довгостроковій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перспективі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Образ</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що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підкреслює</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ваші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переваги</a:t>
            </a:r>
            <a:r>
              <a:rPr lang="en-US" sz="3500" spc="-199" dirty="0">
                <a:solidFill>
                  <a:srgbClr val="494949"/>
                </a:solidFill>
                <a:latin typeface="Radcliffe"/>
                <a:ea typeface="Radcliffe"/>
                <a:cs typeface="Radcliffe"/>
                <a:sym typeface="Radcliffe"/>
              </a:rPr>
              <a:t> і </a:t>
            </a:r>
            <a:r>
              <a:rPr lang="en-US" sz="3500" spc="-199" dirty="0" err="1">
                <a:solidFill>
                  <a:srgbClr val="494949"/>
                </a:solidFill>
                <a:latin typeface="Radcliffe"/>
                <a:ea typeface="Radcliffe"/>
                <a:cs typeface="Radcliffe"/>
                <a:sym typeface="Radcliffe"/>
              </a:rPr>
              <a:t>відповідає</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вашим</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довгостроковим</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цілям</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принципам</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та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цінностям</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Наприклад</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відмінний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виконавець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надійність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відповідальність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пунктуальність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або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генератор</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ідей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творчий</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підхід</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справи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ініціативність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здатність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розумного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ризику</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або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жінка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яка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досягла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ділового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успіху</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стильність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професіоналізм</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діловитість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вміння</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керувати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Ідеальне</a:t>
            </a:r>
            <a:r>
              <a:rPr lang="en-US" sz="3500" spc="-199" dirty="0">
                <a:solidFill>
                  <a:srgbClr val="494949"/>
                </a:solidFill>
                <a:latin typeface="Radcliffe"/>
                <a:ea typeface="Radcliffe"/>
                <a:cs typeface="Radcliffe"/>
                <a:sym typeface="Radcliffe"/>
              </a:rPr>
              <a:t> Я </a:t>
            </a:r>
            <a:r>
              <a:rPr lang="en-US" sz="3500" spc="-199" dirty="0" err="1">
                <a:solidFill>
                  <a:srgbClr val="494949"/>
                </a:solidFill>
                <a:latin typeface="Radcliffe"/>
                <a:ea typeface="Radcliffe"/>
                <a:cs typeface="Radcliffe"/>
                <a:sym typeface="Radcliffe"/>
              </a:rPr>
              <a:t>може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бути</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душею</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колективу</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працьовитою</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бджілкою</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лідером</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тощо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Пам'ятайте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що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наші</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уявлення</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про</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себе</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впливають</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нашу</a:t>
            </a:r>
            <a:r>
              <a:rPr lang="en-US" sz="3500" spc="-199" dirty="0">
                <a:solidFill>
                  <a:srgbClr val="494949"/>
                </a:solidFill>
                <a:latin typeface="Radcliffe"/>
                <a:ea typeface="Radcliffe"/>
                <a:cs typeface="Radcliffe"/>
                <a:sym typeface="Radcliffe"/>
              </a:rPr>
              <a:t> </a:t>
            </a:r>
            <a:r>
              <a:rPr lang="en-US" sz="3500" spc="-199" dirty="0" err="1">
                <a:solidFill>
                  <a:srgbClr val="494949"/>
                </a:solidFill>
                <a:latin typeface="Radcliffe"/>
                <a:ea typeface="Radcliffe"/>
                <a:cs typeface="Radcliffe"/>
                <a:sym typeface="Radcliffe"/>
              </a:rPr>
              <a:t>поведінку</a:t>
            </a:r>
            <a:r>
              <a:rPr lang="en-US" sz="3500" spc="-199" dirty="0">
                <a:solidFill>
                  <a:srgbClr val="494949"/>
                </a:solidFill>
                <a:latin typeface="Radcliffe"/>
                <a:ea typeface="Radcliffe"/>
                <a:cs typeface="Radcliffe"/>
                <a:sym typeface="Radcliffe"/>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grpSp>
        <p:nvGrpSpPr>
          <p:cNvPr id="2" name="Group 2"/>
          <p:cNvGrpSpPr/>
          <p:nvPr/>
        </p:nvGrpSpPr>
        <p:grpSpPr>
          <a:xfrm>
            <a:off x="120127" y="45823"/>
            <a:ext cx="18047745" cy="10195355"/>
            <a:chOff x="0" y="0"/>
            <a:chExt cx="1606365" cy="907452"/>
          </a:xfrm>
        </p:grpSpPr>
        <p:sp>
          <p:nvSpPr>
            <p:cNvPr id="3" name="Freeform 3"/>
            <p:cNvSpPr/>
            <p:nvPr/>
          </p:nvSpPr>
          <p:spPr>
            <a:xfrm>
              <a:off x="0" y="0"/>
              <a:ext cx="1606365" cy="907452"/>
            </a:xfrm>
            <a:custGeom>
              <a:avLst/>
              <a:gdLst/>
              <a:ahLst/>
              <a:cxnLst/>
              <a:rect l="l" t="t" r="r" b="b"/>
              <a:pathLst>
                <a:path w="1606365" h="907452">
                  <a:moveTo>
                    <a:pt x="0" y="0"/>
                  </a:moveTo>
                  <a:lnTo>
                    <a:pt x="1606365" y="0"/>
                  </a:lnTo>
                  <a:lnTo>
                    <a:pt x="1606365" y="907452"/>
                  </a:lnTo>
                  <a:lnTo>
                    <a:pt x="0" y="907452"/>
                  </a:lnTo>
                  <a:close/>
                </a:path>
              </a:pathLst>
            </a:custGeom>
            <a:solidFill>
              <a:srgbClr val="F7CEB5"/>
            </a:solidFill>
          </p:spPr>
        </p:sp>
        <p:sp>
          <p:nvSpPr>
            <p:cNvPr id="4" name="TextBox 4"/>
            <p:cNvSpPr txBox="1"/>
            <p:nvPr/>
          </p:nvSpPr>
          <p:spPr>
            <a:xfrm>
              <a:off x="0" y="-38100"/>
              <a:ext cx="1606365" cy="945552"/>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82824" y="533285"/>
            <a:ext cx="16959276" cy="10681573"/>
          </a:xfrm>
          <a:prstGeom prst="rect">
            <a:avLst/>
          </a:prstGeom>
        </p:spPr>
        <p:txBody>
          <a:bodyPr lIns="0" tIns="0" rIns="0" bIns="0" rtlCol="0" anchor="t">
            <a:spAutoFit/>
          </a:bodyPr>
          <a:lstStyle/>
          <a:p>
            <a:pPr algn="ctr">
              <a:lnSpc>
                <a:spcPts val="6030"/>
              </a:lnSpc>
            </a:pPr>
            <a:endParaRPr/>
          </a:p>
          <a:p>
            <a:pPr algn="ctr">
              <a:lnSpc>
                <a:spcPts val="6030"/>
              </a:lnSpc>
            </a:pPr>
            <a:r>
              <a:rPr lang="en-US" sz="4500" spc="-256">
                <a:solidFill>
                  <a:srgbClr val="494949"/>
                </a:solidFill>
                <a:latin typeface="Radcliffe"/>
                <a:ea typeface="Radcliffe"/>
                <a:cs typeface="Radcliffe"/>
                <a:sym typeface="Radcliffe"/>
              </a:rPr>
              <a:t>Запишіть, що потрібно зробити для самовдосконалення: які переваги розвинути, як це зробити, які усунути недоліки, яке навчання пройти.</a:t>
            </a:r>
          </a:p>
          <a:p>
            <a:pPr algn="ctr">
              <a:lnSpc>
                <a:spcPts val="6030"/>
              </a:lnSpc>
            </a:pPr>
            <a:endParaRPr lang="en-US" sz="4500" spc="-256">
              <a:solidFill>
                <a:srgbClr val="494949"/>
              </a:solidFill>
              <a:latin typeface="Radcliffe"/>
              <a:ea typeface="Radcliffe"/>
              <a:cs typeface="Radcliffe"/>
              <a:sym typeface="Radcliffe"/>
            </a:endParaRPr>
          </a:p>
          <a:p>
            <a:pPr algn="ctr">
              <a:lnSpc>
                <a:spcPts val="6030"/>
              </a:lnSpc>
            </a:pPr>
            <a:r>
              <a:rPr lang="en-US" sz="4500" spc="-256">
                <a:solidFill>
                  <a:srgbClr val="494949"/>
                </a:solidFill>
                <a:latin typeface="Radcliffe"/>
                <a:ea typeface="Radcliffe"/>
                <a:cs typeface="Radcliffe"/>
                <a:sym typeface="Radcliffe"/>
              </a:rPr>
              <a:t> Формулюючи «ідеальне Я», подумайте, чи не надто завищені чи занижені ваші вимоги до себе? За типом самооцінки люди діляться на дві групи «відомі» та «провідні». Перші самоїди, вони прагнуть постійного самовдосконалення, завжди незадоволені результатом, успіх сприймають без почуття радості, сильно переживають невдачу. Другі високо цінують себе, радіють своїм успіхам, невдачі не впливають на їхню самооцінку.</a:t>
            </a:r>
          </a:p>
          <a:p>
            <a:pPr algn="ctr">
              <a:lnSpc>
                <a:spcPts val="4422"/>
              </a:lnSpc>
            </a:pPr>
            <a:endParaRPr lang="en-US" sz="4500" spc="-256">
              <a:solidFill>
                <a:srgbClr val="494949"/>
              </a:solidFill>
              <a:latin typeface="Radcliffe"/>
              <a:ea typeface="Radcliffe"/>
              <a:cs typeface="Radcliffe"/>
              <a:sym typeface="Radcliffe"/>
            </a:endParaRPr>
          </a:p>
          <a:p>
            <a:pPr algn="ctr">
              <a:lnSpc>
                <a:spcPts val="4422"/>
              </a:lnSpc>
            </a:pPr>
            <a:endParaRPr lang="en-US" sz="4500" spc="-256">
              <a:solidFill>
                <a:srgbClr val="494949"/>
              </a:solidFill>
              <a:latin typeface="Radcliffe"/>
              <a:ea typeface="Radcliffe"/>
              <a:cs typeface="Radcliffe"/>
              <a:sym typeface="Radcliffe"/>
            </a:endParaRPr>
          </a:p>
          <a:p>
            <a:pPr algn="ctr">
              <a:lnSpc>
                <a:spcPts val="5025"/>
              </a:lnSpc>
            </a:pPr>
            <a:endParaRPr lang="en-US" sz="4500" spc="-256">
              <a:solidFill>
                <a:srgbClr val="494949"/>
              </a:solidFill>
              <a:latin typeface="Radcliffe"/>
              <a:ea typeface="Radcliffe"/>
              <a:cs typeface="Radcliffe"/>
              <a:sym typeface="Radcliffe"/>
            </a:endParaRPr>
          </a:p>
          <a:p>
            <a:pPr algn="ctr">
              <a:lnSpc>
                <a:spcPts val="4593"/>
              </a:lnSpc>
            </a:pPr>
            <a:endParaRPr lang="en-US" sz="4500" spc="-256">
              <a:solidFill>
                <a:srgbClr val="494949"/>
              </a:solidFill>
              <a:latin typeface="Radcliffe"/>
              <a:ea typeface="Radcliffe"/>
              <a:cs typeface="Radcliffe"/>
              <a:sym typeface="Radcliff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DE6"/>
        </a:solidFill>
        <a:effectLst/>
      </p:bgPr>
    </p:bg>
    <p:spTree>
      <p:nvGrpSpPr>
        <p:cNvPr id="1" name=""/>
        <p:cNvGrpSpPr/>
        <p:nvPr/>
      </p:nvGrpSpPr>
      <p:grpSpPr>
        <a:xfrm>
          <a:off x="0" y="0"/>
          <a:ext cx="0" cy="0"/>
          <a:chOff x="0" y="0"/>
          <a:chExt cx="0" cy="0"/>
        </a:xfrm>
      </p:grpSpPr>
      <p:grpSp>
        <p:nvGrpSpPr>
          <p:cNvPr id="2" name="Group 2"/>
          <p:cNvGrpSpPr/>
          <p:nvPr/>
        </p:nvGrpSpPr>
        <p:grpSpPr>
          <a:xfrm>
            <a:off x="120127" y="45823"/>
            <a:ext cx="18047745" cy="10195355"/>
            <a:chOff x="0" y="0"/>
            <a:chExt cx="1606365" cy="907452"/>
          </a:xfrm>
        </p:grpSpPr>
        <p:sp>
          <p:nvSpPr>
            <p:cNvPr id="3" name="Freeform 3"/>
            <p:cNvSpPr/>
            <p:nvPr/>
          </p:nvSpPr>
          <p:spPr>
            <a:xfrm>
              <a:off x="0" y="0"/>
              <a:ext cx="1606365" cy="907452"/>
            </a:xfrm>
            <a:custGeom>
              <a:avLst/>
              <a:gdLst/>
              <a:ahLst/>
              <a:cxnLst/>
              <a:rect l="l" t="t" r="r" b="b"/>
              <a:pathLst>
                <a:path w="1606365" h="907452">
                  <a:moveTo>
                    <a:pt x="0" y="0"/>
                  </a:moveTo>
                  <a:lnTo>
                    <a:pt x="1606365" y="0"/>
                  </a:lnTo>
                  <a:lnTo>
                    <a:pt x="1606365" y="907452"/>
                  </a:lnTo>
                  <a:lnTo>
                    <a:pt x="0" y="907452"/>
                  </a:lnTo>
                  <a:close/>
                </a:path>
              </a:pathLst>
            </a:custGeom>
            <a:solidFill>
              <a:srgbClr val="F7CEB5"/>
            </a:solidFill>
          </p:spPr>
        </p:sp>
        <p:sp>
          <p:nvSpPr>
            <p:cNvPr id="4" name="TextBox 4"/>
            <p:cNvSpPr txBox="1"/>
            <p:nvPr/>
          </p:nvSpPr>
          <p:spPr>
            <a:xfrm>
              <a:off x="0" y="-38100"/>
              <a:ext cx="1606365" cy="945552"/>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81561" y="-149645"/>
            <a:ext cx="16959276" cy="9810378"/>
          </a:xfrm>
          <a:prstGeom prst="rect">
            <a:avLst/>
          </a:prstGeom>
        </p:spPr>
        <p:txBody>
          <a:bodyPr lIns="0" tIns="0" rIns="0" bIns="0" rtlCol="0" anchor="t">
            <a:spAutoFit/>
          </a:bodyPr>
          <a:lstStyle/>
          <a:p>
            <a:pPr algn="ctr">
              <a:lnSpc>
                <a:spcPts val="5025"/>
              </a:lnSpc>
            </a:pPr>
            <a:endParaRPr dirty="0"/>
          </a:p>
          <a:p>
            <a:pPr algn="ctr">
              <a:lnSpc>
                <a:spcPts val="5490"/>
              </a:lnSpc>
            </a:pP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Якщо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Ви</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належите</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до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самоїдів</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то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потрібно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позбавлятися</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комплексу</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неповноцінності</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та</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формувати</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позитивне</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ставлення</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до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себе</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Комплекс</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неповноцінності</a:t>
            </a:r>
            <a:r>
              <a:rPr lang="en-US" sz="4500" spc="-256" dirty="0">
                <a:solidFill>
                  <a:srgbClr val="494949"/>
                </a:solidFill>
                <a:latin typeface="Radcliffe"/>
                <a:ea typeface="Radcliffe"/>
                <a:cs typeface="Radcliffe"/>
                <a:sym typeface="Radcliffe"/>
              </a:rPr>
              <a:t> </a:t>
            </a:r>
            <a:r>
              <a:rPr lang="ru-RU" sz="4500" spc="-256" dirty="0" smtClean="0">
                <a:solidFill>
                  <a:srgbClr val="494949"/>
                </a:solidFill>
                <a:latin typeface="Radcliffe"/>
                <a:ea typeface="Radcliffe"/>
                <a:cs typeface="Radcliffe"/>
                <a:sym typeface="Radcliffe"/>
              </a:rPr>
              <a:t>- </a:t>
            </a:r>
            <a:r>
              <a:rPr lang="en-US" sz="4500" spc="-256" dirty="0" err="1" smtClean="0">
                <a:solidFill>
                  <a:srgbClr val="494949"/>
                </a:solidFill>
                <a:latin typeface="Radcliffe"/>
                <a:ea typeface="Radcliffe"/>
                <a:cs typeface="Radcliffe"/>
                <a:sym typeface="Radcliffe"/>
              </a:rPr>
              <a:t>ворог</a:t>
            </a:r>
            <a:r>
              <a:rPr lang="en-US" sz="4500" spc="-256" dirty="0" smtClean="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позитивного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іміджу</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Важко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шанувати</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того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хто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сам</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себе</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не</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цінує</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Щоб</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змінити</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самооцінку</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потрібно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знайти</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коріння</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негативного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уявлення</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про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себе</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критика</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батьків</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близьких</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вчителів</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чи</a:t>
            </a:r>
            <a:r>
              <a:rPr lang="en-US" sz="4500" spc="-256" dirty="0">
                <a:solidFill>
                  <a:srgbClr val="494949"/>
                </a:solidFill>
                <a:latin typeface="Radcliffe"/>
                <a:ea typeface="Radcliffe"/>
                <a:cs typeface="Radcliffe"/>
                <a:sym typeface="Radcliffe"/>
              </a:rPr>
              <a:t> </a:t>
            </a:r>
            <a:r>
              <a:rPr lang="uk-UA" sz="4500" spc="-256" dirty="0" smtClean="0">
                <a:solidFill>
                  <a:srgbClr val="494949"/>
                </a:solidFill>
                <a:latin typeface="Radcliffe"/>
                <a:ea typeface="Radcliffe"/>
                <a:cs typeface="Radcliffe"/>
                <a:sym typeface="Radcliffe"/>
              </a:rPr>
              <a:t>за</a:t>
            </a:r>
            <a:r>
              <a:rPr lang="en-US" sz="4500" spc="-256" dirty="0" err="1" smtClean="0">
                <a:solidFill>
                  <a:srgbClr val="494949"/>
                </a:solidFill>
                <a:latin typeface="Radcliffe"/>
                <a:ea typeface="Radcliffe"/>
                <a:cs typeface="Radcliffe"/>
                <a:sym typeface="Radcliffe"/>
              </a:rPr>
              <a:t>вищені</a:t>
            </a:r>
            <a:r>
              <a:rPr lang="en-US" sz="4500" spc="-256" dirty="0" smtClean="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власні</a:t>
            </a:r>
            <a:r>
              <a:rPr lang="en-US" sz="4500" spc="-256" dirty="0">
                <a:solidFill>
                  <a:srgbClr val="494949"/>
                </a:solidFill>
                <a:latin typeface="Radcliffe"/>
                <a:ea typeface="Radcliffe"/>
                <a:cs typeface="Radcliffe"/>
                <a:sym typeface="Radcliffe"/>
              </a:rPr>
              <a:t> </a:t>
            </a:r>
            <a:r>
              <a:rPr lang="uk-UA" sz="4500" spc="-256" dirty="0" smtClean="0">
                <a:solidFill>
                  <a:srgbClr val="494949"/>
                </a:solidFill>
                <a:latin typeface="Radcliffe"/>
                <a:ea typeface="Radcliffe"/>
                <a:cs typeface="Radcliffe"/>
                <a:sym typeface="Radcliffe"/>
              </a:rPr>
              <a:t>вимоги</a:t>
            </a:r>
            <a:r>
              <a:rPr lang="en-US" sz="4500" spc="-256" dirty="0" smtClean="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Потім</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формуючи</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позитивне</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ставлення</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до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себе</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слід</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позбавитися</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недосяжних</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стандартів</a:t>
            </a:r>
            <a:r>
              <a:rPr lang="en-US" sz="4500" spc="-256" dirty="0">
                <a:solidFill>
                  <a:srgbClr val="494949"/>
                </a:solidFill>
                <a:latin typeface="Radcliffe"/>
                <a:ea typeface="Radcliffe"/>
                <a:cs typeface="Radcliffe"/>
                <a:sym typeface="Radcliffe"/>
              </a:rPr>
              <a:t>. У </a:t>
            </a:r>
            <a:r>
              <a:rPr lang="en-US" sz="4500" spc="-256" dirty="0" err="1">
                <a:solidFill>
                  <a:srgbClr val="494949"/>
                </a:solidFill>
                <a:latin typeface="Radcliffe"/>
                <a:ea typeface="Radcliffe"/>
                <a:cs typeface="Radcliffe"/>
                <a:sym typeface="Radcliffe"/>
              </a:rPr>
              <a:t>разі</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потреби</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зверніться</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до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психологічної</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літератури</a:t>
            </a:r>
            <a:r>
              <a:rPr lang="en-US" sz="4500" spc="-256" dirty="0">
                <a:solidFill>
                  <a:srgbClr val="494949"/>
                </a:solidFill>
                <a:latin typeface="Radcliffe"/>
                <a:ea typeface="Radcliffe"/>
                <a:cs typeface="Radcliffe"/>
                <a:sym typeface="Radcliffe"/>
              </a:rPr>
              <a:t>.</a:t>
            </a:r>
          </a:p>
          <a:p>
            <a:pPr algn="ctr">
              <a:lnSpc>
                <a:spcPts val="5490"/>
              </a:lnSpc>
            </a:pPr>
            <a:endParaRPr lang="en-US" sz="4500" spc="-256" dirty="0">
              <a:solidFill>
                <a:srgbClr val="494949"/>
              </a:solidFill>
              <a:latin typeface="Radcliffe"/>
              <a:ea typeface="Radcliffe"/>
              <a:cs typeface="Radcliffe"/>
              <a:sym typeface="Radcliffe"/>
            </a:endParaRPr>
          </a:p>
          <a:p>
            <a:pPr algn="ctr">
              <a:lnSpc>
                <a:spcPts val="5490"/>
              </a:lnSpc>
            </a:pP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Якщо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Ви</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належите</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до</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ведучих</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подумайте</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яке</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враження</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на</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оточуючих</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справляє</a:t>
            </a:r>
            <a:r>
              <a:rPr lang="en-US" sz="4500" spc="-256" dirty="0">
                <a:solidFill>
                  <a:srgbClr val="494949"/>
                </a:solidFill>
                <a:latin typeface="Radcliffe"/>
                <a:ea typeface="Radcliffe"/>
                <a:cs typeface="Radcliffe"/>
                <a:sym typeface="Radcliffe"/>
              </a:rPr>
              <a:t> </a:t>
            </a:r>
            <a:r>
              <a:rPr lang="en-US" sz="4500" spc="-256" dirty="0" err="1" smtClean="0">
                <a:solidFill>
                  <a:srgbClr val="494949"/>
                </a:solidFill>
                <a:latin typeface="Radcliffe"/>
                <a:ea typeface="Radcliffe"/>
                <a:cs typeface="Radcliffe"/>
                <a:sym typeface="Radcliffe"/>
              </a:rPr>
              <a:t>ваш</a:t>
            </a:r>
            <a:r>
              <a:rPr lang="ru-RU" sz="4500" spc="-256" dirty="0" smtClean="0">
                <a:solidFill>
                  <a:srgbClr val="494949"/>
                </a:solidFill>
                <a:latin typeface="Radcliffe"/>
                <a:ea typeface="Radcliffe"/>
                <a:cs typeface="Radcliffe"/>
                <a:sym typeface="Radcliffe"/>
              </a:rPr>
              <a:t>а</a:t>
            </a:r>
            <a:r>
              <a:rPr lang="en-US" sz="4500" spc="-256" dirty="0" smtClean="0">
                <a:solidFill>
                  <a:srgbClr val="494949"/>
                </a:solidFill>
                <a:latin typeface="Radcliffe"/>
                <a:ea typeface="Radcliffe"/>
                <a:cs typeface="Radcliffe"/>
                <a:sym typeface="Radcliffe"/>
              </a:rPr>
              <a:t> </a:t>
            </a:r>
            <a:r>
              <a:rPr lang="en-US" sz="4500" spc="-256" dirty="0" err="1" smtClean="0">
                <a:solidFill>
                  <a:srgbClr val="494949"/>
                </a:solidFill>
                <a:latin typeface="Radcliffe"/>
                <a:ea typeface="Radcliffe"/>
                <a:cs typeface="Radcliffe"/>
                <a:sym typeface="Radcliffe"/>
              </a:rPr>
              <a:t>поведінк</a:t>
            </a:r>
            <a:r>
              <a:rPr lang="ru-RU" sz="4500" spc="-256" dirty="0" smtClean="0">
                <a:solidFill>
                  <a:srgbClr val="494949"/>
                </a:solidFill>
                <a:latin typeface="Radcliffe"/>
                <a:ea typeface="Radcliffe"/>
                <a:cs typeface="Radcliffe"/>
                <a:sym typeface="Radcliffe"/>
              </a:rPr>
              <a:t>а</a:t>
            </a:r>
            <a:r>
              <a:rPr lang="en-US" sz="4500" spc="-256" dirty="0" smtClean="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Чи</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немає</a:t>
            </a:r>
            <a:r>
              <a:rPr lang="en-US" sz="4500" spc="-256" dirty="0">
                <a:solidFill>
                  <a:srgbClr val="494949"/>
                </a:solidFill>
                <a:latin typeface="Radcliffe"/>
                <a:ea typeface="Radcliffe"/>
                <a:cs typeface="Radcliffe"/>
                <a:sym typeface="Radcliffe"/>
              </a:rPr>
              <a:t> в </a:t>
            </a:r>
            <a:r>
              <a:rPr lang="en-US" sz="4500" spc="-256" dirty="0" smtClean="0">
                <a:solidFill>
                  <a:srgbClr val="494949"/>
                </a:solidFill>
                <a:latin typeface="Radcliffe"/>
                <a:ea typeface="Radcliffe"/>
                <a:cs typeface="Radcliffe"/>
                <a:sym typeface="Radcliffe"/>
              </a:rPr>
              <a:t>н</a:t>
            </a:r>
            <a:r>
              <a:rPr lang="uk-UA" sz="4500" spc="-256" dirty="0" err="1" smtClean="0">
                <a:solidFill>
                  <a:srgbClr val="494949"/>
                </a:solidFill>
                <a:latin typeface="Radcliffe"/>
                <a:ea typeface="Radcliffe"/>
                <a:cs typeface="Radcliffe"/>
                <a:sym typeface="Radcliffe"/>
              </a:rPr>
              <a:t>ій</a:t>
            </a:r>
            <a:r>
              <a:rPr lang="uk-UA" sz="4500" spc="-256" dirty="0" smtClean="0">
                <a:solidFill>
                  <a:srgbClr val="494949"/>
                </a:solidFill>
                <a:latin typeface="Radcliffe"/>
                <a:ea typeface="Radcliffe"/>
                <a:cs typeface="Radcliffe"/>
                <a:sym typeface="Radcliffe"/>
              </a:rPr>
              <a:t> </a:t>
            </a:r>
            <a:r>
              <a:rPr lang="en-US" sz="4500" spc="-256" dirty="0" err="1" smtClean="0">
                <a:solidFill>
                  <a:srgbClr val="494949"/>
                </a:solidFill>
                <a:latin typeface="Radcliffe"/>
                <a:ea typeface="Radcliffe"/>
                <a:cs typeface="Radcliffe"/>
                <a:sym typeface="Radcliffe"/>
              </a:rPr>
              <a:t>невиправданого</a:t>
            </a:r>
            <a:r>
              <a:rPr lang="en-US" sz="4500" spc="-256" dirty="0" smtClean="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самолюбування</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чи</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нетактовних</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способів</a:t>
            </a:r>
            <a:r>
              <a:rPr lang="en-US" sz="4500" spc="-256" dirty="0">
                <a:solidFill>
                  <a:srgbClr val="494949"/>
                </a:solidFill>
                <a:latin typeface="Radcliffe"/>
                <a:ea typeface="Radcliffe"/>
                <a:cs typeface="Radcliffe"/>
                <a:sym typeface="Radcliffe"/>
              </a:rPr>
              <a:t> </a:t>
            </a:r>
            <a:r>
              <a:rPr lang="en-US" sz="4500" spc="-256" dirty="0" err="1">
                <a:solidFill>
                  <a:srgbClr val="494949"/>
                </a:solidFill>
                <a:latin typeface="Radcliffe"/>
                <a:ea typeface="Radcliffe"/>
                <a:cs typeface="Radcliffe"/>
                <a:sym typeface="Radcliffe"/>
              </a:rPr>
              <a:t>самоствердження</a:t>
            </a:r>
            <a:r>
              <a:rPr lang="en-US" sz="4500" spc="-256" dirty="0">
                <a:solidFill>
                  <a:srgbClr val="494949"/>
                </a:solidFill>
                <a:latin typeface="Radcliffe"/>
                <a:ea typeface="Radcliffe"/>
                <a:cs typeface="Radcliffe"/>
                <a:sym typeface="Radcliffe"/>
              </a:rPr>
              <a: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TotalTime>
  <Words>978</Words>
  <Application>Microsoft Office PowerPoint</Application>
  <PresentationFormat>Произвольный</PresentationFormat>
  <Paragraphs>67</Paragraphs>
  <Slides>9</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9</vt:i4>
      </vt:variant>
    </vt:vector>
  </HeadingPairs>
  <TitlesOfParts>
    <vt:vector size="16" baseType="lpstr">
      <vt:lpstr>Calibri</vt:lpstr>
      <vt:lpstr>Arial</vt:lpstr>
      <vt:lpstr>Marmelad</vt:lpstr>
      <vt:lpstr>Radcliffe</vt:lpstr>
      <vt:lpstr>Km Standard TT</vt:lpstr>
      <vt:lpstr>Radcliffe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Персональна іміджелогія</dc:title>
  <cp:lastModifiedBy>DDD</cp:lastModifiedBy>
  <cp:revision>9</cp:revision>
  <dcterms:created xsi:type="dcterms:W3CDTF">2006-08-16T00:00:00Z</dcterms:created>
  <dcterms:modified xsi:type="dcterms:W3CDTF">2025-10-18T09:58:06Z</dcterms:modified>
  <dc:identifier>DAGTHBa51FI</dc:identifier>
</cp:coreProperties>
</file>