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257" r:id="rId2"/>
    <p:sldId id="269" r:id="rId3"/>
    <p:sldId id="259" r:id="rId4"/>
    <p:sldId id="275" r:id="rId5"/>
    <p:sldId id="270" r:id="rId6"/>
    <p:sldId id="272" r:id="rId7"/>
    <p:sldId id="276" r:id="rId8"/>
    <p:sldId id="258" r:id="rId9"/>
    <p:sldId id="277" r:id="rId10"/>
    <p:sldId id="262" r:id="rId11"/>
    <p:sldId id="312" r:id="rId12"/>
    <p:sldId id="273" r:id="rId13"/>
    <p:sldId id="274" r:id="rId14"/>
    <p:sldId id="285" r:id="rId15"/>
    <p:sldId id="286" r:id="rId16"/>
    <p:sldId id="278" r:id="rId17"/>
    <p:sldId id="295" r:id="rId18"/>
    <p:sldId id="264" r:id="rId19"/>
    <p:sldId id="279" r:id="rId20"/>
    <p:sldId id="280" r:id="rId21"/>
    <p:sldId id="281" r:id="rId22"/>
    <p:sldId id="287" r:id="rId23"/>
    <p:sldId id="282" r:id="rId24"/>
    <p:sldId id="283" r:id="rId25"/>
    <p:sldId id="284" r:id="rId26"/>
    <p:sldId id="314" r:id="rId27"/>
    <p:sldId id="315" r:id="rId28"/>
    <p:sldId id="288" r:id="rId29"/>
    <p:sldId id="313" r:id="rId30"/>
    <p:sldId id="289" r:id="rId31"/>
    <p:sldId id="290" r:id="rId32"/>
    <p:sldId id="291" r:id="rId33"/>
    <p:sldId id="292" r:id="rId34"/>
    <p:sldId id="296" r:id="rId35"/>
    <p:sldId id="293" r:id="rId36"/>
    <p:sldId id="294"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Lst>
  <p:sldSz cx="12188825" cy="6858000"/>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9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33" autoAdjust="0"/>
    <p:restoredTop sz="94660"/>
  </p:normalViewPr>
  <p:slideViewPr>
    <p:cSldViewPr>
      <p:cViewPr varScale="1">
        <p:scale>
          <a:sx n="115" d="100"/>
          <a:sy n="115" d="100"/>
        </p:scale>
        <p:origin x="264" y="192"/>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notesTextViewPr>
    <p:cViewPr>
      <p:scale>
        <a:sx n="1" d="1"/>
        <a:sy n="1" d="1"/>
      </p:scale>
      <p:origin x="0" y="0"/>
    </p:cViewPr>
  </p:notesTextViewPr>
  <p:notesViewPr>
    <p:cSldViewPr>
      <p:cViewPr varScale="1">
        <p:scale>
          <a:sx n="87" d="100"/>
          <a:sy n="87" d="100"/>
        </p:scale>
        <p:origin x="294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ru-RU" dirty="0"/>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8CBDACDC-6E63-4272-B3AC-CCF5CA6029F9}" type="datetime1">
              <a:rPr lang="ru-RU" smtClean="0"/>
              <a:t>29.10.2024</a:t>
            </a:fld>
            <a:endParaRPr lang="ru-RU" dirty="0"/>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ru-RU" dirty="0"/>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7C119DBA-4540-49B3-8FA9-6259387ECF9E}" type="slidenum">
              <a:rPr lang="ru-RU" smtClean="0"/>
              <a:t>‹#›</a:t>
            </a:fld>
            <a:endParaRPr lang="ru-RU" dirty="0"/>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4B379994-B797-4915-BB7A-12D6CEBDCA03}" type="datetime1">
              <a:rPr lang="ru-RU" smtClean="0"/>
              <a:t>29.10.2024</a:t>
            </a:fld>
            <a:endParaRPr lang="ru-RU" dirty="0"/>
          </a:p>
        </p:txBody>
      </p:sp>
      <p:sp>
        <p:nvSpPr>
          <p:cNvPr id="4" name="Образ слайда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ru-RU" dirty="0"/>
              <a:t>Щелкните, чтобы изменить стили текста образца слайда</a:t>
            </a:r>
          </a:p>
          <a:p>
            <a:pPr lvl="1" rtl="0"/>
            <a:r>
              <a:rPr lang="ru-RU" dirty="0"/>
              <a:t>Второй уровень</a:t>
            </a:r>
          </a:p>
          <a:p>
            <a:pPr lvl="2" rtl="0"/>
            <a:r>
              <a:rPr lang="ru-RU" dirty="0"/>
              <a:t>Третий уровень</a:t>
            </a:r>
          </a:p>
          <a:p>
            <a:pPr lvl="3" rtl="0"/>
            <a:r>
              <a:rPr lang="ru-RU" dirty="0"/>
              <a:t>Четвертый уровень</a:t>
            </a:r>
          </a:p>
          <a:p>
            <a:pPr lvl="4" rtl="0"/>
            <a:r>
              <a:rPr lang="ru-RU" dirty="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E3B36274-F2B9-4C45-BBB4-0EDF4CD651A7}" type="slidenum">
              <a:rPr lang="ru-RU" smtClean="0"/>
              <a:t>‹#›</a:t>
            </a:fld>
            <a:endParaRPr lang="ru-RU" dirty="0"/>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E3B36274-F2B9-4C45-BBB4-0EDF4CD651A7}" type="slidenum">
              <a:rPr lang="ru-RU" smtClean="0"/>
              <a:t>1</a:t>
            </a:fld>
            <a:endParaRPr lang="ru-RU" dirty="0"/>
          </a:p>
        </p:txBody>
      </p:sp>
    </p:spTree>
    <p:extLst>
      <p:ext uri="{BB962C8B-B14F-4D97-AF65-F5344CB8AC3E}">
        <p14:creationId xmlns:p14="http://schemas.microsoft.com/office/powerpoint/2010/main" val="1245023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E3B36274-F2B9-4C45-BBB4-0EDF4CD651A7}" type="slidenum">
              <a:rPr lang="ru-RU" smtClean="0"/>
              <a:t>18</a:t>
            </a:fld>
            <a:endParaRPr lang="ru-RU" dirty="0"/>
          </a:p>
        </p:txBody>
      </p:sp>
    </p:spTree>
    <p:extLst>
      <p:ext uri="{BB962C8B-B14F-4D97-AF65-F5344CB8AC3E}">
        <p14:creationId xmlns:p14="http://schemas.microsoft.com/office/powerpoint/2010/main" val="1838885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E3B36274-F2B9-4C45-BBB4-0EDF4CD651A7}" type="slidenum">
              <a:rPr lang="ru-RU" smtClean="0"/>
              <a:t>2</a:t>
            </a:fld>
            <a:endParaRPr lang="ru-RU" dirty="0"/>
          </a:p>
        </p:txBody>
      </p:sp>
    </p:spTree>
    <p:extLst>
      <p:ext uri="{BB962C8B-B14F-4D97-AF65-F5344CB8AC3E}">
        <p14:creationId xmlns:p14="http://schemas.microsoft.com/office/powerpoint/2010/main" val="278656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E3B36274-F2B9-4C45-BBB4-0EDF4CD651A7}" type="slidenum">
              <a:rPr lang="ru-RU" smtClean="0"/>
              <a:t>3</a:t>
            </a:fld>
            <a:endParaRPr lang="ru-RU" dirty="0"/>
          </a:p>
        </p:txBody>
      </p:sp>
    </p:spTree>
    <p:extLst>
      <p:ext uri="{BB962C8B-B14F-4D97-AF65-F5344CB8AC3E}">
        <p14:creationId xmlns:p14="http://schemas.microsoft.com/office/powerpoint/2010/main" val="395466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E3B36274-F2B9-4C45-BBB4-0EDF4CD651A7}" type="slidenum">
              <a:rPr lang="ru-RU" smtClean="0"/>
              <a:t>5</a:t>
            </a:fld>
            <a:endParaRPr lang="ru-RU" dirty="0"/>
          </a:p>
        </p:txBody>
      </p:sp>
    </p:spTree>
    <p:extLst>
      <p:ext uri="{BB962C8B-B14F-4D97-AF65-F5344CB8AC3E}">
        <p14:creationId xmlns:p14="http://schemas.microsoft.com/office/powerpoint/2010/main" val="820523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E3B36274-F2B9-4C45-BBB4-0EDF4CD651A7}" type="slidenum">
              <a:rPr lang="ru-RU" smtClean="0"/>
              <a:t>6</a:t>
            </a:fld>
            <a:endParaRPr lang="ru-RU" dirty="0"/>
          </a:p>
        </p:txBody>
      </p:sp>
    </p:spTree>
    <p:extLst>
      <p:ext uri="{BB962C8B-B14F-4D97-AF65-F5344CB8AC3E}">
        <p14:creationId xmlns:p14="http://schemas.microsoft.com/office/powerpoint/2010/main" val="1564090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E3B36274-F2B9-4C45-BBB4-0EDF4CD651A7}" type="slidenum">
              <a:rPr lang="ru-RU" smtClean="0"/>
              <a:t>8</a:t>
            </a:fld>
            <a:endParaRPr lang="ru-RU" dirty="0"/>
          </a:p>
        </p:txBody>
      </p:sp>
    </p:spTree>
    <p:extLst>
      <p:ext uri="{BB962C8B-B14F-4D97-AF65-F5344CB8AC3E}">
        <p14:creationId xmlns:p14="http://schemas.microsoft.com/office/powerpoint/2010/main" val="2405613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ru-RU" dirty="0"/>
          </a:p>
        </p:txBody>
      </p:sp>
      <p:sp>
        <p:nvSpPr>
          <p:cNvPr id="4" name="Номер слайда 3"/>
          <p:cNvSpPr>
            <a:spLocks noGrp="1"/>
          </p:cNvSpPr>
          <p:nvPr>
            <p:ph type="sldNum" sz="quarter" idx="10"/>
          </p:nvPr>
        </p:nvSpPr>
        <p:spPr/>
        <p:txBody>
          <a:bodyPr rtlCol="0"/>
          <a:lstStyle/>
          <a:p>
            <a:pPr rtl="0"/>
            <a:fld id="{E3B36274-F2B9-4C45-BBB4-0EDF4CD651A7}" type="slidenum">
              <a:rPr lang="ru-RU" smtClean="0"/>
              <a:t>10</a:t>
            </a:fld>
            <a:endParaRPr lang="ru-RU" dirty="0"/>
          </a:p>
        </p:txBody>
      </p:sp>
    </p:spTree>
    <p:extLst>
      <p:ext uri="{BB962C8B-B14F-4D97-AF65-F5344CB8AC3E}">
        <p14:creationId xmlns:p14="http://schemas.microsoft.com/office/powerpoint/2010/main" val="2189152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rtl="0"/>
            <a:fld id="{E3B36274-F2B9-4C45-BBB4-0EDF4CD651A7}" type="slidenum">
              <a:rPr lang="ru-RU" smtClean="0"/>
              <a:t>12</a:t>
            </a:fld>
            <a:endParaRPr lang="ru-RU" dirty="0"/>
          </a:p>
        </p:txBody>
      </p:sp>
    </p:spTree>
    <p:extLst>
      <p:ext uri="{BB962C8B-B14F-4D97-AF65-F5344CB8AC3E}">
        <p14:creationId xmlns:p14="http://schemas.microsoft.com/office/powerpoint/2010/main" val="2466734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rtl="0"/>
            <a:fld id="{E3B36274-F2B9-4C45-BBB4-0EDF4CD651A7}" type="slidenum">
              <a:rPr lang="ru-RU" smtClean="0"/>
              <a:t>13</a:t>
            </a:fld>
            <a:endParaRPr lang="ru-RU" dirty="0"/>
          </a:p>
        </p:txBody>
      </p:sp>
    </p:spTree>
    <p:extLst>
      <p:ext uri="{BB962C8B-B14F-4D97-AF65-F5344CB8AC3E}">
        <p14:creationId xmlns:p14="http://schemas.microsoft.com/office/powerpoint/2010/main" val="26244574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2413" y="1371600"/>
            <a:ext cx="9144000" cy="3505200"/>
          </a:xfrm>
        </p:spPr>
        <p:txBody>
          <a:bodyPr rtlCol="0">
            <a:noAutofit/>
          </a:bodyPr>
          <a:lstStyle>
            <a:lvl1pPr>
              <a:defRPr sz="7200"/>
            </a:lvl1pPr>
          </a:lstStyle>
          <a:p>
            <a:pPr rtl="0"/>
            <a:r>
              <a:rPr lang="ru-RU"/>
              <a:t>Образец заголовка</a:t>
            </a:r>
            <a:endParaRPr lang="ru-RU" dirty="0"/>
          </a:p>
        </p:txBody>
      </p:sp>
      <p:sp>
        <p:nvSpPr>
          <p:cNvPr id="3" name="Подзаголовок 2"/>
          <p:cNvSpPr>
            <a:spLocks noGrp="1"/>
          </p:cNvSpPr>
          <p:nvPr>
            <p:ph type="subTitle" idx="1"/>
          </p:nvPr>
        </p:nvSpPr>
        <p:spPr>
          <a:xfrm>
            <a:off x="1522413" y="4953000"/>
            <a:ext cx="8229600" cy="1066800"/>
          </a:xfrm>
        </p:spPr>
        <p:txBody>
          <a:bodyPr rtlCol="0">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ru-RU"/>
              <a:t>Образец подзаголовка</a:t>
            </a:r>
            <a:endParaRPr lang="ru-RU" dirty="0"/>
          </a:p>
        </p:txBody>
      </p:sp>
      <p:sp>
        <p:nvSpPr>
          <p:cNvPr id="5" name="Нижний колонтитул 3"/>
          <p:cNvSpPr>
            <a:spLocks noGrp="1"/>
          </p:cNvSpPr>
          <p:nvPr>
            <p:ph type="ftr" sz="quarter" idx="11"/>
          </p:nvPr>
        </p:nvSpPr>
        <p:spPr/>
        <p:txBody>
          <a:bodyPr rtlCol="0"/>
          <a:lstStyle/>
          <a:p>
            <a:pPr rtl="0"/>
            <a:endParaRPr lang="ru-RU" dirty="0"/>
          </a:p>
        </p:txBody>
      </p:sp>
      <p:sp>
        <p:nvSpPr>
          <p:cNvPr id="4" name="Дата 4"/>
          <p:cNvSpPr>
            <a:spLocks noGrp="1"/>
          </p:cNvSpPr>
          <p:nvPr>
            <p:ph type="dt" sz="half" idx="10"/>
          </p:nvPr>
        </p:nvSpPr>
        <p:spPr/>
        <p:txBody>
          <a:bodyPr rtlCol="0"/>
          <a:lstStyle/>
          <a:p>
            <a:pPr rtl="0"/>
            <a:fld id="{6AC10C6A-66F6-4656-BD5A-C787A1F83051}" type="datetime1">
              <a:rPr lang="ru-RU" smtClean="0"/>
              <a:t>29.10.2024</a:t>
            </a:fld>
            <a:endParaRPr lang="ru-RU" dirty="0"/>
          </a:p>
        </p:txBody>
      </p:sp>
      <p:sp>
        <p:nvSpPr>
          <p:cNvPr id="6" name="Номер слайда 5"/>
          <p:cNvSpPr>
            <a:spLocks noGrp="1"/>
          </p:cNvSpPr>
          <p:nvPr>
            <p:ph type="sldNum" sz="quarter" idx="12"/>
          </p:nvPr>
        </p:nvSpPr>
        <p:spPr/>
        <p:txBody>
          <a:bodyPr rtlCol="0"/>
          <a:lstStyle/>
          <a:p>
            <a:pPr rtl="0"/>
            <a:fld id="{E5137D0E-4A4F-4307-8994-C1891D747D59}" type="slidenum">
              <a:rPr lang="ru-RU" smtClean="0"/>
              <a:t>‹#›</a:t>
            </a:fld>
            <a:endParaRPr lang="ru-RU" dirty="0"/>
          </a:p>
        </p:txBody>
      </p:sp>
    </p:spTree>
    <p:extLst>
      <p:ext uri="{BB962C8B-B14F-4D97-AF65-F5344CB8AC3E}">
        <p14:creationId xmlns:p14="http://schemas.microsoft.com/office/powerpoint/2010/main" val="285686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a:t>Образец заголовка</a:t>
            </a:r>
            <a:endParaRPr lang="ru-RU" dirty="0"/>
          </a:p>
        </p:txBody>
      </p:sp>
      <p:sp>
        <p:nvSpPr>
          <p:cNvPr id="3" name="Вертикальный текст 2"/>
          <p:cNvSpPr>
            <a:spLocks noGrp="1"/>
          </p:cNvSpPr>
          <p:nvPr>
            <p:ph type="body" orient="vert" idx="1"/>
          </p:nvPr>
        </p:nvSpPr>
        <p:spPr/>
        <p:txBody>
          <a:bodyPr vert="eaVert" rtlCol="0"/>
          <a:lstStyle>
            <a:lvl5pPr>
              <a:defRPr/>
            </a:lvl5pPr>
            <a:lvl6pPr>
              <a:defRPr baseline="0"/>
            </a:lvl6pPr>
            <a:lvl7pPr>
              <a:defRPr baseline="0"/>
            </a:lvl7pPr>
            <a:lvl8pPr>
              <a:defRPr baseline="0"/>
            </a:lvl8pPr>
            <a:lvl9pPr>
              <a:defRPr baseline="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RU" dirty="0"/>
          </a:p>
        </p:txBody>
      </p:sp>
      <p:sp>
        <p:nvSpPr>
          <p:cNvPr id="5" name="Нижний колонтитул 3"/>
          <p:cNvSpPr>
            <a:spLocks noGrp="1"/>
          </p:cNvSpPr>
          <p:nvPr>
            <p:ph type="ftr" sz="quarter" idx="11"/>
          </p:nvPr>
        </p:nvSpPr>
        <p:spPr/>
        <p:txBody>
          <a:bodyPr rtlCol="0"/>
          <a:lstStyle/>
          <a:p>
            <a:pPr rtl="0"/>
            <a:endParaRPr lang="ru-RU" dirty="0"/>
          </a:p>
        </p:txBody>
      </p:sp>
      <p:sp>
        <p:nvSpPr>
          <p:cNvPr id="4" name="Дата 4"/>
          <p:cNvSpPr>
            <a:spLocks noGrp="1"/>
          </p:cNvSpPr>
          <p:nvPr>
            <p:ph type="dt" sz="half" idx="10"/>
          </p:nvPr>
        </p:nvSpPr>
        <p:spPr/>
        <p:txBody>
          <a:bodyPr rtlCol="0"/>
          <a:lstStyle/>
          <a:p>
            <a:pPr rtl="0"/>
            <a:fld id="{3E8CAEA8-596E-4ADA-B5C6-8A4218D28579}" type="datetime1">
              <a:rPr lang="ru-RU" smtClean="0"/>
              <a:t>29.10.2024</a:t>
            </a:fld>
            <a:endParaRPr lang="ru-RU" dirty="0"/>
          </a:p>
        </p:txBody>
      </p:sp>
      <p:sp>
        <p:nvSpPr>
          <p:cNvPr id="6" name="Номер слайда 5"/>
          <p:cNvSpPr>
            <a:spLocks noGrp="1"/>
          </p:cNvSpPr>
          <p:nvPr>
            <p:ph type="sldNum" sz="quarter" idx="12"/>
          </p:nvPr>
        </p:nvSpPr>
        <p:spPr/>
        <p:txBody>
          <a:bodyPr rtlCol="0"/>
          <a:lstStyle/>
          <a:p>
            <a:pPr rtl="0"/>
            <a:fld id="{E5137D0E-4A4F-4307-8994-C1891D747D59}" type="slidenum">
              <a:rPr lang="ru-RU" smtClean="0"/>
              <a:t>‹#›</a:t>
            </a:fld>
            <a:endParaRPr lang="ru-RU" dirty="0"/>
          </a:p>
        </p:txBody>
      </p:sp>
    </p:spTree>
    <p:extLst>
      <p:ext uri="{BB962C8B-B14F-4D97-AF65-F5344CB8AC3E}">
        <p14:creationId xmlns:p14="http://schemas.microsoft.com/office/powerpoint/2010/main" val="18422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hasCustomPrompt="1"/>
          </p:nvPr>
        </p:nvSpPr>
        <p:spPr>
          <a:xfrm>
            <a:off x="9752012" y="533400"/>
            <a:ext cx="1371600" cy="5592764"/>
          </a:xfrm>
        </p:spPr>
        <p:txBody>
          <a:bodyPr vert="eaVert" rtlCol="0"/>
          <a:lstStyle>
            <a:lvl1pPr rtl="0">
              <a:defRPr/>
            </a:lvl1pPr>
          </a:lstStyle>
          <a:p>
            <a:pPr rtl="0"/>
            <a:r>
              <a:rPr lang="ru-RU" dirty="0"/>
              <a:t>Стиль образца заголовка</a:t>
            </a:r>
          </a:p>
        </p:txBody>
      </p:sp>
      <p:sp>
        <p:nvSpPr>
          <p:cNvPr id="3" name="Вертикальный текст 2"/>
          <p:cNvSpPr>
            <a:spLocks noGrp="1"/>
          </p:cNvSpPr>
          <p:nvPr>
            <p:ph type="body" orient="vert" idx="1"/>
          </p:nvPr>
        </p:nvSpPr>
        <p:spPr>
          <a:xfrm>
            <a:off x="1522411" y="533400"/>
            <a:ext cx="8077201" cy="5592764"/>
          </a:xfrm>
        </p:spPr>
        <p:txBody>
          <a:bodyPr vert="eaVert" rtlCol="0"/>
          <a:lstStyle>
            <a:lvl5pPr>
              <a:defRPr/>
            </a:lvl5pPr>
            <a:lvl6pPr>
              <a:defRPr/>
            </a:lvl6pPr>
            <a:lvl7pPr>
              <a:defRPr/>
            </a:lvl7pPr>
            <a:lvl8pPr>
              <a:defRPr/>
            </a:lvl8pPr>
            <a:lvl9pPr>
              <a:defRPr/>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RU" dirty="0"/>
          </a:p>
        </p:txBody>
      </p:sp>
      <p:sp>
        <p:nvSpPr>
          <p:cNvPr id="5" name="Нижний колонтитул 3"/>
          <p:cNvSpPr>
            <a:spLocks noGrp="1"/>
          </p:cNvSpPr>
          <p:nvPr>
            <p:ph type="ftr" sz="quarter" idx="11"/>
          </p:nvPr>
        </p:nvSpPr>
        <p:spPr/>
        <p:txBody>
          <a:bodyPr rtlCol="0"/>
          <a:lstStyle/>
          <a:p>
            <a:pPr rtl="0"/>
            <a:endParaRPr lang="ru-RU" dirty="0"/>
          </a:p>
        </p:txBody>
      </p:sp>
      <p:sp>
        <p:nvSpPr>
          <p:cNvPr id="4" name="Дата 4"/>
          <p:cNvSpPr>
            <a:spLocks noGrp="1"/>
          </p:cNvSpPr>
          <p:nvPr>
            <p:ph type="dt" sz="half" idx="10"/>
          </p:nvPr>
        </p:nvSpPr>
        <p:spPr/>
        <p:txBody>
          <a:bodyPr rtlCol="0"/>
          <a:lstStyle/>
          <a:p>
            <a:pPr rtl="0"/>
            <a:fld id="{9E9CDD9C-ADF0-4A8E-89D7-BECA34527CD0}" type="datetime1">
              <a:rPr lang="ru-RU" smtClean="0"/>
              <a:t>29.10.2024</a:t>
            </a:fld>
            <a:endParaRPr lang="ru-RU" dirty="0"/>
          </a:p>
        </p:txBody>
      </p:sp>
      <p:sp>
        <p:nvSpPr>
          <p:cNvPr id="6" name="Номер слайда 5"/>
          <p:cNvSpPr>
            <a:spLocks noGrp="1"/>
          </p:cNvSpPr>
          <p:nvPr>
            <p:ph type="sldNum" sz="quarter" idx="12"/>
          </p:nvPr>
        </p:nvSpPr>
        <p:spPr/>
        <p:txBody>
          <a:bodyPr rtlCol="0"/>
          <a:lstStyle/>
          <a:p>
            <a:pPr rtl="0"/>
            <a:fld id="{E5137D0E-4A4F-4307-8994-C1891D747D59}" type="slidenum">
              <a:rPr lang="ru-RU" smtClean="0"/>
              <a:t>‹#›</a:t>
            </a:fld>
            <a:endParaRPr lang="ru-RU" dirty="0"/>
          </a:p>
        </p:txBody>
      </p:sp>
    </p:spTree>
    <p:extLst>
      <p:ext uri="{BB962C8B-B14F-4D97-AF65-F5344CB8AC3E}">
        <p14:creationId xmlns:p14="http://schemas.microsoft.com/office/powerpoint/2010/main" val="15501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a:t>Образец заголовка</a:t>
            </a:r>
            <a:endParaRPr lang="ru-RU" dirty="0"/>
          </a:p>
        </p:txBody>
      </p:sp>
      <p:sp>
        <p:nvSpPr>
          <p:cNvPr id="3" name="Объект 2"/>
          <p:cNvSpPr>
            <a:spLocks noGrp="1"/>
          </p:cNvSpPr>
          <p:nvPr>
            <p:ph idx="1"/>
          </p:nvPr>
        </p:nvSpPr>
        <p:spPr/>
        <p:txBody>
          <a:bodyPr rtlCol="0"/>
          <a:lstStyle>
            <a:lvl5pPr>
              <a:defRPr/>
            </a:lvl5pPr>
            <a:lvl6pPr>
              <a:defRPr baseline="0"/>
            </a:lvl6pPr>
            <a:lvl7pPr>
              <a:defRPr baseline="0"/>
            </a:lvl7pPr>
            <a:lvl8pPr>
              <a:defRPr baseline="0"/>
            </a:lvl8pPr>
            <a:lvl9pPr>
              <a:defRPr baseline="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RU" dirty="0"/>
          </a:p>
        </p:txBody>
      </p:sp>
      <p:sp>
        <p:nvSpPr>
          <p:cNvPr id="5" name="Нижний колонтитул 3"/>
          <p:cNvSpPr>
            <a:spLocks noGrp="1"/>
          </p:cNvSpPr>
          <p:nvPr>
            <p:ph type="ftr" sz="quarter" idx="11"/>
          </p:nvPr>
        </p:nvSpPr>
        <p:spPr/>
        <p:txBody>
          <a:bodyPr rtlCol="0"/>
          <a:lstStyle/>
          <a:p>
            <a:pPr rtl="0"/>
            <a:endParaRPr lang="ru-RU" dirty="0"/>
          </a:p>
        </p:txBody>
      </p:sp>
      <p:sp>
        <p:nvSpPr>
          <p:cNvPr id="4" name="Дата 4"/>
          <p:cNvSpPr>
            <a:spLocks noGrp="1"/>
          </p:cNvSpPr>
          <p:nvPr>
            <p:ph type="dt" sz="half" idx="10"/>
          </p:nvPr>
        </p:nvSpPr>
        <p:spPr/>
        <p:txBody>
          <a:bodyPr rtlCol="0"/>
          <a:lstStyle/>
          <a:p>
            <a:pPr rtl="0"/>
            <a:fld id="{CAB38E33-CD8D-468C-AC4D-8EE3547B20B6}" type="datetime1">
              <a:rPr lang="ru-RU" smtClean="0"/>
              <a:t>29.10.2024</a:t>
            </a:fld>
            <a:endParaRPr lang="ru-RU" dirty="0"/>
          </a:p>
        </p:txBody>
      </p:sp>
      <p:sp>
        <p:nvSpPr>
          <p:cNvPr id="6" name="Номер слайда 5"/>
          <p:cNvSpPr>
            <a:spLocks noGrp="1"/>
          </p:cNvSpPr>
          <p:nvPr>
            <p:ph type="sldNum" sz="quarter" idx="12"/>
          </p:nvPr>
        </p:nvSpPr>
        <p:spPr/>
        <p:txBody>
          <a:bodyPr rtlCol="0"/>
          <a:lstStyle/>
          <a:p>
            <a:pPr rtl="0"/>
            <a:fld id="{E5137D0E-4A4F-4307-8994-C1891D747D59}" type="slidenum">
              <a:rPr lang="ru-RU" smtClean="0"/>
              <a:t>‹#›</a:t>
            </a:fld>
            <a:endParaRPr lang="ru-RU" dirty="0"/>
          </a:p>
        </p:txBody>
      </p:sp>
    </p:spTree>
    <p:extLst>
      <p:ext uri="{BB962C8B-B14F-4D97-AF65-F5344CB8AC3E}">
        <p14:creationId xmlns:p14="http://schemas.microsoft.com/office/powerpoint/2010/main" val="129945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1522414" y="2514601"/>
            <a:ext cx="9144000" cy="2819400"/>
          </a:xfrm>
        </p:spPr>
        <p:txBody>
          <a:bodyPr rtlCol="0" anchor="b">
            <a:noAutofit/>
          </a:bodyPr>
          <a:lstStyle>
            <a:lvl1pPr algn="l" rtl="0">
              <a:defRPr sz="6600" b="0" i="0" cap="none" baseline="0"/>
            </a:lvl1pPr>
          </a:lstStyle>
          <a:p>
            <a:pPr rtl="0"/>
            <a:r>
              <a:rPr lang="ru-RU" dirty="0"/>
              <a:t>Стиль образца заголовка</a:t>
            </a:r>
          </a:p>
        </p:txBody>
      </p:sp>
      <p:sp>
        <p:nvSpPr>
          <p:cNvPr id="3" name="Текст 2"/>
          <p:cNvSpPr>
            <a:spLocks noGrp="1"/>
          </p:cNvSpPr>
          <p:nvPr>
            <p:ph type="body" idx="1"/>
          </p:nvPr>
        </p:nvSpPr>
        <p:spPr>
          <a:xfrm>
            <a:off x="1522413" y="990600"/>
            <a:ext cx="8229600" cy="1143000"/>
          </a:xfrm>
        </p:spPr>
        <p:txBody>
          <a:bodyPr rtlCol="0"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ru-RU"/>
              <a:t>Образец текста</a:t>
            </a:r>
          </a:p>
        </p:txBody>
      </p:sp>
      <p:sp>
        <p:nvSpPr>
          <p:cNvPr id="5" name="Нижний колонтитул 3"/>
          <p:cNvSpPr>
            <a:spLocks noGrp="1"/>
          </p:cNvSpPr>
          <p:nvPr>
            <p:ph type="ftr" sz="quarter" idx="11"/>
          </p:nvPr>
        </p:nvSpPr>
        <p:spPr/>
        <p:txBody>
          <a:bodyPr rtlCol="0"/>
          <a:lstStyle/>
          <a:p>
            <a:pPr rtl="0"/>
            <a:endParaRPr lang="ru-RU" dirty="0"/>
          </a:p>
        </p:txBody>
      </p:sp>
      <p:sp>
        <p:nvSpPr>
          <p:cNvPr id="4" name="Дата 4"/>
          <p:cNvSpPr>
            <a:spLocks noGrp="1"/>
          </p:cNvSpPr>
          <p:nvPr>
            <p:ph type="dt" sz="half" idx="10"/>
          </p:nvPr>
        </p:nvSpPr>
        <p:spPr/>
        <p:txBody>
          <a:bodyPr rtlCol="0"/>
          <a:lstStyle/>
          <a:p>
            <a:pPr rtl="0"/>
            <a:fld id="{DC9BE440-AB8F-40F9-B469-1A59D2545CD3}" type="datetime1">
              <a:rPr lang="ru-RU" smtClean="0"/>
              <a:t>29.10.2024</a:t>
            </a:fld>
            <a:endParaRPr lang="ru-RU" dirty="0"/>
          </a:p>
        </p:txBody>
      </p:sp>
      <p:sp>
        <p:nvSpPr>
          <p:cNvPr id="6" name="Номер слайда 5"/>
          <p:cNvSpPr>
            <a:spLocks noGrp="1"/>
          </p:cNvSpPr>
          <p:nvPr>
            <p:ph type="sldNum" sz="quarter" idx="12"/>
          </p:nvPr>
        </p:nvSpPr>
        <p:spPr/>
        <p:txBody>
          <a:bodyPr rtlCol="0"/>
          <a:lstStyle/>
          <a:p>
            <a:pPr rtl="0"/>
            <a:fld id="{E5137D0E-4A4F-4307-8994-C1891D747D59}" type="slidenum">
              <a:rPr lang="ru-RU" smtClean="0"/>
              <a:t>‹#›</a:t>
            </a:fld>
            <a:endParaRPr lang="ru-RU" dirty="0"/>
          </a:p>
        </p:txBody>
      </p:sp>
    </p:spTree>
    <p:extLst>
      <p:ext uri="{BB962C8B-B14F-4D97-AF65-F5344CB8AC3E}">
        <p14:creationId xmlns:p14="http://schemas.microsoft.com/office/powerpoint/2010/main" val="260699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типа объектов">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2414" y="533400"/>
            <a:ext cx="9601200" cy="1143000"/>
          </a:xfrm>
        </p:spPr>
        <p:txBody>
          <a:bodyPr rtlCol="0"/>
          <a:lstStyle/>
          <a:p>
            <a:pPr rtl="0"/>
            <a:r>
              <a:rPr lang="ru-RU"/>
              <a:t>Образец заголовка</a:t>
            </a:r>
            <a:endParaRPr lang="ru-RU" dirty="0"/>
          </a:p>
        </p:txBody>
      </p:sp>
      <p:sp>
        <p:nvSpPr>
          <p:cNvPr id="3" name="Объект 2"/>
          <p:cNvSpPr>
            <a:spLocks noGrp="1"/>
          </p:cNvSpPr>
          <p:nvPr>
            <p:ph sz="half" idx="1"/>
          </p:nvPr>
        </p:nvSpPr>
        <p:spPr>
          <a:xfrm>
            <a:off x="1522414" y="1828800"/>
            <a:ext cx="4645152" cy="41910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RU" dirty="0"/>
          </a:p>
        </p:txBody>
      </p:sp>
      <p:sp>
        <p:nvSpPr>
          <p:cNvPr id="4" name="Объект 3"/>
          <p:cNvSpPr>
            <a:spLocks noGrp="1"/>
          </p:cNvSpPr>
          <p:nvPr>
            <p:ph sz="half" idx="2"/>
          </p:nvPr>
        </p:nvSpPr>
        <p:spPr>
          <a:xfrm>
            <a:off x="6475412" y="1828800"/>
            <a:ext cx="4648201" cy="41910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RU" dirty="0"/>
          </a:p>
        </p:txBody>
      </p:sp>
      <p:sp>
        <p:nvSpPr>
          <p:cNvPr id="6" name="Нижний колонтитул 4"/>
          <p:cNvSpPr>
            <a:spLocks noGrp="1"/>
          </p:cNvSpPr>
          <p:nvPr>
            <p:ph type="ftr" sz="quarter" idx="11"/>
          </p:nvPr>
        </p:nvSpPr>
        <p:spPr/>
        <p:txBody>
          <a:bodyPr rtlCol="0"/>
          <a:lstStyle/>
          <a:p>
            <a:pPr rtl="0"/>
            <a:endParaRPr lang="ru-RU" dirty="0"/>
          </a:p>
        </p:txBody>
      </p:sp>
      <p:sp>
        <p:nvSpPr>
          <p:cNvPr id="5" name="Дата 5"/>
          <p:cNvSpPr>
            <a:spLocks noGrp="1"/>
          </p:cNvSpPr>
          <p:nvPr>
            <p:ph type="dt" sz="half" idx="10"/>
          </p:nvPr>
        </p:nvSpPr>
        <p:spPr/>
        <p:txBody>
          <a:bodyPr rtlCol="0"/>
          <a:lstStyle/>
          <a:p>
            <a:pPr rtl="0"/>
            <a:fld id="{C63F9309-2CCA-4BCE-9CC0-3EE77B52DCAB}" type="datetime1">
              <a:rPr lang="ru-RU" smtClean="0"/>
              <a:t>29.10.2024</a:t>
            </a:fld>
            <a:endParaRPr lang="ru-RU" dirty="0"/>
          </a:p>
        </p:txBody>
      </p:sp>
      <p:sp>
        <p:nvSpPr>
          <p:cNvPr id="7" name="Номер слайда 6"/>
          <p:cNvSpPr>
            <a:spLocks noGrp="1"/>
          </p:cNvSpPr>
          <p:nvPr>
            <p:ph type="sldNum" sz="quarter" idx="12"/>
          </p:nvPr>
        </p:nvSpPr>
        <p:spPr/>
        <p:txBody>
          <a:bodyPr rtlCol="0"/>
          <a:lstStyle/>
          <a:p>
            <a:pPr rtl="0"/>
            <a:fld id="{E5137D0E-4A4F-4307-8994-C1891D747D59}" type="slidenum">
              <a:rPr lang="ru-RU" smtClean="0"/>
              <a:t>‹#›</a:t>
            </a:fld>
            <a:endParaRPr lang="ru-RU" dirty="0"/>
          </a:p>
        </p:txBody>
      </p:sp>
    </p:spTree>
    <p:extLst>
      <p:ext uri="{BB962C8B-B14F-4D97-AF65-F5344CB8AC3E}">
        <p14:creationId xmlns:p14="http://schemas.microsoft.com/office/powerpoint/2010/main" val="257697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2414" y="533400"/>
            <a:ext cx="9601200" cy="1143000"/>
          </a:xfrm>
        </p:spPr>
        <p:txBody>
          <a:bodyPr rtlCol="0"/>
          <a:lstStyle>
            <a:lvl1pPr>
              <a:defRPr/>
            </a:lvl1pPr>
          </a:lstStyle>
          <a:p>
            <a:pPr rtl="0"/>
            <a:r>
              <a:rPr lang="ru-RU"/>
              <a:t>Образец заголовка</a:t>
            </a:r>
            <a:endParaRPr lang="ru-RU" dirty="0"/>
          </a:p>
        </p:txBody>
      </p:sp>
      <p:sp>
        <p:nvSpPr>
          <p:cNvPr id="3" name="Замещающий текст 2"/>
          <p:cNvSpPr>
            <a:spLocks noGrp="1"/>
          </p:cNvSpPr>
          <p:nvPr>
            <p:ph type="body" idx="1"/>
          </p:nvPr>
        </p:nvSpPr>
        <p:spPr>
          <a:xfrm>
            <a:off x="1522414" y="1828800"/>
            <a:ext cx="46451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a:t>Образец текста</a:t>
            </a:r>
          </a:p>
        </p:txBody>
      </p:sp>
      <p:sp>
        <p:nvSpPr>
          <p:cNvPr id="4" name="Объект 3"/>
          <p:cNvSpPr>
            <a:spLocks noGrp="1"/>
          </p:cNvSpPr>
          <p:nvPr>
            <p:ph sz="half" idx="2"/>
          </p:nvPr>
        </p:nvSpPr>
        <p:spPr>
          <a:xfrm>
            <a:off x="1522414" y="2667000"/>
            <a:ext cx="4645152" cy="3352800"/>
          </a:xfrm>
        </p:spPr>
        <p:txBody>
          <a:bodyPr rtlCol="0">
            <a:normAutofit/>
          </a:bodyPr>
          <a:lstStyle>
            <a:lvl1pPr>
              <a:defRPr sz="2000"/>
            </a:lvl1pPr>
            <a:lvl2pPr>
              <a:defRPr sz="1800"/>
            </a:lvl2pPr>
            <a:lvl3pPr>
              <a:defRPr sz="1600"/>
            </a:lvl3pPr>
            <a:lvl4pPr>
              <a:defRPr sz="1400"/>
            </a:lvl4pPr>
            <a:lvl5pPr>
              <a:defRPr sz="1400"/>
            </a:lvl5pPr>
            <a:lvl6pPr>
              <a:defRPr sz="1400" baseline="0"/>
            </a:lvl6pPr>
            <a:lvl7pPr>
              <a:defRPr sz="1400" baseline="0"/>
            </a:lvl7pPr>
            <a:lvl8pPr>
              <a:defRPr sz="1400" baseline="0"/>
            </a:lvl8pPr>
            <a:lvl9pPr>
              <a:defRPr sz="1400" baseline="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RU" dirty="0"/>
          </a:p>
        </p:txBody>
      </p:sp>
      <p:sp>
        <p:nvSpPr>
          <p:cNvPr id="5" name="Текст 4"/>
          <p:cNvSpPr>
            <a:spLocks noGrp="1"/>
          </p:cNvSpPr>
          <p:nvPr>
            <p:ph type="body" sz="quarter" idx="3"/>
          </p:nvPr>
        </p:nvSpPr>
        <p:spPr>
          <a:xfrm>
            <a:off x="6478462" y="1828800"/>
            <a:ext cx="46451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a:t>Образец текста</a:t>
            </a:r>
          </a:p>
        </p:txBody>
      </p:sp>
      <p:sp>
        <p:nvSpPr>
          <p:cNvPr id="6" name="Объект 5"/>
          <p:cNvSpPr>
            <a:spLocks noGrp="1"/>
          </p:cNvSpPr>
          <p:nvPr>
            <p:ph sz="quarter" idx="4"/>
          </p:nvPr>
        </p:nvSpPr>
        <p:spPr>
          <a:xfrm>
            <a:off x="6478462" y="2667000"/>
            <a:ext cx="4645152" cy="33528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RU" dirty="0"/>
          </a:p>
        </p:txBody>
      </p:sp>
      <p:sp>
        <p:nvSpPr>
          <p:cNvPr id="8" name="Нижний колонтитул 6"/>
          <p:cNvSpPr>
            <a:spLocks noGrp="1"/>
          </p:cNvSpPr>
          <p:nvPr>
            <p:ph type="ftr" sz="quarter" idx="11"/>
          </p:nvPr>
        </p:nvSpPr>
        <p:spPr/>
        <p:txBody>
          <a:bodyPr rtlCol="0"/>
          <a:lstStyle/>
          <a:p>
            <a:pPr rtl="0"/>
            <a:endParaRPr lang="ru-RU" dirty="0"/>
          </a:p>
        </p:txBody>
      </p:sp>
      <p:sp>
        <p:nvSpPr>
          <p:cNvPr id="7" name="Дата 7"/>
          <p:cNvSpPr>
            <a:spLocks noGrp="1"/>
          </p:cNvSpPr>
          <p:nvPr>
            <p:ph type="dt" sz="half" idx="10"/>
          </p:nvPr>
        </p:nvSpPr>
        <p:spPr/>
        <p:txBody>
          <a:bodyPr rtlCol="0"/>
          <a:lstStyle/>
          <a:p>
            <a:pPr rtl="0"/>
            <a:fld id="{A818821A-9448-46F0-B6E1-E60F48BE7F0B}" type="datetime1">
              <a:rPr lang="ru-RU" smtClean="0"/>
              <a:t>29.10.2024</a:t>
            </a:fld>
            <a:endParaRPr lang="ru-RU" dirty="0"/>
          </a:p>
        </p:txBody>
      </p:sp>
      <p:sp>
        <p:nvSpPr>
          <p:cNvPr id="9" name="Номер слайда 8"/>
          <p:cNvSpPr>
            <a:spLocks noGrp="1"/>
          </p:cNvSpPr>
          <p:nvPr>
            <p:ph type="sldNum" sz="quarter" idx="12"/>
          </p:nvPr>
        </p:nvSpPr>
        <p:spPr/>
        <p:txBody>
          <a:bodyPr rtlCol="0"/>
          <a:lstStyle/>
          <a:p>
            <a:pPr rtl="0"/>
            <a:fld id="{E5137D0E-4A4F-4307-8994-C1891D747D59}" type="slidenum">
              <a:rPr lang="ru-RU" smtClean="0"/>
              <a:t>‹#›</a:t>
            </a:fld>
            <a:endParaRPr lang="ru-RU" dirty="0"/>
          </a:p>
        </p:txBody>
      </p:sp>
    </p:spTree>
    <p:extLst>
      <p:ext uri="{BB962C8B-B14F-4D97-AF65-F5344CB8AC3E}">
        <p14:creationId xmlns:p14="http://schemas.microsoft.com/office/powerpoint/2010/main" val="50123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rtlCol="0"/>
          <a:lstStyle>
            <a:lvl1pPr rtl="0">
              <a:defRPr/>
            </a:lvl1pPr>
          </a:lstStyle>
          <a:p>
            <a:pPr rtl="0"/>
            <a:r>
              <a:rPr lang="ru-RU" dirty="0"/>
              <a:t>Стиль образца заголовка</a:t>
            </a:r>
          </a:p>
        </p:txBody>
      </p:sp>
      <p:sp>
        <p:nvSpPr>
          <p:cNvPr id="4" name="Нижний колонтитул 2"/>
          <p:cNvSpPr>
            <a:spLocks noGrp="1"/>
          </p:cNvSpPr>
          <p:nvPr>
            <p:ph type="ftr" sz="quarter" idx="11"/>
          </p:nvPr>
        </p:nvSpPr>
        <p:spPr/>
        <p:txBody>
          <a:bodyPr rtlCol="0"/>
          <a:lstStyle/>
          <a:p>
            <a:pPr rtl="0"/>
            <a:endParaRPr lang="ru-RU" dirty="0"/>
          </a:p>
        </p:txBody>
      </p:sp>
      <p:sp>
        <p:nvSpPr>
          <p:cNvPr id="3" name="Дата 3"/>
          <p:cNvSpPr>
            <a:spLocks noGrp="1"/>
          </p:cNvSpPr>
          <p:nvPr>
            <p:ph type="dt" sz="half" idx="10"/>
          </p:nvPr>
        </p:nvSpPr>
        <p:spPr/>
        <p:txBody>
          <a:bodyPr rtlCol="0"/>
          <a:lstStyle/>
          <a:p>
            <a:pPr rtl="0"/>
            <a:fld id="{4B544A87-C71B-4A39-B170-2D8A98D13A99}" type="datetime1">
              <a:rPr lang="ru-RU" smtClean="0"/>
              <a:t>29.10.2024</a:t>
            </a:fld>
            <a:endParaRPr lang="ru-RU" dirty="0"/>
          </a:p>
        </p:txBody>
      </p:sp>
      <p:sp>
        <p:nvSpPr>
          <p:cNvPr id="5" name="Номер слайда 4"/>
          <p:cNvSpPr>
            <a:spLocks noGrp="1"/>
          </p:cNvSpPr>
          <p:nvPr>
            <p:ph type="sldNum" sz="quarter" idx="12"/>
          </p:nvPr>
        </p:nvSpPr>
        <p:spPr/>
        <p:txBody>
          <a:bodyPr rtlCol="0"/>
          <a:lstStyle/>
          <a:p>
            <a:pPr rtl="0"/>
            <a:fld id="{E5137D0E-4A4F-4307-8994-C1891D747D59}" type="slidenum">
              <a:rPr lang="ru-RU" smtClean="0"/>
              <a:t>‹#›</a:t>
            </a:fld>
            <a:endParaRPr lang="ru-RU" dirty="0"/>
          </a:p>
        </p:txBody>
      </p:sp>
    </p:spTree>
    <p:extLst>
      <p:ext uri="{BB962C8B-B14F-4D97-AF65-F5344CB8AC3E}">
        <p14:creationId xmlns:p14="http://schemas.microsoft.com/office/powerpoint/2010/main" val="245570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Нижний колонтитул 1"/>
          <p:cNvSpPr>
            <a:spLocks noGrp="1"/>
          </p:cNvSpPr>
          <p:nvPr>
            <p:ph type="ftr" sz="quarter" idx="11"/>
          </p:nvPr>
        </p:nvSpPr>
        <p:spPr/>
        <p:txBody>
          <a:bodyPr rtlCol="0"/>
          <a:lstStyle/>
          <a:p>
            <a:pPr rtl="0"/>
            <a:endParaRPr lang="ru-RU" dirty="0"/>
          </a:p>
        </p:txBody>
      </p:sp>
      <p:sp>
        <p:nvSpPr>
          <p:cNvPr id="2" name="Дата 2"/>
          <p:cNvSpPr>
            <a:spLocks noGrp="1"/>
          </p:cNvSpPr>
          <p:nvPr>
            <p:ph type="dt" sz="half" idx="10"/>
          </p:nvPr>
        </p:nvSpPr>
        <p:spPr/>
        <p:txBody>
          <a:bodyPr rtlCol="0"/>
          <a:lstStyle/>
          <a:p>
            <a:pPr rtl="0"/>
            <a:fld id="{1247BFD6-90C6-43D7-BD59-197B56E94537}" type="datetime1">
              <a:rPr lang="ru-RU" smtClean="0"/>
              <a:t>29.10.2024</a:t>
            </a:fld>
            <a:endParaRPr lang="ru-RU" dirty="0"/>
          </a:p>
        </p:txBody>
      </p:sp>
      <p:sp>
        <p:nvSpPr>
          <p:cNvPr id="4" name="Номер слайда 3"/>
          <p:cNvSpPr>
            <a:spLocks noGrp="1"/>
          </p:cNvSpPr>
          <p:nvPr>
            <p:ph type="sldNum" sz="quarter" idx="12"/>
          </p:nvPr>
        </p:nvSpPr>
        <p:spPr/>
        <p:txBody>
          <a:bodyPr rtlCol="0"/>
          <a:lstStyle/>
          <a:p>
            <a:pPr rtl="0"/>
            <a:fld id="{E5137D0E-4A4F-4307-8994-C1891D747D59}" type="slidenum">
              <a:rPr lang="ru-RU" smtClean="0"/>
              <a:t>‹#›</a:t>
            </a:fld>
            <a:endParaRPr lang="ru-RU" dirty="0"/>
          </a:p>
        </p:txBody>
      </p:sp>
    </p:spTree>
    <p:extLst>
      <p:ext uri="{BB962C8B-B14F-4D97-AF65-F5344CB8AC3E}">
        <p14:creationId xmlns:p14="http://schemas.microsoft.com/office/powerpoint/2010/main" val="395201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6613" y="2590800"/>
            <a:ext cx="3276599" cy="1924050"/>
          </a:xfrm>
        </p:spPr>
        <p:txBody>
          <a:bodyPr rtlCol="0" anchor="b">
            <a:normAutofit/>
          </a:bodyPr>
          <a:lstStyle>
            <a:lvl1pPr algn="l">
              <a:defRPr sz="3200" b="0"/>
            </a:lvl1pPr>
          </a:lstStyle>
          <a:p>
            <a:pPr rtl="0"/>
            <a:r>
              <a:rPr lang="ru-RU"/>
              <a:t>Образец заголовка</a:t>
            </a:r>
            <a:endParaRPr lang="ru-RU" dirty="0"/>
          </a:p>
        </p:txBody>
      </p:sp>
      <p:sp>
        <p:nvSpPr>
          <p:cNvPr id="4" name="Замещающий текст 2"/>
          <p:cNvSpPr>
            <a:spLocks noGrp="1"/>
          </p:cNvSpPr>
          <p:nvPr>
            <p:ph type="body" sz="half" idx="2"/>
          </p:nvPr>
        </p:nvSpPr>
        <p:spPr>
          <a:xfrm>
            <a:off x="836613" y="4648200"/>
            <a:ext cx="3276599" cy="1371600"/>
          </a:xfrm>
        </p:spPr>
        <p:txBody>
          <a:bodyPr rtlCol="0">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a:t>Образец текста</a:t>
            </a:r>
          </a:p>
        </p:txBody>
      </p:sp>
      <p:sp>
        <p:nvSpPr>
          <p:cNvPr id="3" name="Объект 3"/>
          <p:cNvSpPr>
            <a:spLocks noGrp="1"/>
          </p:cNvSpPr>
          <p:nvPr>
            <p:ph idx="1"/>
          </p:nvPr>
        </p:nvSpPr>
        <p:spPr>
          <a:xfrm>
            <a:off x="5180012" y="838200"/>
            <a:ext cx="6172201" cy="51816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lang="ru-RU" dirty="0"/>
          </a:p>
        </p:txBody>
      </p:sp>
      <p:sp>
        <p:nvSpPr>
          <p:cNvPr id="9" name="Нижний колонтитул 4"/>
          <p:cNvSpPr>
            <a:spLocks noGrp="1"/>
          </p:cNvSpPr>
          <p:nvPr>
            <p:ph type="ftr" sz="quarter" idx="11"/>
          </p:nvPr>
        </p:nvSpPr>
        <p:spPr/>
        <p:txBody>
          <a:bodyPr rtlCol="0"/>
          <a:lstStyle/>
          <a:p>
            <a:pPr rtl="0"/>
            <a:endParaRPr lang="ru-RU" dirty="0"/>
          </a:p>
        </p:txBody>
      </p:sp>
      <p:sp>
        <p:nvSpPr>
          <p:cNvPr id="8" name="Дата 5"/>
          <p:cNvSpPr>
            <a:spLocks noGrp="1"/>
          </p:cNvSpPr>
          <p:nvPr>
            <p:ph type="dt" sz="half" idx="10"/>
          </p:nvPr>
        </p:nvSpPr>
        <p:spPr/>
        <p:txBody>
          <a:bodyPr rtlCol="0"/>
          <a:lstStyle/>
          <a:p>
            <a:pPr rtl="0"/>
            <a:fld id="{88861E71-FD8E-41DA-B28B-6587873E4DD2}" type="datetime1">
              <a:rPr lang="ru-RU" smtClean="0"/>
              <a:t>29.10.2024</a:t>
            </a:fld>
            <a:endParaRPr lang="ru-RU" dirty="0"/>
          </a:p>
        </p:txBody>
      </p:sp>
      <p:sp>
        <p:nvSpPr>
          <p:cNvPr id="10" name="Номер слайда 6"/>
          <p:cNvSpPr>
            <a:spLocks noGrp="1"/>
          </p:cNvSpPr>
          <p:nvPr>
            <p:ph type="sldNum" sz="quarter" idx="12"/>
          </p:nvPr>
        </p:nvSpPr>
        <p:spPr/>
        <p:txBody>
          <a:bodyPr rtlCol="0"/>
          <a:lstStyle/>
          <a:p>
            <a:pPr rtl="0"/>
            <a:fld id="{E5137D0E-4A4F-4307-8994-C1891D747D59}" type="slidenum">
              <a:rPr lang="ru-RU" smtClean="0"/>
              <a:pPr/>
              <a:t>‹#›</a:t>
            </a:fld>
            <a:endParaRPr lang="ru-RU" dirty="0"/>
          </a:p>
        </p:txBody>
      </p:sp>
    </p:spTree>
    <p:extLst>
      <p:ext uri="{BB962C8B-B14F-4D97-AF65-F5344CB8AC3E}">
        <p14:creationId xmlns:p14="http://schemas.microsoft.com/office/powerpoint/2010/main" val="201828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6613" y="2590800"/>
            <a:ext cx="3276599" cy="1924050"/>
          </a:xfrm>
        </p:spPr>
        <p:txBody>
          <a:bodyPr rtlCol="0" anchor="b">
            <a:normAutofit/>
          </a:bodyPr>
          <a:lstStyle>
            <a:lvl1pPr algn="l">
              <a:defRPr sz="3200" b="0"/>
            </a:lvl1pPr>
          </a:lstStyle>
          <a:p>
            <a:pPr rtl="0"/>
            <a:r>
              <a:rPr lang="ru-RU"/>
              <a:t>Образец заголовка</a:t>
            </a:r>
            <a:endParaRPr lang="ru-RU" dirty="0"/>
          </a:p>
        </p:txBody>
      </p:sp>
      <p:sp>
        <p:nvSpPr>
          <p:cNvPr id="4" name="Замещающий текст 2"/>
          <p:cNvSpPr>
            <a:spLocks noGrp="1"/>
          </p:cNvSpPr>
          <p:nvPr>
            <p:ph type="body" sz="half" idx="2"/>
          </p:nvPr>
        </p:nvSpPr>
        <p:spPr>
          <a:xfrm>
            <a:off x="836613" y="4648200"/>
            <a:ext cx="3276599" cy="1371600"/>
          </a:xfrm>
        </p:spPr>
        <p:txBody>
          <a:bodyPr rtlCol="0">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ru-RU"/>
              <a:t>Образец текста</a:t>
            </a:r>
          </a:p>
        </p:txBody>
      </p:sp>
      <p:sp>
        <p:nvSpPr>
          <p:cNvPr id="3" name="Рисунок 3"/>
          <p:cNvSpPr>
            <a:spLocks noGrp="1"/>
          </p:cNvSpPr>
          <p:nvPr>
            <p:ph type="pic" idx="1"/>
          </p:nvPr>
        </p:nvSpPr>
        <p:spPr>
          <a:xfrm>
            <a:off x="5484812" y="836610"/>
            <a:ext cx="5867401" cy="5183190"/>
          </a:xfrm>
          <a:solidFill>
            <a:schemeClr val="bg2"/>
          </a:solidFill>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a:t>Вставка рисунка</a:t>
            </a:r>
            <a:endParaRPr lang="ru-RU" dirty="0"/>
          </a:p>
        </p:txBody>
      </p:sp>
      <p:pic>
        <p:nvPicPr>
          <p:cNvPr id="9" name="Рисунок 4" descr="Пустой заполнитель, вместо которого можно добавить изображение. Щелкните заполнитель и выберите изображение, которое необходимо добавит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812" y="458787"/>
            <a:ext cx="6626225" cy="5938837"/>
          </a:xfrm>
          <a:prstGeom prst="rect">
            <a:avLst/>
          </a:prstGeom>
          <a:noFill/>
          <a:ln>
            <a:noFill/>
          </a:ln>
          <a:effectLst>
            <a:outerShdw blurRad="292100" algn="ctr" rotWithShape="0">
              <a:prstClr val="black">
                <a:alpha val="36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469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2414" y="533400"/>
            <a:ext cx="9601200" cy="1143000"/>
          </a:xfrm>
          <a:prstGeom prst="rect">
            <a:avLst/>
          </a:prstGeom>
        </p:spPr>
        <p:txBody>
          <a:bodyPr vert="horz" lIns="91440" tIns="45720" rIns="91440" bIns="45720" rtlCol="0" anchor="b">
            <a:normAutofit/>
          </a:bodyPr>
          <a:lstStyle/>
          <a:p>
            <a:pPr rtl="0"/>
            <a:r>
              <a:rPr lang="ru-RU" dirty="0"/>
              <a:t>Стиль образца заголовка</a:t>
            </a:r>
          </a:p>
        </p:txBody>
      </p:sp>
      <p:sp>
        <p:nvSpPr>
          <p:cNvPr id="3" name="Замещающий текст 2"/>
          <p:cNvSpPr>
            <a:spLocks noGrp="1"/>
          </p:cNvSpPr>
          <p:nvPr>
            <p:ph type="body" idx="1"/>
          </p:nvPr>
        </p:nvSpPr>
        <p:spPr>
          <a:xfrm>
            <a:off x="1522414" y="1828800"/>
            <a:ext cx="9601200" cy="4191000"/>
          </a:xfrm>
          <a:prstGeom prst="rect">
            <a:avLst/>
          </a:prstGeom>
        </p:spPr>
        <p:txBody>
          <a:bodyPr vert="horz" lIns="91440" tIns="45720" rIns="91440" bIns="45720" rtlCol="0">
            <a:normAutofit/>
          </a:bodyPr>
          <a:lstStyle/>
          <a:p>
            <a:pPr lvl="0" rtl="0"/>
            <a:r>
              <a:rPr lang="ru-RU" dirty="0"/>
              <a:t>Образец текста</a:t>
            </a:r>
          </a:p>
          <a:p>
            <a:pPr lvl="1" rtl="0"/>
            <a:r>
              <a:rPr lang="ru-RU" dirty="0"/>
              <a:t>Второй уровень</a:t>
            </a:r>
          </a:p>
          <a:p>
            <a:pPr lvl="2" rtl="0"/>
            <a:r>
              <a:rPr lang="ru-RU" dirty="0"/>
              <a:t>Третий уровень</a:t>
            </a:r>
          </a:p>
          <a:p>
            <a:pPr lvl="3" rtl="0"/>
            <a:r>
              <a:rPr lang="ru-RU" dirty="0"/>
              <a:t>Четвертый уровень</a:t>
            </a:r>
          </a:p>
          <a:p>
            <a:pPr lvl="4" rtl="0"/>
            <a:r>
              <a:rPr lang="ru-RU" dirty="0"/>
              <a:t>Пятый уровень</a:t>
            </a:r>
          </a:p>
          <a:p>
            <a:pPr lvl="5" rtl="0"/>
            <a:r>
              <a:rPr lang="ru-RU" dirty="0"/>
              <a:t>Шестой уровень</a:t>
            </a:r>
          </a:p>
          <a:p>
            <a:pPr lvl="6" rtl="0"/>
            <a:r>
              <a:rPr lang="ru-RU" dirty="0"/>
              <a:t>Седьмой уровень</a:t>
            </a:r>
          </a:p>
          <a:p>
            <a:pPr lvl="7" rtl="0"/>
            <a:r>
              <a:rPr lang="ru-RU" dirty="0"/>
              <a:t>Восьмой уровень</a:t>
            </a:r>
          </a:p>
          <a:p>
            <a:pPr lvl="8" rtl="0"/>
            <a:r>
              <a:rPr lang="ru-RU" dirty="0"/>
              <a:t>Девятый уровень</a:t>
            </a:r>
          </a:p>
        </p:txBody>
      </p:sp>
      <p:sp>
        <p:nvSpPr>
          <p:cNvPr id="5" name="Нижний колонтитул 3"/>
          <p:cNvSpPr>
            <a:spLocks noGrp="1"/>
          </p:cNvSpPr>
          <p:nvPr>
            <p:ph type="ftr" sz="quarter" idx="3"/>
          </p:nvPr>
        </p:nvSpPr>
        <p:spPr>
          <a:xfrm>
            <a:off x="1517950" y="6172200"/>
            <a:ext cx="6862462" cy="273049"/>
          </a:xfrm>
          <a:prstGeom prst="rect">
            <a:avLst/>
          </a:prstGeom>
        </p:spPr>
        <p:txBody>
          <a:bodyPr vert="horz" lIns="91440" tIns="45720" rIns="91440" bIns="45720" rtlCol="0" anchor="ctr"/>
          <a:lstStyle>
            <a:lvl1pPr algn="l">
              <a:defRPr sz="1100">
                <a:solidFill>
                  <a:schemeClr val="tx1"/>
                </a:solidFill>
              </a:defRPr>
            </a:lvl1pPr>
          </a:lstStyle>
          <a:p>
            <a:pPr rtl="0"/>
            <a:endParaRPr lang="ru-RU" dirty="0"/>
          </a:p>
        </p:txBody>
      </p:sp>
      <p:sp>
        <p:nvSpPr>
          <p:cNvPr id="4" name="Дата 4"/>
          <p:cNvSpPr>
            <a:spLocks noGrp="1"/>
          </p:cNvSpPr>
          <p:nvPr>
            <p:ph type="dt" sz="half" idx="2"/>
          </p:nvPr>
        </p:nvSpPr>
        <p:spPr>
          <a:xfrm>
            <a:off x="8609012" y="6172200"/>
            <a:ext cx="1320059" cy="273049"/>
          </a:xfrm>
          <a:prstGeom prst="rect">
            <a:avLst/>
          </a:prstGeom>
        </p:spPr>
        <p:txBody>
          <a:bodyPr vert="horz" lIns="91440" tIns="45720" rIns="91440" bIns="45720" rtlCol="0" anchor="ctr"/>
          <a:lstStyle>
            <a:lvl1pPr algn="r">
              <a:defRPr sz="1100">
                <a:solidFill>
                  <a:schemeClr val="tx1"/>
                </a:solidFill>
              </a:defRPr>
            </a:lvl1pPr>
          </a:lstStyle>
          <a:p>
            <a:pPr rtl="0"/>
            <a:fld id="{2EFE7F42-9E58-4B67-8DDA-E2C75A491C90}" type="datetime1">
              <a:rPr lang="ru-RU" smtClean="0"/>
              <a:t>29.10.2024</a:t>
            </a:fld>
            <a:endParaRPr lang="ru-RU" dirty="0"/>
          </a:p>
        </p:txBody>
      </p:sp>
      <p:sp>
        <p:nvSpPr>
          <p:cNvPr id="6" name="Номер слайда 5"/>
          <p:cNvSpPr>
            <a:spLocks noGrp="1"/>
          </p:cNvSpPr>
          <p:nvPr>
            <p:ph type="sldNum" sz="quarter" idx="4"/>
          </p:nvPr>
        </p:nvSpPr>
        <p:spPr>
          <a:xfrm>
            <a:off x="10133012" y="6172200"/>
            <a:ext cx="990601" cy="273049"/>
          </a:xfrm>
          <a:prstGeom prst="rect">
            <a:avLst/>
          </a:prstGeom>
        </p:spPr>
        <p:txBody>
          <a:bodyPr vert="horz" lIns="91440" tIns="45720" rIns="91440" bIns="45720" rtlCol="0" anchor="ctr"/>
          <a:lstStyle>
            <a:lvl1pPr algn="r">
              <a:defRPr sz="1100">
                <a:solidFill>
                  <a:schemeClr val="tx1"/>
                </a:solidFill>
              </a:defRPr>
            </a:lvl1pPr>
          </a:lstStyle>
          <a:p>
            <a:pPr rtl="0"/>
            <a:fld id="{E5137D0E-4A4F-4307-8994-C1891D747D59}" type="slidenum">
              <a:rPr lang="ru-RU" smtClean="0"/>
              <a:pPr/>
              <a:t>‹#›</a:t>
            </a:fld>
            <a:endParaRPr lang="ru-RU" dirty="0"/>
          </a:p>
        </p:txBody>
      </p:sp>
    </p:spTree>
    <p:extLst>
      <p:ext uri="{BB962C8B-B14F-4D97-AF65-F5344CB8AC3E}">
        <p14:creationId xmlns:p14="http://schemas.microsoft.com/office/powerpoint/2010/main" val="1526050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8.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8.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49.jpe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9.xml"/><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8.xml"/><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8.xml"/><Relationship Id="rId5" Type="http://schemas.openxmlformats.org/officeDocument/2006/relationships/image" Target="../media/image60.jpe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8.xml"/><Relationship Id="rId5" Type="http://schemas.openxmlformats.org/officeDocument/2006/relationships/image" Target="../media/image70.jpeg"/><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8.xml"/><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8.xml"/><Relationship Id="rId4" Type="http://schemas.openxmlformats.org/officeDocument/2006/relationships/image" Target="../media/image77.jpeg"/></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8.xml"/><Relationship Id="rId5" Type="http://schemas.openxmlformats.org/officeDocument/2006/relationships/image" Target="../media/image81.jpeg"/><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8.xml"/><Relationship Id="rId5" Type="http://schemas.openxmlformats.org/officeDocument/2006/relationships/image" Target="../media/image85.jpeg"/><Relationship Id="rId4" Type="http://schemas.openxmlformats.org/officeDocument/2006/relationships/image" Target="../media/image84.jpe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8.xml"/><Relationship Id="rId4" Type="http://schemas.openxmlformats.org/officeDocument/2006/relationships/image" Target="../media/image88.jpeg"/></Relationships>
</file>

<file path=ppt/slides/_rels/slide3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gif"/><Relationship Id="rId1" Type="http://schemas.openxmlformats.org/officeDocument/2006/relationships/slideLayout" Target="../slideLayouts/slideLayout8.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3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8.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gif"/></Relationships>
</file>

<file path=ppt/slides/_rels/slide38.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8.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39.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image" Target="../media/image109.jpeg"/><Relationship Id="rId1" Type="http://schemas.openxmlformats.org/officeDocument/2006/relationships/slideLayout" Target="../slideLayouts/slideLayout8.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8.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4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8.xml"/><Relationship Id="rId5" Type="http://schemas.openxmlformats.org/officeDocument/2006/relationships/image" Target="../media/image123.jpeg"/><Relationship Id="rId4" Type="http://schemas.openxmlformats.org/officeDocument/2006/relationships/image" Target="../media/image122.jpeg"/></Relationships>
</file>

<file path=ppt/slides/_rels/slide42.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slideLayout" Target="../slideLayouts/slideLayout8.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4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gif"/><Relationship Id="rId1" Type="http://schemas.openxmlformats.org/officeDocument/2006/relationships/slideLayout" Target="../slideLayouts/slideLayout8.xml"/><Relationship Id="rId4" Type="http://schemas.openxmlformats.org/officeDocument/2006/relationships/image" Target="../media/image135.jpeg"/></Relationships>
</file>

<file path=ppt/slides/_rels/slide4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8.xml"/><Relationship Id="rId4" Type="http://schemas.openxmlformats.org/officeDocument/2006/relationships/image" Target="../media/image142.jpeg"/></Relationships>
</file>

<file path=ppt/slides/_rels/slide4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gif"/></Relationships>
</file>

<file path=ppt/slides/_rels/slide5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908236" y="1700808"/>
            <a:ext cx="7331710" cy="2276872"/>
          </a:xfrm>
        </p:spPr>
        <p:txBody>
          <a:bodyPr rtlCol="0"/>
          <a:lstStyle/>
          <a:p>
            <a:pPr algn="r" rtl="0"/>
            <a:r>
              <a:rPr lang="ru-RU" sz="6000" dirty="0">
                <a:solidFill>
                  <a:srgbClr val="002060"/>
                </a:solidFill>
              </a:rPr>
              <a:t>ГЕОПОЛІТИЧНИЙ ПРОСТІР</a:t>
            </a:r>
            <a:br>
              <a:rPr lang="ru-RU" sz="6000" dirty="0">
                <a:solidFill>
                  <a:srgbClr val="002060"/>
                </a:solidFill>
              </a:rPr>
            </a:br>
            <a:r>
              <a:rPr lang="ru-RU" sz="2800" b="1" dirty="0" err="1">
                <a:solidFill>
                  <a:srgbClr val="002060"/>
                </a:solidFill>
              </a:rPr>
              <a:t>к.політ.н</a:t>
            </a:r>
            <a:r>
              <a:rPr lang="ru-RU" sz="2800" b="1" dirty="0">
                <a:solidFill>
                  <a:srgbClr val="002060"/>
                </a:solidFill>
              </a:rPr>
              <a:t>. </a:t>
            </a:r>
            <a:r>
              <a:rPr lang="ru-RU" sz="2800" b="1" dirty="0" err="1">
                <a:solidFill>
                  <a:srgbClr val="002060"/>
                </a:solidFill>
              </a:rPr>
              <a:t>Лепська</a:t>
            </a:r>
            <a:r>
              <a:rPr lang="ru-RU" sz="2800" b="1" dirty="0">
                <a:solidFill>
                  <a:srgbClr val="002060"/>
                </a:solidFill>
              </a:rPr>
              <a:t> Н.В</a:t>
            </a:r>
            <a:r>
              <a:rPr lang="ru-RU" sz="2800" b="1" dirty="0">
                <a:solidFill>
                  <a:srgbClr val="7030A0"/>
                </a:solidFill>
              </a:rPr>
              <a:t>.</a:t>
            </a:r>
          </a:p>
        </p:txBody>
      </p:sp>
      <p:pic>
        <p:nvPicPr>
          <p:cNvPr id="4" name="Picture 1" descr="page1image122403040">
            <a:extLst>
              <a:ext uri="{FF2B5EF4-FFF2-40B4-BE49-F238E27FC236}">
                <a16:creationId xmlns:a16="http://schemas.microsoft.com/office/drawing/2014/main" id="{92BE1201-4A2C-2F42-B87C-69D6A76982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5" y="173319"/>
            <a:ext cx="4886751" cy="65113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56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CF9FE"/>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76"/>
            <a:ext cx="6147258" cy="6957392"/>
          </a:xfrm>
        </p:spPr>
        <p:txBody>
          <a:bodyPr rtlCol="0">
            <a:noAutofit/>
          </a:bodyPr>
          <a:lstStyle/>
          <a:p>
            <a:br>
              <a:rPr lang="uk-UA" sz="2400" b="1" i="1" u="sng" dirty="0">
                <a:solidFill>
                  <a:srgbClr val="FF0000"/>
                </a:solidFill>
              </a:rPr>
            </a:br>
            <a:br>
              <a:rPr lang="uk-UA" sz="2400" b="1" i="1" u="sng" dirty="0">
                <a:solidFill>
                  <a:srgbClr val="FF0000"/>
                </a:solidFill>
              </a:rPr>
            </a:br>
            <a:r>
              <a:rPr lang="uk-UA" sz="2400" b="1" i="1" u="sng" dirty="0">
                <a:solidFill>
                  <a:srgbClr val="FF0000"/>
                </a:solidFill>
              </a:rPr>
              <a:t>ГЕОПОЛІТИЧНИЙ ПРОСТІР </a:t>
            </a:r>
            <a:br>
              <a:rPr lang="uk-UA" sz="2400" b="1" i="1" dirty="0"/>
            </a:br>
            <a:br>
              <a:rPr lang="uk-UA" sz="2000" dirty="0"/>
            </a:br>
            <a:r>
              <a:rPr lang="uk-UA" sz="2000" b="1" dirty="0">
                <a:solidFill>
                  <a:schemeClr val="accent6">
                    <a:lumMod val="75000"/>
                  </a:schemeClr>
                </a:solidFill>
              </a:rPr>
              <a:t>- з одного боку, немов би </a:t>
            </a:r>
            <a:r>
              <a:rPr lang="uk-UA" sz="2000" b="1" dirty="0">
                <a:solidFill>
                  <a:srgbClr val="C00000"/>
                </a:solidFill>
              </a:rPr>
              <a:t>вбирає в себе простір як об'єктивну (фізико-географічну) реальність</a:t>
            </a:r>
            <a:r>
              <a:rPr lang="uk-UA" sz="2000" b="1" dirty="0">
                <a:solidFill>
                  <a:schemeClr val="accent6">
                    <a:lumMod val="75000"/>
                  </a:schemeClr>
                </a:solidFill>
              </a:rPr>
              <a:t>, межі якої динамічно розвиваються: тут в освоєнні Г.П. </a:t>
            </a:r>
            <a:r>
              <a:rPr lang="uk-UA" sz="2000" b="1" dirty="0">
                <a:solidFill>
                  <a:srgbClr val="FF0000"/>
                </a:solidFill>
              </a:rPr>
              <a:t>домінують соціальні практики, що ґрунтуються на </a:t>
            </a:r>
            <a:r>
              <a:rPr lang="uk-UA" sz="2000" b="1" i="1" u="sng" dirty="0">
                <a:solidFill>
                  <a:srgbClr val="FF0000"/>
                </a:solidFill>
              </a:rPr>
              <a:t>біосоціальних</a:t>
            </a:r>
            <a:r>
              <a:rPr lang="uk-UA" sz="2000" b="1" dirty="0">
                <a:solidFill>
                  <a:srgbClr val="FF0000"/>
                </a:solidFill>
              </a:rPr>
              <a:t> засадах політичних взаємодій, </a:t>
            </a:r>
            <a:r>
              <a:rPr lang="uk-UA" sz="2000" b="1" dirty="0">
                <a:solidFill>
                  <a:schemeClr val="accent6">
                    <a:lumMod val="75000"/>
                  </a:schemeClr>
                </a:solidFill>
              </a:rPr>
              <a:t>спрямованих на </a:t>
            </a:r>
            <a:r>
              <a:rPr lang="uk-UA" sz="2000" b="1" i="1" dirty="0">
                <a:solidFill>
                  <a:srgbClr val="FF0000"/>
                </a:solidFill>
              </a:rPr>
              <a:t>задоволення вітальних потреб </a:t>
            </a:r>
            <a:r>
              <a:rPr lang="uk-UA" sz="2000" b="1" dirty="0">
                <a:solidFill>
                  <a:schemeClr val="accent6">
                    <a:lumMod val="75000"/>
                  </a:schemeClr>
                </a:solidFill>
              </a:rPr>
              <a:t>суспільства</a:t>
            </a:r>
            <a:br>
              <a:rPr lang="uk-UA" sz="2000" b="1" dirty="0">
                <a:solidFill>
                  <a:schemeClr val="accent6">
                    <a:lumMod val="75000"/>
                  </a:schemeClr>
                </a:solidFill>
              </a:rPr>
            </a:br>
            <a:br>
              <a:rPr lang="uk-UA" sz="2000" b="1" dirty="0">
                <a:solidFill>
                  <a:schemeClr val="accent6">
                    <a:lumMod val="75000"/>
                  </a:schemeClr>
                </a:solidFill>
              </a:rPr>
            </a:br>
            <a:r>
              <a:rPr lang="uk-UA" sz="2000" b="1" dirty="0">
                <a:solidFill>
                  <a:schemeClr val="accent6">
                    <a:lumMod val="75000"/>
                  </a:schemeClr>
                </a:solidFill>
              </a:rPr>
              <a:t>- з іншого боку, він є «</a:t>
            </a:r>
            <a:r>
              <a:rPr lang="uk-UA" sz="2000" b="1" dirty="0">
                <a:solidFill>
                  <a:srgbClr val="C00000"/>
                </a:solidFill>
              </a:rPr>
              <a:t>усвідомленим» простором</a:t>
            </a:r>
            <a:r>
              <a:rPr lang="uk-UA" sz="2000" b="1" dirty="0">
                <a:solidFill>
                  <a:schemeClr val="accent6">
                    <a:lumMod val="75000"/>
                  </a:schemeClr>
                </a:solidFill>
              </a:rPr>
              <a:t> з відповідним структурно-функціональним навантаженням, постійно зазнає </a:t>
            </a:r>
            <a:r>
              <a:rPr lang="uk-UA" sz="2000" b="1" dirty="0">
                <a:solidFill>
                  <a:srgbClr val="FF0000"/>
                </a:solidFill>
              </a:rPr>
              <a:t>активного суб'єктного впливу</a:t>
            </a:r>
            <a:r>
              <a:rPr lang="uk-UA" sz="2000" b="1" dirty="0">
                <a:solidFill>
                  <a:schemeClr val="accent6">
                    <a:lumMod val="75000"/>
                  </a:schemeClr>
                </a:solidFill>
              </a:rPr>
              <a:t>: тут </a:t>
            </a:r>
            <a:r>
              <a:rPr lang="uk-UA" sz="2000" b="1" dirty="0">
                <a:solidFill>
                  <a:srgbClr val="FF0000"/>
                </a:solidFill>
              </a:rPr>
              <a:t>соціальні практики освоєння Г.П. набувають </a:t>
            </a:r>
            <a:r>
              <a:rPr lang="uk-UA" sz="2000" b="1" i="1" dirty="0">
                <a:solidFill>
                  <a:srgbClr val="FF0000"/>
                </a:solidFill>
              </a:rPr>
              <a:t>більше </a:t>
            </a:r>
            <a:r>
              <a:rPr lang="uk-UA" sz="2000" b="1" i="1" u="sng" dirty="0">
                <a:solidFill>
                  <a:srgbClr val="FF0000"/>
                </a:solidFill>
              </a:rPr>
              <a:t>соціального</a:t>
            </a:r>
            <a:r>
              <a:rPr lang="uk-UA" sz="2000" b="1" dirty="0">
                <a:solidFill>
                  <a:srgbClr val="FF0000"/>
                </a:solidFill>
              </a:rPr>
              <a:t> характеру взаємодій</a:t>
            </a:r>
            <a:r>
              <a:rPr lang="uk-UA" sz="2000" b="1" dirty="0">
                <a:solidFill>
                  <a:schemeClr val="accent6">
                    <a:lumMod val="75000"/>
                  </a:schemeClr>
                </a:solidFill>
              </a:rPr>
              <a:t>, що регулюються державою, спрямовані на </a:t>
            </a:r>
            <a:r>
              <a:rPr lang="uk-UA" sz="2000" b="1" i="1" dirty="0">
                <a:solidFill>
                  <a:srgbClr val="FF0000"/>
                </a:solidFill>
              </a:rPr>
              <a:t>задоволення соціальних потреб</a:t>
            </a:r>
            <a:br>
              <a:rPr lang="uk-UA" sz="2000" b="1" dirty="0">
                <a:solidFill>
                  <a:schemeClr val="accent6">
                    <a:lumMod val="75000"/>
                  </a:schemeClr>
                </a:solidFill>
              </a:rPr>
            </a:br>
            <a:r>
              <a:rPr lang="uk-UA" sz="2000" b="1" dirty="0">
                <a:solidFill>
                  <a:schemeClr val="accent6">
                    <a:lumMod val="75000"/>
                  </a:schemeClr>
                </a:solidFill>
              </a:rPr>
              <a:t>                   </a:t>
            </a:r>
            <a:r>
              <a:rPr lang="uk-UA" sz="2000" b="1" dirty="0">
                <a:solidFill>
                  <a:srgbClr val="FF0000"/>
                </a:solidFill>
              </a:rPr>
              <a:t>геополітична спатіальність примножується</a:t>
            </a:r>
            <a:r>
              <a:rPr lang="uk-UA" sz="2000" b="1" dirty="0">
                <a:solidFill>
                  <a:schemeClr val="accent6">
                    <a:lumMod val="75000"/>
                  </a:schemeClr>
                </a:solidFill>
              </a:rPr>
              <a:t>: географічний рівень + економічний+ інформаційний + ідеологічний+… </a:t>
            </a:r>
            <a:br>
              <a:rPr lang="ru-RU" sz="2000" b="1" dirty="0">
                <a:solidFill>
                  <a:schemeClr val="accent6">
                    <a:lumMod val="75000"/>
                  </a:schemeClr>
                </a:solidFill>
              </a:rPr>
            </a:br>
            <a:endParaRPr lang="ru-RU" sz="2000" b="1" dirty="0">
              <a:solidFill>
                <a:schemeClr val="accent6">
                  <a:lumMod val="75000"/>
                </a:schemeClr>
              </a:solidFill>
            </a:endParaRPr>
          </a:p>
        </p:txBody>
      </p:sp>
      <p:sp>
        <p:nvSpPr>
          <p:cNvPr id="3" name="Стрелка вправо 2"/>
          <p:cNvSpPr/>
          <p:nvPr/>
        </p:nvSpPr>
        <p:spPr>
          <a:xfrm>
            <a:off x="333772" y="5481478"/>
            <a:ext cx="834392" cy="325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8196" name="Picture 4" descr="Картинки по запросу &quot;сбор урожая картинки&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8202" y="57813"/>
            <a:ext cx="3850622" cy="24437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4" name="Picture 2" descr="Картинки по запросу &quot;строительство деревянных домов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4412" y="1091043"/>
            <a:ext cx="3744416" cy="28083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200" name="Picture 8" descr="Картинки по запросу &quot;акции протеста картинки&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5360" y="4417696"/>
            <a:ext cx="4062521" cy="2427708"/>
          </a:xfrm>
          <a:prstGeom prst="rect">
            <a:avLst/>
          </a:prstGeom>
          <a:ln>
            <a:noFill/>
          </a:ln>
          <a:effectLst>
            <a:softEdge rad="112500"/>
          </a:effectLst>
          <a:scene3d>
            <a:camera prst="perspectiveRight"/>
            <a:lightRig rig="threePt" dir="t"/>
          </a:scene3d>
          <a:extLst>
            <a:ext uri="{909E8E84-426E-40DD-AFC4-6F175D3DCCD1}">
              <a14:hiddenFill xmlns:a14="http://schemas.microsoft.com/office/drawing/2010/main">
                <a:solidFill>
                  <a:srgbClr val="FFFFFF"/>
                </a:solidFill>
              </a14:hiddenFill>
            </a:ext>
          </a:extLst>
        </p:spPr>
      </p:pic>
      <p:pic>
        <p:nvPicPr>
          <p:cNvPr id="8198" name="Picture 6" descr="Картинки по запросу &quot;сьезд партии картинки&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21426" y="2925165"/>
            <a:ext cx="4067399" cy="27063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71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025" name="Picture 1" descr="page1image124876192">
            <a:extLst>
              <a:ext uri="{FF2B5EF4-FFF2-40B4-BE49-F238E27FC236}">
                <a16:creationId xmlns:a16="http://schemas.microsoft.com/office/drawing/2014/main" id="{BDDFC0D2-F5C9-BA40-9393-934986025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7821" y="18611"/>
            <a:ext cx="5118965" cy="68207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page1image124851696">
            <a:extLst>
              <a:ext uri="{FF2B5EF4-FFF2-40B4-BE49-F238E27FC236}">
                <a16:creationId xmlns:a16="http://schemas.microsoft.com/office/drawing/2014/main" id="{1C7C3521-A29F-DF42-83A0-F11C4F445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04" y="18612"/>
            <a:ext cx="5118965" cy="68207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25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7748" y="21124"/>
            <a:ext cx="11665296" cy="3407876"/>
          </a:xfrm>
        </p:spPr>
        <p:txBody>
          <a:bodyPr rtlCol="0">
            <a:noAutofit/>
          </a:bodyPr>
          <a:lstStyle/>
          <a:p>
            <a:pPr algn="ctr"/>
            <a:r>
              <a:rPr lang="ru-RU" sz="2400" b="1" dirty="0">
                <a:solidFill>
                  <a:srgbClr val="7030A0"/>
                </a:solidFill>
              </a:rPr>
              <a:t>Простір в геополітиці є не просто статичним атрибутом держави як політично організованого суспільства та </a:t>
            </a:r>
            <a:r>
              <a:rPr lang="uk-UA" sz="2400" b="1" dirty="0">
                <a:solidFill>
                  <a:srgbClr val="7030A0"/>
                </a:solidFill>
              </a:rPr>
              <a:t>сукупністю</a:t>
            </a:r>
            <a:r>
              <a:rPr lang="ru-RU" sz="2400" b="1" dirty="0">
                <a:solidFill>
                  <a:srgbClr val="7030A0"/>
                </a:solidFill>
              </a:rPr>
              <a:t> певних кількісних територіально-географічних параметрів, що надані державі </a:t>
            </a:r>
            <a:r>
              <a:rPr lang="ru-RU" sz="2400" b="1" dirty="0" err="1">
                <a:solidFill>
                  <a:srgbClr val="7030A0"/>
                </a:solidFill>
              </a:rPr>
              <a:t>окультуреною</a:t>
            </a:r>
            <a:r>
              <a:rPr lang="ru-RU" sz="2400" b="1" dirty="0">
                <a:solidFill>
                  <a:srgbClr val="7030A0"/>
                </a:solidFill>
              </a:rPr>
              <a:t> природою</a:t>
            </a:r>
            <a:br>
              <a:rPr lang="ru-RU" sz="2400" dirty="0">
                <a:solidFill>
                  <a:srgbClr val="7030A0"/>
                </a:solidFill>
              </a:rPr>
            </a:br>
            <a:r>
              <a:rPr lang="ru-RU" sz="2400" b="1" dirty="0" err="1">
                <a:solidFill>
                  <a:srgbClr val="FF0000"/>
                </a:solidFill>
              </a:rPr>
              <a:t>Геополітичний</a:t>
            </a:r>
            <a:r>
              <a:rPr lang="ru-RU" sz="2400" dirty="0">
                <a:solidFill>
                  <a:srgbClr val="7030A0"/>
                </a:solidFill>
              </a:rPr>
              <a:t> </a:t>
            </a:r>
            <a:r>
              <a:rPr lang="ru-RU" sz="2400" b="1" dirty="0">
                <a:solidFill>
                  <a:srgbClr val="FF0000"/>
                </a:solidFill>
              </a:rPr>
              <a:t>простір – ●</a:t>
            </a:r>
            <a:r>
              <a:rPr lang="ru-RU" sz="2400" b="1" dirty="0" err="1">
                <a:solidFill>
                  <a:srgbClr val="FF0000"/>
                </a:solidFill>
              </a:rPr>
              <a:t>якісний</a:t>
            </a:r>
            <a:r>
              <a:rPr lang="ru-RU" sz="2400" b="1" dirty="0">
                <a:solidFill>
                  <a:srgbClr val="FF0000"/>
                </a:solidFill>
              </a:rPr>
              <a:t>, ●</a:t>
            </a:r>
            <a:r>
              <a:rPr lang="uk-UA" sz="2400" b="1" dirty="0">
                <a:solidFill>
                  <a:srgbClr val="FF0000"/>
                </a:solidFill>
              </a:rPr>
              <a:t>динамічний</a:t>
            </a:r>
            <a:r>
              <a:rPr lang="ru-RU" sz="2400" b="1" dirty="0">
                <a:solidFill>
                  <a:srgbClr val="FF0000"/>
                </a:solidFill>
              </a:rPr>
              <a:t> та ●</a:t>
            </a:r>
            <a:r>
              <a:rPr lang="ru-RU" sz="2400" b="1" dirty="0" err="1">
                <a:solidFill>
                  <a:srgbClr val="FF0000"/>
                </a:solidFill>
              </a:rPr>
              <a:t>інтегративний</a:t>
            </a:r>
            <a:r>
              <a:rPr lang="ru-RU" sz="2400" b="1" dirty="0">
                <a:solidFill>
                  <a:srgbClr val="FF0000"/>
                </a:solidFill>
              </a:rPr>
              <a:t> феномен, що є результатом ●</a:t>
            </a:r>
            <a:r>
              <a:rPr lang="ru-RU" sz="2400" b="1" u="sng" dirty="0">
                <a:solidFill>
                  <a:srgbClr val="FF0000"/>
                </a:solidFill>
              </a:rPr>
              <a:t>системно організованих багаторівневих складних </a:t>
            </a:r>
            <a:r>
              <a:rPr lang="ru-RU" sz="2400" b="1" u="sng" dirty="0" err="1">
                <a:solidFill>
                  <a:srgbClr val="FF0000"/>
                </a:solidFill>
              </a:rPr>
              <a:t>взаємо</a:t>
            </a:r>
            <a:r>
              <a:rPr lang="uk-UA" sz="2400" b="1" u="sng" dirty="0" err="1">
                <a:solidFill>
                  <a:srgbClr val="FF0000"/>
                </a:solidFill>
              </a:rPr>
              <a:t>зв'язків</a:t>
            </a:r>
            <a:r>
              <a:rPr lang="uk-UA" sz="2400" b="1" dirty="0">
                <a:solidFill>
                  <a:srgbClr val="FF0000"/>
                </a:solidFill>
              </a:rPr>
              <a:t>, в межах яких відбуваються різноманітні </a:t>
            </a:r>
            <a:r>
              <a:rPr lang="uk-UA" sz="2400" b="1" u="sng" dirty="0">
                <a:solidFill>
                  <a:srgbClr val="FF0000"/>
                </a:solidFill>
              </a:rPr>
              <a:t>взаємовідносини між геополітичними  суб'єктами </a:t>
            </a:r>
            <a:r>
              <a:rPr lang="uk-UA" sz="2400" b="1" dirty="0">
                <a:solidFill>
                  <a:srgbClr val="FF0000"/>
                </a:solidFill>
              </a:rPr>
              <a:t>з приводу </a:t>
            </a:r>
            <a:r>
              <a:rPr lang="uk-UA" sz="2400" b="1" u="sng" dirty="0">
                <a:solidFill>
                  <a:srgbClr val="FF0000"/>
                </a:solidFill>
              </a:rPr>
              <a:t>розподілу/перерозподілу геополітичних ресурсів</a:t>
            </a:r>
            <a:r>
              <a:rPr lang="uk-UA" sz="2400" b="1" dirty="0">
                <a:solidFill>
                  <a:srgbClr val="FF0000"/>
                </a:solidFill>
              </a:rPr>
              <a:t>, зміни форм і масштабів владного контролю над ними</a:t>
            </a:r>
            <a:endParaRPr lang="ru-RU" sz="2400" b="1" dirty="0">
              <a:solidFill>
                <a:srgbClr val="FF0000"/>
              </a:solidFill>
            </a:endParaRPr>
          </a:p>
        </p:txBody>
      </p:sp>
      <p:pic>
        <p:nvPicPr>
          <p:cNvPr id="4" name="Picture 4" descr="Зачем нужен Русский мир? - АНТИМИФ - Михаил Сендер об  общественно-политических мифах и их происхождении.">
            <a:extLst>
              <a:ext uri="{FF2B5EF4-FFF2-40B4-BE49-F238E27FC236}">
                <a16:creationId xmlns:a16="http://schemas.microsoft.com/office/drawing/2014/main" id="{ECEC73D7-6130-AC4D-9B32-FADA6580F7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4012" y="3224516"/>
            <a:ext cx="6912768" cy="36334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97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23584" y="1088740"/>
            <a:ext cx="6532241" cy="5184576"/>
          </a:xfrm>
        </p:spPr>
        <p:txBody>
          <a:bodyPr rtlCol="0">
            <a:normAutofit lnSpcReduction="10000"/>
          </a:bodyPr>
          <a:lstStyle/>
          <a:p>
            <a:pPr rtl="0"/>
            <a:r>
              <a:rPr lang="uk-UA" sz="2400" b="1" dirty="0">
                <a:solidFill>
                  <a:srgbClr val="FF0000"/>
                </a:solidFill>
              </a:rPr>
              <a:t>нерозривна сукупність усіх природних </a:t>
            </a:r>
            <a:r>
              <a:rPr lang="uk-UA" sz="2400" b="1" dirty="0">
                <a:solidFill>
                  <a:schemeClr val="accent6">
                    <a:lumMod val="50000"/>
                  </a:schemeClr>
                </a:solidFill>
              </a:rPr>
              <a:t>(фізичних) та </a:t>
            </a:r>
            <a:r>
              <a:rPr lang="uk-UA" sz="2400" b="1" dirty="0">
                <a:solidFill>
                  <a:srgbClr val="FF0000"/>
                </a:solidFill>
              </a:rPr>
              <a:t>суспільно-географічних</a:t>
            </a:r>
            <a:r>
              <a:rPr lang="uk-UA" sz="2400" b="1" dirty="0">
                <a:solidFill>
                  <a:schemeClr val="accent6">
                    <a:lumMod val="50000"/>
                  </a:schemeClr>
                </a:solidFill>
              </a:rPr>
              <a:t> (культурно-географічних, економіко-географічних …) об'єктів в контексті їх </a:t>
            </a:r>
            <a:r>
              <a:rPr lang="uk-UA" sz="2400" b="1" dirty="0">
                <a:solidFill>
                  <a:srgbClr val="FF0000"/>
                </a:solidFill>
              </a:rPr>
              <a:t>динаміки, місцерозташування, властивостей та відносин </a:t>
            </a:r>
            <a:r>
              <a:rPr lang="uk-UA" sz="2400" b="1" dirty="0">
                <a:solidFill>
                  <a:schemeClr val="accent6">
                    <a:lumMod val="50000"/>
                  </a:schemeClr>
                </a:solidFill>
              </a:rPr>
              <a:t>(віддаленість / сусідство), а також </a:t>
            </a:r>
            <a:r>
              <a:rPr lang="uk-UA" sz="2400" b="1" dirty="0">
                <a:solidFill>
                  <a:srgbClr val="FF0000"/>
                </a:solidFill>
              </a:rPr>
              <a:t>використання як джерел геополітичних ресурсів</a:t>
            </a:r>
          </a:p>
          <a:p>
            <a:r>
              <a:rPr lang="uk-UA" sz="2400" b="1" dirty="0">
                <a:solidFill>
                  <a:schemeClr val="accent6">
                    <a:lumMod val="50000"/>
                  </a:schemeClr>
                </a:solidFill>
              </a:rPr>
              <a:t>середовище </a:t>
            </a:r>
            <a:r>
              <a:rPr lang="uk-UA" sz="2400" b="1" dirty="0">
                <a:solidFill>
                  <a:srgbClr val="FF0000"/>
                </a:solidFill>
              </a:rPr>
              <a:t>впливу і діяльності геополітичних суб'єктів </a:t>
            </a:r>
            <a:r>
              <a:rPr lang="uk-UA" sz="2400" b="1" dirty="0">
                <a:solidFill>
                  <a:schemeClr val="accent6">
                    <a:lumMod val="50000"/>
                  </a:schemeClr>
                </a:solidFill>
              </a:rPr>
              <a:t>(передусім держав), формування відносин між ними</a:t>
            </a:r>
          </a:p>
          <a:p>
            <a:r>
              <a:rPr lang="uk-UA" sz="2400" b="1" dirty="0">
                <a:solidFill>
                  <a:schemeClr val="accent6">
                    <a:lumMod val="50000"/>
                  </a:schemeClr>
                </a:solidFill>
              </a:rPr>
              <a:t>складний комплекс </a:t>
            </a:r>
            <a:r>
              <a:rPr lang="uk-UA" sz="2400" b="1" dirty="0">
                <a:solidFill>
                  <a:srgbClr val="FF0000"/>
                </a:solidFill>
              </a:rPr>
              <a:t>взаємодій між суб'єктами геополітики з приводу розподілу сфер владного контролю</a:t>
            </a:r>
          </a:p>
          <a:p>
            <a:pPr rtl="0"/>
            <a:endParaRPr lang="uk-UA" dirty="0"/>
          </a:p>
        </p:txBody>
      </p:sp>
      <p:sp>
        <p:nvSpPr>
          <p:cNvPr id="5" name="Прямоугольник 4"/>
          <p:cNvSpPr/>
          <p:nvPr/>
        </p:nvSpPr>
        <p:spPr>
          <a:xfrm>
            <a:off x="621804" y="332656"/>
            <a:ext cx="4705134" cy="461665"/>
          </a:xfrm>
          <a:prstGeom prst="rect">
            <a:avLst/>
          </a:prstGeom>
        </p:spPr>
        <p:txBody>
          <a:bodyPr wrap="none">
            <a:spAutoFit/>
          </a:bodyPr>
          <a:lstStyle/>
          <a:p>
            <a:r>
              <a:rPr lang="uk-UA" sz="2400" b="1" i="1" dirty="0">
                <a:solidFill>
                  <a:srgbClr val="FF0000"/>
                </a:solidFill>
              </a:rPr>
              <a:t>ГЕОПОЛІТИЧНИЙ ПРОСТІР </a:t>
            </a:r>
          </a:p>
        </p:txBody>
      </p:sp>
      <p:pic>
        <p:nvPicPr>
          <p:cNvPr id="10242" name="Picture 2" descr="Картинки по запросу &quot;глобализация картинки&quot;"/>
          <p:cNvPicPr>
            <a:picLocks noChangeAspect="1" noChangeArrowheads="1"/>
          </p:cNvPicPr>
          <p:nvPr/>
        </p:nvPicPr>
        <p:blipFill rotWithShape="1">
          <a:blip r:embed="rId3">
            <a:extLst>
              <a:ext uri="{28A0092B-C50C-407E-A947-70E740481C1C}">
                <a14:useLocalDpi xmlns:a14="http://schemas.microsoft.com/office/drawing/2010/main" val="0"/>
              </a:ext>
            </a:extLst>
          </a:blip>
          <a:srcRect l="19017" r="16616" b="1295"/>
          <a:stretch/>
        </p:blipFill>
        <p:spPr bwMode="auto">
          <a:xfrm>
            <a:off x="6382444" y="1118496"/>
            <a:ext cx="5740153" cy="4974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30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932" y="0"/>
            <a:ext cx="4693335" cy="2445346"/>
          </a:xfrm>
        </p:spPr>
        <p:txBody>
          <a:bodyPr>
            <a:noAutofit/>
          </a:bodyPr>
          <a:lstStyle/>
          <a:p>
            <a:r>
              <a:rPr lang="uk-UA" sz="2000" b="1" dirty="0">
                <a:solidFill>
                  <a:srgbClr val="FF0000"/>
                </a:solidFill>
              </a:rPr>
              <a:t>Геополітичному простору </a:t>
            </a:r>
            <a:r>
              <a:rPr lang="uk-UA" sz="2000" b="1" dirty="0"/>
              <a:t>притаманна </a:t>
            </a:r>
            <a:r>
              <a:rPr lang="uk-UA" sz="2000" b="1" dirty="0">
                <a:solidFill>
                  <a:schemeClr val="accent6">
                    <a:lumMod val="75000"/>
                  </a:schemeClr>
                </a:solidFill>
              </a:rPr>
              <a:t>висока динаміка організаційних дій з боку держав </a:t>
            </a:r>
            <a:r>
              <a:rPr lang="uk-UA" sz="2000" b="1" dirty="0"/>
              <a:t>як провідних інститутів геополітичного освоєння територій задля забезпечення своєї життєздатності та життєдіяльності</a:t>
            </a:r>
          </a:p>
        </p:txBody>
      </p:sp>
      <p:sp>
        <p:nvSpPr>
          <p:cNvPr id="3" name="Текст 2"/>
          <p:cNvSpPr>
            <a:spLocks noGrp="1"/>
          </p:cNvSpPr>
          <p:nvPr>
            <p:ph type="body" sz="half" idx="2"/>
          </p:nvPr>
        </p:nvSpPr>
        <p:spPr>
          <a:xfrm>
            <a:off x="0" y="2523858"/>
            <a:ext cx="4824536" cy="4271564"/>
          </a:xfrm>
        </p:spPr>
        <p:txBody>
          <a:bodyPr>
            <a:normAutofit fontScale="92500" lnSpcReduction="20000"/>
          </a:bodyPr>
          <a:lstStyle/>
          <a:p>
            <a:r>
              <a:rPr lang="uk-UA" sz="1900" b="1" dirty="0">
                <a:solidFill>
                  <a:srgbClr val="FF0000"/>
                </a:solidFill>
              </a:rPr>
              <a:t>!!!</a:t>
            </a:r>
            <a:r>
              <a:rPr lang="uk-UA" sz="1900" b="1" dirty="0"/>
              <a:t> </a:t>
            </a:r>
            <a:r>
              <a:rPr lang="uk-UA" sz="1900" b="1" dirty="0">
                <a:solidFill>
                  <a:srgbClr val="7030A0"/>
                </a:solidFill>
              </a:rPr>
              <a:t>У сучасному світі </a:t>
            </a:r>
            <a:r>
              <a:rPr lang="uk-UA" sz="1900" b="1" dirty="0">
                <a:solidFill>
                  <a:srgbClr val="FF0000"/>
                </a:solidFill>
              </a:rPr>
              <a:t>взаємодіють не держави як «точки» </a:t>
            </a:r>
            <a:r>
              <a:rPr lang="uk-UA" sz="1900" b="1" dirty="0">
                <a:solidFill>
                  <a:srgbClr val="7030A0"/>
                </a:solidFill>
              </a:rPr>
              <a:t>в системі міжнародних відносин, а </a:t>
            </a:r>
            <a:r>
              <a:rPr lang="uk-UA" sz="1900" b="1" dirty="0">
                <a:solidFill>
                  <a:srgbClr val="FF0000"/>
                </a:solidFill>
              </a:rPr>
              <a:t>простори</a:t>
            </a:r>
            <a:r>
              <a:rPr lang="uk-UA" sz="1900" b="1" dirty="0">
                <a:solidFill>
                  <a:srgbClr val="7030A0"/>
                </a:solidFill>
              </a:rPr>
              <a:t>, оскільки кожна держава має просторові характеристики; більше того,</a:t>
            </a:r>
            <a:r>
              <a:rPr lang="uk-UA" sz="1900" b="1" dirty="0"/>
              <a:t> </a:t>
            </a:r>
            <a:r>
              <a:rPr lang="uk-UA" sz="1900" b="1" dirty="0">
                <a:solidFill>
                  <a:srgbClr val="FF0000"/>
                </a:solidFill>
              </a:rPr>
              <a:t>взаємодії між державами загалом є просторовими</a:t>
            </a:r>
            <a:r>
              <a:rPr lang="uk-UA" sz="1900" b="1" dirty="0"/>
              <a:t>.</a:t>
            </a:r>
          </a:p>
          <a:p>
            <a:r>
              <a:rPr lang="uk-UA" sz="1900" b="1" dirty="0"/>
              <a:t>             </a:t>
            </a:r>
            <a:r>
              <a:rPr lang="uk-UA" sz="1900" b="1" dirty="0">
                <a:solidFill>
                  <a:srgbClr val="7030A0"/>
                </a:solidFill>
              </a:rPr>
              <a:t>феномени</a:t>
            </a:r>
            <a:r>
              <a:rPr lang="uk-UA" sz="1900" b="1" dirty="0"/>
              <a:t> </a:t>
            </a:r>
            <a:r>
              <a:rPr lang="uk-UA" sz="1900" b="1" dirty="0">
                <a:solidFill>
                  <a:srgbClr val="FF0000"/>
                </a:solidFill>
              </a:rPr>
              <a:t>«мережевої держави», «держави-комплексу», «корпорації-держави»</a:t>
            </a:r>
            <a:r>
              <a:rPr lang="uk-UA" sz="1900" b="1" dirty="0">
                <a:solidFill>
                  <a:srgbClr val="7030A0"/>
                </a:solidFill>
              </a:rPr>
              <a:t>, що засвідчує</a:t>
            </a:r>
          </a:p>
          <a:p>
            <a:pPr marL="285750" indent="-285750">
              <a:buFontTx/>
              <a:buChar char="-"/>
            </a:pPr>
            <a:r>
              <a:rPr lang="uk-UA" sz="1900" b="1" dirty="0">
                <a:solidFill>
                  <a:srgbClr val="7030A0"/>
                </a:solidFill>
              </a:rPr>
              <a:t>багаторівневість геополітичних взаємодій,</a:t>
            </a:r>
          </a:p>
          <a:p>
            <a:pPr marL="285750" indent="-285750">
              <a:buFontTx/>
              <a:buChar char="-"/>
            </a:pPr>
            <a:r>
              <a:rPr lang="uk-UA" sz="1900" b="1" dirty="0">
                <a:solidFill>
                  <a:srgbClr val="7030A0"/>
                </a:solidFill>
              </a:rPr>
              <a:t> перехід на постіндустріальну стадію розвитку людства, </a:t>
            </a:r>
          </a:p>
          <a:p>
            <a:pPr marL="285750" indent="-285750">
              <a:buFontTx/>
              <a:buChar char="-"/>
            </a:pPr>
            <a:r>
              <a:rPr lang="uk-UA" sz="1900" b="1" dirty="0">
                <a:solidFill>
                  <a:srgbClr val="7030A0"/>
                </a:solidFill>
              </a:rPr>
              <a:t>боротьба за ресурси переміщується з географічного простору у простір нетериторіальний</a:t>
            </a:r>
          </a:p>
          <a:p>
            <a:r>
              <a:rPr lang="uk-UA" sz="1900" b="1" dirty="0">
                <a:solidFill>
                  <a:srgbClr val="FF0000"/>
                </a:solidFill>
              </a:rPr>
              <a:t>!!! теоретично легітимізується високий рівень </a:t>
            </a:r>
            <a:r>
              <a:rPr lang="uk-UA" sz="1900" b="1" dirty="0" err="1">
                <a:solidFill>
                  <a:srgbClr val="FF0000"/>
                </a:solidFill>
              </a:rPr>
              <a:t>спатіальності</a:t>
            </a:r>
            <a:r>
              <a:rPr lang="uk-UA" sz="1900" b="1" dirty="0">
                <a:solidFill>
                  <a:srgbClr val="FF0000"/>
                </a:solidFill>
              </a:rPr>
              <a:t> сучасних держав</a:t>
            </a:r>
          </a:p>
          <a:p>
            <a:endParaRPr lang="uk-UA" dirty="0"/>
          </a:p>
        </p:txBody>
      </p:sp>
      <p:sp>
        <p:nvSpPr>
          <p:cNvPr id="5" name="Стрелка вправо 4"/>
          <p:cNvSpPr/>
          <p:nvPr/>
        </p:nvSpPr>
        <p:spPr>
          <a:xfrm>
            <a:off x="189756" y="4005064"/>
            <a:ext cx="546360" cy="196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026" name="Picture 2" descr="Картинки по запросу &quot;НАТО и ОСВД картин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24536" y="62578"/>
            <a:ext cx="3877355"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Картинки по запросу &quot;НАТО и ОСВД картинки&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8565" y="3388564"/>
            <a:ext cx="4729646" cy="32374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Картинки по запросу &quot;НАТО и ОСВД картинки&quot;"/>
          <p:cNvPicPr>
            <a:picLocks noChangeAspect="1" noChangeArrowheads="1"/>
          </p:cNvPicPr>
          <p:nvPr/>
        </p:nvPicPr>
        <p:blipFill rotWithShape="1">
          <a:blip r:embed="rId4">
            <a:extLst>
              <a:ext uri="{28A0092B-C50C-407E-A947-70E740481C1C}">
                <a14:useLocalDpi xmlns:a14="http://schemas.microsoft.com/office/drawing/2010/main" val="0"/>
              </a:ext>
            </a:extLst>
          </a:blip>
          <a:srcRect l="3123" t="2966" b="3063"/>
          <a:stretch/>
        </p:blipFill>
        <p:spPr bwMode="auto">
          <a:xfrm>
            <a:off x="8637718" y="891588"/>
            <a:ext cx="3502125" cy="4824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83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Картинки по запросу &quot;НАТО и ОСВД картинки&quot;"/>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0" y="0"/>
            <a:ext cx="12379275" cy="841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92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9756" y="188641"/>
            <a:ext cx="5184576" cy="1794804"/>
          </a:xfrm>
        </p:spPr>
        <p:txBody>
          <a:bodyPr>
            <a:noAutofit/>
          </a:bodyPr>
          <a:lstStyle/>
          <a:p>
            <a:r>
              <a:rPr lang="uk-UA" sz="4000" b="1" i="1" dirty="0">
                <a:solidFill>
                  <a:srgbClr val="7030A0"/>
                </a:solidFill>
                <a:latin typeface="Bookman Old Style" panose="02050604050505020204" pitchFamily="18" charset="0"/>
              </a:rPr>
              <a:t>Типологія геополітичного простору </a:t>
            </a:r>
          </a:p>
        </p:txBody>
      </p:sp>
      <p:sp>
        <p:nvSpPr>
          <p:cNvPr id="3" name="Текст 2"/>
          <p:cNvSpPr>
            <a:spLocks noGrp="1"/>
          </p:cNvSpPr>
          <p:nvPr>
            <p:ph type="body" sz="half" idx="2"/>
          </p:nvPr>
        </p:nvSpPr>
        <p:spPr>
          <a:xfrm>
            <a:off x="99770" y="2089644"/>
            <a:ext cx="4942284" cy="4662157"/>
          </a:xfrm>
        </p:spPr>
        <p:txBody>
          <a:bodyPr>
            <a:noAutofit/>
          </a:bodyPr>
          <a:lstStyle/>
          <a:p>
            <a:r>
              <a:rPr lang="uk-UA" sz="2800" b="1" u="sng" dirty="0">
                <a:solidFill>
                  <a:srgbClr val="FF0000"/>
                </a:solidFill>
              </a:rPr>
              <a:t>1</a:t>
            </a:r>
            <a:r>
              <a:rPr lang="uk-UA" sz="3200" b="1" u="sng" dirty="0">
                <a:solidFill>
                  <a:srgbClr val="FF0000"/>
                </a:solidFill>
              </a:rPr>
              <a:t>. За територіально-правовим статусом</a:t>
            </a:r>
          </a:p>
          <a:p>
            <a:r>
              <a:rPr lang="uk-UA" sz="2400" b="1" dirty="0">
                <a:solidFill>
                  <a:srgbClr val="7030A0"/>
                </a:solidFill>
              </a:rPr>
              <a:t>1.1</a:t>
            </a:r>
            <a:r>
              <a:rPr lang="uk-UA" sz="2400" b="1" dirty="0">
                <a:solidFill>
                  <a:srgbClr val="FF0000"/>
                </a:solidFill>
              </a:rPr>
              <a:t> </a:t>
            </a:r>
            <a:r>
              <a:rPr lang="uk-UA" sz="2400" b="1" i="1" dirty="0">
                <a:solidFill>
                  <a:srgbClr val="FF0000"/>
                </a:solidFill>
              </a:rPr>
              <a:t>Природно-географічні території, що належать державі</a:t>
            </a:r>
          </a:p>
          <a:p>
            <a:r>
              <a:rPr lang="uk-UA" sz="2400" b="1" i="1" dirty="0">
                <a:solidFill>
                  <a:srgbClr val="7030A0"/>
                </a:solidFill>
              </a:rPr>
              <a:t>1.2</a:t>
            </a:r>
            <a:r>
              <a:rPr lang="uk-UA" sz="2400" b="1" i="1" dirty="0">
                <a:solidFill>
                  <a:srgbClr val="FF0000"/>
                </a:solidFill>
              </a:rPr>
              <a:t> Території з міжнародним правовим режимом (загального користування)</a:t>
            </a:r>
          </a:p>
          <a:p>
            <a:r>
              <a:rPr lang="uk-UA" sz="2400" b="1" i="1" dirty="0">
                <a:solidFill>
                  <a:srgbClr val="7030A0"/>
                </a:solidFill>
              </a:rPr>
              <a:t>1.3 </a:t>
            </a:r>
            <a:r>
              <a:rPr lang="uk-UA" sz="2400" b="1" i="1" dirty="0">
                <a:solidFill>
                  <a:srgbClr val="FF0000"/>
                </a:solidFill>
              </a:rPr>
              <a:t>Території зі змішаним режимом</a:t>
            </a:r>
          </a:p>
          <a:p>
            <a:r>
              <a:rPr lang="uk-UA" sz="2400" b="1" i="1" dirty="0">
                <a:solidFill>
                  <a:srgbClr val="7030A0"/>
                </a:solidFill>
              </a:rPr>
              <a:t>1.4</a:t>
            </a:r>
            <a:r>
              <a:rPr lang="uk-UA" sz="2400" b="1" i="1" dirty="0">
                <a:solidFill>
                  <a:srgbClr val="FF0000"/>
                </a:solidFill>
              </a:rPr>
              <a:t> Безконтрольні простори </a:t>
            </a:r>
          </a:p>
        </p:txBody>
      </p:sp>
      <p:pic>
        <p:nvPicPr>
          <p:cNvPr id="11266" name="Picture 2" descr="Картинки по запросу &quot;глобализация картин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51466" y="44854"/>
            <a:ext cx="3819012" cy="238564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Картинки по запросу &quot;глобализация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032" y="4519057"/>
            <a:ext cx="3819012" cy="233894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Картинки по запросу &quot;глобализация картинки&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5148" y="69522"/>
            <a:ext cx="3756830" cy="2504553"/>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Картинки по запросу &quot;глобализация картинки&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5898" y="4402526"/>
            <a:ext cx="4320480" cy="2455474"/>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Картинки по запросу &quot;горы картинки&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3044" y="2500328"/>
            <a:ext cx="3594938" cy="1902198"/>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Картинки по запросу &quot;антарктида картинки&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2054" y="2079994"/>
            <a:ext cx="3893350" cy="2593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51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14000">
              <a:schemeClr val="accent5">
                <a:lumMod val="20000"/>
                <a:lumOff val="80000"/>
              </a:schemeClr>
            </a:gs>
            <a:gs pos="38000">
              <a:schemeClr val="accent3">
                <a:lumMod val="20000"/>
                <a:lumOff val="80000"/>
              </a:schemeClr>
            </a:gs>
            <a:gs pos="66000">
              <a:schemeClr val="accent6">
                <a:lumMod val="20000"/>
                <a:lumOff val="80000"/>
              </a:schemeClr>
            </a:gs>
            <a:gs pos="88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852" y="2780928"/>
            <a:ext cx="4680520" cy="1584157"/>
          </a:xfrm>
        </p:spPr>
        <p:txBody>
          <a:bodyPr/>
          <a:lstStyle/>
          <a:p>
            <a:r>
              <a:rPr lang="uk-UA" b="1" i="1" dirty="0">
                <a:solidFill>
                  <a:srgbClr val="FF0000"/>
                </a:solidFill>
              </a:rPr>
              <a:t>Міжнародно-правова класифікація територій</a:t>
            </a:r>
          </a:p>
        </p:txBody>
      </p:sp>
      <p:pic>
        <p:nvPicPr>
          <p:cNvPr id="14338" name="Picture 2" descr="Картинки по запросу &quot;территории со смешанным режимом в международном праве&quot;"/>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1587" t="19657" b="2478"/>
          <a:stretch/>
        </p:blipFill>
        <p:spPr bwMode="auto">
          <a:xfrm>
            <a:off x="4810784" y="-39883"/>
            <a:ext cx="7272808" cy="6897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57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51540"/>
            <a:ext cx="5374332" cy="6417820"/>
          </a:xfrm>
        </p:spPr>
        <p:txBody>
          <a:bodyPr rtlCol="0">
            <a:normAutofit/>
          </a:bodyPr>
          <a:lstStyle/>
          <a:p>
            <a:r>
              <a:rPr lang="uk-UA" sz="2700" b="1" dirty="0">
                <a:solidFill>
                  <a:srgbClr val="FF0000"/>
                </a:solidFill>
              </a:rPr>
              <a:t>1.1. Природно-фізичні та географічні території, що належать державі – суверенні території:</a:t>
            </a:r>
            <a:br>
              <a:rPr lang="uk-UA" sz="2700" b="1" dirty="0">
                <a:solidFill>
                  <a:srgbClr val="FF0000"/>
                </a:solidFill>
              </a:rPr>
            </a:br>
            <a:br>
              <a:rPr lang="uk-UA" sz="2700" b="1" dirty="0">
                <a:solidFill>
                  <a:srgbClr val="FF0000"/>
                </a:solidFill>
              </a:rPr>
            </a:br>
            <a:r>
              <a:rPr lang="uk-UA" sz="2700" b="1" dirty="0">
                <a:solidFill>
                  <a:schemeClr val="accent6">
                    <a:lumMod val="75000"/>
                  </a:schemeClr>
                </a:solidFill>
              </a:rPr>
              <a:t>суходільний, водний та повітряний простір</a:t>
            </a:r>
            <a:br>
              <a:rPr lang="uk-UA" sz="2700" b="1" dirty="0">
                <a:solidFill>
                  <a:schemeClr val="accent6">
                    <a:lumMod val="75000"/>
                  </a:schemeClr>
                </a:solidFill>
              </a:rPr>
            </a:br>
            <a:r>
              <a:rPr lang="uk-UA" sz="2000" b="1" dirty="0">
                <a:solidFill>
                  <a:schemeClr val="accent6">
                    <a:lumMod val="75000"/>
                  </a:schemeClr>
                </a:solidFill>
              </a:rPr>
              <a:t>(а також </a:t>
            </a:r>
            <a:r>
              <a:rPr lang="uk-UA" sz="2000" b="1" dirty="0" err="1">
                <a:solidFill>
                  <a:schemeClr val="accent6">
                    <a:lumMod val="75000"/>
                  </a:schemeClr>
                </a:solidFill>
              </a:rPr>
              <a:t>держ</a:t>
            </a:r>
            <a:r>
              <a:rPr lang="uk-UA" sz="2000" b="1" dirty="0">
                <a:solidFill>
                  <a:schemeClr val="accent6">
                    <a:lumMod val="75000"/>
                  </a:schemeClr>
                </a:solidFill>
              </a:rPr>
              <a:t>. кордони, прибережні острови, анклави, бухти, морські судна, повітряні та космічні кораблі, трубопроводи у відкритому морі, посольства)</a:t>
            </a:r>
            <a:br>
              <a:rPr lang="uk-UA" sz="2000" b="1" dirty="0">
                <a:solidFill>
                  <a:schemeClr val="accent6">
                    <a:lumMod val="75000"/>
                  </a:schemeClr>
                </a:solidFill>
              </a:rPr>
            </a:br>
            <a:br>
              <a:rPr lang="uk-UA" sz="2000" b="1" dirty="0">
                <a:solidFill>
                  <a:schemeClr val="accent6">
                    <a:lumMod val="75000"/>
                  </a:schemeClr>
                </a:solidFill>
              </a:rPr>
            </a:br>
            <a:r>
              <a:rPr lang="uk-UA" sz="2000" b="1" dirty="0">
                <a:solidFill>
                  <a:schemeClr val="accent6">
                    <a:lumMod val="75000"/>
                  </a:schemeClr>
                </a:solidFill>
              </a:rPr>
              <a:t>194 незалежні д-ви (193 членів ООН + Ватикан), загалом близько 252 країн</a:t>
            </a:r>
            <a:br>
              <a:rPr lang="uk-UA" sz="2000" b="1" dirty="0">
                <a:solidFill>
                  <a:schemeClr val="accent6">
                    <a:lumMod val="75000"/>
                  </a:schemeClr>
                </a:solidFill>
              </a:rPr>
            </a:br>
            <a:br>
              <a:rPr lang="uk-UA" sz="2000" b="1" dirty="0">
                <a:solidFill>
                  <a:schemeClr val="accent6">
                    <a:lumMod val="75000"/>
                  </a:schemeClr>
                </a:solidFill>
              </a:rPr>
            </a:br>
            <a:r>
              <a:rPr lang="uk-UA" sz="2000" b="1" dirty="0">
                <a:solidFill>
                  <a:srgbClr val="FF0000"/>
                </a:solidFill>
              </a:rPr>
              <a:t>!!! людиною освоєно лише 60% суші (ойкумена), забудовано 20%, 15% взагалі не заселені</a:t>
            </a:r>
          </a:p>
        </p:txBody>
      </p:sp>
      <p:pic>
        <p:nvPicPr>
          <p:cNvPr id="12296" name="Picture 8" descr="Картинки по запросу &quot;карта стран ООН картинки&quot;"/>
          <p:cNvPicPr>
            <a:picLocks noChangeAspect="1" noChangeArrowheads="1"/>
          </p:cNvPicPr>
          <p:nvPr/>
        </p:nvPicPr>
        <p:blipFill rotWithShape="1">
          <a:blip r:embed="rId3">
            <a:extLst>
              <a:ext uri="{28A0092B-C50C-407E-A947-70E740481C1C}">
                <a14:useLocalDpi xmlns:a14="http://schemas.microsoft.com/office/drawing/2010/main" val="0"/>
              </a:ext>
            </a:extLst>
          </a:blip>
          <a:srcRect l="1037" t="6639" r="-1037" b="10373"/>
          <a:stretch/>
        </p:blipFill>
        <p:spPr bwMode="auto">
          <a:xfrm>
            <a:off x="5014292" y="3150076"/>
            <a:ext cx="6941571" cy="3600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298" name="Picture 10" descr="Картинки по запросу &quot;карта стран ООН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3286" y="20608"/>
            <a:ext cx="5555539" cy="35516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300" name="Picture 12" descr="Картинки по запросу &quot;карта стран ООН картинки&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161943" y="332656"/>
            <a:ext cx="3503154" cy="27363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08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Текст 2"/>
          <p:cNvSpPr>
            <a:spLocks noGrp="1"/>
          </p:cNvSpPr>
          <p:nvPr>
            <p:ph type="body" sz="half" idx="2"/>
          </p:nvPr>
        </p:nvSpPr>
        <p:spPr>
          <a:xfrm>
            <a:off x="117748" y="2312"/>
            <a:ext cx="4392488" cy="6855688"/>
          </a:xfrm>
        </p:spPr>
        <p:txBody>
          <a:bodyPr>
            <a:normAutofit fontScale="85000" lnSpcReduction="10000"/>
          </a:bodyPr>
          <a:lstStyle/>
          <a:p>
            <a:r>
              <a:rPr lang="uk-UA" sz="1900" b="1" dirty="0">
                <a:solidFill>
                  <a:schemeClr val="accent6">
                    <a:lumMod val="75000"/>
                  </a:schemeClr>
                </a:solidFill>
              </a:rPr>
              <a:t>За міжнародним правом територіальна цілісність та політична незалежність держави є </a:t>
            </a:r>
            <a:r>
              <a:rPr lang="uk-UA" sz="1900" b="1" dirty="0">
                <a:solidFill>
                  <a:srgbClr val="FF0000"/>
                </a:solidFill>
              </a:rPr>
              <a:t>недоторканими!!!</a:t>
            </a:r>
            <a:endParaRPr lang="uk-UA" sz="1900" b="1" dirty="0">
              <a:solidFill>
                <a:schemeClr val="accent6">
                  <a:lumMod val="75000"/>
                </a:schemeClr>
              </a:solidFill>
            </a:endParaRPr>
          </a:p>
          <a:p>
            <a:pPr algn="ctr"/>
            <a:r>
              <a:rPr lang="uk-UA" sz="1700" b="1" dirty="0">
                <a:solidFill>
                  <a:srgbClr val="FF0000"/>
                </a:solidFill>
              </a:rPr>
              <a:t>Правомірні шляхи зміни державної території:</a:t>
            </a:r>
          </a:p>
          <a:p>
            <a:pPr marL="342900" indent="-342900">
              <a:buAutoNum type="arabicPeriod"/>
            </a:pPr>
            <a:r>
              <a:rPr lang="uk-UA" sz="1800" b="1" dirty="0">
                <a:solidFill>
                  <a:srgbClr val="FF0000"/>
                </a:solidFill>
              </a:rPr>
              <a:t>Створення нових незалежних держав</a:t>
            </a:r>
            <a:r>
              <a:rPr lang="uk-UA" sz="1800" b="1" dirty="0">
                <a:solidFill>
                  <a:schemeClr val="accent6">
                    <a:lumMod val="75000"/>
                  </a:schemeClr>
                </a:solidFill>
              </a:rPr>
              <a:t> за результатами референдуму</a:t>
            </a:r>
          </a:p>
          <a:p>
            <a:pPr marL="342900" indent="-342900">
              <a:buAutoNum type="arabicPeriod"/>
            </a:pPr>
            <a:r>
              <a:rPr lang="uk-UA" sz="1800" b="1" dirty="0">
                <a:solidFill>
                  <a:srgbClr val="FF0000"/>
                </a:solidFill>
              </a:rPr>
              <a:t>Повернення території </a:t>
            </a:r>
            <a:r>
              <a:rPr lang="uk-UA" sz="1800" b="1" dirty="0">
                <a:solidFill>
                  <a:schemeClr val="accent6">
                    <a:lumMod val="75000"/>
                  </a:schemeClr>
                </a:solidFill>
              </a:rPr>
              <a:t>за результатами відновлення історичних прав на незаконно відторгнуті раніше частини (Японія 28.02. 2022 заявила намір повернути свої споконвічні Курильські острови, відторгнуті СРСР у 1945 р. за результатами окупації їх радянськими військами після японсько-радянської війни)</a:t>
            </a:r>
          </a:p>
          <a:p>
            <a:r>
              <a:rPr lang="uk-UA" sz="1700" b="1" dirty="0">
                <a:solidFill>
                  <a:srgbClr val="FF0000"/>
                </a:solidFill>
              </a:rPr>
              <a:t>По відношенню до території можливі:</a:t>
            </a:r>
          </a:p>
          <a:p>
            <a:pPr marL="285750" indent="-285750">
              <a:buFontTx/>
              <a:buChar char="-"/>
            </a:pPr>
            <a:r>
              <a:rPr lang="uk-UA" sz="1800" b="1" dirty="0">
                <a:solidFill>
                  <a:srgbClr val="FF0000"/>
                </a:solidFill>
              </a:rPr>
              <a:t>Оренда</a:t>
            </a:r>
            <a:r>
              <a:rPr lang="uk-UA" sz="1800" b="1" dirty="0">
                <a:solidFill>
                  <a:schemeClr val="accent6">
                    <a:lumMod val="75000"/>
                  </a:schemeClr>
                </a:solidFill>
              </a:rPr>
              <a:t> (для створення військово-морських та повітряних баз)</a:t>
            </a:r>
          </a:p>
          <a:p>
            <a:pPr marL="285750" indent="-285750">
              <a:buFontTx/>
              <a:buChar char="-"/>
            </a:pPr>
            <a:r>
              <a:rPr lang="uk-UA" sz="1800" b="1" dirty="0">
                <a:solidFill>
                  <a:srgbClr val="FF0000"/>
                </a:solidFill>
              </a:rPr>
              <a:t>Продаж</a:t>
            </a:r>
            <a:r>
              <a:rPr lang="uk-UA" sz="1800" b="1" dirty="0">
                <a:solidFill>
                  <a:schemeClr val="accent6">
                    <a:lumMod val="75000"/>
                  </a:schemeClr>
                </a:solidFill>
              </a:rPr>
              <a:t> (30.03.1867 р. Аляска за 7,2 млн </a:t>
            </a:r>
            <a:r>
              <a:rPr lang="uk-UA" sz="1800" b="1" dirty="0" err="1">
                <a:solidFill>
                  <a:schemeClr val="accent6">
                    <a:lumMod val="75000"/>
                  </a:schemeClr>
                </a:solidFill>
              </a:rPr>
              <a:t>дол</a:t>
            </a:r>
            <a:r>
              <a:rPr lang="uk-UA" sz="1800" b="1" dirty="0">
                <a:solidFill>
                  <a:schemeClr val="accent6">
                    <a:lumMod val="75000"/>
                  </a:schemeClr>
                </a:solidFill>
              </a:rPr>
              <a:t> =11 млн золотих рублів)</a:t>
            </a:r>
          </a:p>
          <a:p>
            <a:pPr marL="285750" indent="-285750">
              <a:buFontTx/>
              <a:buChar char="-"/>
            </a:pPr>
            <a:r>
              <a:rPr lang="uk-UA" sz="1800" b="1" dirty="0" err="1">
                <a:solidFill>
                  <a:srgbClr val="FF0000"/>
                </a:solidFill>
              </a:rPr>
              <a:t>Цессія</a:t>
            </a:r>
            <a:r>
              <a:rPr lang="uk-UA" sz="1800" b="1" dirty="0">
                <a:solidFill>
                  <a:srgbClr val="FF0000"/>
                </a:solidFill>
              </a:rPr>
              <a:t> </a:t>
            </a:r>
            <a:r>
              <a:rPr lang="uk-UA" sz="1800" b="1" dirty="0">
                <a:solidFill>
                  <a:schemeClr val="accent6">
                    <a:lumMod val="75000"/>
                  </a:schemeClr>
                </a:solidFill>
              </a:rPr>
              <a:t>(дарування частини території за взаємною згодою)</a:t>
            </a:r>
          </a:p>
          <a:p>
            <a:r>
              <a:rPr lang="uk-UA" sz="1800" b="1" dirty="0"/>
              <a:t>На сьогодні спірними вважаються більше 50 суходільних кордонів між державами, близько 150 морських кордонів, 30 островів</a:t>
            </a:r>
          </a:p>
          <a:p>
            <a:r>
              <a:rPr lang="uk-UA" sz="1800" b="1" dirty="0"/>
              <a:t>Сучасним </a:t>
            </a:r>
            <a:r>
              <a:rPr lang="uk-UA" sz="1800" b="1" dirty="0" err="1"/>
              <a:t>міжнар</a:t>
            </a:r>
            <a:r>
              <a:rPr lang="uk-UA" sz="1800" b="1" dirty="0"/>
              <a:t> правом </a:t>
            </a:r>
            <a:r>
              <a:rPr lang="uk-UA" sz="1800" b="1" dirty="0">
                <a:solidFill>
                  <a:srgbClr val="FF0000"/>
                </a:solidFill>
              </a:rPr>
              <a:t>єдиний спосіб вирішення тер суперечок – мирне урегулювання</a:t>
            </a:r>
            <a:r>
              <a:rPr lang="uk-UA" sz="1800" b="1" dirty="0"/>
              <a:t>, а </a:t>
            </a:r>
            <a:r>
              <a:rPr lang="uk-UA" sz="1800" b="1" dirty="0" err="1"/>
              <a:t>терит</a:t>
            </a:r>
            <a:r>
              <a:rPr lang="uk-UA" sz="1800" b="1" dirty="0"/>
              <a:t> надбання, отримані з використанням загрози сили або з її застосуванням, визнаються </a:t>
            </a:r>
            <a:r>
              <a:rPr lang="uk-UA" sz="1800" b="1" dirty="0" err="1"/>
              <a:t>незакаконними</a:t>
            </a:r>
            <a:endParaRPr lang="uk-UA" sz="1800" b="1" dirty="0"/>
          </a:p>
        </p:txBody>
      </p:sp>
      <p:pic>
        <p:nvPicPr>
          <p:cNvPr id="13316" name="Picture 4" descr="Картинки по запросу &quot;продажа Аляски картинки&quot;"/>
          <p:cNvPicPr>
            <a:picLocks noChangeAspect="1" noChangeArrowheads="1"/>
          </p:cNvPicPr>
          <p:nvPr/>
        </p:nvPicPr>
        <p:blipFill rotWithShape="1">
          <a:blip r:embed="rId2">
            <a:extLst>
              <a:ext uri="{28A0092B-C50C-407E-A947-70E740481C1C}">
                <a14:useLocalDpi xmlns:a14="http://schemas.microsoft.com/office/drawing/2010/main" val="0"/>
              </a:ext>
            </a:extLst>
          </a:blip>
          <a:srcRect l="7834" t="15668" r="36457" b="14945"/>
          <a:stretch/>
        </p:blipFill>
        <p:spPr bwMode="auto">
          <a:xfrm>
            <a:off x="4438228" y="0"/>
            <a:ext cx="4608512" cy="2667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Картинки по запросу &quot;продажа Аляски картинки&quot;"/>
          <p:cNvPicPr>
            <a:picLocks noChangeAspect="1" noChangeArrowheads="1"/>
          </p:cNvPicPr>
          <p:nvPr/>
        </p:nvPicPr>
        <p:blipFill rotWithShape="1">
          <a:blip r:embed="rId3">
            <a:extLst>
              <a:ext uri="{28A0092B-C50C-407E-A947-70E740481C1C}">
                <a14:useLocalDpi xmlns:a14="http://schemas.microsoft.com/office/drawing/2010/main" val="0"/>
              </a:ext>
            </a:extLst>
          </a:blip>
          <a:srcRect t="8288"/>
          <a:stretch/>
        </p:blipFill>
        <p:spPr bwMode="auto">
          <a:xfrm>
            <a:off x="4964203" y="3096640"/>
            <a:ext cx="6148850" cy="37613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Картинки по запросу &quot;продажа Аляски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8628" y="429640"/>
            <a:ext cx="428625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03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3" name="Заголовок 1"/>
          <p:cNvSpPr>
            <a:spLocks noGrp="1"/>
          </p:cNvSpPr>
          <p:nvPr>
            <p:ph type="title"/>
          </p:nvPr>
        </p:nvSpPr>
        <p:spPr>
          <a:xfrm>
            <a:off x="4366220" y="192108"/>
            <a:ext cx="1475654" cy="695672"/>
          </a:xfrm>
        </p:spPr>
        <p:txBody>
          <a:bodyPr rtlCol="0">
            <a:normAutofit fontScale="90000"/>
          </a:bodyPr>
          <a:lstStyle/>
          <a:p>
            <a:pPr algn="ctr" rtl="0"/>
            <a:r>
              <a:rPr lang="ru-RU" b="1" dirty="0">
                <a:solidFill>
                  <a:srgbClr val="FF0000"/>
                </a:solidFill>
              </a:rPr>
              <a:t>ПЛАН</a:t>
            </a:r>
          </a:p>
        </p:txBody>
      </p:sp>
      <p:sp>
        <p:nvSpPr>
          <p:cNvPr id="14" name="Объект 2"/>
          <p:cNvSpPr>
            <a:spLocks noGrp="1"/>
          </p:cNvSpPr>
          <p:nvPr>
            <p:ph idx="1"/>
          </p:nvPr>
        </p:nvSpPr>
        <p:spPr>
          <a:xfrm>
            <a:off x="189756" y="901452"/>
            <a:ext cx="9601200" cy="4191000"/>
          </a:xfrm>
        </p:spPr>
        <p:txBody>
          <a:bodyPr rtlCol="0">
            <a:normAutofit/>
          </a:bodyPr>
          <a:lstStyle/>
          <a:p>
            <a:r>
              <a:rPr lang="ru-RU" sz="2800" b="1" dirty="0">
                <a:solidFill>
                  <a:srgbClr val="002060"/>
                </a:solidFill>
              </a:rPr>
              <a:t>Сутність категорії «простір» в суспільних науках. Специфіка розуміння «простору» в геополітиці</a:t>
            </a:r>
          </a:p>
          <a:p>
            <a:pPr rtl="0"/>
            <a:r>
              <a:rPr lang="ru-RU" sz="2800" b="1" dirty="0">
                <a:solidFill>
                  <a:srgbClr val="002060"/>
                </a:solidFill>
              </a:rPr>
              <a:t>Типологія геополітичного простору</a:t>
            </a:r>
          </a:p>
          <a:p>
            <a:pPr rtl="0"/>
            <a:r>
              <a:rPr lang="ru-RU" sz="2800" b="1" dirty="0">
                <a:solidFill>
                  <a:srgbClr val="002060"/>
                </a:solidFill>
              </a:rPr>
              <a:t>Геополітичне поле та його типологія</a:t>
            </a:r>
          </a:p>
        </p:txBody>
      </p:sp>
      <p:pic>
        <p:nvPicPr>
          <p:cNvPr id="2050" name="Picture 2" descr="Картинки по запросу &quot;spatial pictures&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051266"/>
            <a:ext cx="6166420" cy="38295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Картинки по запросу &quot;пляж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6420" y="3058162"/>
            <a:ext cx="6016585" cy="3799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28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100" name="Picture 4" descr="Купити карту світу для школярів і учнів, виготовлення та друк карт на  замовлення, карта світу на стіну для мандрівників">
            <a:extLst>
              <a:ext uri="{FF2B5EF4-FFF2-40B4-BE49-F238E27FC236}">
                <a16:creationId xmlns:a16="http://schemas.microsoft.com/office/drawing/2014/main" id="{212E2BD8-64DD-754A-A280-E8B591C8D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032" y="573049"/>
            <a:ext cx="9445793" cy="571190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89756" y="476672"/>
            <a:ext cx="4608512" cy="2160240"/>
          </a:xfrm>
        </p:spPr>
        <p:txBody>
          <a:bodyPr>
            <a:normAutofit fontScale="90000"/>
          </a:bodyPr>
          <a:lstStyle/>
          <a:p>
            <a:r>
              <a:rPr lang="uk-UA" sz="2000" b="1" dirty="0" err="1">
                <a:solidFill>
                  <a:schemeClr val="accent6">
                    <a:lumMod val="50000"/>
                  </a:schemeClr>
                </a:solidFill>
              </a:rPr>
              <a:t>росія</a:t>
            </a:r>
            <a:r>
              <a:rPr lang="uk-UA" sz="2000" b="1" dirty="0">
                <a:solidFill>
                  <a:schemeClr val="accent6">
                    <a:lumMod val="50000"/>
                  </a:schemeClr>
                </a:solidFill>
              </a:rPr>
              <a:t> 17 млн </a:t>
            </a:r>
            <a:r>
              <a:rPr lang="uk-UA" sz="2000" b="1" dirty="0" err="1">
                <a:solidFill>
                  <a:schemeClr val="accent6">
                    <a:lumMod val="50000"/>
                  </a:schemeClr>
                </a:solidFill>
              </a:rPr>
              <a:t>кв</a:t>
            </a:r>
            <a:r>
              <a:rPr lang="uk-UA" sz="2000" b="1" dirty="0">
                <a:solidFill>
                  <a:schemeClr val="accent6">
                    <a:lumMod val="50000"/>
                  </a:schemeClr>
                </a:solidFill>
              </a:rPr>
              <a:t>. км</a:t>
            </a:r>
            <a:br>
              <a:rPr lang="uk-UA" sz="2000" b="1" dirty="0">
                <a:solidFill>
                  <a:schemeClr val="accent6">
                    <a:lumMod val="50000"/>
                  </a:schemeClr>
                </a:solidFill>
              </a:rPr>
            </a:br>
            <a:r>
              <a:rPr lang="uk-UA" sz="2000" b="1" dirty="0">
                <a:solidFill>
                  <a:schemeClr val="accent6">
                    <a:lumMod val="50000"/>
                  </a:schemeClr>
                </a:solidFill>
              </a:rPr>
              <a:t>Канада 9,9 млн </a:t>
            </a:r>
            <a:r>
              <a:rPr lang="uk-UA" sz="2000" b="1" dirty="0" err="1">
                <a:solidFill>
                  <a:schemeClr val="accent6">
                    <a:lumMod val="50000"/>
                  </a:schemeClr>
                </a:solidFill>
              </a:rPr>
              <a:t>кв</a:t>
            </a:r>
            <a:r>
              <a:rPr lang="uk-UA" sz="2000" b="1" dirty="0">
                <a:solidFill>
                  <a:schemeClr val="accent6">
                    <a:lumMod val="50000"/>
                  </a:schemeClr>
                </a:solidFill>
              </a:rPr>
              <a:t>. км</a:t>
            </a:r>
            <a:br>
              <a:rPr lang="uk-UA" sz="2000" b="1" dirty="0">
                <a:solidFill>
                  <a:schemeClr val="accent6">
                    <a:lumMod val="50000"/>
                  </a:schemeClr>
                </a:solidFill>
              </a:rPr>
            </a:br>
            <a:r>
              <a:rPr lang="uk-UA" sz="2000" b="1" dirty="0">
                <a:solidFill>
                  <a:schemeClr val="accent6">
                    <a:lumMod val="50000"/>
                  </a:schemeClr>
                </a:solidFill>
              </a:rPr>
              <a:t>Китай 9,6 млн </a:t>
            </a:r>
            <a:r>
              <a:rPr lang="uk-UA" sz="2000" b="1" dirty="0" err="1">
                <a:solidFill>
                  <a:schemeClr val="accent6">
                    <a:lumMod val="50000"/>
                  </a:schemeClr>
                </a:solidFill>
              </a:rPr>
              <a:t>кв</a:t>
            </a:r>
            <a:r>
              <a:rPr lang="uk-UA" sz="2000" b="1" dirty="0">
                <a:solidFill>
                  <a:schemeClr val="accent6">
                    <a:lumMod val="50000"/>
                  </a:schemeClr>
                </a:solidFill>
              </a:rPr>
              <a:t>. км </a:t>
            </a:r>
            <a:br>
              <a:rPr lang="uk-UA" sz="2000" b="1" dirty="0">
                <a:solidFill>
                  <a:schemeClr val="accent6">
                    <a:lumMod val="50000"/>
                  </a:schemeClr>
                </a:solidFill>
              </a:rPr>
            </a:br>
            <a:r>
              <a:rPr lang="uk-UA" sz="2000" b="1" dirty="0">
                <a:solidFill>
                  <a:schemeClr val="accent6">
                    <a:lumMod val="50000"/>
                  </a:schemeClr>
                </a:solidFill>
              </a:rPr>
              <a:t>США 9,4 млн </a:t>
            </a:r>
            <a:r>
              <a:rPr lang="uk-UA" sz="2000" b="1" dirty="0" err="1">
                <a:solidFill>
                  <a:schemeClr val="accent6">
                    <a:lumMod val="50000"/>
                  </a:schemeClr>
                </a:solidFill>
              </a:rPr>
              <a:t>кв</a:t>
            </a:r>
            <a:r>
              <a:rPr lang="uk-UA" sz="2000" b="1" dirty="0">
                <a:solidFill>
                  <a:schemeClr val="accent6">
                    <a:lumMod val="50000"/>
                  </a:schemeClr>
                </a:solidFill>
              </a:rPr>
              <a:t>. км</a:t>
            </a:r>
            <a:br>
              <a:rPr lang="uk-UA" sz="2000" b="1" dirty="0">
                <a:solidFill>
                  <a:schemeClr val="accent6">
                    <a:lumMod val="50000"/>
                  </a:schemeClr>
                </a:solidFill>
              </a:rPr>
            </a:br>
            <a:r>
              <a:rPr lang="uk-UA" sz="2000" b="1" dirty="0">
                <a:solidFill>
                  <a:schemeClr val="accent6">
                    <a:lumMod val="50000"/>
                  </a:schemeClr>
                </a:solidFill>
              </a:rPr>
              <a:t>Бразилія 8,5 млн </a:t>
            </a:r>
            <a:r>
              <a:rPr lang="uk-UA" sz="2000" b="1" dirty="0" err="1">
                <a:solidFill>
                  <a:schemeClr val="accent6">
                    <a:lumMod val="50000"/>
                  </a:schemeClr>
                </a:solidFill>
              </a:rPr>
              <a:t>кв</a:t>
            </a:r>
            <a:r>
              <a:rPr lang="uk-UA" sz="2000" b="1" dirty="0">
                <a:solidFill>
                  <a:schemeClr val="accent6">
                    <a:lumMod val="50000"/>
                  </a:schemeClr>
                </a:solidFill>
              </a:rPr>
              <a:t>. км.</a:t>
            </a:r>
            <a:br>
              <a:rPr lang="uk-UA" sz="2000" b="1" dirty="0">
                <a:solidFill>
                  <a:schemeClr val="accent6">
                    <a:lumMod val="50000"/>
                  </a:schemeClr>
                </a:solidFill>
              </a:rPr>
            </a:br>
            <a:r>
              <a:rPr lang="uk-UA" sz="2000" b="1" dirty="0">
                <a:solidFill>
                  <a:schemeClr val="accent6">
                    <a:lumMod val="50000"/>
                  </a:schemeClr>
                </a:solidFill>
              </a:rPr>
              <a:t>…..</a:t>
            </a:r>
            <a:br>
              <a:rPr lang="uk-UA" sz="2000" b="1" dirty="0">
                <a:solidFill>
                  <a:schemeClr val="accent6">
                    <a:lumMod val="50000"/>
                  </a:schemeClr>
                </a:solidFill>
              </a:rPr>
            </a:br>
            <a:r>
              <a:rPr lang="uk-UA" sz="2000" b="1" dirty="0">
                <a:solidFill>
                  <a:schemeClr val="accent6">
                    <a:lumMod val="50000"/>
                  </a:schemeClr>
                </a:solidFill>
              </a:rPr>
              <a:t>Монако 1,96 </a:t>
            </a:r>
            <a:r>
              <a:rPr lang="uk-UA" sz="2000" b="1" dirty="0" err="1">
                <a:solidFill>
                  <a:schemeClr val="accent6">
                    <a:lumMod val="50000"/>
                  </a:schemeClr>
                </a:solidFill>
              </a:rPr>
              <a:t>кв</a:t>
            </a:r>
            <a:r>
              <a:rPr lang="uk-UA" sz="2000" b="1" dirty="0">
                <a:solidFill>
                  <a:schemeClr val="accent6">
                    <a:lumMod val="50000"/>
                  </a:schemeClr>
                </a:solidFill>
              </a:rPr>
              <a:t>. км</a:t>
            </a:r>
            <a:br>
              <a:rPr lang="uk-UA" sz="2000" b="1" dirty="0">
                <a:solidFill>
                  <a:schemeClr val="accent6">
                    <a:lumMod val="50000"/>
                  </a:schemeClr>
                </a:solidFill>
              </a:rPr>
            </a:br>
            <a:r>
              <a:rPr lang="uk-UA" sz="2000" b="1" dirty="0">
                <a:solidFill>
                  <a:schemeClr val="accent6">
                    <a:lumMod val="50000"/>
                  </a:schemeClr>
                </a:solidFill>
              </a:rPr>
              <a:t>Ватикан 0,4 </a:t>
            </a:r>
            <a:r>
              <a:rPr lang="uk-UA" sz="2000" b="1" dirty="0" err="1">
                <a:solidFill>
                  <a:schemeClr val="accent6">
                    <a:lumMod val="50000"/>
                  </a:schemeClr>
                </a:solidFill>
              </a:rPr>
              <a:t>кв</a:t>
            </a:r>
            <a:r>
              <a:rPr lang="uk-UA" sz="2000" b="1" dirty="0">
                <a:solidFill>
                  <a:schemeClr val="accent6">
                    <a:lumMod val="50000"/>
                  </a:schemeClr>
                </a:solidFill>
              </a:rPr>
              <a:t>. км</a:t>
            </a:r>
            <a:br>
              <a:rPr lang="uk-UA" sz="2000" b="1" dirty="0">
                <a:solidFill>
                  <a:schemeClr val="accent6">
                    <a:lumMod val="50000"/>
                  </a:schemeClr>
                </a:solidFill>
              </a:rPr>
            </a:br>
            <a:endParaRPr lang="uk-UA" sz="2000" b="1" dirty="0">
              <a:solidFill>
                <a:schemeClr val="accent6">
                  <a:lumMod val="50000"/>
                </a:schemeClr>
              </a:solidFill>
            </a:endParaRPr>
          </a:p>
        </p:txBody>
      </p:sp>
      <p:sp>
        <p:nvSpPr>
          <p:cNvPr id="3" name="Текст 2"/>
          <p:cNvSpPr>
            <a:spLocks noGrp="1"/>
          </p:cNvSpPr>
          <p:nvPr>
            <p:ph type="body" sz="half" idx="2"/>
          </p:nvPr>
        </p:nvSpPr>
        <p:spPr>
          <a:xfrm>
            <a:off x="0" y="3145006"/>
            <a:ext cx="5086300" cy="3316407"/>
          </a:xfrm>
        </p:spPr>
        <p:txBody>
          <a:bodyPr>
            <a:noAutofit/>
          </a:bodyPr>
          <a:lstStyle/>
          <a:p>
            <a:r>
              <a:rPr lang="uk-UA" sz="2000" b="1" i="1" dirty="0">
                <a:solidFill>
                  <a:schemeClr val="accent6">
                    <a:lumMod val="75000"/>
                  </a:schemeClr>
                </a:solidFill>
              </a:rPr>
              <a:t>В якості геополітичного чинника </a:t>
            </a:r>
            <a:r>
              <a:rPr lang="uk-UA" sz="2000" b="1" i="1" dirty="0">
                <a:solidFill>
                  <a:srgbClr val="FF0000"/>
                </a:solidFill>
              </a:rPr>
              <a:t>характеристика простору суші вимірюється:</a:t>
            </a:r>
          </a:p>
          <a:p>
            <a:pPr marL="342900" indent="-342900">
              <a:buFont typeface="Arial" panose="020B0604020202020204" pitchFamily="34" charset="0"/>
              <a:buChar char="•"/>
            </a:pPr>
            <a:r>
              <a:rPr lang="uk-UA" sz="2000" b="1" i="1" dirty="0">
                <a:solidFill>
                  <a:schemeClr val="accent6">
                    <a:lumMod val="75000"/>
                  </a:schemeClr>
                </a:solidFill>
              </a:rPr>
              <a:t>розмірами території держави,</a:t>
            </a:r>
          </a:p>
          <a:p>
            <a:pPr marL="342900" indent="-342900">
              <a:buFont typeface="Arial" panose="020B0604020202020204" pitchFamily="34" charset="0"/>
              <a:buChar char="•"/>
            </a:pPr>
            <a:r>
              <a:rPr lang="uk-UA" sz="2000" b="1" i="1" dirty="0">
                <a:solidFill>
                  <a:schemeClr val="accent6">
                    <a:lumMod val="75000"/>
                  </a:schemeClr>
                </a:solidFill>
              </a:rPr>
              <a:t>можливостями виходу до моря,</a:t>
            </a:r>
          </a:p>
          <a:p>
            <a:pPr marL="342900" indent="-342900">
              <a:buFont typeface="Arial" panose="020B0604020202020204" pitchFamily="34" charset="0"/>
              <a:buChar char="•"/>
            </a:pPr>
            <a:r>
              <a:rPr lang="uk-UA" sz="2000" b="1" i="1" dirty="0">
                <a:solidFill>
                  <a:schemeClr val="accent6">
                    <a:lumMod val="75000"/>
                  </a:schemeClr>
                </a:solidFill>
              </a:rPr>
              <a:t>кліматом,</a:t>
            </a:r>
          </a:p>
          <a:p>
            <a:pPr marL="342900" indent="-342900">
              <a:buFont typeface="Arial" panose="020B0604020202020204" pitchFamily="34" charset="0"/>
              <a:buChar char="•"/>
            </a:pPr>
            <a:r>
              <a:rPr lang="uk-UA" sz="2000" b="1" i="1" dirty="0">
                <a:solidFill>
                  <a:schemeClr val="accent6">
                    <a:lumMod val="75000"/>
                  </a:schemeClr>
                </a:solidFill>
              </a:rPr>
              <a:t>родючістю землі, </a:t>
            </a:r>
          </a:p>
          <a:p>
            <a:pPr marL="342900" indent="-342900">
              <a:buFont typeface="Arial" panose="020B0604020202020204" pitchFamily="34" charset="0"/>
              <a:buChar char="•"/>
            </a:pPr>
            <a:r>
              <a:rPr lang="uk-UA" sz="2000" b="1" i="1" dirty="0">
                <a:solidFill>
                  <a:schemeClr val="accent6">
                    <a:lumMod val="75000"/>
                  </a:schemeClr>
                </a:solidFill>
              </a:rPr>
              <a:t>можливостями створення відновлювальних джерел енергії</a:t>
            </a:r>
          </a:p>
        </p:txBody>
      </p:sp>
      <p:sp>
        <p:nvSpPr>
          <p:cNvPr id="5" name="Текст 2"/>
          <p:cNvSpPr txBox="1">
            <a:spLocks/>
          </p:cNvSpPr>
          <p:nvPr/>
        </p:nvSpPr>
        <p:spPr>
          <a:xfrm>
            <a:off x="989013" y="4800600"/>
            <a:ext cx="3276599" cy="1371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600"/>
              </a:spcBef>
              <a:buFont typeface="Arial"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9pPr>
          </a:lstStyle>
          <a:p>
            <a:endParaRPr lang="uk-UA" dirty="0"/>
          </a:p>
        </p:txBody>
      </p:sp>
      <p:sp>
        <p:nvSpPr>
          <p:cNvPr id="6" name="Текст 2"/>
          <p:cNvSpPr txBox="1">
            <a:spLocks/>
          </p:cNvSpPr>
          <p:nvPr/>
        </p:nvSpPr>
        <p:spPr>
          <a:xfrm>
            <a:off x="989013" y="4800600"/>
            <a:ext cx="3276599" cy="1371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600"/>
              </a:spcBef>
              <a:buFont typeface="Arial"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9pPr>
          </a:lstStyle>
          <a:p>
            <a:endParaRPr lang="uk-UA" dirty="0"/>
          </a:p>
        </p:txBody>
      </p:sp>
    </p:spTree>
    <p:extLst>
      <p:ext uri="{BB962C8B-B14F-4D97-AF65-F5344CB8AC3E}">
        <p14:creationId xmlns:p14="http://schemas.microsoft.com/office/powerpoint/2010/main" val="192898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0019" y="59462"/>
            <a:ext cx="4608512" cy="771922"/>
          </a:xfrm>
        </p:spPr>
        <p:txBody>
          <a:bodyPr>
            <a:noAutofit/>
          </a:bodyPr>
          <a:lstStyle/>
          <a:p>
            <a:r>
              <a:rPr lang="uk-UA" sz="3600" b="1" i="1" dirty="0">
                <a:solidFill>
                  <a:schemeClr val="accent6">
                    <a:lumMod val="75000"/>
                  </a:schemeClr>
                </a:solidFill>
              </a:rPr>
              <a:t>Морський</a:t>
            </a:r>
            <a:r>
              <a:rPr lang="uk-UA" sz="3600" b="1" dirty="0">
                <a:solidFill>
                  <a:schemeClr val="accent6">
                    <a:lumMod val="75000"/>
                  </a:schemeClr>
                </a:solidFill>
              </a:rPr>
              <a:t> </a:t>
            </a:r>
            <a:r>
              <a:rPr lang="uk-UA" sz="3600" b="1" i="1" dirty="0">
                <a:solidFill>
                  <a:schemeClr val="accent6">
                    <a:lumMod val="75000"/>
                  </a:schemeClr>
                </a:solidFill>
              </a:rPr>
              <a:t>простір</a:t>
            </a:r>
          </a:p>
        </p:txBody>
      </p:sp>
      <p:sp>
        <p:nvSpPr>
          <p:cNvPr id="3" name="Текст 2"/>
          <p:cNvSpPr>
            <a:spLocks noGrp="1"/>
          </p:cNvSpPr>
          <p:nvPr>
            <p:ph type="body" sz="half" idx="2"/>
          </p:nvPr>
        </p:nvSpPr>
        <p:spPr>
          <a:xfrm>
            <a:off x="62654" y="824980"/>
            <a:ext cx="5527702" cy="5618112"/>
          </a:xfrm>
        </p:spPr>
        <p:txBody>
          <a:bodyPr>
            <a:noAutofit/>
          </a:bodyPr>
          <a:lstStyle/>
          <a:p>
            <a:r>
              <a:rPr lang="uk-UA" sz="2200" b="1" i="1" dirty="0">
                <a:solidFill>
                  <a:srgbClr val="002060"/>
                </a:solidFill>
              </a:rPr>
              <a:t>регулювання міжнародним морським правом, зокрема Конвенцією ООН з морського права (підписана у 1982, набрала чинності у 1994 р., ратифікували 159 країн)</a:t>
            </a:r>
          </a:p>
          <a:p>
            <a:pPr marL="342900" indent="-342900">
              <a:buFontTx/>
              <a:buChar char="-"/>
            </a:pPr>
            <a:r>
              <a:rPr lang="uk-UA" sz="2200" b="1" i="1" dirty="0">
                <a:solidFill>
                  <a:srgbClr val="002060"/>
                </a:solidFill>
              </a:rPr>
              <a:t>визначає правовий статус морських просторів</a:t>
            </a:r>
          </a:p>
          <a:p>
            <a:pPr marL="342900" indent="-342900">
              <a:buFontTx/>
              <a:buChar char="-"/>
            </a:pPr>
            <a:r>
              <a:rPr lang="uk-UA" sz="2200" b="1" i="1" dirty="0">
                <a:solidFill>
                  <a:srgbClr val="002060"/>
                </a:solidFill>
              </a:rPr>
              <a:t>встановлює поділ морського простору між державами, регулює норми про внутрішні води, відкрите море, виняткову економічну зону, континентальний шельф</a:t>
            </a:r>
          </a:p>
          <a:p>
            <a:pPr marL="342900" indent="-342900">
              <a:buFontTx/>
              <a:buChar char="-"/>
            </a:pPr>
            <a:r>
              <a:rPr lang="uk-UA" sz="2200" b="1" i="1" dirty="0">
                <a:solidFill>
                  <a:srgbClr val="002060"/>
                </a:solidFill>
              </a:rPr>
              <a:t>регулювання відносин між державами згідно з їх діяльністю у Світовому океані (міжнародне судноплавство, рибальство, розвідка морського </a:t>
            </a:r>
            <a:r>
              <a:rPr lang="uk-UA" sz="2200" b="1" i="1" dirty="0" err="1">
                <a:solidFill>
                  <a:srgbClr val="002060"/>
                </a:solidFill>
              </a:rPr>
              <a:t>дна</a:t>
            </a:r>
            <a:r>
              <a:rPr lang="uk-UA" sz="2200" b="1" i="1" dirty="0">
                <a:solidFill>
                  <a:srgbClr val="002060"/>
                </a:solidFill>
              </a:rPr>
              <a:t>, охорона живих ресурсів моря, будівництво установок та споруд тощо)</a:t>
            </a:r>
          </a:p>
          <a:p>
            <a:pPr marL="342900" indent="-342900">
              <a:buFontTx/>
              <a:buChar char="-"/>
            </a:pPr>
            <a:endParaRPr lang="uk-UA" sz="2400" b="1" i="1" dirty="0">
              <a:solidFill>
                <a:schemeClr val="accent6">
                  <a:lumMod val="75000"/>
                </a:schemeClr>
              </a:solidFill>
            </a:endParaRPr>
          </a:p>
          <a:p>
            <a:pPr marL="342900" indent="-342900">
              <a:buFontTx/>
              <a:buChar char="-"/>
            </a:pPr>
            <a:endParaRPr lang="uk-UA" sz="2400" b="1" i="1" dirty="0">
              <a:solidFill>
                <a:schemeClr val="accent6">
                  <a:lumMod val="75000"/>
                </a:schemeClr>
              </a:solidFill>
            </a:endParaRPr>
          </a:p>
          <a:p>
            <a:endParaRPr lang="uk-UA" sz="2400" b="1" dirty="0">
              <a:solidFill>
                <a:srgbClr val="002060"/>
              </a:solidFill>
            </a:endParaRPr>
          </a:p>
        </p:txBody>
      </p:sp>
      <p:pic>
        <p:nvPicPr>
          <p:cNvPr id="8" name="Picture 4" descr="Картинки по запросу &quot;международное морское право картинки&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468" y="-33554"/>
            <a:ext cx="4876800" cy="3581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6" descr="Картинки по запросу &quot;международное морское право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023" y="3400424"/>
            <a:ext cx="6096000" cy="345757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 name="Picture 2" descr="Картинки по запросу &quot;международное морское право картинки&quot;"/>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759884" y="1043236"/>
            <a:ext cx="3463111" cy="5181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86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Текст 2"/>
          <p:cNvSpPr>
            <a:spLocks noGrp="1"/>
          </p:cNvSpPr>
          <p:nvPr>
            <p:ph type="body" sz="half" idx="2"/>
          </p:nvPr>
        </p:nvSpPr>
        <p:spPr>
          <a:xfrm>
            <a:off x="117748" y="167620"/>
            <a:ext cx="3420615" cy="6501740"/>
          </a:xfrm>
        </p:spPr>
        <p:txBody>
          <a:bodyPr>
            <a:normAutofit fontScale="92500" lnSpcReduction="10000"/>
          </a:bodyPr>
          <a:lstStyle/>
          <a:p>
            <a:r>
              <a:rPr lang="uk-UA" sz="2400" b="1" dirty="0">
                <a:solidFill>
                  <a:srgbClr val="002060"/>
                </a:solidFill>
              </a:rPr>
              <a:t>Як геополітичний чинник </a:t>
            </a:r>
            <a:r>
              <a:rPr lang="uk-UA" sz="2400" b="1" dirty="0">
                <a:solidFill>
                  <a:srgbClr val="FF0000"/>
                </a:solidFill>
              </a:rPr>
              <a:t>водний простір вимірюється: </a:t>
            </a:r>
          </a:p>
          <a:p>
            <a:pPr marL="342900" indent="-342900">
              <a:buFont typeface="Arial" panose="020B0604020202020204" pitchFamily="34" charset="0"/>
              <a:buChar char="•"/>
            </a:pPr>
            <a:r>
              <a:rPr lang="uk-UA" sz="2400" b="1" dirty="0">
                <a:solidFill>
                  <a:srgbClr val="002060"/>
                </a:solidFill>
              </a:rPr>
              <a:t>станом існуючих комунікаційних </a:t>
            </a:r>
            <a:r>
              <a:rPr lang="uk-UA" sz="2400" b="1" dirty="0" err="1">
                <a:solidFill>
                  <a:srgbClr val="002060"/>
                </a:solidFill>
              </a:rPr>
              <a:t>зв'язків</a:t>
            </a:r>
            <a:r>
              <a:rPr lang="uk-UA" sz="2400" b="1" dirty="0">
                <a:solidFill>
                  <a:srgbClr val="002060"/>
                </a:solidFill>
              </a:rPr>
              <a:t> з суходолом</a:t>
            </a:r>
          </a:p>
          <a:p>
            <a:pPr marL="342900" indent="-342900">
              <a:buFont typeface="Arial" panose="020B0604020202020204" pitchFamily="34" charset="0"/>
              <a:buChar char="•"/>
            </a:pPr>
            <a:r>
              <a:rPr lang="uk-UA" sz="2400" b="1" dirty="0">
                <a:solidFill>
                  <a:srgbClr val="002060"/>
                </a:solidFill>
              </a:rPr>
              <a:t>станом використання островів та берегів</a:t>
            </a:r>
          </a:p>
          <a:p>
            <a:pPr marL="342900" indent="-342900">
              <a:buFont typeface="Arial" panose="020B0604020202020204" pitchFamily="34" charset="0"/>
              <a:buChar char="•"/>
            </a:pPr>
            <a:r>
              <a:rPr lang="uk-UA" sz="2400" b="1" dirty="0">
                <a:solidFill>
                  <a:srgbClr val="002060"/>
                </a:solidFill>
              </a:rPr>
              <a:t>водними запасами</a:t>
            </a:r>
          </a:p>
          <a:p>
            <a:pPr marL="342900" indent="-342900">
              <a:buFont typeface="Arial" panose="020B0604020202020204" pitchFamily="34" charset="0"/>
              <a:buChar char="•"/>
            </a:pPr>
            <a:r>
              <a:rPr lang="uk-UA" sz="2400" b="1" dirty="0">
                <a:solidFill>
                  <a:srgbClr val="002060"/>
                </a:solidFill>
              </a:rPr>
              <a:t>багатством підводної частини</a:t>
            </a:r>
          </a:p>
          <a:p>
            <a:pPr marL="342900" indent="-342900">
              <a:buFont typeface="Arial" panose="020B0604020202020204" pitchFamily="34" charset="0"/>
              <a:buChar char="•"/>
            </a:pPr>
            <a:r>
              <a:rPr lang="uk-UA" sz="2400" b="1" dirty="0">
                <a:solidFill>
                  <a:srgbClr val="002060"/>
                </a:solidFill>
              </a:rPr>
              <a:t>продукцією рибальства та іншої харчової промисловості</a:t>
            </a:r>
          </a:p>
          <a:p>
            <a:pPr marL="342900" indent="-342900">
              <a:buFont typeface="Arial" panose="020B0604020202020204" pitchFamily="34" charset="0"/>
              <a:buChar char="•"/>
            </a:pPr>
            <a:r>
              <a:rPr lang="uk-UA" sz="2400" b="1" dirty="0">
                <a:solidFill>
                  <a:srgbClr val="002060"/>
                </a:solidFill>
              </a:rPr>
              <a:t>можливостями судноплавства</a:t>
            </a:r>
          </a:p>
          <a:p>
            <a:pPr marL="342900" indent="-342900">
              <a:buFont typeface="Arial" panose="020B0604020202020204" pitchFamily="34" charset="0"/>
              <a:buChar char="•"/>
            </a:pPr>
            <a:r>
              <a:rPr lang="uk-UA" sz="2400" b="1" dirty="0">
                <a:solidFill>
                  <a:srgbClr val="002060"/>
                </a:solidFill>
              </a:rPr>
              <a:t>морською промисловістю</a:t>
            </a:r>
          </a:p>
          <a:p>
            <a:endParaRPr lang="uk-UA" dirty="0"/>
          </a:p>
        </p:txBody>
      </p:sp>
      <p:pic>
        <p:nvPicPr>
          <p:cNvPr id="9" name="Picture 2" descr="Картинки по запросу &quot;море картинки&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699" y="-10510"/>
            <a:ext cx="5651749" cy="37531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6" descr="Картинки по запросу &quot;порт картинки&quo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64599" y="3236084"/>
            <a:ext cx="6172200" cy="3454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4" descr="Картинки по запросу &quot;рыба в море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3971" y="4093530"/>
            <a:ext cx="4916740" cy="27861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8" descr="Картинки по запросу &quot;пляж картинки&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8108" y="26318"/>
            <a:ext cx="4584939" cy="30581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3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9756" y="260648"/>
            <a:ext cx="4608512" cy="1780034"/>
          </a:xfrm>
        </p:spPr>
        <p:txBody>
          <a:bodyPr>
            <a:normAutofit fontScale="90000"/>
          </a:bodyPr>
          <a:lstStyle/>
          <a:p>
            <a:r>
              <a:rPr lang="uk-UA" b="1" i="1" dirty="0">
                <a:solidFill>
                  <a:srgbClr val="002060"/>
                </a:solidFill>
              </a:rPr>
              <a:t>Морський простір держави (за конвенцією ООН з морського права 1982 р.):</a:t>
            </a:r>
          </a:p>
        </p:txBody>
      </p:sp>
      <p:sp>
        <p:nvSpPr>
          <p:cNvPr id="3" name="Текст 2"/>
          <p:cNvSpPr>
            <a:spLocks noGrp="1"/>
          </p:cNvSpPr>
          <p:nvPr>
            <p:ph type="body" sz="half" idx="2"/>
          </p:nvPr>
        </p:nvSpPr>
        <p:spPr>
          <a:xfrm>
            <a:off x="52616" y="2561888"/>
            <a:ext cx="4234819" cy="3024336"/>
          </a:xfrm>
        </p:spPr>
        <p:txBody>
          <a:bodyPr>
            <a:noAutofit/>
          </a:bodyPr>
          <a:lstStyle/>
          <a:p>
            <a:pPr marL="285750" indent="-285750">
              <a:buFontTx/>
              <a:buChar char="-"/>
            </a:pPr>
            <a:r>
              <a:rPr lang="uk-UA" sz="2400" b="1" dirty="0">
                <a:solidFill>
                  <a:srgbClr val="002060"/>
                </a:solidFill>
              </a:rPr>
              <a:t>Внутрішні (національні) морські води держави (внутрішнє море)</a:t>
            </a:r>
          </a:p>
          <a:p>
            <a:pPr marL="285750" indent="-285750">
              <a:buFontTx/>
              <a:buChar char="-"/>
            </a:pPr>
            <a:endParaRPr lang="uk-UA" sz="2400" b="1" dirty="0">
              <a:solidFill>
                <a:srgbClr val="002060"/>
              </a:solidFill>
            </a:endParaRPr>
          </a:p>
          <a:p>
            <a:pPr marL="285750" indent="-285750">
              <a:buFontTx/>
              <a:buChar char="-"/>
            </a:pPr>
            <a:r>
              <a:rPr lang="uk-UA" sz="2400" b="1" dirty="0">
                <a:solidFill>
                  <a:srgbClr val="002060"/>
                </a:solidFill>
              </a:rPr>
              <a:t>Територіальні води (територіальне море)</a:t>
            </a:r>
          </a:p>
          <a:p>
            <a:endParaRPr lang="uk-UA" sz="2400" b="1" dirty="0">
              <a:solidFill>
                <a:srgbClr val="002060"/>
              </a:solidFill>
            </a:endParaRPr>
          </a:p>
          <a:p>
            <a:pPr marL="285750" indent="-285750">
              <a:buFontTx/>
              <a:buChar char="-"/>
            </a:pPr>
            <a:r>
              <a:rPr lang="uk-UA" sz="2400" b="1" dirty="0">
                <a:solidFill>
                  <a:srgbClr val="002060"/>
                </a:solidFill>
              </a:rPr>
              <a:t>Економічна зона</a:t>
            </a:r>
          </a:p>
          <a:p>
            <a:pPr marL="285750" indent="-285750">
              <a:buFontTx/>
              <a:buChar char="-"/>
            </a:pPr>
            <a:endParaRPr lang="uk-UA" sz="2400" b="1" dirty="0">
              <a:solidFill>
                <a:srgbClr val="002060"/>
              </a:solidFill>
            </a:endParaRPr>
          </a:p>
          <a:p>
            <a:pPr marL="285750" indent="-285750">
              <a:buFontTx/>
              <a:buChar char="-"/>
            </a:pPr>
            <a:r>
              <a:rPr lang="uk-UA" sz="2400" b="1" dirty="0">
                <a:solidFill>
                  <a:srgbClr val="002060"/>
                </a:solidFill>
              </a:rPr>
              <a:t>Відкрите море</a:t>
            </a:r>
          </a:p>
        </p:txBody>
      </p:sp>
      <p:pic>
        <p:nvPicPr>
          <p:cNvPr id="16392" name="Picture 8" descr="Картинки по запросу &quot;схема внутренних морских вод&quot;"/>
          <p:cNvPicPr>
            <a:picLocks noChangeAspect="1" noChangeArrowheads="1"/>
          </p:cNvPicPr>
          <p:nvPr/>
        </p:nvPicPr>
        <p:blipFill rotWithShape="1">
          <a:blip r:embed="rId2">
            <a:extLst>
              <a:ext uri="{28A0092B-C50C-407E-A947-70E740481C1C}">
                <a14:useLocalDpi xmlns:a14="http://schemas.microsoft.com/office/drawing/2010/main" val="0"/>
              </a:ext>
            </a:extLst>
          </a:blip>
          <a:srcRect l="-997" t="10271" r="997" b="-4565"/>
          <a:stretch/>
        </p:blipFill>
        <p:spPr bwMode="auto">
          <a:xfrm>
            <a:off x="4366220" y="542638"/>
            <a:ext cx="7901390" cy="5949280"/>
          </a:xfrm>
          <a:prstGeom prst="rect">
            <a:avLst/>
          </a:prstGeom>
          <a:noFill/>
          <a:extLst>
            <a:ext uri="{909E8E84-426E-40DD-AFC4-6F175D3DCCD1}">
              <a14:hiddenFill xmlns:a14="http://schemas.microsoft.com/office/drawing/2010/main">
                <a:solidFill>
                  <a:srgbClr val="FFFFFF"/>
                </a:solidFill>
              </a14:hiddenFill>
            </a:ext>
          </a:extLst>
        </p:spPr>
      </p:pic>
      <p:sp>
        <p:nvSpPr>
          <p:cNvPr id="5" name="Текст 2"/>
          <p:cNvSpPr txBox="1">
            <a:spLocks/>
          </p:cNvSpPr>
          <p:nvPr/>
        </p:nvSpPr>
        <p:spPr>
          <a:xfrm>
            <a:off x="6742484" y="6405786"/>
            <a:ext cx="4234819" cy="4522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600"/>
              </a:spcBef>
              <a:buFont typeface="Arial"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9pPr>
          </a:lstStyle>
          <a:p>
            <a:r>
              <a:rPr lang="uk-UA" sz="1800" b="1" dirty="0">
                <a:solidFill>
                  <a:srgbClr val="002060"/>
                </a:solidFill>
              </a:rPr>
              <a:t>1 морська миля = 1 853 км</a:t>
            </a:r>
          </a:p>
        </p:txBody>
      </p:sp>
    </p:spTree>
    <p:extLst>
      <p:ext uri="{BB962C8B-B14F-4D97-AF65-F5344CB8AC3E}">
        <p14:creationId xmlns:p14="http://schemas.microsoft.com/office/powerpoint/2010/main" val="399052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7410" name="Picture 2" descr="Картинки по запросу &quot;пляж картинки&quot;"/>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0607"/>
          <a:stretch/>
        </p:blipFill>
        <p:spPr bwMode="auto">
          <a:xfrm>
            <a:off x="3358108" y="2996952"/>
            <a:ext cx="8974732" cy="40291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8844885" y="366842"/>
            <a:ext cx="3150700" cy="2012862"/>
          </a:xfrm>
        </p:spPr>
        <p:txBody>
          <a:bodyPr>
            <a:noAutofit/>
          </a:bodyPr>
          <a:lstStyle/>
          <a:p>
            <a:r>
              <a:rPr lang="uk-UA" sz="1800" b="1" i="1" dirty="0">
                <a:solidFill>
                  <a:srgbClr val="FF0000"/>
                </a:solidFill>
              </a:rPr>
              <a:t>Води між берегом держави та вихідними прямими лініями, що прийняті для відліку ширини територіального  моря</a:t>
            </a:r>
          </a:p>
        </p:txBody>
      </p:sp>
      <p:sp>
        <p:nvSpPr>
          <p:cNvPr id="3" name="Текст 2"/>
          <p:cNvSpPr>
            <a:spLocks noGrp="1"/>
          </p:cNvSpPr>
          <p:nvPr>
            <p:ph type="body" sz="half" idx="2"/>
          </p:nvPr>
        </p:nvSpPr>
        <p:spPr>
          <a:xfrm>
            <a:off x="35166" y="37625"/>
            <a:ext cx="8830596" cy="3068960"/>
          </a:xfrm>
        </p:spPr>
        <p:txBody>
          <a:bodyPr>
            <a:noAutofit/>
          </a:bodyPr>
          <a:lstStyle/>
          <a:p>
            <a:pPr marL="342900" indent="-342900">
              <a:buFont typeface="Arial" panose="020B0604020202020204" pitchFamily="34" charset="0"/>
              <a:buChar char="•"/>
            </a:pPr>
            <a:r>
              <a:rPr lang="uk-UA" sz="2000" b="1" dirty="0">
                <a:solidFill>
                  <a:srgbClr val="002060"/>
                </a:solidFill>
              </a:rPr>
              <a:t>Це води річок, озер, каналів, водойм, портів, заток, бухт, лиманів, що повністю розташовані </a:t>
            </a:r>
            <a:r>
              <a:rPr lang="uk-UA" sz="2000" b="1" dirty="0">
                <a:solidFill>
                  <a:srgbClr val="FF0000"/>
                </a:solidFill>
              </a:rPr>
              <a:t>в межах </a:t>
            </a:r>
            <a:r>
              <a:rPr lang="uk-UA" sz="2000" b="1" dirty="0" err="1">
                <a:solidFill>
                  <a:srgbClr val="FF0000"/>
                </a:solidFill>
              </a:rPr>
              <a:t>держ</a:t>
            </a:r>
            <a:r>
              <a:rPr lang="uk-UA" sz="2000" b="1" dirty="0">
                <a:solidFill>
                  <a:srgbClr val="FF0000"/>
                </a:solidFill>
              </a:rPr>
              <a:t>. кордонів </a:t>
            </a:r>
            <a:r>
              <a:rPr lang="uk-UA" sz="2000" b="1" dirty="0">
                <a:solidFill>
                  <a:srgbClr val="002060"/>
                </a:solidFill>
              </a:rPr>
              <a:t>та береги яких </a:t>
            </a:r>
            <a:r>
              <a:rPr lang="uk-UA" sz="2000" b="1" dirty="0">
                <a:solidFill>
                  <a:srgbClr val="FF0000"/>
                </a:solidFill>
              </a:rPr>
              <a:t>повністю належать д-</a:t>
            </a:r>
            <a:r>
              <a:rPr lang="uk-UA" sz="2000" b="1" dirty="0" err="1">
                <a:solidFill>
                  <a:srgbClr val="FF0000"/>
                </a:solidFill>
              </a:rPr>
              <a:t>ві</a:t>
            </a:r>
            <a:endParaRPr lang="uk-UA" sz="2000" b="1" dirty="0">
              <a:solidFill>
                <a:srgbClr val="FF0000"/>
              </a:solidFill>
            </a:endParaRPr>
          </a:p>
          <a:p>
            <a:pPr marL="342900" indent="-342900">
              <a:buFont typeface="Arial" panose="020B0604020202020204" pitchFamily="34" charset="0"/>
              <a:buChar char="•"/>
            </a:pPr>
            <a:r>
              <a:rPr lang="uk-UA" sz="2000" b="1" dirty="0">
                <a:solidFill>
                  <a:srgbClr val="002060"/>
                </a:solidFill>
              </a:rPr>
              <a:t>Правовий режим таких вод </a:t>
            </a:r>
            <a:r>
              <a:rPr lang="uk-UA" sz="2000" b="1" dirty="0">
                <a:solidFill>
                  <a:srgbClr val="FF0000"/>
                </a:solidFill>
              </a:rPr>
              <a:t>регулюється національним законодавством </a:t>
            </a:r>
            <a:r>
              <a:rPr lang="uk-UA" sz="2000" b="1" dirty="0">
                <a:solidFill>
                  <a:srgbClr val="002060"/>
                </a:solidFill>
              </a:rPr>
              <a:t>з урахуванням норм міжнародного права</a:t>
            </a:r>
          </a:p>
          <a:p>
            <a:pPr marL="342900" indent="-342900">
              <a:buFont typeface="Arial" panose="020B0604020202020204" pitchFamily="34" charset="0"/>
              <a:buChar char="•"/>
            </a:pPr>
            <a:r>
              <a:rPr lang="uk-UA" sz="2000" b="1" dirty="0">
                <a:solidFill>
                  <a:srgbClr val="002060"/>
                </a:solidFill>
              </a:rPr>
              <a:t>Прибережна </a:t>
            </a:r>
            <a:r>
              <a:rPr lang="uk-UA" sz="2000" b="1" dirty="0">
                <a:solidFill>
                  <a:srgbClr val="FF0000"/>
                </a:solidFill>
              </a:rPr>
              <a:t>держава сама встановлює умови судноплавства</a:t>
            </a:r>
          </a:p>
          <a:p>
            <a:pPr marL="342900" indent="-342900">
              <a:buFont typeface="Arial" panose="020B0604020202020204" pitchFamily="34" charset="0"/>
              <a:buChar char="•"/>
            </a:pPr>
            <a:r>
              <a:rPr lang="uk-UA" sz="2000" b="1" dirty="0">
                <a:solidFill>
                  <a:srgbClr val="FF0000"/>
                </a:solidFill>
              </a:rPr>
              <a:t>!!!</a:t>
            </a:r>
            <a:r>
              <a:rPr lang="uk-UA" sz="2000" b="1" dirty="0">
                <a:solidFill>
                  <a:srgbClr val="002060"/>
                </a:solidFill>
              </a:rPr>
              <a:t> Захід </a:t>
            </a:r>
            <a:r>
              <a:rPr lang="uk-UA" sz="2000" b="1" dirty="0">
                <a:solidFill>
                  <a:srgbClr val="FF0000"/>
                </a:solidFill>
              </a:rPr>
              <a:t>іноземних кораблів </a:t>
            </a:r>
            <a:r>
              <a:rPr lang="uk-UA" sz="2000" b="1" dirty="0">
                <a:solidFill>
                  <a:srgbClr val="002060"/>
                </a:solidFill>
              </a:rPr>
              <a:t>відбувається як правило з </a:t>
            </a:r>
            <a:r>
              <a:rPr lang="uk-UA" sz="2000" b="1" dirty="0">
                <a:solidFill>
                  <a:srgbClr val="FF0000"/>
                </a:solidFill>
              </a:rPr>
              <a:t>дозволу цієї держави</a:t>
            </a:r>
          </a:p>
          <a:p>
            <a:pPr marL="342900" indent="-342900">
              <a:buFont typeface="Arial" panose="020B0604020202020204" pitchFamily="34" charset="0"/>
              <a:buChar char="•"/>
            </a:pPr>
            <a:r>
              <a:rPr lang="uk-UA" sz="2000" b="1" dirty="0">
                <a:solidFill>
                  <a:srgbClr val="FF0000"/>
                </a:solidFill>
              </a:rPr>
              <a:t>!!! Військові кораблі інших держав можуть заходити у внутрішні води або за дозволом, або за запрошенням прибережної д-ви</a:t>
            </a:r>
          </a:p>
        </p:txBody>
      </p:sp>
      <p:pic>
        <p:nvPicPr>
          <p:cNvPr id="4100" name="Picture 4" descr="Картинки по запросу &quot;международное морское право картинки&quot;"/>
          <p:cNvPicPr>
            <a:picLocks noChangeAspect="1" noChangeArrowheads="1"/>
          </p:cNvPicPr>
          <p:nvPr/>
        </p:nvPicPr>
        <p:blipFill rotWithShape="1">
          <a:blip r:embed="rId3">
            <a:extLst>
              <a:ext uri="{28A0092B-C50C-407E-A947-70E740481C1C}">
                <a14:useLocalDpi xmlns:a14="http://schemas.microsoft.com/office/drawing/2010/main" val="0"/>
              </a:ext>
            </a:extLst>
          </a:blip>
          <a:srcRect l="4685" t="-29331" r="3046" b="13803"/>
          <a:stretch/>
        </p:blipFill>
        <p:spPr bwMode="auto">
          <a:xfrm>
            <a:off x="35166" y="1860477"/>
            <a:ext cx="3380182" cy="5037635"/>
          </a:xfrm>
          <a:prstGeom prst="rect">
            <a:avLst/>
          </a:prstGeom>
          <a:noFill/>
          <a:extLst>
            <a:ext uri="{909E8E84-426E-40DD-AFC4-6F175D3DCCD1}">
              <a14:hiddenFill xmlns:a14="http://schemas.microsoft.com/office/drawing/2010/main">
                <a:solidFill>
                  <a:srgbClr val="FFFFFF"/>
                </a:solidFill>
              </a14:hiddenFill>
            </a:ext>
          </a:extLst>
        </p:spPr>
      </p:pic>
      <p:sp>
        <p:nvSpPr>
          <p:cNvPr id="8" name="Заголовок 1"/>
          <p:cNvSpPr txBox="1">
            <a:spLocks/>
          </p:cNvSpPr>
          <p:nvPr/>
        </p:nvSpPr>
        <p:spPr>
          <a:xfrm>
            <a:off x="9127872" y="83587"/>
            <a:ext cx="2809458" cy="1010135"/>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r>
              <a:rPr lang="uk-UA" sz="3600" b="1" i="1" dirty="0">
                <a:solidFill>
                  <a:srgbClr val="002060"/>
                </a:solidFill>
              </a:rPr>
              <a:t>Внутрішні води </a:t>
            </a:r>
          </a:p>
        </p:txBody>
      </p:sp>
    </p:spTree>
    <p:extLst>
      <p:ext uri="{BB962C8B-B14F-4D97-AF65-F5344CB8AC3E}">
        <p14:creationId xmlns:p14="http://schemas.microsoft.com/office/powerpoint/2010/main" val="366364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3812" y="65412"/>
            <a:ext cx="4045039" cy="491540"/>
          </a:xfrm>
        </p:spPr>
        <p:txBody>
          <a:bodyPr>
            <a:normAutofit fontScale="90000"/>
          </a:bodyPr>
          <a:lstStyle/>
          <a:p>
            <a:r>
              <a:rPr lang="uk-UA" b="1" i="1" dirty="0">
                <a:solidFill>
                  <a:schemeClr val="accent6">
                    <a:lumMod val="75000"/>
                  </a:schemeClr>
                </a:solidFill>
              </a:rPr>
              <a:t>Територіальні води -</a:t>
            </a:r>
          </a:p>
        </p:txBody>
      </p:sp>
      <p:sp>
        <p:nvSpPr>
          <p:cNvPr id="3" name="Текст 2"/>
          <p:cNvSpPr>
            <a:spLocks noGrp="1"/>
          </p:cNvSpPr>
          <p:nvPr>
            <p:ph type="body" sz="half" idx="2"/>
          </p:nvPr>
        </p:nvSpPr>
        <p:spPr>
          <a:xfrm>
            <a:off x="5302324" y="1883356"/>
            <a:ext cx="4392488" cy="4104456"/>
          </a:xfrm>
        </p:spPr>
        <p:txBody>
          <a:bodyPr>
            <a:normAutofit/>
          </a:bodyPr>
          <a:lstStyle/>
          <a:p>
            <a:r>
              <a:rPr lang="ru-RU" dirty="0"/>
              <a:t> </a:t>
            </a:r>
            <a:endParaRPr lang="uk-UA" dirty="0"/>
          </a:p>
        </p:txBody>
      </p:sp>
      <p:sp>
        <p:nvSpPr>
          <p:cNvPr id="5" name="Заголовок 1"/>
          <p:cNvSpPr txBox="1">
            <a:spLocks/>
          </p:cNvSpPr>
          <p:nvPr/>
        </p:nvSpPr>
        <p:spPr>
          <a:xfrm>
            <a:off x="29395" y="436772"/>
            <a:ext cx="6381983" cy="6421228"/>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r>
              <a:rPr lang="uk-UA" sz="2000" b="1" dirty="0">
                <a:solidFill>
                  <a:srgbClr val="FF0000"/>
                </a:solidFill>
              </a:rPr>
              <a:t>Морський пояс, розташований вздовж берега, а також за межами внутрішніх морських вод</a:t>
            </a:r>
          </a:p>
          <a:p>
            <a:pPr marL="285750" indent="-285750">
              <a:buFontTx/>
              <a:buChar char="-"/>
            </a:pPr>
            <a:r>
              <a:rPr lang="uk-UA" sz="2100" b="1" dirty="0">
                <a:solidFill>
                  <a:srgbClr val="002060"/>
                </a:solidFill>
              </a:rPr>
              <a:t>за конвенцією 1982 р. кожна </a:t>
            </a:r>
            <a:r>
              <a:rPr lang="uk-UA" sz="2100" b="1" dirty="0" err="1">
                <a:solidFill>
                  <a:srgbClr val="002060"/>
                </a:solidFill>
              </a:rPr>
              <a:t>д</a:t>
            </a:r>
            <a:r>
              <a:rPr lang="uk-UA" sz="2100" b="1" dirty="0">
                <a:solidFill>
                  <a:srgbClr val="002060"/>
                </a:solidFill>
              </a:rPr>
              <a:t>-ва має право «встановлювати ширину свого територіального моря до меж, що </a:t>
            </a:r>
            <a:r>
              <a:rPr lang="uk-UA" sz="2000" b="1" dirty="0">
                <a:solidFill>
                  <a:srgbClr val="FF0000"/>
                </a:solidFill>
              </a:rPr>
              <a:t>не перевищують 12 морських миль</a:t>
            </a:r>
            <a:r>
              <a:rPr lang="uk-UA" sz="2000" b="1" dirty="0">
                <a:solidFill>
                  <a:schemeClr val="accent6">
                    <a:lumMod val="75000"/>
                  </a:schemeClr>
                </a:solidFill>
              </a:rPr>
              <a:t>, </a:t>
            </a:r>
            <a:r>
              <a:rPr lang="uk-UA" sz="2100" b="1" dirty="0">
                <a:solidFill>
                  <a:srgbClr val="002060"/>
                </a:solidFill>
              </a:rPr>
              <a:t>що вимірюються нею від вихідних ліній»</a:t>
            </a:r>
          </a:p>
          <a:p>
            <a:pPr marL="285750" indent="-285750">
              <a:buFontTx/>
              <a:buChar char="-"/>
            </a:pPr>
            <a:r>
              <a:rPr lang="ru-RU" sz="2100" b="1" dirty="0" err="1">
                <a:solidFill>
                  <a:srgbClr val="002060"/>
                </a:solidFill>
              </a:rPr>
              <a:t>Зі</a:t>
            </a:r>
            <a:r>
              <a:rPr lang="ru-RU" sz="2100" b="1" dirty="0">
                <a:solidFill>
                  <a:srgbClr val="002060"/>
                </a:solidFill>
              </a:rPr>
              <a:t> </a:t>
            </a:r>
            <a:r>
              <a:rPr lang="ru-RU" sz="2000" b="1" dirty="0">
                <a:solidFill>
                  <a:srgbClr val="FF0000"/>
                </a:solidFill>
              </a:rPr>
              <a:t>134 </a:t>
            </a:r>
            <a:r>
              <a:rPr lang="ru-RU" sz="2000" b="1" dirty="0" err="1">
                <a:solidFill>
                  <a:srgbClr val="FF0000"/>
                </a:solidFill>
              </a:rPr>
              <a:t>прибережних</a:t>
            </a:r>
            <a:r>
              <a:rPr lang="ru-RU" sz="2000" b="1" dirty="0">
                <a:solidFill>
                  <a:srgbClr val="FF0000"/>
                </a:solidFill>
              </a:rPr>
              <a:t> держав 78 держав установили 12-мильну зону </a:t>
            </a:r>
            <a:r>
              <a:rPr lang="ru-RU" sz="2100" b="1" dirty="0">
                <a:solidFill>
                  <a:srgbClr val="002060"/>
                </a:solidFill>
              </a:rPr>
              <a:t>(</a:t>
            </a:r>
            <a:r>
              <a:rPr lang="ru-RU" sz="2100" b="1" dirty="0" err="1">
                <a:solidFill>
                  <a:srgbClr val="002060"/>
                </a:solidFill>
              </a:rPr>
              <a:t>Болгарія</a:t>
            </a:r>
            <a:r>
              <a:rPr lang="ru-RU" sz="2100" b="1" dirty="0">
                <a:solidFill>
                  <a:srgbClr val="002060"/>
                </a:solidFill>
              </a:rPr>
              <a:t>, </a:t>
            </a:r>
            <a:r>
              <a:rPr lang="ru-RU" sz="2100" b="1" dirty="0" err="1">
                <a:solidFill>
                  <a:srgbClr val="002060"/>
                </a:solidFill>
              </a:rPr>
              <a:t>Польща</a:t>
            </a:r>
            <a:r>
              <a:rPr lang="ru-RU" sz="2100" b="1" dirty="0">
                <a:solidFill>
                  <a:srgbClr val="002060"/>
                </a:solidFill>
              </a:rPr>
              <a:t> </a:t>
            </a:r>
            <a:r>
              <a:rPr lang="ru-RU" sz="2100" b="1" dirty="0" err="1">
                <a:solidFill>
                  <a:srgbClr val="002060"/>
                </a:solidFill>
              </a:rPr>
              <a:t>Україна</a:t>
            </a:r>
            <a:r>
              <a:rPr lang="ru-RU" sz="2100" b="1" dirty="0">
                <a:solidFill>
                  <a:srgbClr val="002060"/>
                </a:solidFill>
              </a:rPr>
              <a:t>,  </a:t>
            </a:r>
            <a:r>
              <a:rPr lang="ru-RU" sz="2100" b="1" dirty="0" err="1">
                <a:solidFill>
                  <a:srgbClr val="002060"/>
                </a:solidFill>
              </a:rPr>
              <a:t>росія</a:t>
            </a:r>
            <a:r>
              <a:rPr lang="ru-RU" sz="2100" b="1" dirty="0">
                <a:solidFill>
                  <a:srgbClr val="002060"/>
                </a:solidFill>
              </a:rPr>
              <a:t>, </a:t>
            </a:r>
            <a:r>
              <a:rPr lang="ru-RU" sz="2100" b="1" dirty="0" err="1">
                <a:solidFill>
                  <a:srgbClr val="002060"/>
                </a:solidFill>
              </a:rPr>
              <a:t>Румунія</a:t>
            </a:r>
            <a:r>
              <a:rPr lang="ru-RU" sz="2100" b="1" dirty="0">
                <a:solidFill>
                  <a:srgbClr val="002060"/>
                </a:solidFill>
              </a:rPr>
              <a:t>, Куба, </a:t>
            </a:r>
            <a:r>
              <a:rPr lang="ru-RU" sz="2100" b="1" dirty="0" err="1">
                <a:solidFill>
                  <a:srgbClr val="002060"/>
                </a:solidFill>
              </a:rPr>
              <a:t>Франція</a:t>
            </a:r>
            <a:r>
              <a:rPr lang="ru-RU" sz="2100" b="1" dirty="0">
                <a:solidFill>
                  <a:srgbClr val="002060"/>
                </a:solidFill>
              </a:rPr>
              <a:t>, </a:t>
            </a:r>
            <a:r>
              <a:rPr lang="ru-RU" sz="2100" b="1" dirty="0" err="1">
                <a:solidFill>
                  <a:srgbClr val="002060"/>
                </a:solidFill>
              </a:rPr>
              <a:t>Іспа-нія</a:t>
            </a:r>
            <a:r>
              <a:rPr lang="ru-RU" sz="2100" b="1" dirty="0">
                <a:solidFill>
                  <a:srgbClr val="002060"/>
                </a:solidFill>
              </a:rPr>
              <a:t>, </a:t>
            </a:r>
            <a:r>
              <a:rPr lang="ru-RU" sz="2100" b="1" dirty="0" err="1">
                <a:solidFill>
                  <a:srgbClr val="002060"/>
                </a:solidFill>
              </a:rPr>
              <a:t>Португалія</a:t>
            </a:r>
            <a:r>
              <a:rPr lang="ru-RU" sz="2100" b="1" dirty="0">
                <a:solidFill>
                  <a:srgbClr val="002060"/>
                </a:solidFill>
              </a:rPr>
              <a:t> та </a:t>
            </a:r>
            <a:r>
              <a:rPr lang="ru-RU" sz="2100" b="1" dirty="0" err="1">
                <a:solidFill>
                  <a:srgbClr val="002060"/>
                </a:solidFill>
              </a:rPr>
              <a:t>інш</a:t>
            </a:r>
            <a:r>
              <a:rPr lang="ru-RU" sz="2100" b="1" dirty="0">
                <a:solidFill>
                  <a:srgbClr val="002060"/>
                </a:solidFill>
              </a:rPr>
              <a:t>.); </a:t>
            </a:r>
            <a:r>
              <a:rPr lang="ru-RU" sz="2000" b="1" dirty="0">
                <a:solidFill>
                  <a:srgbClr val="FF0000"/>
                </a:solidFill>
              </a:rPr>
              <a:t>5 держав — у 6 миль </a:t>
            </a:r>
            <a:r>
              <a:rPr lang="ru-RU" sz="2100" b="1" dirty="0">
                <a:solidFill>
                  <a:srgbClr val="002060"/>
                </a:solidFill>
              </a:rPr>
              <a:t>(</a:t>
            </a:r>
            <a:r>
              <a:rPr lang="ru-RU" sz="2100" b="1" dirty="0" err="1">
                <a:solidFill>
                  <a:srgbClr val="002060"/>
                </a:solidFill>
              </a:rPr>
              <a:t>Греція</a:t>
            </a:r>
            <a:r>
              <a:rPr lang="ru-RU" sz="2100" b="1" dirty="0">
                <a:solidFill>
                  <a:srgbClr val="002060"/>
                </a:solidFill>
              </a:rPr>
              <a:t> </a:t>
            </a:r>
            <a:r>
              <a:rPr lang="ru-RU" sz="2100" b="1" dirty="0" err="1">
                <a:solidFill>
                  <a:srgbClr val="002060"/>
                </a:solidFill>
              </a:rPr>
              <a:t>Туреччина</a:t>
            </a:r>
            <a:r>
              <a:rPr lang="ru-RU" sz="2100" b="1" dirty="0">
                <a:solidFill>
                  <a:srgbClr val="002060"/>
                </a:solidFill>
              </a:rPr>
              <a:t> та </a:t>
            </a:r>
            <a:r>
              <a:rPr lang="ru-RU" sz="2100" b="1" dirty="0" err="1">
                <a:solidFill>
                  <a:srgbClr val="002060"/>
                </a:solidFill>
              </a:rPr>
              <a:t>ін</a:t>
            </a:r>
            <a:r>
              <a:rPr lang="ru-RU" sz="2100" b="1" dirty="0">
                <a:solidFill>
                  <a:srgbClr val="002060"/>
                </a:solidFill>
              </a:rPr>
              <a:t>.); </a:t>
            </a:r>
            <a:r>
              <a:rPr lang="ru-RU" sz="2000" b="1" dirty="0">
                <a:solidFill>
                  <a:srgbClr val="FF0000"/>
                </a:solidFill>
              </a:rPr>
              <a:t>2 </a:t>
            </a:r>
            <a:r>
              <a:rPr lang="ru-RU" sz="2000" b="1" dirty="0" err="1">
                <a:solidFill>
                  <a:srgbClr val="FF0000"/>
                </a:solidFill>
              </a:rPr>
              <a:t>держави</a:t>
            </a:r>
            <a:r>
              <a:rPr lang="ru-RU" sz="2000" b="1" dirty="0">
                <a:solidFill>
                  <a:srgbClr val="FF0000"/>
                </a:solidFill>
              </a:rPr>
              <a:t> — у 4 </a:t>
            </a:r>
            <a:r>
              <a:rPr lang="ru-RU" sz="2000" b="1" dirty="0" err="1">
                <a:solidFill>
                  <a:srgbClr val="FF0000"/>
                </a:solidFill>
              </a:rPr>
              <a:t>милі</a:t>
            </a:r>
            <a:r>
              <a:rPr lang="ru-RU" sz="2000" b="1" dirty="0">
                <a:solidFill>
                  <a:srgbClr val="FF0000"/>
                </a:solidFill>
              </a:rPr>
              <a:t> </a:t>
            </a:r>
            <a:r>
              <a:rPr lang="ru-RU" sz="2000" b="1" dirty="0">
                <a:solidFill>
                  <a:schemeClr val="accent6">
                    <a:lumMod val="75000"/>
                  </a:schemeClr>
                </a:solidFill>
              </a:rPr>
              <a:t>(</a:t>
            </a:r>
            <a:r>
              <a:rPr lang="ru-RU" sz="2100" b="1" dirty="0" err="1">
                <a:solidFill>
                  <a:srgbClr val="002060"/>
                </a:solidFill>
              </a:rPr>
              <a:t>Норвегія</a:t>
            </a:r>
            <a:r>
              <a:rPr lang="ru-RU" sz="2100" b="1" dirty="0">
                <a:solidFill>
                  <a:srgbClr val="002060"/>
                </a:solidFill>
              </a:rPr>
              <a:t> і </a:t>
            </a:r>
            <a:r>
              <a:rPr lang="ru-RU" sz="2100" b="1" dirty="0" err="1">
                <a:solidFill>
                  <a:srgbClr val="002060"/>
                </a:solidFill>
              </a:rPr>
              <a:t>Фінляндія</a:t>
            </a:r>
            <a:r>
              <a:rPr lang="ru-RU" sz="2100" b="1" dirty="0">
                <a:solidFill>
                  <a:srgbClr val="002060"/>
                </a:solidFill>
              </a:rPr>
              <a:t>); </a:t>
            </a:r>
            <a:r>
              <a:rPr lang="ru-RU" sz="2000" b="1" dirty="0">
                <a:solidFill>
                  <a:srgbClr val="FF0000"/>
                </a:solidFill>
              </a:rPr>
              <a:t>20 держав — 3 </a:t>
            </a:r>
            <a:r>
              <a:rPr lang="ru-RU" sz="2000" b="1" dirty="0" err="1">
                <a:solidFill>
                  <a:srgbClr val="FF0000"/>
                </a:solidFill>
              </a:rPr>
              <a:t>милі</a:t>
            </a:r>
            <a:r>
              <a:rPr lang="ru-RU" sz="2000" b="1" dirty="0">
                <a:solidFill>
                  <a:srgbClr val="FF0000"/>
                </a:solidFill>
              </a:rPr>
              <a:t> </a:t>
            </a:r>
            <a:r>
              <a:rPr lang="ru-RU" sz="2000" b="1" dirty="0">
                <a:solidFill>
                  <a:schemeClr val="accent6">
                    <a:lumMod val="75000"/>
                  </a:schemeClr>
                </a:solidFill>
              </a:rPr>
              <a:t>(</a:t>
            </a:r>
            <a:r>
              <a:rPr lang="ru-RU" sz="2100" b="1" dirty="0">
                <a:solidFill>
                  <a:srgbClr val="002060"/>
                </a:solidFill>
              </a:rPr>
              <a:t>Велика </a:t>
            </a:r>
            <a:r>
              <a:rPr lang="ru-RU" sz="2100" b="1" dirty="0" err="1">
                <a:solidFill>
                  <a:srgbClr val="002060"/>
                </a:solidFill>
              </a:rPr>
              <a:t>Британія</a:t>
            </a:r>
            <a:r>
              <a:rPr lang="ru-RU" sz="2100" b="1" dirty="0">
                <a:solidFill>
                  <a:srgbClr val="002060"/>
                </a:solidFill>
              </a:rPr>
              <a:t>, </a:t>
            </a:r>
            <a:r>
              <a:rPr lang="ru-RU" sz="2100" b="1" dirty="0" err="1">
                <a:solidFill>
                  <a:srgbClr val="002060"/>
                </a:solidFill>
              </a:rPr>
              <a:t>Данія</a:t>
            </a:r>
            <a:r>
              <a:rPr lang="ru-RU" sz="2100" b="1" dirty="0">
                <a:solidFill>
                  <a:srgbClr val="002060"/>
                </a:solidFill>
              </a:rPr>
              <a:t>, </a:t>
            </a:r>
            <a:r>
              <a:rPr lang="ru-RU" sz="2100" b="1" dirty="0" err="1">
                <a:solidFill>
                  <a:srgbClr val="002060"/>
                </a:solidFill>
              </a:rPr>
              <a:t>Австралія</a:t>
            </a:r>
            <a:r>
              <a:rPr lang="ru-RU" sz="2100" b="1" dirty="0">
                <a:solidFill>
                  <a:srgbClr val="002060"/>
                </a:solidFill>
              </a:rPr>
              <a:t> та </a:t>
            </a:r>
            <a:r>
              <a:rPr lang="ru-RU" sz="2100" b="1" dirty="0" err="1">
                <a:solidFill>
                  <a:srgbClr val="002060"/>
                </a:solidFill>
              </a:rPr>
              <a:t>ін</a:t>
            </a:r>
            <a:r>
              <a:rPr lang="ru-RU" sz="2100" b="1" dirty="0">
                <a:solidFill>
                  <a:srgbClr val="002060"/>
                </a:solidFill>
              </a:rPr>
              <a:t>.). </a:t>
            </a:r>
          </a:p>
          <a:p>
            <a:endParaRPr lang="ru-RU" sz="2100" b="1" dirty="0">
              <a:solidFill>
                <a:srgbClr val="002060"/>
              </a:solidFill>
            </a:endParaRPr>
          </a:p>
          <a:p>
            <a:pPr marL="285750" indent="-285750">
              <a:buFontTx/>
              <a:buChar char="-"/>
            </a:pPr>
            <a:r>
              <a:rPr lang="uk-UA" sz="2000" b="1" i="1" u="sng" dirty="0">
                <a:solidFill>
                  <a:srgbClr val="FF0000"/>
                </a:solidFill>
              </a:rPr>
              <a:t>АЛЕ!</a:t>
            </a:r>
            <a:r>
              <a:rPr lang="uk-UA" sz="2000" b="1" i="1" dirty="0">
                <a:solidFill>
                  <a:schemeClr val="accent6">
                    <a:lumMod val="75000"/>
                  </a:schemeClr>
                </a:solidFill>
              </a:rPr>
              <a:t> </a:t>
            </a:r>
            <a:r>
              <a:rPr lang="ru-RU" sz="2000" b="1" i="1" dirty="0" err="1">
                <a:solidFill>
                  <a:srgbClr val="002060"/>
                </a:solidFill>
              </a:rPr>
              <a:t>Є</a:t>
            </a:r>
            <a:r>
              <a:rPr lang="ru-RU" sz="2000" b="1" dirty="0">
                <a:solidFill>
                  <a:srgbClr val="002060"/>
                </a:solidFill>
              </a:rPr>
              <a:t> </a:t>
            </a:r>
            <a:r>
              <a:rPr lang="ru-RU" sz="2000" b="1" dirty="0" err="1">
                <a:solidFill>
                  <a:srgbClr val="002060"/>
                </a:solidFill>
              </a:rPr>
              <a:t>держави</a:t>
            </a:r>
            <a:r>
              <a:rPr lang="ru-RU" sz="2000" b="1" dirty="0">
                <a:solidFill>
                  <a:srgbClr val="002060"/>
                </a:solidFill>
              </a:rPr>
              <a:t>, </a:t>
            </a:r>
            <a:r>
              <a:rPr lang="ru-RU" sz="2000" b="1" dirty="0" err="1">
                <a:solidFill>
                  <a:srgbClr val="002060"/>
                </a:solidFill>
              </a:rPr>
              <a:t>що</a:t>
            </a:r>
            <a:r>
              <a:rPr lang="ru-RU" sz="2000" b="1" dirty="0">
                <a:solidFill>
                  <a:srgbClr val="002060"/>
                </a:solidFill>
              </a:rPr>
              <a:t> </a:t>
            </a:r>
            <a:r>
              <a:rPr lang="ru-RU" sz="2000" b="1" dirty="0" err="1">
                <a:solidFill>
                  <a:srgbClr val="002060"/>
                </a:solidFill>
              </a:rPr>
              <a:t>встановили</a:t>
            </a:r>
            <a:r>
              <a:rPr lang="ru-RU" sz="2000" b="1" dirty="0">
                <a:solidFill>
                  <a:srgbClr val="002060"/>
                </a:solidFill>
              </a:rPr>
              <a:t> в </a:t>
            </a:r>
            <a:r>
              <a:rPr lang="ru-RU" sz="2000" b="1" dirty="0" err="1">
                <a:solidFill>
                  <a:srgbClr val="002060"/>
                </a:solidFill>
              </a:rPr>
              <a:t>односторонньому</a:t>
            </a:r>
            <a:r>
              <a:rPr lang="ru-RU" sz="2000" b="1" dirty="0">
                <a:solidFill>
                  <a:srgbClr val="002060"/>
                </a:solidFill>
              </a:rPr>
              <a:t> порядку ширину тер. вод, </a:t>
            </a:r>
            <a:r>
              <a:rPr lang="ru-RU" sz="2000" b="1" dirty="0" err="1">
                <a:solidFill>
                  <a:srgbClr val="002060"/>
                </a:solidFill>
              </a:rPr>
              <a:t>що</a:t>
            </a:r>
            <a:r>
              <a:rPr lang="ru-RU" sz="2000" b="1" dirty="0">
                <a:solidFill>
                  <a:srgbClr val="002060"/>
                </a:solidFill>
              </a:rPr>
              <a:t> </a:t>
            </a:r>
            <a:r>
              <a:rPr lang="ru-RU" sz="2000" b="1" dirty="0" err="1">
                <a:solidFill>
                  <a:srgbClr val="002060"/>
                </a:solidFill>
              </a:rPr>
              <a:t>перевищують</a:t>
            </a:r>
            <a:r>
              <a:rPr lang="ru-RU" sz="2000" b="1" dirty="0">
                <a:solidFill>
                  <a:srgbClr val="002060"/>
                </a:solidFill>
              </a:rPr>
              <a:t> </a:t>
            </a:r>
            <a:r>
              <a:rPr lang="ru-RU" sz="2000" b="1" dirty="0" err="1">
                <a:solidFill>
                  <a:srgbClr val="002060"/>
                </a:solidFill>
              </a:rPr>
              <a:t>ліміт</a:t>
            </a:r>
            <a:r>
              <a:rPr lang="ru-RU" sz="2000" b="1" dirty="0">
                <a:solidFill>
                  <a:srgbClr val="002060"/>
                </a:solidFill>
              </a:rPr>
              <a:t> :  Ангола </a:t>
            </a:r>
            <a:r>
              <a:rPr lang="ru-RU" sz="2000" b="1" dirty="0" err="1">
                <a:solidFill>
                  <a:srgbClr val="002060"/>
                </a:solidFill>
              </a:rPr>
              <a:t>встановила</a:t>
            </a:r>
            <a:r>
              <a:rPr lang="ru-RU" sz="2000" b="1" dirty="0">
                <a:solidFill>
                  <a:srgbClr val="002060"/>
                </a:solidFill>
              </a:rPr>
              <a:t> ширину тер вод у 20 миль, </a:t>
            </a:r>
            <a:r>
              <a:rPr lang="ru-RU" sz="2000" b="1" dirty="0" err="1">
                <a:solidFill>
                  <a:srgbClr val="002060"/>
                </a:solidFill>
              </a:rPr>
              <a:t>Нігерія</a:t>
            </a:r>
            <a:r>
              <a:rPr lang="ru-RU" sz="2000" b="1" dirty="0">
                <a:solidFill>
                  <a:srgbClr val="002060"/>
                </a:solidFill>
              </a:rPr>
              <a:t> і Того — 30 миль, </a:t>
            </a:r>
            <a:r>
              <a:rPr lang="ru-RU" sz="2000" b="1" dirty="0" err="1">
                <a:solidFill>
                  <a:srgbClr val="002060"/>
                </a:solidFill>
              </a:rPr>
              <a:t>Гамбія</a:t>
            </a:r>
            <a:r>
              <a:rPr lang="ru-RU" sz="2000" b="1" dirty="0">
                <a:solidFill>
                  <a:srgbClr val="002060"/>
                </a:solidFill>
              </a:rPr>
              <a:t> </a:t>
            </a:r>
            <a:r>
              <a:rPr lang="ru-RU" sz="2000" b="1" dirty="0" err="1">
                <a:solidFill>
                  <a:srgbClr val="002060"/>
                </a:solidFill>
              </a:rPr>
              <a:t>Танзанія</a:t>
            </a:r>
            <a:r>
              <a:rPr lang="ru-RU" sz="2000" b="1" dirty="0">
                <a:solidFill>
                  <a:srgbClr val="002060"/>
                </a:solidFill>
              </a:rPr>
              <a:t> Камерун Мадагаскар — 50 миль, </a:t>
            </a:r>
            <a:r>
              <a:rPr lang="ru-RU" sz="2000" b="1" dirty="0" err="1">
                <a:solidFill>
                  <a:srgbClr val="002060"/>
                </a:solidFill>
              </a:rPr>
              <a:t>Мавританія</a:t>
            </a:r>
            <a:r>
              <a:rPr lang="ru-RU" sz="2000" b="1" dirty="0">
                <a:solidFill>
                  <a:srgbClr val="002060"/>
                </a:solidFill>
              </a:rPr>
              <a:t> — 70 миль. </a:t>
            </a:r>
            <a:r>
              <a:rPr lang="uk-UA" sz="2000" b="1" dirty="0">
                <a:solidFill>
                  <a:srgbClr val="002060"/>
                </a:solidFill>
              </a:rPr>
              <a:t>А </a:t>
            </a:r>
            <a:r>
              <a:rPr lang="uk-UA" sz="2000" b="1" dirty="0">
                <a:solidFill>
                  <a:srgbClr val="FF0000"/>
                </a:solidFill>
              </a:rPr>
              <a:t>10 держав </a:t>
            </a:r>
            <a:r>
              <a:rPr lang="uk-UA" sz="2000" b="1" dirty="0">
                <a:solidFill>
                  <a:srgbClr val="002060"/>
                </a:solidFill>
              </a:rPr>
              <a:t>(Бразилія, Коста-Ріка, Панама, Перу, Сальвадор, Сомалі та ін.)  односторонніми законодавчими актами, що прийняли до Конвенції ООН з морського права</a:t>
            </a:r>
            <a:r>
              <a:rPr lang="uk-UA" sz="2000" b="1" dirty="0">
                <a:solidFill>
                  <a:srgbClr val="FF0000"/>
                </a:solidFill>
              </a:rPr>
              <a:t>, розширили свої тер. води до 200 миль  </a:t>
            </a:r>
          </a:p>
          <a:p>
            <a:pPr marL="285750" indent="-285750">
              <a:buFontTx/>
              <a:buChar char="-"/>
            </a:pPr>
            <a:endParaRPr lang="uk-UA" sz="1400" dirty="0"/>
          </a:p>
          <a:p>
            <a:pPr marL="285750" indent="-285750">
              <a:buFontTx/>
              <a:buChar char="-"/>
            </a:pPr>
            <a:endParaRPr lang="uk-UA" sz="1400" dirty="0"/>
          </a:p>
        </p:txBody>
      </p:sp>
      <p:pic>
        <p:nvPicPr>
          <p:cNvPr id="3074" name="Picture 2" descr="Sea Breeze 2018: ескадра кораблів вийшла у відкрите море">
            <a:extLst>
              <a:ext uri="{FF2B5EF4-FFF2-40B4-BE49-F238E27FC236}">
                <a16:creationId xmlns:a16="http://schemas.microsoft.com/office/drawing/2014/main" id="{27ED762A-B090-C04E-965E-0DCCD48470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7446" y="1218354"/>
            <a:ext cx="6259533" cy="420782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408463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3812" y="65412"/>
            <a:ext cx="4045039" cy="491540"/>
          </a:xfrm>
        </p:spPr>
        <p:txBody>
          <a:bodyPr>
            <a:normAutofit fontScale="90000"/>
          </a:bodyPr>
          <a:lstStyle/>
          <a:p>
            <a:r>
              <a:rPr lang="uk-UA" b="1" i="1" dirty="0">
                <a:solidFill>
                  <a:schemeClr val="accent6">
                    <a:lumMod val="75000"/>
                  </a:schemeClr>
                </a:solidFill>
              </a:rPr>
              <a:t>Територіальні води -</a:t>
            </a:r>
          </a:p>
        </p:txBody>
      </p:sp>
      <p:sp>
        <p:nvSpPr>
          <p:cNvPr id="3" name="Текст 2"/>
          <p:cNvSpPr>
            <a:spLocks noGrp="1"/>
          </p:cNvSpPr>
          <p:nvPr>
            <p:ph type="body" sz="half" idx="2"/>
          </p:nvPr>
        </p:nvSpPr>
        <p:spPr>
          <a:xfrm>
            <a:off x="5302324" y="1883356"/>
            <a:ext cx="4392488" cy="4104456"/>
          </a:xfrm>
        </p:spPr>
        <p:txBody>
          <a:bodyPr>
            <a:normAutofit/>
          </a:bodyPr>
          <a:lstStyle/>
          <a:p>
            <a:r>
              <a:rPr lang="ru-RU" dirty="0"/>
              <a:t> </a:t>
            </a:r>
            <a:endParaRPr lang="uk-UA" dirty="0"/>
          </a:p>
        </p:txBody>
      </p:sp>
      <p:sp>
        <p:nvSpPr>
          <p:cNvPr id="5" name="Заголовок 1"/>
          <p:cNvSpPr txBox="1">
            <a:spLocks/>
          </p:cNvSpPr>
          <p:nvPr/>
        </p:nvSpPr>
        <p:spPr>
          <a:xfrm>
            <a:off x="297663" y="406666"/>
            <a:ext cx="5635949" cy="64212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pPr marL="285750" indent="-285750">
              <a:buFontTx/>
              <a:buChar char="-"/>
            </a:pPr>
            <a:r>
              <a:rPr lang="uk-UA" sz="2000" b="1" dirty="0">
                <a:solidFill>
                  <a:schemeClr val="accent6">
                    <a:lumMod val="75000"/>
                  </a:schemeClr>
                </a:solidFill>
              </a:rPr>
              <a:t>розповсюджується </a:t>
            </a:r>
            <a:r>
              <a:rPr lang="uk-UA" sz="2000" b="1" dirty="0">
                <a:solidFill>
                  <a:srgbClr val="FF0000"/>
                </a:solidFill>
              </a:rPr>
              <a:t>суверенітет прибережної д-ви на поверхню та надра </a:t>
            </a:r>
            <a:r>
              <a:rPr lang="uk-UA" sz="2000" b="1" dirty="0" err="1">
                <a:solidFill>
                  <a:srgbClr val="FF0000"/>
                </a:solidFill>
              </a:rPr>
              <a:t>дна</a:t>
            </a:r>
            <a:r>
              <a:rPr lang="uk-UA" sz="2000" b="1" dirty="0">
                <a:solidFill>
                  <a:schemeClr val="accent6">
                    <a:lumMod val="75000"/>
                  </a:schemeClr>
                </a:solidFill>
              </a:rPr>
              <a:t> територіального моря, тут діють закони і правила, встановлені прибережною </a:t>
            </a:r>
            <a:r>
              <a:rPr lang="uk-UA" sz="2000" b="1" dirty="0" err="1">
                <a:solidFill>
                  <a:schemeClr val="accent6">
                    <a:lumMod val="75000"/>
                  </a:schemeClr>
                </a:solidFill>
              </a:rPr>
              <a:t>д-вою</a:t>
            </a:r>
            <a:endParaRPr lang="uk-UA" sz="2000" b="1" dirty="0">
              <a:solidFill>
                <a:schemeClr val="accent6">
                  <a:lumMod val="75000"/>
                </a:schemeClr>
              </a:solidFill>
            </a:endParaRPr>
          </a:p>
          <a:p>
            <a:pPr marL="285750" indent="-285750">
              <a:buFontTx/>
              <a:buChar char="-"/>
            </a:pPr>
            <a:r>
              <a:rPr lang="uk-UA" sz="2000" b="1" i="1" u="sng" dirty="0">
                <a:solidFill>
                  <a:srgbClr val="FF0000"/>
                </a:solidFill>
              </a:rPr>
              <a:t>АЛЕ! </a:t>
            </a:r>
            <a:r>
              <a:rPr lang="uk-UA" sz="2000" b="1" i="1" u="sng" dirty="0">
                <a:solidFill>
                  <a:schemeClr val="accent6">
                    <a:lumMod val="75000"/>
                  </a:schemeClr>
                </a:solidFill>
              </a:rPr>
              <a:t>відмінність територіальних вод від внутрішніх морських вод</a:t>
            </a:r>
            <a:r>
              <a:rPr lang="uk-UA" sz="2000" b="1" dirty="0">
                <a:solidFill>
                  <a:schemeClr val="accent6">
                    <a:lumMod val="75000"/>
                  </a:schemeClr>
                </a:solidFill>
              </a:rPr>
              <a:t>: суверенітет прибережної д-ви здійснюється з дотриманням </a:t>
            </a:r>
            <a:r>
              <a:rPr lang="uk-UA" sz="2000" b="1" dirty="0">
                <a:solidFill>
                  <a:srgbClr val="FF0000"/>
                </a:solidFill>
              </a:rPr>
              <a:t>права іноземних морських суден користуватися мирним проходом через територіальне море </a:t>
            </a:r>
            <a:r>
              <a:rPr lang="uk-UA" sz="2000" b="1" dirty="0">
                <a:solidFill>
                  <a:schemeClr val="accent6">
                    <a:lumMod val="75000"/>
                  </a:schemeClr>
                </a:solidFill>
              </a:rPr>
              <a:t>інших держав (з дотриманням законів та звичаїв, навігаційних, санітарних, митних та ін. правил прибережної д-ви); право мирного проходу розповсюджується </a:t>
            </a:r>
            <a:r>
              <a:rPr lang="uk-UA" sz="2000" b="1" dirty="0">
                <a:solidFill>
                  <a:srgbClr val="FF0000"/>
                </a:solidFill>
              </a:rPr>
              <a:t>і на військові кораблі, які не повинні становити загрозу безпеці цієї д-ви </a:t>
            </a:r>
            <a:r>
              <a:rPr lang="uk-UA" sz="2000" b="1" dirty="0">
                <a:solidFill>
                  <a:schemeClr val="accent6">
                    <a:lumMod val="75000"/>
                  </a:schemeClr>
                </a:solidFill>
              </a:rPr>
              <a:t>(заборона фотографувати, замірювати, вести військові навчання, стрільби, заходити у заборонені води)</a:t>
            </a:r>
          </a:p>
          <a:p>
            <a:pPr marL="285750" indent="-285750">
              <a:buFontTx/>
              <a:buChar char="-"/>
            </a:pPr>
            <a:endParaRPr lang="uk-UA" sz="1400" dirty="0"/>
          </a:p>
          <a:p>
            <a:pPr marL="285750" indent="-285750">
              <a:buFontTx/>
              <a:buChar char="-"/>
            </a:pPr>
            <a:endParaRPr lang="uk-UA" sz="1400" dirty="0"/>
          </a:p>
        </p:txBody>
      </p:sp>
      <p:pic>
        <p:nvPicPr>
          <p:cNvPr id="6152" name="Picture 8" descr="Картинки по запросу &quot;международное морское право картинки&quo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735"/>
          <a:stretch/>
        </p:blipFill>
        <p:spPr bwMode="auto">
          <a:xfrm>
            <a:off x="5969572" y="84286"/>
            <a:ext cx="5635949" cy="48757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56" name="Picture 12" descr="Картинки по запросу &quot;конфликт Украины и России в Керченском заливе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4761" y="4743177"/>
            <a:ext cx="3761200" cy="21148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16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Текст 2"/>
          <p:cNvSpPr>
            <a:spLocks noGrp="1"/>
          </p:cNvSpPr>
          <p:nvPr>
            <p:ph type="body" sz="half" idx="2"/>
          </p:nvPr>
        </p:nvSpPr>
        <p:spPr>
          <a:xfrm>
            <a:off x="1702005" y="2657343"/>
            <a:ext cx="4392488" cy="4104456"/>
          </a:xfrm>
        </p:spPr>
        <p:txBody>
          <a:bodyPr>
            <a:normAutofit/>
          </a:bodyPr>
          <a:lstStyle/>
          <a:p>
            <a:r>
              <a:rPr lang="ru-RU" dirty="0"/>
              <a:t> </a:t>
            </a:r>
            <a:endParaRPr lang="uk-UA" dirty="0"/>
          </a:p>
        </p:txBody>
      </p:sp>
      <p:sp>
        <p:nvSpPr>
          <p:cNvPr id="5" name="Заголовок 1"/>
          <p:cNvSpPr txBox="1">
            <a:spLocks/>
          </p:cNvSpPr>
          <p:nvPr/>
        </p:nvSpPr>
        <p:spPr>
          <a:xfrm>
            <a:off x="139679" y="434085"/>
            <a:ext cx="5738709" cy="5667720"/>
          </a:xfrm>
          <a:prstGeom prst="rect">
            <a:avLst/>
          </a:prstGeom>
        </p:spPr>
        <p:txBody>
          <a:bodyPr vert="horz" lIns="91440" tIns="45720" rIns="91440" bIns="45720" rtlCol="0" anchor="b">
            <a:normAutofit fontScale="62500" lnSpcReduction="20000"/>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pPr algn="l">
              <a:lnSpc>
                <a:spcPct val="170000"/>
              </a:lnSpc>
            </a:pPr>
            <a:r>
              <a:rPr lang="ru-RU" sz="3400" b="1" i="0" u="none" strike="noStrike" dirty="0">
                <a:solidFill>
                  <a:srgbClr val="002060"/>
                </a:solidFill>
                <a:effectLst/>
                <a:latin typeface="Book Antiqua" panose="02040602050305030304" pitchFamily="18" charset="0"/>
              </a:rPr>
              <a:t>У </a:t>
            </a:r>
            <a:r>
              <a:rPr lang="ru-RU" sz="3400" b="1" i="0" u="none" strike="noStrike" dirty="0" err="1">
                <a:solidFill>
                  <a:srgbClr val="002060"/>
                </a:solidFill>
                <a:effectLst/>
                <a:latin typeface="Book Antiqua" panose="02040602050305030304" pitchFamily="18" charset="0"/>
              </a:rPr>
              <a:t>Гаазі</a:t>
            </a:r>
            <a:r>
              <a:rPr lang="ru-RU" sz="3400" b="1" i="0" u="none" strike="noStrike" dirty="0">
                <a:solidFill>
                  <a:srgbClr val="002060"/>
                </a:solidFill>
                <a:effectLst/>
                <a:latin typeface="Book Antiqua" panose="02040602050305030304" pitchFamily="18" charset="0"/>
              </a:rPr>
              <a:t> в </a:t>
            </a:r>
            <a:r>
              <a:rPr lang="ru-RU" sz="3400" b="1" i="0" u="none" strike="noStrike" dirty="0" err="1">
                <a:solidFill>
                  <a:srgbClr val="002060"/>
                </a:solidFill>
                <a:effectLst/>
                <a:latin typeface="Book Antiqua" panose="02040602050305030304" pitchFamily="18" charset="0"/>
              </a:rPr>
              <a:t>залі</a:t>
            </a:r>
            <a:r>
              <a:rPr lang="ru-RU" sz="3400" b="1" i="0" u="none" strike="noStrike" dirty="0">
                <a:solidFill>
                  <a:srgbClr val="002060"/>
                </a:solidFill>
                <a:effectLst/>
                <a:latin typeface="Book Antiqua" panose="02040602050305030304" pitchFamily="18" charset="0"/>
              </a:rPr>
              <a:t> </a:t>
            </a:r>
            <a:r>
              <a:rPr lang="ru-RU" sz="3400" b="1" i="0" u="none" strike="noStrike" dirty="0" err="1">
                <a:solidFill>
                  <a:srgbClr val="002060"/>
                </a:solidFill>
                <a:effectLst/>
                <a:latin typeface="Book Antiqua" panose="02040602050305030304" pitchFamily="18" charset="0"/>
              </a:rPr>
              <a:t>Постійної</a:t>
            </a:r>
            <a:r>
              <a:rPr lang="ru-RU" sz="3400" b="1" i="0" u="none" strike="noStrike" dirty="0">
                <a:solidFill>
                  <a:srgbClr val="002060"/>
                </a:solidFill>
                <a:effectLst/>
                <a:latin typeface="Book Antiqua" panose="02040602050305030304" pitchFamily="18" charset="0"/>
              </a:rPr>
              <a:t> </a:t>
            </a:r>
            <a:r>
              <a:rPr lang="ru-RU" sz="3400" b="1" i="0" u="none" strike="noStrike" dirty="0" err="1">
                <a:solidFill>
                  <a:srgbClr val="002060"/>
                </a:solidFill>
                <a:effectLst/>
                <a:latin typeface="Book Antiqua" panose="02040602050305030304" pitchFamily="18" charset="0"/>
              </a:rPr>
              <a:t>палати</a:t>
            </a:r>
            <a:r>
              <a:rPr lang="ru-RU" sz="3400" b="1" i="0" u="none" strike="noStrike" dirty="0">
                <a:solidFill>
                  <a:srgbClr val="002060"/>
                </a:solidFill>
                <a:effectLst/>
                <a:latin typeface="Book Antiqua" panose="02040602050305030304" pitchFamily="18" charset="0"/>
              </a:rPr>
              <a:t> </a:t>
            </a:r>
            <a:r>
              <a:rPr lang="ru-RU" sz="3400" b="1" i="0" u="none" strike="noStrike" dirty="0" err="1">
                <a:solidFill>
                  <a:srgbClr val="002060"/>
                </a:solidFill>
                <a:effectLst/>
                <a:latin typeface="Book Antiqua" panose="02040602050305030304" pitchFamily="18" charset="0"/>
              </a:rPr>
              <a:t>третейського</a:t>
            </a:r>
            <a:r>
              <a:rPr lang="ru-RU" sz="3400" b="1" i="0" u="none" strike="noStrike" dirty="0">
                <a:solidFill>
                  <a:srgbClr val="002060"/>
                </a:solidFill>
                <a:effectLst/>
                <a:latin typeface="Book Antiqua" panose="02040602050305030304" pitchFamily="18" charset="0"/>
              </a:rPr>
              <a:t> суду 23 </a:t>
            </a:r>
            <a:r>
              <a:rPr lang="ru-RU" sz="3400" b="1" i="0" u="none" strike="noStrike" dirty="0" err="1">
                <a:solidFill>
                  <a:srgbClr val="002060"/>
                </a:solidFill>
                <a:effectLst/>
                <a:latin typeface="Book Antiqua" panose="02040602050305030304" pitchFamily="18" charset="0"/>
              </a:rPr>
              <a:t>вересня</a:t>
            </a:r>
            <a:r>
              <a:rPr lang="ru-RU" sz="3400" b="1" i="0" u="none" strike="noStrike" dirty="0">
                <a:solidFill>
                  <a:srgbClr val="002060"/>
                </a:solidFill>
                <a:effectLst/>
                <a:latin typeface="Book Antiqua" panose="02040602050305030304" pitchFamily="18" charset="0"/>
              </a:rPr>
              <a:t> (по 5 </a:t>
            </a:r>
            <a:r>
              <a:rPr lang="ru-RU" sz="3400" b="1" i="0" u="none" strike="noStrike" dirty="0" err="1">
                <a:solidFill>
                  <a:srgbClr val="002060"/>
                </a:solidFill>
                <a:effectLst/>
                <a:latin typeface="Book Antiqua" panose="02040602050305030304" pitchFamily="18" charset="0"/>
              </a:rPr>
              <a:t>жовтня</a:t>
            </a:r>
            <a:r>
              <a:rPr lang="ru-RU" sz="3400" b="1" i="0" u="none" strike="noStrike" dirty="0">
                <a:solidFill>
                  <a:srgbClr val="002060"/>
                </a:solidFill>
                <a:effectLst/>
                <a:latin typeface="Book Antiqua" panose="02040602050305030304" pitchFamily="18" charset="0"/>
              </a:rPr>
              <a:t>) </a:t>
            </a:r>
            <a:r>
              <a:rPr lang="ru-RU" sz="3400" b="1" i="0" u="none" strike="noStrike" dirty="0" err="1">
                <a:solidFill>
                  <a:srgbClr val="002060"/>
                </a:solidFill>
                <a:effectLst/>
                <a:latin typeface="Book Antiqua" panose="02040602050305030304" pitchFamily="18" charset="0"/>
              </a:rPr>
              <a:t>відбувалися</a:t>
            </a:r>
            <a:r>
              <a:rPr lang="ru-RU" sz="3400" b="1" i="0" u="none" strike="noStrike" dirty="0">
                <a:solidFill>
                  <a:srgbClr val="002060"/>
                </a:solidFill>
                <a:effectLst/>
                <a:latin typeface="Book Antiqua" panose="02040602050305030304" pitchFamily="18" charset="0"/>
              </a:rPr>
              <a:t> </a:t>
            </a:r>
            <a:r>
              <a:rPr lang="ru-RU" sz="3400" b="1" i="0" u="none" strike="noStrike" dirty="0" err="1">
                <a:solidFill>
                  <a:srgbClr val="002060"/>
                </a:solidFill>
                <a:effectLst/>
                <a:latin typeface="Book Antiqua" panose="02040602050305030304" pitchFamily="18" charset="0"/>
              </a:rPr>
              <a:t>слухання</a:t>
            </a:r>
            <a:r>
              <a:rPr lang="ru-RU" sz="3400" b="1" i="0" u="none" strike="noStrike" dirty="0">
                <a:solidFill>
                  <a:srgbClr val="002060"/>
                </a:solidFill>
                <a:effectLst/>
                <a:latin typeface="Book Antiqua" panose="02040602050305030304" pitchFamily="18" charset="0"/>
              </a:rPr>
              <a:t> за </a:t>
            </a:r>
            <a:r>
              <a:rPr lang="ru-RU" sz="3400" b="1" i="0" u="none" strike="noStrike" dirty="0" err="1">
                <a:solidFill>
                  <a:srgbClr val="002060"/>
                </a:solidFill>
                <a:effectLst/>
                <a:latin typeface="Book Antiqua" panose="02040602050305030304" pitchFamily="18" charset="0"/>
              </a:rPr>
              <a:t>позовом</a:t>
            </a:r>
            <a:r>
              <a:rPr lang="ru-RU" sz="3400" b="1" i="0" u="none" strike="noStrike" dirty="0">
                <a:solidFill>
                  <a:srgbClr val="002060"/>
                </a:solidFill>
                <a:effectLst/>
                <a:latin typeface="Book Antiqua" panose="02040602050305030304" pitchFamily="18" charset="0"/>
              </a:rPr>
              <a:t> </a:t>
            </a:r>
            <a:r>
              <a:rPr lang="ru-RU" sz="3400" b="1" i="0" u="none" strike="noStrike" dirty="0" err="1">
                <a:solidFill>
                  <a:srgbClr val="002060"/>
                </a:solidFill>
                <a:effectLst/>
                <a:latin typeface="Book Antiqua" panose="02040602050305030304" pitchFamily="18" charset="0"/>
              </a:rPr>
              <a:t>України</a:t>
            </a:r>
            <a:r>
              <a:rPr lang="ru-RU" sz="3400" b="1" i="0" u="none" strike="noStrike" dirty="0">
                <a:solidFill>
                  <a:srgbClr val="002060"/>
                </a:solidFill>
                <a:effectLst/>
                <a:latin typeface="Book Antiqua" panose="02040602050305030304" pitchFamily="18" charset="0"/>
              </a:rPr>
              <a:t> </a:t>
            </a:r>
            <a:r>
              <a:rPr lang="ru-RU" sz="3400" b="1" i="0" u="none" strike="noStrike" dirty="0" err="1">
                <a:solidFill>
                  <a:srgbClr val="002060"/>
                </a:solidFill>
                <a:effectLst/>
                <a:latin typeface="Book Antiqua" panose="02040602050305030304" pitchFamily="18" charset="0"/>
              </a:rPr>
              <a:t>проти</a:t>
            </a:r>
            <a:r>
              <a:rPr lang="ru-RU" sz="3400" b="1" i="0" u="none" strike="noStrike" dirty="0">
                <a:solidFill>
                  <a:srgbClr val="002060"/>
                </a:solidFill>
                <a:effectLst/>
                <a:latin typeface="Book Antiqua" panose="02040602050305030304" pitchFamily="18" charset="0"/>
              </a:rPr>
              <a:t> РФ </a:t>
            </a:r>
            <a:r>
              <a:rPr lang="ru-RU" sz="3400" b="1" i="0" u="none" strike="noStrike" dirty="0" err="1">
                <a:solidFill>
                  <a:srgbClr val="002060"/>
                </a:solidFill>
                <a:effectLst/>
                <a:latin typeface="Book Antiqua" panose="02040602050305030304" pitchFamily="18" charset="0"/>
              </a:rPr>
              <a:t>щодо</a:t>
            </a:r>
            <a:r>
              <a:rPr lang="ru-RU" sz="3400" b="1" i="0" u="none" strike="noStrike" dirty="0">
                <a:solidFill>
                  <a:srgbClr val="002060"/>
                </a:solidFill>
                <a:effectLst/>
                <a:latin typeface="Book Antiqua" panose="02040602050305030304" pitchFamily="18" charset="0"/>
              </a:rPr>
              <a:t> </a:t>
            </a:r>
            <a:r>
              <a:rPr lang="ru-RU" sz="3400" b="1" i="0" u="none" strike="noStrike" dirty="0" err="1">
                <a:solidFill>
                  <a:srgbClr val="002060"/>
                </a:solidFill>
                <a:effectLst/>
                <a:latin typeface="Book Antiqua" panose="02040602050305030304" pitchFamily="18" charset="0"/>
              </a:rPr>
              <a:t>порушення</a:t>
            </a:r>
            <a:r>
              <a:rPr lang="ru-RU" sz="3400" b="1" i="0" u="none" strike="noStrike" dirty="0">
                <a:solidFill>
                  <a:srgbClr val="002060"/>
                </a:solidFill>
                <a:effectLst/>
                <a:latin typeface="Book Antiqua" panose="02040602050305030304" pitchFamily="18" charset="0"/>
              </a:rPr>
              <a:t> права </a:t>
            </a:r>
            <a:r>
              <a:rPr lang="ru-RU" sz="3400" b="1" i="0" u="none" strike="noStrike" dirty="0" err="1">
                <a:solidFill>
                  <a:srgbClr val="002060"/>
                </a:solidFill>
                <a:effectLst/>
                <a:latin typeface="Book Antiqua" panose="02040602050305030304" pitchFamily="18" charset="0"/>
              </a:rPr>
              <a:t>прибережної</a:t>
            </a:r>
            <a:r>
              <a:rPr lang="ru-RU" sz="3400" b="1" i="0" u="none" strike="noStrike" dirty="0">
                <a:solidFill>
                  <a:srgbClr val="002060"/>
                </a:solidFill>
                <a:effectLst/>
                <a:latin typeface="Book Antiqua" panose="02040602050305030304" pitchFamily="18" charset="0"/>
              </a:rPr>
              <a:t> </a:t>
            </a:r>
            <a:r>
              <a:rPr lang="ru-RU" sz="3400" b="1" i="0" u="none" strike="noStrike" dirty="0" err="1">
                <a:solidFill>
                  <a:srgbClr val="002060"/>
                </a:solidFill>
                <a:effectLst/>
                <a:latin typeface="Book Antiqua" panose="02040602050305030304" pitchFamily="18" charset="0"/>
              </a:rPr>
              <a:t>держави</a:t>
            </a:r>
            <a:r>
              <a:rPr lang="ru-RU" sz="3400" b="1" i="0" u="none" strike="noStrike" dirty="0">
                <a:solidFill>
                  <a:srgbClr val="002060"/>
                </a:solidFill>
                <a:effectLst/>
                <a:latin typeface="Book Antiqua" panose="02040602050305030304" pitchFamily="18" charset="0"/>
              </a:rPr>
              <a:t> </a:t>
            </a:r>
            <a:r>
              <a:rPr lang="ru-RU" sz="3400" b="1" i="0" u="none" strike="noStrike" dirty="0" err="1">
                <a:solidFill>
                  <a:srgbClr val="002060"/>
                </a:solidFill>
                <a:effectLst/>
                <a:latin typeface="Book Antiqua" panose="02040602050305030304" pitchFamily="18" charset="0"/>
              </a:rPr>
              <a:t>відповідно</a:t>
            </a:r>
            <a:r>
              <a:rPr lang="ru-RU" sz="3400" b="1" i="0" u="none" strike="noStrike" dirty="0">
                <a:solidFill>
                  <a:srgbClr val="002060"/>
                </a:solidFill>
                <a:effectLst/>
                <a:latin typeface="Book Antiqua" panose="02040602050305030304" pitchFamily="18" charset="0"/>
              </a:rPr>
              <a:t> до </a:t>
            </a:r>
            <a:r>
              <a:rPr lang="ru-RU" sz="3400" b="1" i="0" u="none" strike="noStrike" dirty="0" err="1">
                <a:solidFill>
                  <a:srgbClr val="002060"/>
                </a:solidFill>
                <a:effectLst/>
                <a:latin typeface="Book Antiqua" panose="02040602050305030304" pitchFamily="18" charset="0"/>
              </a:rPr>
              <a:t>Конвенції</a:t>
            </a:r>
            <a:r>
              <a:rPr lang="ru-RU" sz="3400" b="1" i="0" u="none" strike="noStrike" dirty="0">
                <a:solidFill>
                  <a:srgbClr val="002060"/>
                </a:solidFill>
                <a:effectLst/>
                <a:latin typeface="Book Antiqua" panose="02040602050305030304" pitchFamily="18" charset="0"/>
              </a:rPr>
              <a:t> ООН з </a:t>
            </a:r>
            <a:r>
              <a:rPr lang="ru-RU" sz="3400" b="1" i="0" u="none" strike="noStrike" dirty="0" err="1">
                <a:solidFill>
                  <a:srgbClr val="002060"/>
                </a:solidFill>
                <a:effectLst/>
                <a:latin typeface="Book Antiqua" panose="02040602050305030304" pitchFamily="18" charset="0"/>
              </a:rPr>
              <a:t>морського</a:t>
            </a:r>
            <a:r>
              <a:rPr lang="ru-RU" sz="3400" b="1" i="0" u="none" strike="noStrike" dirty="0">
                <a:solidFill>
                  <a:srgbClr val="002060"/>
                </a:solidFill>
                <a:effectLst/>
                <a:latin typeface="Book Antiqua" panose="02040602050305030304" pitchFamily="18" charset="0"/>
              </a:rPr>
              <a:t> права 1982 року. </a:t>
            </a:r>
          </a:p>
          <a:p>
            <a:pPr algn="l">
              <a:lnSpc>
                <a:spcPct val="170000"/>
              </a:lnSpc>
            </a:pPr>
            <a:r>
              <a:rPr lang="ru-RU" sz="3400" b="1" i="0" u="none" strike="noStrike" dirty="0" err="1">
                <a:solidFill>
                  <a:srgbClr val="002060"/>
                </a:solidFill>
                <a:effectLst/>
                <a:latin typeface="Book Antiqua" panose="02040602050305030304" pitchFamily="18" charset="0"/>
              </a:rPr>
              <a:t>Українська</a:t>
            </a:r>
            <a:r>
              <a:rPr lang="ru-RU" sz="3400" b="1" i="0" u="none" strike="noStrike" dirty="0">
                <a:solidFill>
                  <a:srgbClr val="002060"/>
                </a:solidFill>
                <a:effectLst/>
                <a:latin typeface="Book Antiqua" panose="02040602050305030304" pitchFamily="18" charset="0"/>
              </a:rPr>
              <a:t> сторона подала </a:t>
            </a:r>
            <a:r>
              <a:rPr lang="ru-RU" sz="3400" b="1" i="0" u="none" strike="noStrike" dirty="0" err="1">
                <a:solidFill>
                  <a:srgbClr val="002060"/>
                </a:solidFill>
                <a:effectLst/>
                <a:latin typeface="Book Antiqua" panose="02040602050305030304" pitchFamily="18" charset="0"/>
              </a:rPr>
              <a:t>цей</a:t>
            </a:r>
            <a:r>
              <a:rPr lang="ru-RU" sz="3400" b="1" i="0" u="none" strike="noStrike" dirty="0">
                <a:solidFill>
                  <a:srgbClr val="002060"/>
                </a:solidFill>
                <a:effectLst/>
                <a:latin typeface="Book Antiqua" panose="02040602050305030304" pitchFamily="18" charset="0"/>
              </a:rPr>
              <a:t> </a:t>
            </a:r>
            <a:r>
              <a:rPr lang="ru-RU" sz="3400" b="1" i="0" u="none" strike="noStrike" dirty="0" err="1">
                <a:solidFill>
                  <a:srgbClr val="002060"/>
                </a:solidFill>
                <a:effectLst/>
                <a:latin typeface="Book Antiqua" panose="02040602050305030304" pitchFamily="18" charset="0"/>
              </a:rPr>
              <a:t>позов</a:t>
            </a:r>
            <a:r>
              <a:rPr lang="ru-RU" sz="3400" b="1" i="0" u="none" strike="noStrike" dirty="0">
                <a:solidFill>
                  <a:srgbClr val="002060"/>
                </a:solidFill>
                <a:effectLst/>
                <a:latin typeface="Book Antiqua" panose="02040602050305030304" pitchFamily="18" charset="0"/>
              </a:rPr>
              <a:t> 14 </a:t>
            </a:r>
            <a:r>
              <a:rPr lang="ru-RU" sz="3400" b="1" i="0" u="none" strike="noStrike" dirty="0" err="1">
                <a:solidFill>
                  <a:srgbClr val="002060"/>
                </a:solidFill>
                <a:effectLst/>
                <a:latin typeface="Book Antiqua" panose="02040602050305030304" pitchFamily="18" charset="0"/>
              </a:rPr>
              <a:t>вересня</a:t>
            </a:r>
            <a:r>
              <a:rPr lang="ru-RU" sz="3400" b="1" i="0" u="none" strike="noStrike" dirty="0">
                <a:solidFill>
                  <a:srgbClr val="002060"/>
                </a:solidFill>
                <a:effectLst/>
                <a:latin typeface="Book Antiqua" panose="02040602050305030304" pitchFamily="18" charset="0"/>
              </a:rPr>
              <a:t> 2016 р. у </a:t>
            </a:r>
            <a:r>
              <a:rPr lang="ru-RU" sz="3400" b="1" i="0" u="none" strike="noStrike" dirty="0" err="1">
                <a:solidFill>
                  <a:srgbClr val="002060"/>
                </a:solidFill>
                <a:effectLst/>
                <a:latin typeface="Book Antiqua" panose="02040602050305030304" pitchFamily="18" charset="0"/>
              </a:rPr>
              <a:t>зв’язку</a:t>
            </a:r>
            <a:r>
              <a:rPr lang="ru-RU" sz="3400" b="1" i="0" u="none" strike="noStrike" dirty="0">
                <a:solidFill>
                  <a:srgbClr val="002060"/>
                </a:solidFill>
                <a:effectLst/>
                <a:latin typeface="Book Antiqua" panose="02040602050305030304" pitchFamily="18" charset="0"/>
              </a:rPr>
              <a:t> з </a:t>
            </a:r>
            <a:r>
              <a:rPr lang="ru-RU" sz="3400" b="1" i="0" u="none" strike="noStrike" dirty="0" err="1">
                <a:solidFill>
                  <a:srgbClr val="002060"/>
                </a:solidFill>
                <a:effectLst/>
                <a:latin typeface="Book Antiqua" panose="02040602050305030304" pitchFamily="18" charset="0"/>
              </a:rPr>
              <a:t>порушенням</a:t>
            </a:r>
            <a:r>
              <a:rPr lang="ru-RU" sz="3400" b="1" i="0" u="none" strike="noStrike" dirty="0">
                <a:solidFill>
                  <a:srgbClr val="002060"/>
                </a:solidFill>
                <a:effectLst/>
                <a:latin typeface="Book Antiqua" panose="02040602050305030304" pitchFamily="18" charset="0"/>
              </a:rPr>
              <a:t> </a:t>
            </a:r>
            <a:r>
              <a:rPr lang="ru-RU" sz="3400" b="1" i="0" u="none" strike="noStrike" dirty="0" err="1">
                <a:solidFill>
                  <a:srgbClr val="002060"/>
                </a:solidFill>
                <a:effectLst/>
                <a:latin typeface="Book Antiqua" panose="02040602050305030304" pitchFamily="18" charset="0"/>
              </a:rPr>
              <a:t>її</a:t>
            </a:r>
            <a:r>
              <a:rPr lang="ru-RU" sz="3400" b="1" i="0" u="none" strike="noStrike" dirty="0">
                <a:solidFill>
                  <a:srgbClr val="002060"/>
                </a:solidFill>
                <a:effectLst/>
                <a:latin typeface="Book Antiqua" panose="02040602050305030304" pitchFamily="18" charset="0"/>
              </a:rPr>
              <a:t> прав у </a:t>
            </a:r>
            <a:r>
              <a:rPr lang="ru-RU" sz="3400" b="1" i="0" u="none" strike="noStrike" dirty="0" err="1">
                <a:solidFill>
                  <a:srgbClr val="002060"/>
                </a:solidFill>
                <a:effectLst/>
                <a:latin typeface="Book Antiqua" panose="02040602050305030304" pitchFamily="18" charset="0"/>
              </a:rPr>
              <a:t>Чорному</a:t>
            </a:r>
            <a:r>
              <a:rPr lang="ru-RU" sz="3400" b="1" i="0" u="none" strike="noStrike" dirty="0">
                <a:solidFill>
                  <a:srgbClr val="002060"/>
                </a:solidFill>
                <a:effectLst/>
                <a:latin typeface="Book Antiqua" panose="02040602050305030304" pitchFamily="18" charset="0"/>
              </a:rPr>
              <a:t> та </a:t>
            </a:r>
            <a:r>
              <a:rPr lang="ru-RU" sz="3400" b="1" i="0" u="none" strike="noStrike" dirty="0" err="1">
                <a:solidFill>
                  <a:srgbClr val="002060"/>
                </a:solidFill>
                <a:effectLst/>
                <a:latin typeface="Book Antiqua" panose="02040602050305030304" pitchFamily="18" charset="0"/>
              </a:rPr>
              <a:t>Азовському</a:t>
            </a:r>
            <a:r>
              <a:rPr lang="ru-RU" sz="3400" b="1" i="0" u="none" strike="noStrike" dirty="0">
                <a:solidFill>
                  <a:srgbClr val="002060"/>
                </a:solidFill>
                <a:effectLst/>
                <a:latin typeface="Book Antiqua" panose="02040602050305030304" pitchFamily="18" charset="0"/>
              </a:rPr>
              <a:t> морях, а </a:t>
            </a:r>
            <a:r>
              <a:rPr lang="ru-RU" sz="3400" b="1" i="0" u="none" strike="noStrike" dirty="0" err="1">
                <a:solidFill>
                  <a:srgbClr val="002060"/>
                </a:solidFill>
                <a:effectLst/>
                <a:latin typeface="Book Antiqua" panose="02040602050305030304" pitchFamily="18" charset="0"/>
              </a:rPr>
              <a:t>також</a:t>
            </a:r>
            <a:r>
              <a:rPr lang="ru-RU" sz="3400" b="1" i="0" u="none" strike="noStrike" dirty="0">
                <a:solidFill>
                  <a:srgbClr val="002060"/>
                </a:solidFill>
                <a:effectLst/>
                <a:latin typeface="Book Antiqua" panose="02040602050305030304" pitchFamily="18" charset="0"/>
              </a:rPr>
              <a:t> у </a:t>
            </a:r>
            <a:r>
              <a:rPr lang="ru-RU" sz="3400" b="1" i="0" u="none" strike="noStrike" dirty="0" err="1">
                <a:solidFill>
                  <a:srgbClr val="002060"/>
                </a:solidFill>
                <a:effectLst/>
                <a:latin typeface="Book Antiqua" panose="02040602050305030304" pitchFamily="18" charset="0"/>
              </a:rPr>
              <a:t>Керченській</a:t>
            </a:r>
            <a:r>
              <a:rPr lang="ru-RU" sz="3400" b="1" i="0" u="none" strike="noStrike" dirty="0">
                <a:solidFill>
                  <a:srgbClr val="002060"/>
                </a:solidFill>
                <a:effectLst/>
                <a:latin typeface="Book Antiqua" panose="02040602050305030304" pitchFamily="18" charset="0"/>
              </a:rPr>
              <a:t> </a:t>
            </a:r>
            <a:r>
              <a:rPr lang="ru-RU" sz="3400" b="1" i="0" u="none" strike="noStrike" dirty="0" err="1">
                <a:solidFill>
                  <a:srgbClr val="002060"/>
                </a:solidFill>
                <a:effectLst/>
                <a:latin typeface="Book Antiqua" panose="02040602050305030304" pitchFamily="18" charset="0"/>
              </a:rPr>
              <a:t>протоці</a:t>
            </a:r>
            <a:r>
              <a:rPr lang="ru-RU" sz="3400" b="1" i="0" u="none" strike="noStrike" dirty="0">
                <a:solidFill>
                  <a:srgbClr val="002060"/>
                </a:solidFill>
                <a:effectLst/>
                <a:latin typeface="Book Antiqua" panose="02040602050305030304" pitchFamily="18" charset="0"/>
              </a:rPr>
              <a:t>.</a:t>
            </a:r>
          </a:p>
          <a:p>
            <a:pPr marL="285750" indent="-285750">
              <a:buFontTx/>
              <a:buChar char="-"/>
            </a:pPr>
            <a:endParaRPr lang="uk-UA" sz="1400" dirty="0"/>
          </a:p>
          <a:p>
            <a:pPr marL="285750" indent="-285750">
              <a:buFontTx/>
              <a:buChar char="-"/>
            </a:pPr>
            <a:endParaRPr lang="uk-UA" sz="1400" dirty="0"/>
          </a:p>
        </p:txBody>
      </p:sp>
      <p:pic>
        <p:nvPicPr>
          <p:cNvPr id="1028" name="Picture 4" descr="У Гаазі розпочалися слухання за позовом України проти РФ про порушення  Морської конвенції ООН">
            <a:extLst>
              <a:ext uri="{FF2B5EF4-FFF2-40B4-BE49-F238E27FC236}">
                <a16:creationId xmlns:a16="http://schemas.microsoft.com/office/drawing/2014/main" id="{43844987-704D-5546-A6DA-3F7BD7CC01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1525" y="25702"/>
            <a:ext cx="3797300" cy="2133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Україна очікує рішення у справі про порушення Морської конвенції протягом  9-12 місяців. Читайте на UKR.NET">
            <a:extLst>
              <a:ext uri="{FF2B5EF4-FFF2-40B4-BE49-F238E27FC236}">
                <a16:creationId xmlns:a16="http://schemas.microsoft.com/office/drawing/2014/main" id="{F8562A25-8AFF-974C-8C2D-607CF256B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388" y="1692143"/>
            <a:ext cx="4203700" cy="1930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Україна проти РФ: почалися нові слухання в Гаазі – DW – 23.09.2024">
            <a:extLst>
              <a:ext uri="{FF2B5EF4-FFF2-40B4-BE49-F238E27FC236}">
                <a16:creationId xmlns:a16="http://schemas.microsoft.com/office/drawing/2014/main" id="{027F45D4-5ECB-3A45-9C83-161FDBF5B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1820" y="3118990"/>
            <a:ext cx="3810000" cy="2133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4" name="Picture 10" descr="Кримський міст потрібно демонтувати: у Гаазі поставили жорсткий ультиматум  РФ - Подробиці | Експрес онлайн">
            <a:extLst>
              <a:ext uri="{FF2B5EF4-FFF2-40B4-BE49-F238E27FC236}">
                <a16:creationId xmlns:a16="http://schemas.microsoft.com/office/drawing/2014/main" id="{04EE1D0B-D8E2-5D4A-BD71-F935D1674C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4458" y="4594330"/>
            <a:ext cx="3797300" cy="2146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73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11000">
              <a:schemeClr val="accent5">
                <a:lumMod val="20000"/>
                <a:lumOff val="80000"/>
              </a:schemeClr>
            </a:gs>
            <a:gs pos="43000">
              <a:schemeClr val="accent1">
                <a:lumMod val="45000"/>
                <a:lumOff val="55000"/>
              </a:schemeClr>
            </a:gs>
            <a:gs pos="69000">
              <a:schemeClr val="tx2">
                <a:lumMod val="20000"/>
                <a:lumOff val="80000"/>
              </a:schemeClr>
            </a:gs>
            <a:gs pos="94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0685" y="147757"/>
            <a:ext cx="4992053" cy="1512168"/>
          </a:xfrm>
        </p:spPr>
        <p:txBody>
          <a:bodyPr>
            <a:normAutofit/>
          </a:bodyPr>
          <a:lstStyle/>
          <a:p>
            <a:r>
              <a:rPr lang="uk-UA" b="1" i="1" dirty="0">
                <a:solidFill>
                  <a:srgbClr val="FF0000"/>
                </a:solidFill>
              </a:rPr>
              <a:t>Економічна зона </a:t>
            </a:r>
            <a:r>
              <a:rPr lang="uk-UA" b="1" i="1" dirty="0">
                <a:solidFill>
                  <a:srgbClr val="002060"/>
                </a:solidFill>
              </a:rPr>
              <a:t>– </a:t>
            </a:r>
            <a:r>
              <a:rPr lang="uk-UA" sz="2200" b="1" i="1" dirty="0">
                <a:solidFill>
                  <a:srgbClr val="002060"/>
                </a:solidFill>
              </a:rPr>
              <a:t>район, що знаходиться за межами територіального моря і складає разом з ним не більше 200 миль</a:t>
            </a:r>
          </a:p>
        </p:txBody>
      </p:sp>
      <p:sp>
        <p:nvSpPr>
          <p:cNvPr id="3" name="Текст 2"/>
          <p:cNvSpPr>
            <a:spLocks noGrp="1"/>
          </p:cNvSpPr>
          <p:nvPr>
            <p:ph type="body" sz="half" idx="2"/>
          </p:nvPr>
        </p:nvSpPr>
        <p:spPr>
          <a:xfrm>
            <a:off x="37492" y="1988840"/>
            <a:ext cx="5408848" cy="4721403"/>
          </a:xfrm>
        </p:spPr>
        <p:txBody>
          <a:bodyPr>
            <a:normAutofit fontScale="92500" lnSpcReduction="10000"/>
          </a:bodyPr>
          <a:lstStyle/>
          <a:p>
            <a:pPr marL="285750" indent="-285750">
              <a:buFont typeface="Arial" panose="020B0604020202020204" pitchFamily="34" charset="0"/>
              <a:buChar char="•"/>
            </a:pPr>
            <a:r>
              <a:rPr lang="uk-UA" b="1" dirty="0">
                <a:solidFill>
                  <a:schemeClr val="accent6">
                    <a:lumMod val="50000"/>
                  </a:schemeClr>
                </a:solidFill>
              </a:rPr>
              <a:t>1974 – концепція виняткової економічної зони, потім включена у Конвенцію ООН з морського права</a:t>
            </a:r>
          </a:p>
          <a:p>
            <a:pPr marL="285750" indent="-285750">
              <a:buFont typeface="Arial" panose="020B0604020202020204" pitchFamily="34" charset="0"/>
              <a:buChar char="•"/>
            </a:pPr>
            <a:r>
              <a:rPr lang="uk-UA" b="1" dirty="0">
                <a:solidFill>
                  <a:schemeClr val="accent6">
                    <a:lumMod val="50000"/>
                  </a:schemeClr>
                </a:solidFill>
              </a:rPr>
              <a:t>прибережна д-ва має тут </a:t>
            </a:r>
            <a:r>
              <a:rPr lang="uk-UA" b="1" dirty="0">
                <a:solidFill>
                  <a:srgbClr val="FF0000"/>
                </a:solidFill>
              </a:rPr>
              <a:t>суверенні права з метою розвідки і розробки природних ресурсів</a:t>
            </a:r>
            <a:r>
              <a:rPr lang="uk-UA" b="1" dirty="0"/>
              <a:t>, </a:t>
            </a:r>
            <a:r>
              <a:rPr lang="uk-UA" b="1" dirty="0">
                <a:solidFill>
                  <a:schemeClr val="accent6">
                    <a:lumMod val="50000"/>
                  </a:schemeClr>
                </a:solidFill>
              </a:rPr>
              <a:t>як живих так і неживих, а також права у відношенні інших видів діяльності задля економічної розвідки, виробництва енергії шляхом використання води, течій або вітру</a:t>
            </a:r>
          </a:p>
          <a:p>
            <a:pPr marL="285750" indent="-285750">
              <a:buFont typeface="Arial" panose="020B0604020202020204" pitchFamily="34" charset="0"/>
              <a:buChar char="•"/>
            </a:pPr>
            <a:r>
              <a:rPr lang="uk-UA" b="1" dirty="0">
                <a:solidFill>
                  <a:schemeClr val="accent6">
                    <a:lumMod val="50000"/>
                  </a:schemeClr>
                </a:solidFill>
              </a:rPr>
              <a:t>інші д-ви за певних умов </a:t>
            </a:r>
            <a:r>
              <a:rPr lang="uk-UA" b="1" dirty="0">
                <a:solidFill>
                  <a:srgbClr val="FF0000"/>
                </a:solidFill>
              </a:rPr>
              <a:t>можуть брати участь у промислі живих ресурсів, однак тільки за погодженням з прибережною державою</a:t>
            </a:r>
          </a:p>
          <a:p>
            <a:pPr marL="285750" indent="-285750">
              <a:buFont typeface="Arial" panose="020B0604020202020204" pitchFamily="34" charset="0"/>
              <a:buChar char="•"/>
            </a:pPr>
            <a:r>
              <a:rPr lang="uk-UA" b="1" dirty="0">
                <a:solidFill>
                  <a:srgbClr val="FF0000"/>
                </a:solidFill>
              </a:rPr>
              <a:t>прибережна д-ва може створювати тут штучні острови</a:t>
            </a:r>
            <a:r>
              <a:rPr lang="uk-UA" b="1" dirty="0">
                <a:solidFill>
                  <a:schemeClr val="accent6">
                    <a:lumMod val="50000"/>
                  </a:schemeClr>
                </a:solidFill>
              </a:rPr>
              <a:t>, установки і споруди, вести морські наукові дослідження (інші д-ви теж, але за погодженням з прибережною)</a:t>
            </a:r>
          </a:p>
          <a:p>
            <a:pPr marL="285750" indent="-285750">
              <a:buFont typeface="Arial" panose="020B0604020202020204" pitchFamily="34" charset="0"/>
              <a:buChar char="•"/>
            </a:pPr>
            <a:r>
              <a:rPr lang="uk-UA" b="1" dirty="0">
                <a:solidFill>
                  <a:srgbClr val="FF0000"/>
                </a:solidFill>
              </a:rPr>
              <a:t>інші д-ви мають тут свободу </a:t>
            </a:r>
            <a:r>
              <a:rPr lang="uk-UA" b="1" dirty="0">
                <a:solidFill>
                  <a:schemeClr val="accent6">
                    <a:lumMod val="50000"/>
                  </a:schemeClr>
                </a:solidFill>
              </a:rPr>
              <a:t>судноплавства (зокрема і військового), польотів, прокладки трубопроводів, але з урахуванням прав прибережної ді-ви</a:t>
            </a:r>
          </a:p>
          <a:p>
            <a:pPr marL="285750" indent="-285750">
              <a:buFont typeface="Arial" panose="020B0604020202020204" pitchFamily="34" charset="0"/>
              <a:buChar char="•"/>
            </a:pPr>
            <a:r>
              <a:rPr lang="uk-UA" b="1" dirty="0">
                <a:solidFill>
                  <a:srgbClr val="FF0000"/>
                </a:solidFill>
              </a:rPr>
              <a:t>жодна д-ва не має права претендувати на підкорення економічної зони своєму суверенітету!!!</a:t>
            </a:r>
          </a:p>
          <a:p>
            <a:pPr marL="285750" indent="-285750">
              <a:buFontTx/>
              <a:buChar char="-"/>
            </a:pPr>
            <a:endParaRPr lang="uk-UA" b="1" dirty="0">
              <a:solidFill>
                <a:schemeClr val="accent6">
                  <a:lumMod val="50000"/>
                </a:schemeClr>
              </a:solidFill>
            </a:endParaRPr>
          </a:p>
          <a:p>
            <a:pPr marL="285750" indent="-285750">
              <a:buFontTx/>
              <a:buChar char="-"/>
            </a:pPr>
            <a:endParaRPr lang="uk-UA" b="1" dirty="0"/>
          </a:p>
        </p:txBody>
      </p:sp>
      <p:pic>
        <p:nvPicPr>
          <p:cNvPr id="7172" name="Picture 4" descr="Картинки по запросу &quot;скважины в море картинки&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9759" y="-77762"/>
            <a:ext cx="4876800" cy="32004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6" name="Picture 8" descr="Картинки по запросу &quot;ловля рыбы в море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7469" y="2292559"/>
            <a:ext cx="5213444" cy="31280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4" name="Picture 6" descr="Картинки по запросу &quot;ловля рыбы в море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9701" y="3952720"/>
            <a:ext cx="4138587" cy="29358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29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17000">
              <a:srgbClr val="BCE7E0">
                <a:alpha val="29020"/>
              </a:srgbClr>
            </a:gs>
            <a:gs pos="42000">
              <a:srgbClr val="FEE3D5">
                <a:alpha val="63922"/>
              </a:srgbClr>
            </a:gs>
            <a:gs pos="63000">
              <a:srgbClr val="F7EFC5">
                <a:alpha val="65098"/>
              </a:srgbClr>
            </a:gs>
            <a:gs pos="78000">
              <a:schemeClr val="accent6">
                <a:lumMod val="20000"/>
                <a:lumOff val="80000"/>
              </a:schemeClr>
            </a:gs>
            <a:gs pos="96000">
              <a:schemeClr val="accent4">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617603-73DB-1D49-A1BE-889B2A72401F}"/>
              </a:ext>
            </a:extLst>
          </p:cNvPr>
          <p:cNvSpPr>
            <a:spLocks noGrp="1"/>
          </p:cNvSpPr>
          <p:nvPr>
            <p:ph type="title"/>
          </p:nvPr>
        </p:nvSpPr>
        <p:spPr>
          <a:xfrm>
            <a:off x="195596" y="123056"/>
            <a:ext cx="3990311" cy="715144"/>
          </a:xfrm>
        </p:spPr>
        <p:txBody>
          <a:bodyPr/>
          <a:lstStyle/>
          <a:p>
            <a:r>
              <a:rPr lang="uk-UA" b="1" i="1" dirty="0">
                <a:solidFill>
                  <a:srgbClr val="FF0000"/>
                </a:solidFill>
                <a:latin typeface="Bookman Old Style" panose="02050604050505020204" pitchFamily="18" charset="0"/>
              </a:rPr>
              <a:t>Відкрите море</a:t>
            </a:r>
          </a:p>
        </p:txBody>
      </p:sp>
      <p:sp>
        <p:nvSpPr>
          <p:cNvPr id="3" name="Текст 2">
            <a:extLst>
              <a:ext uri="{FF2B5EF4-FFF2-40B4-BE49-F238E27FC236}">
                <a16:creationId xmlns:a16="http://schemas.microsoft.com/office/drawing/2014/main" id="{BF1F3BEF-AFEB-9A43-B8E3-52A45CAF9937}"/>
              </a:ext>
            </a:extLst>
          </p:cNvPr>
          <p:cNvSpPr>
            <a:spLocks noGrp="1"/>
          </p:cNvSpPr>
          <p:nvPr>
            <p:ph type="body" sz="half" idx="2"/>
          </p:nvPr>
        </p:nvSpPr>
        <p:spPr>
          <a:xfrm>
            <a:off x="189756" y="1052736"/>
            <a:ext cx="4824536" cy="5472608"/>
          </a:xfrm>
        </p:spPr>
        <p:txBody>
          <a:bodyPr>
            <a:noAutofit/>
          </a:bodyPr>
          <a:lstStyle/>
          <a:p>
            <a:r>
              <a:rPr lang="uk-UA" sz="2000" b="1" dirty="0">
                <a:solidFill>
                  <a:srgbClr val="FF0000"/>
                </a:solidFill>
              </a:rPr>
              <a:t>Усі частини моря, які розташовані за межами внутрішніх і територіальних вод, економічної зони </a:t>
            </a:r>
            <a:r>
              <a:rPr lang="uk-UA" sz="2000" b="1" dirty="0">
                <a:solidFill>
                  <a:srgbClr val="002060"/>
                </a:solidFill>
              </a:rPr>
              <a:t>і знаходяться у вільному та рівноправному користуванні усіх держав згідно з нормами і принципами міжнародного права. </a:t>
            </a:r>
          </a:p>
          <a:p>
            <a:endParaRPr lang="uk-UA" sz="2000" b="1" dirty="0">
              <a:solidFill>
                <a:srgbClr val="002060"/>
              </a:solidFill>
            </a:endParaRPr>
          </a:p>
          <a:p>
            <a:r>
              <a:rPr lang="uk-UA" sz="2000" b="1" dirty="0">
                <a:solidFill>
                  <a:srgbClr val="FF0000"/>
                </a:solidFill>
              </a:rPr>
              <a:t>Основу правового режиму відкритого моря становить принцип свободи</a:t>
            </a:r>
            <a:r>
              <a:rPr lang="uk-UA" sz="2000" b="1" dirty="0">
                <a:solidFill>
                  <a:srgbClr val="002060"/>
                </a:solidFill>
              </a:rPr>
              <a:t>, який включає свободу судноплавства, рибальства, польотів над відкритим морем, а також свободу створювати тут штучні острови, установки і споруди, вести морські наукові дослідження</a:t>
            </a:r>
            <a:endParaRPr lang="uk-UA" sz="2000" dirty="0">
              <a:solidFill>
                <a:srgbClr val="002060"/>
              </a:solidFill>
            </a:endParaRPr>
          </a:p>
        </p:txBody>
      </p:sp>
      <p:pic>
        <p:nvPicPr>
          <p:cNvPr id="1026" name="Picture 2" descr="В азовському морі напруга - З Одеси у відкрите море вийшли всі бойові  кораблі">
            <a:extLst>
              <a:ext uri="{FF2B5EF4-FFF2-40B4-BE49-F238E27FC236}">
                <a16:creationId xmlns:a16="http://schemas.microsoft.com/office/drawing/2014/main" id="{BC618CDA-5997-3245-AA79-CA9683FF28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8308" y="1260465"/>
            <a:ext cx="6746551" cy="433706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39294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7748" y="583031"/>
            <a:ext cx="4176464" cy="5691935"/>
          </a:xfrm>
        </p:spPr>
        <p:txBody>
          <a:bodyPr rtlCol="0">
            <a:normAutofit fontScale="90000"/>
          </a:bodyPr>
          <a:lstStyle/>
          <a:p>
            <a:pPr algn="ctr" rtl="0"/>
            <a:r>
              <a:rPr lang="uk-UA" sz="4400" b="1" dirty="0">
                <a:solidFill>
                  <a:srgbClr val="FF0000"/>
                </a:solidFill>
              </a:rPr>
              <a:t>Простір</a:t>
            </a:r>
            <a:r>
              <a:rPr lang="uk-UA" dirty="0"/>
              <a:t>  </a:t>
            </a:r>
            <a:br>
              <a:rPr lang="uk-UA" dirty="0"/>
            </a:br>
            <a:r>
              <a:rPr lang="uk-UA" sz="2000" dirty="0">
                <a:solidFill>
                  <a:srgbClr val="002060"/>
                </a:solidFill>
              </a:rPr>
              <a:t>як категорія в суспільствознавчих науках</a:t>
            </a:r>
            <a:br>
              <a:rPr lang="uk-UA" sz="2000" dirty="0"/>
            </a:br>
            <a:br>
              <a:rPr lang="uk-UA" dirty="0"/>
            </a:br>
            <a:r>
              <a:rPr lang="uk-UA" sz="3100" dirty="0">
                <a:solidFill>
                  <a:srgbClr val="FF0000"/>
                </a:solidFill>
              </a:rPr>
              <a:t>інтерсуб'єктивна</a:t>
            </a:r>
            <a:r>
              <a:rPr lang="uk-UA" sz="3100" dirty="0"/>
              <a:t> </a:t>
            </a:r>
            <a:r>
              <a:rPr lang="uk-UA" sz="3100" dirty="0">
                <a:solidFill>
                  <a:srgbClr val="FF0000"/>
                </a:solidFill>
              </a:rPr>
              <a:t>реальність</a:t>
            </a:r>
            <a:r>
              <a:rPr lang="uk-UA" sz="3100" dirty="0">
                <a:solidFill>
                  <a:srgbClr val="002060"/>
                </a:solidFill>
              </a:rPr>
              <a:t>, яка з тією або іншою мірою свідомості</a:t>
            </a:r>
            <a:r>
              <a:rPr lang="uk-UA" sz="3100" dirty="0"/>
              <a:t> </a:t>
            </a:r>
            <a:r>
              <a:rPr lang="uk-UA" sz="3100" dirty="0">
                <a:solidFill>
                  <a:srgbClr val="FF0000"/>
                </a:solidFill>
              </a:rPr>
              <a:t>вибудовується людьми</a:t>
            </a:r>
            <a:r>
              <a:rPr lang="uk-UA" sz="3100" dirty="0"/>
              <a:t>, </a:t>
            </a:r>
            <a:r>
              <a:rPr lang="uk-UA" sz="3100" dirty="0">
                <a:solidFill>
                  <a:srgbClr val="002060"/>
                </a:solidFill>
              </a:rPr>
              <a:t>що об'єднані в певні спільноти</a:t>
            </a:r>
            <a:r>
              <a:rPr lang="uk-UA" sz="3100" dirty="0"/>
              <a:t>, </a:t>
            </a:r>
            <a:r>
              <a:rPr lang="uk-UA" sz="3100" dirty="0">
                <a:solidFill>
                  <a:srgbClr val="FF0000"/>
                </a:solidFill>
              </a:rPr>
              <a:t>відповідно до існуючих </a:t>
            </a:r>
            <a:r>
              <a:rPr lang="uk-UA" sz="3100" dirty="0" err="1">
                <a:solidFill>
                  <a:srgbClr val="FF0000"/>
                </a:solidFill>
              </a:rPr>
              <a:t>ціннісно</a:t>
            </a:r>
            <a:r>
              <a:rPr lang="uk-UA" sz="3100" dirty="0">
                <a:solidFill>
                  <a:srgbClr val="FF0000"/>
                </a:solidFill>
              </a:rPr>
              <a:t>-світоглядних уявлень</a:t>
            </a:r>
            <a:r>
              <a:rPr lang="uk-UA" sz="3100" dirty="0"/>
              <a:t>, </a:t>
            </a:r>
            <a:r>
              <a:rPr lang="uk-UA" sz="3100" dirty="0">
                <a:solidFill>
                  <a:srgbClr val="FF0000"/>
                </a:solidFill>
              </a:rPr>
              <a:t>функціонуючих норм </a:t>
            </a:r>
            <a:r>
              <a:rPr lang="uk-UA" sz="3100" dirty="0" err="1">
                <a:solidFill>
                  <a:srgbClr val="FF0000"/>
                </a:solidFill>
              </a:rPr>
              <a:t>життєустрою</a:t>
            </a:r>
            <a:r>
              <a:rPr lang="uk-UA" sz="3100" dirty="0">
                <a:solidFill>
                  <a:srgbClr val="FF0000"/>
                </a:solidFill>
              </a:rPr>
              <a:t> тощо</a:t>
            </a:r>
          </a:p>
        </p:txBody>
      </p:sp>
      <p:pic>
        <p:nvPicPr>
          <p:cNvPr id="2050" name="Picture 2" descr="Картинки по запросу &quot;картинки пространство в геополитике&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0236" y="875532"/>
            <a:ext cx="7361347" cy="510693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59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758" y="188640"/>
            <a:ext cx="4968552" cy="2112690"/>
          </a:xfrm>
        </p:spPr>
        <p:txBody>
          <a:bodyPr>
            <a:normAutofit fontScale="90000"/>
          </a:bodyPr>
          <a:lstStyle/>
          <a:p>
            <a:r>
              <a:rPr lang="uk-UA" b="1" i="1" dirty="0">
                <a:solidFill>
                  <a:srgbClr val="FF0000"/>
                </a:solidFill>
              </a:rPr>
              <a:t>Повітряний простір </a:t>
            </a:r>
            <a:r>
              <a:rPr lang="uk-UA" b="1" dirty="0">
                <a:solidFill>
                  <a:schemeClr val="accent6">
                    <a:lumMod val="75000"/>
                  </a:schemeClr>
                </a:solidFill>
              </a:rPr>
              <a:t>д-ви –простір над суходільним та морським просторами на висотах до космосу до 110 км</a:t>
            </a:r>
          </a:p>
        </p:txBody>
      </p:sp>
      <p:sp>
        <p:nvSpPr>
          <p:cNvPr id="3" name="Текст 2"/>
          <p:cNvSpPr>
            <a:spLocks noGrp="1"/>
          </p:cNvSpPr>
          <p:nvPr>
            <p:ph type="body" sz="half" idx="2"/>
          </p:nvPr>
        </p:nvSpPr>
        <p:spPr>
          <a:xfrm>
            <a:off x="117748" y="2492896"/>
            <a:ext cx="5062264" cy="2592288"/>
          </a:xfrm>
        </p:spPr>
        <p:txBody>
          <a:bodyPr>
            <a:noAutofit/>
          </a:bodyPr>
          <a:lstStyle/>
          <a:p>
            <a:r>
              <a:rPr lang="uk-UA" sz="2400" b="1" dirty="0"/>
              <a:t>З урахуванням технічних можливостей висота у 110 км має умовний характер, оскільки  д-ви, які мають найновіші системи ППО </a:t>
            </a:r>
            <a:r>
              <a:rPr lang="uk-UA" sz="2400" b="1" dirty="0">
                <a:solidFill>
                  <a:srgbClr val="FF0000"/>
                </a:solidFill>
              </a:rPr>
              <a:t>не можуть контролювати висоти більш ніж 40-50 км</a:t>
            </a:r>
          </a:p>
        </p:txBody>
      </p:sp>
      <p:pic>
        <p:nvPicPr>
          <p:cNvPr id="8194" name="Picture 2" descr="Картинки по запросу &quot;воздушное пространство картин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56885" y="0"/>
            <a:ext cx="3931940" cy="24816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6" name="Picture 4" descr="Картинки по запросу &quot;воздушное пространство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0396" y="2236999"/>
            <a:ext cx="4498677" cy="25297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200" name="Picture 8" descr="Картинки по запросу &quot;воздушное пространство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6140" y="4510877"/>
            <a:ext cx="4444752" cy="23471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06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8219" y="102720"/>
            <a:ext cx="4076699" cy="1507488"/>
          </a:xfrm>
        </p:spPr>
        <p:txBody>
          <a:bodyPr/>
          <a:lstStyle/>
          <a:p>
            <a:r>
              <a:rPr lang="uk-UA" b="1" i="1" dirty="0">
                <a:solidFill>
                  <a:srgbClr val="FF0000"/>
                </a:solidFill>
              </a:rPr>
              <a:t>1.2 Території з міжнародним правовим режимом</a:t>
            </a:r>
          </a:p>
        </p:txBody>
      </p:sp>
      <p:sp>
        <p:nvSpPr>
          <p:cNvPr id="3" name="Текст 2"/>
          <p:cNvSpPr>
            <a:spLocks noGrp="1"/>
          </p:cNvSpPr>
          <p:nvPr>
            <p:ph type="body" sz="half" idx="2"/>
          </p:nvPr>
        </p:nvSpPr>
        <p:spPr>
          <a:xfrm>
            <a:off x="139170" y="5197718"/>
            <a:ext cx="4737218" cy="1323528"/>
          </a:xfrm>
        </p:spPr>
        <p:txBody>
          <a:bodyPr>
            <a:normAutofit/>
          </a:bodyPr>
          <a:lstStyle/>
          <a:p>
            <a:r>
              <a:rPr lang="uk-UA" b="1" dirty="0">
                <a:solidFill>
                  <a:schemeClr val="accent6">
                    <a:lumMod val="75000"/>
                  </a:schemeClr>
                </a:solidFill>
              </a:rPr>
              <a:t>!!! </a:t>
            </a:r>
            <a:r>
              <a:rPr lang="uk-UA" b="1" dirty="0">
                <a:solidFill>
                  <a:srgbClr val="002060"/>
                </a:solidFill>
              </a:rPr>
              <a:t>формально центральні установи ООН є міжнародною територією, тобто земля, де знаходиться комплекс ООН, належить не тільки США як стороні, яка приймає, але й усім членам організації</a:t>
            </a:r>
          </a:p>
        </p:txBody>
      </p:sp>
      <p:sp>
        <p:nvSpPr>
          <p:cNvPr id="9" name="Текст 2"/>
          <p:cNvSpPr txBox="1">
            <a:spLocks/>
          </p:cNvSpPr>
          <p:nvPr/>
        </p:nvSpPr>
        <p:spPr>
          <a:xfrm>
            <a:off x="0" y="1768136"/>
            <a:ext cx="5015558" cy="34067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600"/>
              </a:spcBef>
              <a:buFont typeface="Arial"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9pPr>
          </a:lstStyle>
          <a:p>
            <a:pPr algn="ctr"/>
            <a:r>
              <a:rPr lang="uk-UA" sz="1800" b="1" dirty="0">
                <a:solidFill>
                  <a:srgbClr val="FF0000"/>
                </a:solidFill>
              </a:rPr>
              <a:t>!!! Це простір, на який не розповсюджується суверенітет жодної держави</a:t>
            </a:r>
          </a:p>
          <a:p>
            <a:pPr marL="285750" indent="-285750">
              <a:buFont typeface="Arial" panose="020B0604020202020204" pitchFamily="34" charset="0"/>
              <a:buChar char="•"/>
            </a:pPr>
            <a:r>
              <a:rPr lang="uk-UA" b="1" dirty="0">
                <a:solidFill>
                  <a:srgbClr val="002060"/>
                </a:solidFill>
              </a:rPr>
              <a:t>відкрите море та його повітряний простір</a:t>
            </a:r>
          </a:p>
          <a:p>
            <a:pPr marL="285750" indent="-285750">
              <a:buFont typeface="Arial" panose="020B0604020202020204" pitchFamily="34" charset="0"/>
              <a:buChar char="•"/>
            </a:pPr>
            <a:r>
              <a:rPr lang="uk-UA" b="1" dirty="0">
                <a:solidFill>
                  <a:srgbClr val="002060"/>
                </a:solidFill>
              </a:rPr>
              <a:t>глибини морів та океанів за межами континентального шельфу, на які не розповсюджується юрисдикція держав</a:t>
            </a:r>
          </a:p>
          <a:p>
            <a:pPr marL="285750" indent="-285750">
              <a:buFont typeface="Arial" panose="020B0604020202020204" pitchFamily="34" charset="0"/>
              <a:buChar char="•"/>
            </a:pPr>
            <a:r>
              <a:rPr lang="uk-UA" b="1" dirty="0">
                <a:solidFill>
                  <a:srgbClr val="002060"/>
                </a:solidFill>
              </a:rPr>
              <a:t>Антарктика (Антарктида, південні частини Атлантичного, Тихого та Індійського океанів та острови південніше 60° </a:t>
            </a:r>
            <a:r>
              <a:rPr lang="uk-UA" b="1" dirty="0" err="1">
                <a:solidFill>
                  <a:srgbClr val="002060"/>
                </a:solidFill>
              </a:rPr>
              <a:t>півд</a:t>
            </a:r>
            <a:r>
              <a:rPr lang="uk-UA" b="1" dirty="0">
                <a:solidFill>
                  <a:srgbClr val="002060"/>
                </a:solidFill>
              </a:rPr>
              <a:t>. шир.) та повітряний простір над нею</a:t>
            </a:r>
          </a:p>
          <a:p>
            <a:pPr marL="285750" indent="-285750">
              <a:buFont typeface="Arial" panose="020B0604020202020204" pitchFamily="34" charset="0"/>
              <a:buChar char="•"/>
            </a:pPr>
            <a:r>
              <a:rPr lang="uk-UA" b="1" dirty="0">
                <a:solidFill>
                  <a:srgbClr val="002060"/>
                </a:solidFill>
              </a:rPr>
              <a:t>космічний простір (в тому числі Місяць, планети, небесні тіла)</a:t>
            </a:r>
          </a:p>
        </p:txBody>
      </p:sp>
      <p:pic>
        <p:nvPicPr>
          <p:cNvPr id="9222" name="Picture 6" descr="Картинки по запросу &quot;луна картинки&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1830" y="-30263"/>
            <a:ext cx="5146749" cy="28942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4" name="Picture 8" descr="Картинки по запросу &quot;космос картинки&quo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58122" y="3063909"/>
            <a:ext cx="5524500" cy="3686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AutoShape 10" descr="Картинки по запросу &quot;океан картинки&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9228" name="Picture 12" descr="Картинки по запросу &quot;океан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8236" y="740364"/>
            <a:ext cx="4876800" cy="32289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30" name="Picture 14" descr="Картинки по запросу &quot;океан картинки&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916927" y="4339418"/>
            <a:ext cx="3358109" cy="25185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38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0250" name="Picture 10" descr="Картинки по запросу &quot;антарктида картинки&quot;"/>
          <p:cNvPicPr>
            <a:picLocks noChangeAspect="1" noChangeArrowheads="1"/>
          </p:cNvPicPr>
          <p:nvPr/>
        </p:nvPicPr>
        <p:blipFill rotWithShape="1">
          <a:blip r:embed="rId2">
            <a:extLst>
              <a:ext uri="{28A0092B-C50C-407E-A947-70E740481C1C}">
                <a14:useLocalDpi xmlns:a14="http://schemas.microsoft.com/office/drawing/2010/main" val="0"/>
              </a:ext>
            </a:extLst>
          </a:blip>
          <a:srcRect t="10999"/>
          <a:stretch/>
        </p:blipFill>
        <p:spPr bwMode="auto">
          <a:xfrm>
            <a:off x="5999394" y="3357363"/>
            <a:ext cx="6157203" cy="35006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Текст 2"/>
          <p:cNvSpPr txBox="1">
            <a:spLocks noGrp="1"/>
          </p:cNvSpPr>
          <p:nvPr>
            <p:ph type="body" sz="half" idx="2"/>
          </p:nvPr>
        </p:nvSpPr>
        <p:spPr>
          <a:xfrm>
            <a:off x="92461" y="217368"/>
            <a:ext cx="4815180" cy="30620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600"/>
              </a:spcBef>
              <a:buFont typeface="Arial"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9pPr>
          </a:lstStyle>
          <a:p>
            <a:r>
              <a:rPr lang="uk-UA" sz="1800" b="1" dirty="0">
                <a:solidFill>
                  <a:srgbClr val="FF0000"/>
                </a:solidFill>
              </a:rPr>
              <a:t>Антарктида</a:t>
            </a:r>
            <a:r>
              <a:rPr lang="uk-UA" sz="1800" b="1" dirty="0"/>
              <a:t> за договором 1959 р. є демілітаризованою </a:t>
            </a:r>
            <a:r>
              <a:rPr lang="uk-UA" sz="1800" b="1" dirty="0">
                <a:solidFill>
                  <a:srgbClr val="FF0000"/>
                </a:solidFill>
              </a:rPr>
              <a:t>зоною миру</a:t>
            </a:r>
          </a:p>
          <a:p>
            <a:r>
              <a:rPr lang="uk-UA" sz="1800" b="1" dirty="0"/>
              <a:t>Поділена на національні сектори між країнами-учасницями договору</a:t>
            </a:r>
          </a:p>
          <a:p>
            <a:r>
              <a:rPr lang="uk-UA" sz="1800" b="1" dirty="0"/>
              <a:t>Розташовано 102 станції (25 британські)</a:t>
            </a:r>
          </a:p>
          <a:p>
            <a:r>
              <a:rPr lang="uk-UA" sz="1800" b="1" dirty="0"/>
              <a:t>Тут немає кордонів, але Чилі, Аргентина, Великобританія та Нова Зеландія оголосили частину антарктичних островів своїми територіями, оскільки вони знаходяться в їх 200-мильній зоні </a:t>
            </a:r>
          </a:p>
        </p:txBody>
      </p:sp>
      <p:pic>
        <p:nvPicPr>
          <p:cNvPr id="10244" name="Picture 4" descr="Картинки по запросу &quot;антарктида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2937" y="0"/>
            <a:ext cx="5136495" cy="32480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48" name="Picture 8" descr="Картинки по запросу &quot;антарктида картинки&quo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539" r="15979"/>
          <a:stretch/>
        </p:blipFill>
        <p:spPr bwMode="auto">
          <a:xfrm>
            <a:off x="7323659" y="836712"/>
            <a:ext cx="4865066" cy="35423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52" name="Picture 12" descr="В Украине стартовал отбор полярников на станцию &quot;Академик Вернадский&quot; в Антарктиду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61" y="3184794"/>
            <a:ext cx="5731421" cy="36603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88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6260" y="36233"/>
            <a:ext cx="4248472" cy="987946"/>
          </a:xfrm>
        </p:spPr>
        <p:txBody>
          <a:bodyPr/>
          <a:lstStyle/>
          <a:p>
            <a:r>
              <a:rPr lang="uk-UA" b="1" i="1" dirty="0">
                <a:solidFill>
                  <a:srgbClr val="FF0000"/>
                </a:solidFill>
              </a:rPr>
              <a:t>Арктика – особливий статус</a:t>
            </a:r>
          </a:p>
        </p:txBody>
      </p:sp>
      <p:sp>
        <p:nvSpPr>
          <p:cNvPr id="3" name="Текст 2"/>
          <p:cNvSpPr>
            <a:spLocks noGrp="1"/>
          </p:cNvSpPr>
          <p:nvPr>
            <p:ph type="body" sz="half" idx="2"/>
          </p:nvPr>
        </p:nvSpPr>
        <p:spPr>
          <a:xfrm>
            <a:off x="44252" y="988541"/>
            <a:ext cx="4320480" cy="2664296"/>
          </a:xfrm>
        </p:spPr>
        <p:txBody>
          <a:bodyPr>
            <a:normAutofit fontScale="85000" lnSpcReduction="20000"/>
          </a:bodyPr>
          <a:lstStyle/>
          <a:p>
            <a:r>
              <a:rPr lang="uk-UA" sz="2400" dirty="0"/>
              <a:t>Зони Льодовитого океану – льодовикові пустелі (</a:t>
            </a:r>
            <a:r>
              <a:rPr lang="uk-UA" sz="2400" dirty="0">
                <a:solidFill>
                  <a:srgbClr val="FF0000"/>
                </a:solidFill>
              </a:rPr>
              <a:t>загалом 27 млн. </a:t>
            </a:r>
            <a:r>
              <a:rPr lang="uk-UA" sz="2400" dirty="0" err="1">
                <a:solidFill>
                  <a:srgbClr val="FF0000"/>
                </a:solidFill>
              </a:rPr>
              <a:t>кв</a:t>
            </a:r>
            <a:r>
              <a:rPr lang="uk-UA" sz="2400" dirty="0">
                <a:solidFill>
                  <a:srgbClr val="FF0000"/>
                </a:solidFill>
              </a:rPr>
              <a:t>. км</a:t>
            </a:r>
            <a:r>
              <a:rPr lang="uk-UA" sz="2400" dirty="0"/>
              <a:t>). До арктичного басейну виходять Канада (у 1925р. першою закріпила свій суверенітет у своїй зоні), Росія, Норвегія, Данія, США (між ними розділені на 5 великих полярних секторів), а також Швеція, Фінляндія та Ісландія (не мають з Арктикою океанічних кордонів). </a:t>
            </a:r>
          </a:p>
        </p:txBody>
      </p:sp>
      <p:pic>
        <p:nvPicPr>
          <p:cNvPr id="11266" name="Picture 2" descr="Картинки по запросу &quot;арктика картинки&quo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78" t="1766" r="29562" b="-1766"/>
          <a:stretch/>
        </p:blipFill>
        <p:spPr bwMode="auto">
          <a:xfrm>
            <a:off x="4115670" y="368458"/>
            <a:ext cx="3168352" cy="32160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70" name="Picture 6" descr="Картинки по запросу &quot;арктика картинки&quo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879"/>
          <a:stretch/>
        </p:blipFill>
        <p:spPr bwMode="auto">
          <a:xfrm>
            <a:off x="7284022" y="171223"/>
            <a:ext cx="4835477" cy="64990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Картинки по запросу &quot;международные территории картинки&quot;"/>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3500" t="1036" r="-1167" b="-1036"/>
          <a:stretch/>
        </p:blipFill>
        <p:spPr bwMode="auto">
          <a:xfrm>
            <a:off x="996363" y="3440379"/>
            <a:ext cx="6264696" cy="34718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82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5362" name="Picture 2" descr="Картинки по запросу &quot;ледокол Дракон картин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1804" y="6936"/>
            <a:ext cx="11079162" cy="68533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909836" y="404664"/>
            <a:ext cx="4248472" cy="785624"/>
          </a:xfrm>
        </p:spPr>
        <p:txBody>
          <a:bodyPr>
            <a:normAutofit/>
          </a:bodyPr>
          <a:lstStyle/>
          <a:p>
            <a:r>
              <a:rPr lang="uk-UA" sz="1600" b="1" i="1" dirty="0"/>
              <a:t>китайський криголам</a:t>
            </a:r>
            <a:br>
              <a:rPr lang="uk-UA" sz="1600" b="1" i="1" dirty="0"/>
            </a:br>
            <a:r>
              <a:rPr lang="uk-UA" sz="1600" b="1" i="1" dirty="0"/>
              <a:t> </a:t>
            </a:r>
            <a:r>
              <a:rPr lang="uk-UA" b="1" i="1" dirty="0"/>
              <a:t>Північний дракон 2</a:t>
            </a:r>
          </a:p>
        </p:txBody>
      </p:sp>
    </p:spTree>
    <p:extLst>
      <p:ext uri="{BB962C8B-B14F-4D97-AF65-F5344CB8AC3E}">
        <p14:creationId xmlns:p14="http://schemas.microsoft.com/office/powerpoint/2010/main" val="354044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68" y="161975"/>
            <a:ext cx="4752529" cy="1061442"/>
          </a:xfrm>
        </p:spPr>
        <p:txBody>
          <a:bodyPr/>
          <a:lstStyle/>
          <a:p>
            <a:r>
              <a:rPr lang="uk-UA" b="1" i="1" dirty="0">
                <a:solidFill>
                  <a:srgbClr val="FF0000"/>
                </a:solidFill>
              </a:rPr>
              <a:t>1.3 Території зі змішаним режимом</a:t>
            </a:r>
          </a:p>
        </p:txBody>
      </p:sp>
      <p:sp>
        <p:nvSpPr>
          <p:cNvPr id="3" name="Текст 2"/>
          <p:cNvSpPr>
            <a:spLocks noGrp="1"/>
          </p:cNvSpPr>
          <p:nvPr>
            <p:ph type="body" sz="half" idx="2"/>
          </p:nvPr>
        </p:nvSpPr>
        <p:spPr>
          <a:xfrm>
            <a:off x="121968" y="1223417"/>
            <a:ext cx="5050072" cy="5517232"/>
          </a:xfrm>
        </p:spPr>
        <p:txBody>
          <a:bodyPr>
            <a:normAutofit fontScale="92500" lnSpcReduction="10000"/>
          </a:bodyPr>
          <a:lstStyle/>
          <a:p>
            <a:r>
              <a:rPr lang="uk-UA" b="1" dirty="0">
                <a:solidFill>
                  <a:srgbClr val="002060"/>
                </a:solidFill>
              </a:rPr>
              <a:t>Території на яких </a:t>
            </a:r>
            <a:r>
              <a:rPr lang="uk-UA" b="1" dirty="0">
                <a:solidFill>
                  <a:srgbClr val="FF0000"/>
                </a:solidFill>
              </a:rPr>
              <a:t>одночасно діють і норми міжнародного права, і норми національного законодавства прибережних держав</a:t>
            </a:r>
            <a:r>
              <a:rPr lang="uk-UA" b="1" dirty="0">
                <a:solidFill>
                  <a:srgbClr val="002060"/>
                </a:solidFill>
              </a:rPr>
              <a:t>:</a:t>
            </a:r>
          </a:p>
          <a:p>
            <a:pPr marL="342900" indent="-342900">
              <a:buAutoNum type="arabicPeriod"/>
            </a:pPr>
            <a:r>
              <a:rPr lang="uk-UA" b="1" dirty="0">
                <a:solidFill>
                  <a:srgbClr val="FF0000"/>
                </a:solidFill>
              </a:rPr>
              <a:t>Прилеглі</a:t>
            </a:r>
            <a:r>
              <a:rPr lang="uk-UA" b="1" dirty="0">
                <a:solidFill>
                  <a:srgbClr val="002060"/>
                </a:solidFill>
              </a:rPr>
              <a:t>, виняткові </a:t>
            </a:r>
            <a:r>
              <a:rPr lang="uk-UA" b="1" dirty="0">
                <a:solidFill>
                  <a:srgbClr val="FF0000"/>
                </a:solidFill>
              </a:rPr>
              <a:t>економічні морські зони </a:t>
            </a:r>
            <a:r>
              <a:rPr lang="uk-UA" b="1" dirty="0">
                <a:solidFill>
                  <a:srgbClr val="002060"/>
                </a:solidFill>
              </a:rPr>
              <a:t>та </a:t>
            </a:r>
            <a:r>
              <a:rPr lang="uk-UA" b="1" dirty="0">
                <a:solidFill>
                  <a:srgbClr val="FF0000"/>
                </a:solidFill>
              </a:rPr>
              <a:t>континентальний шельф </a:t>
            </a:r>
            <a:r>
              <a:rPr lang="uk-UA" b="1" dirty="0">
                <a:solidFill>
                  <a:srgbClr val="002060"/>
                </a:solidFill>
              </a:rPr>
              <a:t>прибережних держав, які не входять до складу їх державної території </a:t>
            </a:r>
          </a:p>
          <a:p>
            <a:pPr marL="342900" indent="-342900">
              <a:buAutoNum type="arabicPeriod"/>
            </a:pPr>
            <a:r>
              <a:rPr lang="uk-UA" b="1" dirty="0">
                <a:solidFill>
                  <a:srgbClr val="FF0000"/>
                </a:solidFill>
              </a:rPr>
              <a:t>Міжнародні ріки </a:t>
            </a:r>
            <a:r>
              <a:rPr lang="uk-UA" b="1" dirty="0">
                <a:solidFill>
                  <a:srgbClr val="002060"/>
                </a:solidFill>
              </a:rPr>
              <a:t>– Дунай, Рейн, Вісла, Одер, Конго, Ельба, </a:t>
            </a:r>
            <a:r>
              <a:rPr lang="uk-UA" b="1" dirty="0" err="1">
                <a:solidFill>
                  <a:srgbClr val="002060"/>
                </a:solidFill>
              </a:rPr>
              <a:t>Неман</a:t>
            </a:r>
            <a:r>
              <a:rPr lang="uk-UA" b="1" dirty="0">
                <a:solidFill>
                  <a:srgbClr val="002060"/>
                </a:solidFill>
              </a:rPr>
              <a:t>, Ніл, Амазонка та інші. Кожна прибережна д-ва виконує усі роботи, що необхідні для забезпечення навігації в її частині ріки; військове судноплавство регулюється тільки прибережними д-вами</a:t>
            </a:r>
          </a:p>
          <a:p>
            <a:pPr marL="342900" indent="-342900">
              <a:buAutoNum type="arabicPeriod"/>
            </a:pPr>
            <a:r>
              <a:rPr lang="uk-UA" b="1" dirty="0">
                <a:solidFill>
                  <a:srgbClr val="FF0000"/>
                </a:solidFill>
              </a:rPr>
              <a:t>Міжнародні проливи, міжнародні канали</a:t>
            </a:r>
            <a:r>
              <a:rPr lang="uk-UA" b="1" dirty="0">
                <a:solidFill>
                  <a:srgbClr val="002060"/>
                </a:solidFill>
              </a:rPr>
              <a:t>, що входять до складу територій прибережних держав, використовуються для міжнародного судноплавства за принципом рівності прапору: Ла-Манш, Па-де-Кале, Гібралтар, Малаккський, Корейський, Магелланів та інші</a:t>
            </a:r>
          </a:p>
          <a:p>
            <a:r>
              <a:rPr lang="uk-UA" b="1" dirty="0">
                <a:solidFill>
                  <a:srgbClr val="002060"/>
                </a:solidFill>
              </a:rPr>
              <a:t>	Прохід через штучні проливи (канали) відбувається за вимогами міжнародних актів: в Суецькому каналі діє режим вільного проходження після сплати зборів; в Панамському каналі діють норми Панамо-американського договору 1979, за яким в цій зоні діє панамська </a:t>
            </a:r>
            <a:r>
              <a:rPr lang="uk-UA" b="1" dirty="0" err="1">
                <a:solidFill>
                  <a:srgbClr val="002060"/>
                </a:solidFill>
              </a:rPr>
              <a:t>адм</a:t>
            </a:r>
            <a:r>
              <a:rPr lang="uk-UA" b="1" dirty="0">
                <a:solidFill>
                  <a:srgbClr val="002060"/>
                </a:solidFill>
              </a:rPr>
              <a:t>.-судова юрисдикція, при цьому США керує, експлуатує та обслуговує канал на всій його протяжності</a:t>
            </a:r>
          </a:p>
          <a:p>
            <a:pPr marL="342900" indent="-342900">
              <a:buAutoNum type="arabicPeriod"/>
            </a:pPr>
            <a:endParaRPr lang="uk-UA" dirty="0"/>
          </a:p>
        </p:txBody>
      </p:sp>
      <p:pic>
        <p:nvPicPr>
          <p:cNvPr id="12300" name="Picture 12" descr="Картинки по запросу &quot;Малаккский пролив фото&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14292" y="-11620"/>
            <a:ext cx="7174533" cy="39936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302" name="Picture 14" descr="Картинки по запросу &quot;Малаккский пролив фото&quot;"/>
          <p:cNvPicPr>
            <a:picLocks noChangeAspect="1" noChangeArrowheads="1"/>
          </p:cNvPicPr>
          <p:nvPr/>
        </p:nvPicPr>
        <p:blipFill rotWithShape="1">
          <a:blip r:embed="rId3">
            <a:extLst>
              <a:ext uri="{28A0092B-C50C-407E-A947-70E740481C1C}">
                <a14:useLocalDpi xmlns:a14="http://schemas.microsoft.com/office/drawing/2010/main" val="0"/>
              </a:ext>
            </a:extLst>
          </a:blip>
          <a:srcRect l="465" t="11339" r="-465" b="5501"/>
          <a:stretch/>
        </p:blipFill>
        <p:spPr bwMode="auto">
          <a:xfrm>
            <a:off x="6921500" y="3682761"/>
            <a:ext cx="5267325" cy="3168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999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9736" y="332656"/>
            <a:ext cx="5014292" cy="843930"/>
          </a:xfrm>
        </p:spPr>
        <p:txBody>
          <a:bodyPr>
            <a:normAutofit fontScale="90000"/>
          </a:bodyPr>
          <a:lstStyle/>
          <a:p>
            <a:r>
              <a:rPr lang="uk-UA" b="1" i="1" dirty="0">
                <a:solidFill>
                  <a:srgbClr val="FF0000"/>
                </a:solidFill>
              </a:rPr>
              <a:t>1.4 Безконтрольні простори</a:t>
            </a:r>
          </a:p>
        </p:txBody>
      </p:sp>
      <p:sp>
        <p:nvSpPr>
          <p:cNvPr id="3" name="Текст 2"/>
          <p:cNvSpPr>
            <a:spLocks noGrp="1"/>
          </p:cNvSpPr>
          <p:nvPr>
            <p:ph type="body" sz="half" idx="2"/>
          </p:nvPr>
        </p:nvSpPr>
        <p:spPr>
          <a:xfrm>
            <a:off x="12576" y="1628800"/>
            <a:ext cx="3957028" cy="5060726"/>
          </a:xfrm>
        </p:spPr>
        <p:txBody>
          <a:bodyPr>
            <a:normAutofit fontScale="92500"/>
          </a:bodyPr>
          <a:lstStyle/>
          <a:p>
            <a:r>
              <a:rPr lang="uk-UA" b="1" dirty="0">
                <a:solidFill>
                  <a:srgbClr val="FF0000"/>
                </a:solidFill>
              </a:rPr>
              <a:t>Не мають ніякого правового статусу</a:t>
            </a:r>
          </a:p>
          <a:p>
            <a:r>
              <a:rPr lang="uk-UA" b="1" dirty="0">
                <a:solidFill>
                  <a:srgbClr val="FF0000"/>
                </a:solidFill>
              </a:rPr>
              <a:t> </a:t>
            </a:r>
            <a:r>
              <a:rPr lang="uk-UA" b="1" dirty="0">
                <a:solidFill>
                  <a:schemeClr val="accent6">
                    <a:lumMod val="75000"/>
                  </a:schemeClr>
                </a:solidFill>
              </a:rPr>
              <a:t>Не знаходяться </a:t>
            </a:r>
            <a:r>
              <a:rPr lang="uk-UA" b="1" dirty="0">
                <a:solidFill>
                  <a:srgbClr val="FF0000"/>
                </a:solidFill>
              </a:rPr>
              <a:t>ані в межах міжнародного права, ані суверенного управління конкретної держави</a:t>
            </a:r>
          </a:p>
          <a:p>
            <a:endParaRPr lang="uk-UA" b="1" dirty="0">
              <a:solidFill>
                <a:srgbClr val="FF0000"/>
              </a:solidFill>
            </a:endParaRPr>
          </a:p>
          <a:p>
            <a:r>
              <a:rPr lang="uk-UA" b="1" dirty="0">
                <a:solidFill>
                  <a:schemeClr val="accent6">
                    <a:lumMod val="75000"/>
                  </a:schemeClr>
                </a:solidFill>
              </a:rPr>
              <a:t>Управління з боку окремих нелегальних режимів, </a:t>
            </a:r>
            <a:r>
              <a:rPr lang="uk-UA" b="1" dirty="0" err="1">
                <a:solidFill>
                  <a:schemeClr val="accent6">
                    <a:lumMod val="75000"/>
                  </a:schemeClr>
                </a:solidFill>
              </a:rPr>
              <a:t>етно</a:t>
            </a:r>
            <a:r>
              <a:rPr lang="uk-UA" b="1" dirty="0">
                <a:solidFill>
                  <a:schemeClr val="accent6">
                    <a:lumMod val="75000"/>
                  </a:schemeClr>
                </a:solidFill>
              </a:rPr>
              <a:t>-сепаратистських груп або озброєних</a:t>
            </a:r>
          </a:p>
          <a:p>
            <a:endParaRPr lang="uk-UA" b="1" dirty="0">
              <a:solidFill>
                <a:schemeClr val="accent6">
                  <a:lumMod val="75000"/>
                </a:schemeClr>
              </a:solidFill>
            </a:endParaRPr>
          </a:p>
          <a:p>
            <a:r>
              <a:rPr lang="uk-UA" b="1" i="1" u="sng" dirty="0">
                <a:solidFill>
                  <a:schemeClr val="accent6">
                    <a:lumMod val="75000"/>
                  </a:schemeClr>
                </a:solidFill>
              </a:rPr>
              <a:t>Приклади: </a:t>
            </a:r>
            <a:r>
              <a:rPr lang="uk-UA" b="1" dirty="0">
                <a:solidFill>
                  <a:schemeClr val="accent6">
                    <a:lumMod val="75000"/>
                  </a:schemeClr>
                </a:solidFill>
              </a:rPr>
              <a:t>території, де діють сепаратистські режими Нагорного Карабаху (з 1991 по 01.01.2024, перейшов під контроль Азербайджану), Абхазії, Придністров'я, де-юре належать Азербайджану, Грузії та Молдові, а де-факто нікому; через відсутність визнаного статусу до безконтрольних територій можна віднести Турецьку Республіку Північного Кіпру; терористичні утворення ЛНР та ДНР </a:t>
            </a:r>
          </a:p>
        </p:txBody>
      </p:sp>
      <p:pic>
        <p:nvPicPr>
          <p:cNvPr id="13316" name="Picture 4" descr="Картинки по запросу &quot;Нагорный Карабах картин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37275" y="-39746"/>
            <a:ext cx="600075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8" name="Picture 6" descr="Картинки по запросу &quot;Нагорный Карабах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9604" y="3389254"/>
            <a:ext cx="5113629" cy="34687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20" name="Picture 8" descr="Картинки по запросу &quot;днр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9846" y="116632"/>
            <a:ext cx="3258979" cy="18311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22" name="Picture 10" descr="Картинки по запросу &quot;днр картинки&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3997" y="1947764"/>
            <a:ext cx="3434828" cy="23373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24" name="Picture 12" descr="Картинки по запросу &quot;днр картинки&quot;"/>
          <p:cNvPicPr>
            <a:picLocks noChangeAspect="1" noChangeArrowheads="1"/>
          </p:cNvPicPr>
          <p:nvPr/>
        </p:nvPicPr>
        <p:blipFill rotWithShape="1">
          <a:blip r:embed="rId6">
            <a:extLst>
              <a:ext uri="{28A0092B-C50C-407E-A947-70E740481C1C}">
                <a14:useLocalDpi xmlns:a14="http://schemas.microsoft.com/office/drawing/2010/main" val="0"/>
              </a:ext>
            </a:extLst>
          </a:blip>
          <a:srcRect l="1943" t="2834" r="1598" b="2304"/>
          <a:stretch/>
        </p:blipFill>
        <p:spPr bwMode="auto">
          <a:xfrm>
            <a:off x="7364289" y="4207386"/>
            <a:ext cx="4824536" cy="26642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18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4936" y="233628"/>
            <a:ext cx="5189723" cy="1466331"/>
          </a:xfrm>
        </p:spPr>
        <p:txBody>
          <a:bodyPr>
            <a:normAutofit fontScale="90000"/>
          </a:bodyPr>
          <a:lstStyle/>
          <a:p>
            <a:r>
              <a:rPr lang="uk-UA" b="1" u="sng" dirty="0">
                <a:solidFill>
                  <a:srgbClr val="FF0000"/>
                </a:solidFill>
              </a:rPr>
              <a:t>2.Типологія геополітичного простору як соціального феномену </a:t>
            </a:r>
            <a:r>
              <a:rPr lang="uk-UA" sz="1800" b="1" i="1" dirty="0">
                <a:solidFill>
                  <a:srgbClr val="FF0000"/>
                </a:solidFill>
              </a:rPr>
              <a:t>(з точки зору соціального освоєння Г.П., тобто соціальної </a:t>
            </a:r>
            <a:r>
              <a:rPr lang="uk-UA" sz="1800" b="1" i="1" dirty="0" err="1">
                <a:solidFill>
                  <a:srgbClr val="FF0000"/>
                </a:solidFill>
              </a:rPr>
              <a:t>спатіалізації</a:t>
            </a:r>
            <a:r>
              <a:rPr lang="uk-UA" sz="1800" b="1" i="1" dirty="0">
                <a:solidFill>
                  <a:srgbClr val="FF0000"/>
                </a:solidFill>
              </a:rPr>
              <a:t>)</a:t>
            </a:r>
            <a:endParaRPr lang="uk-UA" b="1" i="1" dirty="0">
              <a:solidFill>
                <a:srgbClr val="FF0000"/>
              </a:solidFill>
            </a:endParaRPr>
          </a:p>
        </p:txBody>
      </p:sp>
      <p:sp>
        <p:nvSpPr>
          <p:cNvPr id="3" name="Текст 2"/>
          <p:cNvSpPr>
            <a:spLocks noGrp="1"/>
          </p:cNvSpPr>
          <p:nvPr>
            <p:ph type="body" sz="half" idx="2"/>
          </p:nvPr>
        </p:nvSpPr>
        <p:spPr>
          <a:xfrm>
            <a:off x="112601" y="1673135"/>
            <a:ext cx="3888432" cy="1341019"/>
          </a:xfrm>
        </p:spPr>
        <p:txBody>
          <a:bodyPr>
            <a:normAutofit lnSpcReduction="10000"/>
          </a:bodyPr>
          <a:lstStyle/>
          <a:p>
            <a:r>
              <a:rPr lang="uk-UA" b="1" dirty="0">
                <a:solidFill>
                  <a:srgbClr val="7030A0"/>
                </a:solidFill>
              </a:rPr>
              <a:t>Г.П. слід аналізувати в цьому сенсі за такими параметрами </a:t>
            </a:r>
          </a:p>
          <a:p>
            <a:pPr marL="285750" indent="-285750">
              <a:buFont typeface="Wingdings" panose="05000000000000000000" pitchFamily="2" charset="2"/>
              <a:buChar char="§"/>
            </a:pPr>
            <a:r>
              <a:rPr lang="uk-UA" b="1" dirty="0">
                <a:solidFill>
                  <a:srgbClr val="7030A0"/>
                </a:solidFill>
              </a:rPr>
              <a:t>актори</a:t>
            </a:r>
          </a:p>
          <a:p>
            <a:pPr marL="285750" indent="-285750">
              <a:buFont typeface="Wingdings" panose="05000000000000000000" pitchFamily="2" charset="2"/>
              <a:buChar char="§"/>
            </a:pPr>
            <a:r>
              <a:rPr lang="uk-UA" b="1" dirty="0">
                <a:solidFill>
                  <a:srgbClr val="7030A0"/>
                </a:solidFill>
              </a:rPr>
              <a:t>ресурси</a:t>
            </a:r>
          </a:p>
          <a:p>
            <a:pPr marL="285750" indent="-285750">
              <a:buFont typeface="Wingdings" panose="05000000000000000000" pitchFamily="2" charset="2"/>
              <a:buChar char="§"/>
            </a:pPr>
            <a:r>
              <a:rPr lang="uk-UA" b="1" dirty="0">
                <a:solidFill>
                  <a:srgbClr val="7030A0"/>
                </a:solidFill>
              </a:rPr>
              <a:t>технології боротьби за ресурси</a:t>
            </a:r>
          </a:p>
          <a:p>
            <a:pPr marL="285750" indent="-285750">
              <a:buFont typeface="Wingdings" panose="05000000000000000000" pitchFamily="2" charset="2"/>
              <a:buChar char="§"/>
            </a:pPr>
            <a:endParaRPr lang="uk-UA" b="1" dirty="0">
              <a:solidFill>
                <a:srgbClr val="7030A0"/>
              </a:solidFill>
            </a:endParaRPr>
          </a:p>
          <a:p>
            <a:pPr marL="285750" indent="-285750">
              <a:buFont typeface="Wingdings" panose="05000000000000000000" pitchFamily="2" charset="2"/>
              <a:buChar char="§"/>
            </a:pPr>
            <a:endParaRPr lang="uk-UA" b="1" dirty="0">
              <a:solidFill>
                <a:srgbClr val="7030A0"/>
              </a:solidFill>
            </a:endParaRPr>
          </a:p>
          <a:p>
            <a:pPr marL="285750" indent="-285750">
              <a:buFont typeface="Wingdings" panose="05000000000000000000" pitchFamily="2" charset="2"/>
              <a:buChar char="§"/>
            </a:pPr>
            <a:endParaRPr lang="uk-UA" b="1" dirty="0">
              <a:solidFill>
                <a:srgbClr val="7030A0"/>
              </a:solidFill>
            </a:endParaRPr>
          </a:p>
        </p:txBody>
      </p:sp>
      <p:sp>
        <p:nvSpPr>
          <p:cNvPr id="6" name="Текст 2"/>
          <p:cNvSpPr txBox="1">
            <a:spLocks/>
          </p:cNvSpPr>
          <p:nvPr/>
        </p:nvSpPr>
        <p:spPr>
          <a:xfrm>
            <a:off x="122895" y="3664235"/>
            <a:ext cx="3878138" cy="29034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600"/>
              </a:spcBef>
              <a:buFont typeface="Arial"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9pPr>
          </a:lstStyle>
          <a:p>
            <a:pPr algn="ctr"/>
            <a:r>
              <a:rPr lang="uk-UA" sz="1800" b="1" dirty="0">
                <a:solidFill>
                  <a:schemeClr val="accent6">
                    <a:lumMod val="75000"/>
                  </a:schemeClr>
                </a:solidFill>
              </a:rPr>
              <a:t>Структура Г.П. включає такі рівні:</a:t>
            </a:r>
          </a:p>
          <a:p>
            <a:pPr marL="285750" indent="-285750">
              <a:buFont typeface="Wingdings" panose="05000000000000000000" pitchFamily="2" charset="2"/>
              <a:buChar char="Ø"/>
            </a:pPr>
            <a:r>
              <a:rPr lang="uk-UA" sz="1800" b="1" dirty="0">
                <a:solidFill>
                  <a:schemeClr val="accent6">
                    <a:lumMod val="75000"/>
                  </a:schemeClr>
                </a:solidFill>
              </a:rPr>
              <a:t>Географічний простір</a:t>
            </a:r>
          </a:p>
          <a:p>
            <a:pPr marL="285750" indent="-285750">
              <a:buFont typeface="Wingdings" panose="05000000000000000000" pitchFamily="2" charset="2"/>
              <a:buChar char="Ø"/>
            </a:pPr>
            <a:r>
              <a:rPr lang="uk-UA" sz="1800" b="1" dirty="0">
                <a:solidFill>
                  <a:schemeClr val="accent6">
                    <a:lumMod val="75000"/>
                  </a:schemeClr>
                </a:solidFill>
              </a:rPr>
              <a:t>Економічний простір</a:t>
            </a:r>
          </a:p>
          <a:p>
            <a:pPr marL="285750" indent="-285750">
              <a:buFont typeface="Wingdings" panose="05000000000000000000" pitchFamily="2" charset="2"/>
              <a:buChar char="Ø"/>
            </a:pPr>
            <a:r>
              <a:rPr lang="uk-UA" sz="1800" b="1" dirty="0">
                <a:solidFill>
                  <a:schemeClr val="accent6">
                    <a:lumMod val="75000"/>
                  </a:schemeClr>
                </a:solidFill>
              </a:rPr>
              <a:t>Інформаційно-ідеологічний простір</a:t>
            </a:r>
          </a:p>
          <a:p>
            <a:pPr marL="285750" indent="-285750">
              <a:buFont typeface="Wingdings" panose="05000000000000000000" pitchFamily="2" charset="2"/>
              <a:buChar char="Ø"/>
            </a:pPr>
            <a:r>
              <a:rPr lang="uk-UA" sz="1800" b="1" dirty="0">
                <a:solidFill>
                  <a:schemeClr val="accent6">
                    <a:lumMod val="75000"/>
                  </a:schemeClr>
                </a:solidFill>
              </a:rPr>
              <a:t>Інформаційно-кібернетичний простір</a:t>
            </a:r>
          </a:p>
          <a:p>
            <a:pPr marL="285750" indent="-285750">
              <a:buFont typeface="Wingdings" panose="05000000000000000000" pitchFamily="2" charset="2"/>
              <a:buChar char="Ø"/>
            </a:pPr>
            <a:r>
              <a:rPr lang="uk-UA" sz="1800" b="1" dirty="0">
                <a:solidFill>
                  <a:schemeClr val="accent6">
                    <a:lumMod val="75000"/>
                  </a:schemeClr>
                </a:solidFill>
              </a:rPr>
              <a:t>Когнітивний простір</a:t>
            </a:r>
          </a:p>
          <a:p>
            <a:pPr marL="285750" indent="-285750">
              <a:buFont typeface="Wingdings" panose="05000000000000000000" pitchFamily="2" charset="2"/>
              <a:buChar char="Ø"/>
            </a:pPr>
            <a:r>
              <a:rPr lang="uk-UA" sz="1800" b="1" dirty="0">
                <a:solidFill>
                  <a:schemeClr val="accent6">
                    <a:lumMod val="75000"/>
                  </a:schemeClr>
                </a:solidFill>
              </a:rPr>
              <a:t>….</a:t>
            </a:r>
          </a:p>
        </p:txBody>
      </p:sp>
      <p:sp>
        <p:nvSpPr>
          <p:cNvPr id="7" name="Стрелка вниз 6"/>
          <p:cNvSpPr/>
          <p:nvPr/>
        </p:nvSpPr>
        <p:spPr>
          <a:xfrm>
            <a:off x="1738273" y="2917955"/>
            <a:ext cx="384250" cy="779340"/>
          </a:xfrm>
          <a:prstGeom prst="downArrow">
            <a:avLst/>
          </a:prstGeom>
          <a:solidFill>
            <a:srgbClr val="FF0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6390" name="Picture 6" descr="Картинки по запросу &quot;экономика картинки&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1879" y="4017180"/>
            <a:ext cx="5290765" cy="26784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392" name="Picture 8" descr="Картинки по запросу &quot;экономика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374" y="138790"/>
            <a:ext cx="4551065" cy="25468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394" name="Picture 10" descr="Картинки по запросу &quot;идеология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1135" y="4450251"/>
            <a:ext cx="3501477" cy="22689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396" name="Picture 12" descr="Картинки по запросу &quot;знания картинки&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284" y="1903391"/>
            <a:ext cx="4876800" cy="26003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386" name="Picture 2" descr="Картинки по запросу &quot;территория картинки&quot;"/>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l="7235" t="5426" r="3049" b="5944"/>
          <a:stretch/>
        </p:blipFill>
        <p:spPr bwMode="auto">
          <a:xfrm>
            <a:off x="8196922" y="862542"/>
            <a:ext cx="3869008" cy="30577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05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11000">
              <a:schemeClr val="accent5">
                <a:lumMod val="20000"/>
                <a:lumOff val="80000"/>
              </a:schemeClr>
            </a:gs>
            <a:gs pos="43000">
              <a:schemeClr val="accent1">
                <a:lumMod val="45000"/>
                <a:lumOff val="55000"/>
              </a:schemeClr>
            </a:gs>
            <a:gs pos="69000">
              <a:schemeClr val="tx2">
                <a:lumMod val="20000"/>
                <a:lumOff val="80000"/>
              </a:schemeClr>
            </a:gs>
            <a:gs pos="94000">
              <a:schemeClr val="tx2">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 y="14405"/>
            <a:ext cx="4464496" cy="1647589"/>
          </a:xfrm>
        </p:spPr>
        <p:txBody>
          <a:bodyPr>
            <a:normAutofit fontScale="90000"/>
          </a:bodyPr>
          <a:lstStyle/>
          <a:p>
            <a:r>
              <a:rPr lang="uk-UA" sz="2400" b="1" i="1" u="sng" dirty="0">
                <a:solidFill>
                  <a:srgbClr val="FF0000"/>
                </a:solidFill>
              </a:rPr>
              <a:t>Географічний простір (</a:t>
            </a:r>
            <a:r>
              <a:rPr lang="uk-UA" sz="2400" b="1" i="1" u="sng" dirty="0" err="1">
                <a:solidFill>
                  <a:srgbClr val="FF0000"/>
                </a:solidFill>
              </a:rPr>
              <a:t>Гп</a:t>
            </a:r>
            <a:r>
              <a:rPr lang="uk-UA" sz="2400" b="1" i="1" u="sng" dirty="0">
                <a:solidFill>
                  <a:srgbClr val="FF0000"/>
                </a:solidFill>
              </a:rPr>
              <a:t>)</a:t>
            </a:r>
            <a:r>
              <a:rPr lang="uk-UA" sz="2400" b="1" dirty="0">
                <a:solidFill>
                  <a:schemeClr val="accent6">
                    <a:lumMod val="50000"/>
                  </a:schemeClr>
                </a:solidFill>
              </a:rPr>
              <a:t>–природні ресурси, які використовуються людиною для задоволення своїх біологічних потреб</a:t>
            </a:r>
          </a:p>
        </p:txBody>
      </p:sp>
      <p:sp>
        <p:nvSpPr>
          <p:cNvPr id="3" name="Текст 2"/>
          <p:cNvSpPr>
            <a:spLocks noGrp="1"/>
          </p:cNvSpPr>
          <p:nvPr>
            <p:ph type="body" sz="half" idx="2"/>
          </p:nvPr>
        </p:nvSpPr>
        <p:spPr>
          <a:xfrm>
            <a:off x="41325" y="3052400"/>
            <a:ext cx="4968603" cy="3525924"/>
          </a:xfrm>
        </p:spPr>
        <p:txBody>
          <a:bodyPr>
            <a:noAutofit/>
          </a:bodyPr>
          <a:lstStyle/>
          <a:p>
            <a:pPr marL="285750" indent="-285750">
              <a:buFont typeface="Wingdings" panose="05000000000000000000" pitchFamily="2" charset="2"/>
              <a:buChar char="§"/>
            </a:pPr>
            <a:r>
              <a:rPr lang="uk-UA" b="1" dirty="0">
                <a:solidFill>
                  <a:srgbClr val="FF0000"/>
                </a:solidFill>
              </a:rPr>
              <a:t>Актори</a:t>
            </a:r>
            <a:r>
              <a:rPr lang="uk-UA" b="1" dirty="0">
                <a:solidFill>
                  <a:schemeClr val="accent6">
                    <a:lumMod val="50000"/>
                  </a:schemeClr>
                </a:solidFill>
              </a:rPr>
              <a:t> –держави-нації та глобальні корпорації</a:t>
            </a:r>
          </a:p>
          <a:p>
            <a:pPr marL="285750" indent="-285750">
              <a:buFont typeface="Wingdings" panose="05000000000000000000" pitchFamily="2" charset="2"/>
              <a:buChar char="§"/>
            </a:pPr>
            <a:r>
              <a:rPr lang="uk-UA" b="1" dirty="0">
                <a:solidFill>
                  <a:srgbClr val="FF0000"/>
                </a:solidFill>
              </a:rPr>
              <a:t>Ресурси</a:t>
            </a:r>
            <a:r>
              <a:rPr lang="uk-UA" b="1" dirty="0">
                <a:solidFill>
                  <a:schemeClr val="accent6">
                    <a:lumMod val="50000"/>
                  </a:schemeClr>
                </a:solidFill>
              </a:rPr>
              <a:t> – природні </a:t>
            </a:r>
          </a:p>
          <a:p>
            <a:pPr marL="285750" indent="-285750">
              <a:buFont typeface="Wingdings" panose="05000000000000000000" pitchFamily="2" charset="2"/>
              <a:buChar char="§"/>
            </a:pPr>
            <a:r>
              <a:rPr lang="uk-UA" b="1" dirty="0">
                <a:solidFill>
                  <a:srgbClr val="FF0000"/>
                </a:solidFill>
              </a:rPr>
              <a:t>Технології боротьби за природні ресурси </a:t>
            </a:r>
            <a:r>
              <a:rPr lang="uk-UA" b="1" dirty="0">
                <a:solidFill>
                  <a:schemeClr val="accent6">
                    <a:lumMod val="50000"/>
                  </a:schemeClr>
                </a:solidFill>
              </a:rPr>
              <a:t>– визначаються як зміст боротьби за реальне виживання та підвищення рівня якості життя суспільств країн – учасників цієї боротьби; </a:t>
            </a:r>
            <a:r>
              <a:rPr lang="uk-UA" b="1" dirty="0">
                <a:solidFill>
                  <a:srgbClr val="FF0000"/>
                </a:solidFill>
              </a:rPr>
              <a:t>доки людина живиться тим, що має природне походження, доти значущість природних ресурсів буде зберігатися; </a:t>
            </a:r>
            <a:r>
              <a:rPr lang="uk-UA" b="1" dirty="0">
                <a:solidFill>
                  <a:schemeClr val="accent6">
                    <a:lumMod val="50000"/>
                  </a:schemeClr>
                </a:solidFill>
              </a:rPr>
              <a:t>ці технології </a:t>
            </a:r>
            <a:r>
              <a:rPr lang="uk-UA" b="1" dirty="0">
                <a:solidFill>
                  <a:srgbClr val="FF0000"/>
                </a:solidFill>
              </a:rPr>
              <a:t>не є гуманістичними!!!</a:t>
            </a:r>
            <a:r>
              <a:rPr lang="uk-UA" b="1" dirty="0">
                <a:solidFill>
                  <a:schemeClr val="accent6">
                    <a:lumMod val="50000"/>
                  </a:schemeClr>
                </a:solidFill>
              </a:rPr>
              <a:t>: силове захоплення, війна, демографічна агресія, роздмухування сепаратистських рухів, підтримка терористичних організацій тощо</a:t>
            </a:r>
          </a:p>
        </p:txBody>
      </p:sp>
      <p:sp>
        <p:nvSpPr>
          <p:cNvPr id="5" name="Текст 2"/>
          <p:cNvSpPr txBox="1">
            <a:spLocks/>
          </p:cNvSpPr>
          <p:nvPr/>
        </p:nvSpPr>
        <p:spPr>
          <a:xfrm>
            <a:off x="81692" y="1661994"/>
            <a:ext cx="4176464" cy="140696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600"/>
              </a:spcBef>
              <a:buFont typeface="Arial"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9pPr>
          </a:lstStyle>
          <a:p>
            <a:r>
              <a:rPr lang="uk-UA" b="1" dirty="0">
                <a:solidFill>
                  <a:schemeClr val="accent6">
                    <a:lumMod val="50000"/>
                  </a:schemeClr>
                </a:solidFill>
              </a:rPr>
              <a:t>Утворюється як сукупність фізичних та хімічних взаємодій у земному ландшафті та надрах, а також як сукупність цих взаємодій зі структурами людського суспільства, що виробляють та споживають</a:t>
            </a:r>
          </a:p>
        </p:txBody>
      </p:sp>
      <p:pic>
        <p:nvPicPr>
          <p:cNvPr id="1026" name="Picture 2" descr="Картинки по запросу &quot;природные ресурсы картин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37637" y="14405"/>
            <a:ext cx="4751188" cy="26710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6" name="Picture 12" descr="Картинки по запросу &quot;природные ресурсы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7637" y="4379417"/>
            <a:ext cx="4752445" cy="24785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Картинки по запросу &quot;природные ресурсы картинки&quot;"/>
          <p:cNvPicPr>
            <a:picLocks noChangeAspect="1" noChangeArrowheads="1"/>
          </p:cNvPicPr>
          <p:nvPr/>
        </p:nvPicPr>
        <p:blipFill rotWithShape="1">
          <a:blip r:embed="rId4">
            <a:extLst>
              <a:ext uri="{28A0092B-C50C-407E-A947-70E740481C1C}">
                <a14:useLocalDpi xmlns:a14="http://schemas.microsoft.com/office/drawing/2010/main" val="0"/>
              </a:ext>
            </a:extLst>
          </a:blip>
          <a:srcRect l="21759" t="-2703" r="-8746" b="2703"/>
          <a:stretch/>
        </p:blipFill>
        <p:spPr bwMode="auto">
          <a:xfrm>
            <a:off x="4891615" y="3929433"/>
            <a:ext cx="3742322" cy="28652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Картинки по запросу &quot;природные ресурсы картинки&quot;"/>
          <p:cNvPicPr>
            <a:picLocks noChangeAspect="1" noChangeArrowheads="1"/>
          </p:cNvPicPr>
          <p:nvPr/>
        </p:nvPicPr>
        <p:blipFill rotWithShape="1">
          <a:blip r:embed="rId5">
            <a:extLst>
              <a:ext uri="{28A0092B-C50C-407E-A947-70E740481C1C}">
                <a14:useLocalDpi xmlns:a14="http://schemas.microsoft.com/office/drawing/2010/main" val="0"/>
              </a:ext>
            </a:extLst>
          </a:blip>
          <a:srcRect l="-11698" t="7517" r="18116" b="-7517"/>
          <a:stretch/>
        </p:blipFill>
        <p:spPr bwMode="auto">
          <a:xfrm>
            <a:off x="8212998" y="2458485"/>
            <a:ext cx="4032448" cy="26594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8" name="Picture 14" descr="Картинки по запросу &quot;природные ресурсы картинки&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17" y="2062001"/>
            <a:ext cx="3705225" cy="20002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40" name="Picture 16" descr="Картинки по запросу &quot;природные ресурсы картинки&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4540" y="2709070"/>
            <a:ext cx="2076915" cy="21760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44" name="Picture 20" descr="Картинки по запросу &quot;природные ресурсы картинки&quo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1466" y="138131"/>
            <a:ext cx="3325331" cy="21207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47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gradFill>
          <a:gsLst>
            <a:gs pos="11000">
              <a:schemeClr val="bg1">
                <a:lumMod val="95000"/>
              </a:schemeClr>
            </a:gs>
            <a:gs pos="43000">
              <a:schemeClr val="accent1">
                <a:lumMod val="45000"/>
                <a:lumOff val="55000"/>
              </a:schemeClr>
            </a:gs>
            <a:gs pos="69000">
              <a:schemeClr val="tx2">
                <a:lumMod val="20000"/>
                <a:lumOff val="80000"/>
              </a:schemeClr>
            </a:gs>
            <a:gs pos="94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479" y="138012"/>
            <a:ext cx="4510236" cy="1708026"/>
          </a:xfrm>
        </p:spPr>
        <p:txBody>
          <a:bodyPr>
            <a:noAutofit/>
          </a:bodyPr>
          <a:lstStyle/>
          <a:p>
            <a:r>
              <a:rPr lang="uk-UA" sz="2000" b="1" i="1" dirty="0">
                <a:solidFill>
                  <a:srgbClr val="FF0000"/>
                </a:solidFill>
              </a:rPr>
              <a:t>Економічний простір (</a:t>
            </a:r>
            <a:r>
              <a:rPr lang="uk-UA" sz="2000" b="1" i="1" dirty="0" err="1">
                <a:solidFill>
                  <a:srgbClr val="FF0000"/>
                </a:solidFill>
              </a:rPr>
              <a:t>Еп</a:t>
            </a:r>
            <a:r>
              <a:rPr lang="uk-UA" sz="2000" b="1" i="1" dirty="0">
                <a:solidFill>
                  <a:srgbClr val="FF0000"/>
                </a:solidFill>
              </a:rPr>
              <a:t>) </a:t>
            </a:r>
            <a:r>
              <a:rPr lang="uk-UA" sz="2000" b="1" dirty="0">
                <a:solidFill>
                  <a:schemeClr val="accent6">
                    <a:lumMod val="75000"/>
                  </a:schemeClr>
                </a:solidFill>
              </a:rPr>
              <a:t>–   </a:t>
            </a:r>
            <a:r>
              <a:rPr lang="uk-UA" sz="2000" b="1" dirty="0" err="1">
                <a:solidFill>
                  <a:schemeClr val="accent6">
                    <a:lumMod val="75000"/>
                  </a:schemeClr>
                </a:solidFill>
              </a:rPr>
              <a:t>енергомісткий</a:t>
            </a:r>
            <a:r>
              <a:rPr lang="uk-UA" sz="2000" b="1" dirty="0">
                <a:solidFill>
                  <a:schemeClr val="accent6">
                    <a:lumMod val="75000"/>
                  </a:schemeClr>
                </a:solidFill>
              </a:rPr>
              <a:t> тип простору, забезпечує виробництво життєдайної енергії як такої, необхідної для відтворення суспільства</a:t>
            </a:r>
          </a:p>
        </p:txBody>
      </p:sp>
      <p:sp>
        <p:nvSpPr>
          <p:cNvPr id="5" name="Заголовок 1"/>
          <p:cNvSpPr>
            <a:spLocks noGrp="1"/>
          </p:cNvSpPr>
          <p:nvPr>
            <p:ph type="body" sz="half" idx="2"/>
          </p:nvPr>
        </p:nvSpPr>
        <p:spPr>
          <a:xfrm>
            <a:off x="262407" y="1836834"/>
            <a:ext cx="4625101" cy="1699478"/>
          </a:xfrm>
        </p:spPr>
        <p:txBody>
          <a:bodyPr>
            <a:noAutofit/>
          </a:bodyPr>
          <a:lstStyle/>
          <a:p>
            <a:r>
              <a:rPr lang="uk-UA" b="1" i="1" dirty="0" err="1">
                <a:solidFill>
                  <a:schemeClr val="accent6">
                    <a:lumMod val="75000"/>
                  </a:schemeClr>
                </a:solidFill>
              </a:rPr>
              <a:t>Еп</a:t>
            </a:r>
            <a:r>
              <a:rPr lang="uk-UA" b="1" i="1" dirty="0">
                <a:solidFill>
                  <a:schemeClr val="accent6">
                    <a:lumMod val="75000"/>
                  </a:schemeClr>
                </a:solidFill>
              </a:rPr>
              <a:t> забезпечує </a:t>
            </a:r>
            <a:r>
              <a:rPr lang="uk-UA" b="1" i="1" dirty="0">
                <a:solidFill>
                  <a:srgbClr val="FF0000"/>
                </a:solidFill>
              </a:rPr>
              <a:t>перетворення природних ресурсів </a:t>
            </a:r>
            <a:r>
              <a:rPr lang="uk-UA" b="1" i="1" dirty="0" err="1">
                <a:solidFill>
                  <a:srgbClr val="FF0000"/>
                </a:solidFill>
              </a:rPr>
              <a:t>Гп</a:t>
            </a:r>
            <a:r>
              <a:rPr lang="uk-UA" b="1" i="1" dirty="0">
                <a:solidFill>
                  <a:srgbClr val="FF0000"/>
                </a:solidFill>
              </a:rPr>
              <a:t> </a:t>
            </a:r>
            <a:r>
              <a:rPr lang="uk-UA" b="1" i="1" dirty="0">
                <a:solidFill>
                  <a:schemeClr val="accent6">
                    <a:lumMod val="75000"/>
                  </a:schemeClr>
                </a:solidFill>
              </a:rPr>
              <a:t>у придатні для людського споживання</a:t>
            </a:r>
          </a:p>
          <a:p>
            <a:r>
              <a:rPr lang="uk-UA" b="1" i="1" dirty="0">
                <a:solidFill>
                  <a:schemeClr val="accent6">
                    <a:lumMod val="75000"/>
                  </a:schemeClr>
                </a:solidFill>
              </a:rPr>
              <a:t>Це фактично </a:t>
            </a:r>
            <a:r>
              <a:rPr lang="uk-UA" b="1" i="1" dirty="0">
                <a:solidFill>
                  <a:srgbClr val="FF0000"/>
                </a:solidFill>
              </a:rPr>
              <a:t>економічна система</a:t>
            </a:r>
          </a:p>
          <a:p>
            <a:r>
              <a:rPr lang="uk-UA" b="1" i="1" dirty="0">
                <a:solidFill>
                  <a:schemeClr val="accent6">
                    <a:lumMod val="75000"/>
                  </a:schemeClr>
                </a:solidFill>
              </a:rPr>
              <a:t>Складається з </a:t>
            </a:r>
            <a:r>
              <a:rPr lang="uk-UA" b="1" i="1" dirty="0">
                <a:solidFill>
                  <a:srgbClr val="FF0000"/>
                </a:solidFill>
              </a:rPr>
              <a:t>ресурсної, виробничо-технологічної, фінансової та інших складових</a:t>
            </a:r>
          </a:p>
        </p:txBody>
      </p:sp>
      <p:sp>
        <p:nvSpPr>
          <p:cNvPr id="6" name="Заголовок 1"/>
          <p:cNvSpPr txBox="1">
            <a:spLocks/>
          </p:cNvSpPr>
          <p:nvPr/>
        </p:nvSpPr>
        <p:spPr>
          <a:xfrm>
            <a:off x="36479" y="3685102"/>
            <a:ext cx="4797728" cy="3315189"/>
          </a:xfrm>
          <a:prstGeom prst="rect">
            <a:avLst/>
          </a:prstGeom>
        </p:spPr>
        <p:txBody>
          <a:bodyPr vert="horz" lIns="91440" tIns="45720" rIns="91440" bIns="45720" rtlCol="0">
            <a:normAutofit fontScale="90000"/>
          </a:bodyPr>
          <a:lstStyle>
            <a:lvl1pPr marL="0" indent="0" algn="l" defTabSz="914400" rtl="0" eaLnBrk="1" latinLnBrk="0" hangingPunct="1">
              <a:lnSpc>
                <a:spcPct val="90000"/>
              </a:lnSpc>
              <a:spcBef>
                <a:spcPts val="600"/>
              </a:spcBef>
              <a:buFont typeface="Arial"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9pPr>
          </a:lstStyle>
          <a:p>
            <a:pPr marL="285750" indent="-285750">
              <a:buFont typeface="Wingdings" panose="05000000000000000000" pitchFamily="2" charset="2"/>
              <a:buChar char="§"/>
            </a:pPr>
            <a:r>
              <a:rPr lang="uk-UA" b="1" dirty="0">
                <a:solidFill>
                  <a:srgbClr val="FF0000"/>
                </a:solidFill>
              </a:rPr>
              <a:t>Актори </a:t>
            </a:r>
            <a:r>
              <a:rPr lang="uk-UA" b="1" dirty="0">
                <a:solidFill>
                  <a:srgbClr val="002060"/>
                </a:solidFill>
              </a:rPr>
              <a:t>– держави, економічні корпорації (глобальні та національні)</a:t>
            </a:r>
          </a:p>
          <a:p>
            <a:pPr marL="285750" indent="-285750">
              <a:buFont typeface="Wingdings" panose="05000000000000000000" pitchFamily="2" charset="2"/>
              <a:buChar char="§"/>
            </a:pPr>
            <a:r>
              <a:rPr lang="uk-UA" b="1" dirty="0">
                <a:solidFill>
                  <a:srgbClr val="FF0000"/>
                </a:solidFill>
              </a:rPr>
              <a:t>Ресурси </a:t>
            </a:r>
            <a:r>
              <a:rPr lang="uk-UA" b="1" dirty="0">
                <a:solidFill>
                  <a:srgbClr val="002060"/>
                </a:solidFill>
              </a:rPr>
              <a:t>– комплекс фінансово-промислового потенціалу : виробничі активи, комунікаційна інфраструктура, фінансова інфраструктура, ринки збуту тощо</a:t>
            </a:r>
          </a:p>
          <a:p>
            <a:pPr marL="285750" indent="-285750">
              <a:buFont typeface="Wingdings" panose="05000000000000000000" pitchFamily="2" charset="2"/>
              <a:buChar char="§"/>
            </a:pPr>
            <a:r>
              <a:rPr lang="uk-UA" b="1" dirty="0">
                <a:solidFill>
                  <a:srgbClr val="FF0000"/>
                </a:solidFill>
              </a:rPr>
              <a:t>Технології боротьби за оволодінні ресурсами </a:t>
            </a:r>
            <a:r>
              <a:rPr lang="uk-UA" b="1" dirty="0" err="1">
                <a:solidFill>
                  <a:srgbClr val="002060"/>
                </a:solidFill>
              </a:rPr>
              <a:t>Еп</a:t>
            </a:r>
            <a:r>
              <a:rPr lang="uk-UA" b="1" dirty="0">
                <a:solidFill>
                  <a:srgbClr val="002060"/>
                </a:solidFill>
              </a:rPr>
              <a:t> – носять як відкритий характер (будівництво промислових об'єктів на території інших країн), так і латентний (приховані домовленості між державами), можуть проводитися як в законодавчому полі (економічні санкції), а можуть мати загарбницький характер відвертих диверсійних акцій, промислового шпіонажу тощо</a:t>
            </a:r>
          </a:p>
        </p:txBody>
      </p:sp>
      <p:pic>
        <p:nvPicPr>
          <p:cNvPr id="2050" name="Picture 2" descr="Картинки по запросу &quot;картинки заводы фабри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486601" y="110732"/>
            <a:ext cx="3526904" cy="35269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Картинки по запросу &quot;картинки заводы фабри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5540" y="3585132"/>
            <a:ext cx="4797729" cy="32275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Картинки по запросу &quot;картинки заводы фабрики&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6300" y="4421794"/>
            <a:ext cx="4250480" cy="23908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6" name="Picture 8" descr="Картинки по запросу &quot;картинки заводы фабрики&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3035" y="2490905"/>
            <a:ext cx="3408039" cy="22720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8" name="Picture 10" descr="Картинки по запросу &quot;банк картинки&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7508" y="138012"/>
            <a:ext cx="4351041" cy="26860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60" name="Picture 12" descr="Картинки по запросу &quot;деньги картинки&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3040" y="2467688"/>
            <a:ext cx="3564951" cy="22952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01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954" y="93750"/>
            <a:ext cx="7058096" cy="2207840"/>
          </a:xfrm>
        </p:spPr>
        <p:txBody>
          <a:bodyPr>
            <a:normAutofit fontScale="90000"/>
          </a:bodyPr>
          <a:lstStyle/>
          <a:p>
            <a:br>
              <a:rPr lang="uk-UA" dirty="0"/>
            </a:br>
            <a:br>
              <a:rPr lang="uk-UA" dirty="0"/>
            </a:br>
            <a:r>
              <a:rPr lang="uk-UA" b="1" dirty="0">
                <a:solidFill>
                  <a:srgbClr val="FF0000"/>
                </a:solidFill>
              </a:rPr>
              <a:t>ПОЛІТИЧНИЙ ПРОСТІР  </a:t>
            </a:r>
            <a:r>
              <a:rPr lang="uk-UA" sz="2700" b="1" dirty="0">
                <a:solidFill>
                  <a:schemeClr val="accent6">
                    <a:lumMod val="75000"/>
                  </a:schemeClr>
                </a:solidFill>
              </a:rPr>
              <a:t>різновид суспільного простору, що являє собою </a:t>
            </a:r>
            <a:r>
              <a:rPr lang="uk-UA" sz="2700" b="1" i="1" dirty="0">
                <a:solidFill>
                  <a:srgbClr val="FF0000"/>
                </a:solidFill>
              </a:rPr>
              <a:t>сукупність політичних інститутів</a:t>
            </a:r>
            <a:r>
              <a:rPr lang="uk-UA" sz="2700" b="1" dirty="0">
                <a:solidFill>
                  <a:schemeClr val="accent6">
                    <a:lumMod val="75000"/>
                  </a:schemeClr>
                </a:solidFill>
              </a:rPr>
              <a:t>, які унормовують життя певної людської спільноти</a:t>
            </a:r>
            <a:br>
              <a:rPr lang="uk-UA" sz="2700" b="1" dirty="0">
                <a:solidFill>
                  <a:schemeClr val="accent6">
                    <a:lumMod val="75000"/>
                  </a:schemeClr>
                </a:solidFill>
              </a:rPr>
            </a:br>
            <a:endParaRPr lang="uk-UA" sz="2700" b="1" dirty="0">
              <a:solidFill>
                <a:schemeClr val="accent6">
                  <a:lumMod val="75000"/>
                </a:schemeClr>
              </a:solidFill>
            </a:endParaRPr>
          </a:p>
        </p:txBody>
      </p:sp>
      <p:sp>
        <p:nvSpPr>
          <p:cNvPr id="3" name="Объект 2"/>
          <p:cNvSpPr>
            <a:spLocks noGrp="1"/>
          </p:cNvSpPr>
          <p:nvPr>
            <p:ph idx="1"/>
          </p:nvPr>
        </p:nvSpPr>
        <p:spPr>
          <a:xfrm>
            <a:off x="191954" y="1845035"/>
            <a:ext cx="4680520" cy="3167929"/>
          </a:xfrm>
        </p:spPr>
        <p:txBody>
          <a:bodyPr/>
          <a:lstStyle/>
          <a:p>
            <a:pPr marL="0" indent="0">
              <a:buNone/>
            </a:pPr>
            <a:r>
              <a:rPr lang="uk-UA" sz="3600" b="1" dirty="0">
                <a:solidFill>
                  <a:srgbClr val="FF0000"/>
                </a:solidFill>
              </a:rPr>
              <a:t> !!! </a:t>
            </a:r>
            <a:r>
              <a:rPr lang="uk-UA" b="1" dirty="0">
                <a:solidFill>
                  <a:srgbClr val="7030A0"/>
                </a:solidFill>
              </a:rPr>
              <a:t>Останнім часом зростає </a:t>
            </a:r>
            <a:r>
              <a:rPr lang="uk-UA" b="1" i="1" dirty="0">
                <a:solidFill>
                  <a:srgbClr val="FF0000"/>
                </a:solidFill>
              </a:rPr>
              <a:t>неінституційний чинник організації політичного простору </a:t>
            </a:r>
            <a:r>
              <a:rPr lang="uk-UA" b="1" dirty="0">
                <a:solidFill>
                  <a:srgbClr val="7030A0"/>
                </a:solidFill>
              </a:rPr>
              <a:t>(демографічні та етнокультурні зміни, диверсифікація ціннісних установок та поведінкових мотивів тощо), оскільки вони відіграють не меншу роль, аніж традиційні політичні інститути</a:t>
            </a:r>
          </a:p>
        </p:txBody>
      </p:sp>
      <p:pic>
        <p:nvPicPr>
          <p:cNvPr id="3078" name="Picture 6" descr="Картинки по запросу &quot;политическое пространство картинки&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860" y="4627071"/>
            <a:ext cx="3235287" cy="21568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80" name="Picture 8" descr="Картинки по запросу &quot;ленинопад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4409" y="2515778"/>
            <a:ext cx="2869828" cy="42484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6" name="Picture 2" descr="Русский мир&quot;, бессмысленный и беспощадный">
            <a:extLst>
              <a:ext uri="{FF2B5EF4-FFF2-40B4-BE49-F238E27FC236}">
                <a16:creationId xmlns:a16="http://schemas.microsoft.com/office/drawing/2014/main" id="{59949C03-C702-AB41-924C-3966D26654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4500" y="414631"/>
            <a:ext cx="5494207" cy="31996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0" name="Picture 6" descr="Русскій мір»: від концепту «Москва – третій Рим» до рашизму | Громадський  Простір">
            <a:extLst>
              <a:ext uri="{FF2B5EF4-FFF2-40B4-BE49-F238E27FC236}">
                <a16:creationId xmlns:a16="http://schemas.microsoft.com/office/drawing/2014/main" id="{BB9979FE-01BC-6C49-B2ED-524A2C3FF5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7600" y="3644637"/>
            <a:ext cx="4139688" cy="31047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73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7747" y="0"/>
            <a:ext cx="4664973" cy="2708920"/>
          </a:xfrm>
        </p:spPr>
        <p:txBody>
          <a:bodyPr>
            <a:normAutofit/>
          </a:bodyPr>
          <a:lstStyle/>
          <a:p>
            <a:r>
              <a:rPr lang="uk-UA" sz="2200" b="1" i="1" dirty="0">
                <a:solidFill>
                  <a:srgbClr val="FF0000"/>
                </a:solidFill>
              </a:rPr>
              <a:t>Інформаційно-ідеологічний простір (І </a:t>
            </a:r>
            <a:r>
              <a:rPr lang="uk-UA" sz="2200" b="1" i="1" dirty="0" err="1">
                <a:solidFill>
                  <a:srgbClr val="FF0000"/>
                </a:solidFill>
              </a:rPr>
              <a:t>Іп</a:t>
            </a:r>
            <a:r>
              <a:rPr lang="uk-UA" sz="2200" b="1" i="1" dirty="0">
                <a:solidFill>
                  <a:srgbClr val="FF0000"/>
                </a:solidFill>
              </a:rPr>
              <a:t>) </a:t>
            </a:r>
            <a:r>
              <a:rPr lang="uk-UA" sz="2000" b="1" dirty="0">
                <a:solidFill>
                  <a:schemeClr val="accent6">
                    <a:lumMod val="75000"/>
                  </a:schemeClr>
                </a:solidFill>
              </a:rPr>
              <a:t>– сукупність </a:t>
            </a:r>
            <a:r>
              <a:rPr lang="uk-UA" sz="2000" b="1" dirty="0" err="1">
                <a:solidFill>
                  <a:schemeClr val="accent6">
                    <a:lumMod val="75000"/>
                  </a:schemeClr>
                </a:solidFill>
              </a:rPr>
              <a:t>світоглядницьких</a:t>
            </a:r>
            <a:r>
              <a:rPr lang="uk-UA" sz="2000" b="1" dirty="0">
                <a:solidFill>
                  <a:schemeClr val="accent6">
                    <a:lumMod val="75000"/>
                  </a:schemeClr>
                </a:solidFill>
              </a:rPr>
              <a:t> конструктів, інформаційних потоків, ідеологем, ціннісних установок тощо, що мають на меті легітимацію експансіоністської політики тієї чи іншої держави в суспільній свідомості іншої</a:t>
            </a:r>
          </a:p>
        </p:txBody>
      </p:sp>
      <p:sp>
        <p:nvSpPr>
          <p:cNvPr id="3" name="Текст 2"/>
          <p:cNvSpPr>
            <a:spLocks noGrp="1"/>
          </p:cNvSpPr>
          <p:nvPr>
            <p:ph type="body" sz="half" idx="2"/>
          </p:nvPr>
        </p:nvSpPr>
        <p:spPr>
          <a:xfrm>
            <a:off x="245284" y="3032625"/>
            <a:ext cx="4752528" cy="3672408"/>
          </a:xfrm>
        </p:spPr>
        <p:txBody>
          <a:bodyPr>
            <a:normAutofit/>
          </a:bodyPr>
          <a:lstStyle/>
          <a:p>
            <a:pPr marL="285750" indent="-285750">
              <a:buFont typeface="Wingdings" panose="05000000000000000000" pitchFamily="2" charset="2"/>
              <a:buChar char="§"/>
            </a:pPr>
            <a:r>
              <a:rPr lang="uk-UA" sz="2000" b="1" dirty="0">
                <a:solidFill>
                  <a:srgbClr val="FF0000"/>
                </a:solidFill>
              </a:rPr>
              <a:t>Актори </a:t>
            </a:r>
            <a:r>
              <a:rPr lang="uk-UA" sz="2000" b="1" dirty="0">
                <a:solidFill>
                  <a:schemeClr val="accent6">
                    <a:lumMod val="75000"/>
                  </a:schemeClr>
                </a:solidFill>
              </a:rPr>
              <a:t>– ЗМІ, наукова спільнота, діячі культури</a:t>
            </a:r>
          </a:p>
          <a:p>
            <a:pPr marL="285750" indent="-285750">
              <a:buFont typeface="Wingdings" panose="05000000000000000000" pitchFamily="2" charset="2"/>
              <a:buChar char="§"/>
            </a:pPr>
            <a:r>
              <a:rPr lang="uk-UA" sz="2000" b="1" dirty="0">
                <a:solidFill>
                  <a:srgbClr val="FF0000"/>
                </a:solidFill>
              </a:rPr>
              <a:t>Ресурси</a:t>
            </a:r>
            <a:r>
              <a:rPr lang="uk-UA" sz="2000" b="1" dirty="0">
                <a:solidFill>
                  <a:schemeClr val="accent6">
                    <a:lumMod val="75000"/>
                  </a:schemeClr>
                </a:solidFill>
              </a:rPr>
              <a:t> – телебачення, друковані видання, кіноіндустрія, театр, громадська думка</a:t>
            </a:r>
          </a:p>
          <a:p>
            <a:pPr marL="285750" indent="-285750">
              <a:buFont typeface="Wingdings" panose="05000000000000000000" pitchFamily="2" charset="2"/>
              <a:buChar char="§"/>
            </a:pPr>
            <a:r>
              <a:rPr lang="uk-UA" sz="2000" b="1" dirty="0">
                <a:solidFill>
                  <a:srgbClr val="FF0000"/>
                </a:solidFill>
              </a:rPr>
              <a:t>Технології боротьби </a:t>
            </a:r>
            <a:r>
              <a:rPr lang="uk-UA" sz="2000" b="1" dirty="0">
                <a:solidFill>
                  <a:schemeClr val="accent6">
                    <a:lumMod val="75000"/>
                  </a:schemeClr>
                </a:solidFill>
              </a:rPr>
              <a:t>–пропаганда, маніпуляції, ІПСО, міфологізація, культурно-освітні проекти, грантові заходи, публічна дипломатія тощо</a:t>
            </a:r>
          </a:p>
        </p:txBody>
      </p:sp>
      <p:pic>
        <p:nvPicPr>
          <p:cNvPr id="3074" name="Picture 2" descr="Картинки по запросу &quot;кино картин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440929" y="127138"/>
            <a:ext cx="3630149" cy="29275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descr="Картинки по запросу &quot;газеты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2564" y="283911"/>
            <a:ext cx="4352305" cy="24597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82" name="Picture 10" descr="Картинки по запросу &quot;журналы картинки&quot;"/>
          <p:cNvPicPr>
            <a:picLocks noChangeAspect="1" noChangeArrowheads="1"/>
          </p:cNvPicPr>
          <p:nvPr/>
        </p:nvPicPr>
        <p:blipFill rotWithShape="1">
          <a:blip r:embed="rId4">
            <a:extLst>
              <a:ext uri="{28A0092B-C50C-407E-A947-70E740481C1C}">
                <a14:useLocalDpi xmlns:a14="http://schemas.microsoft.com/office/drawing/2010/main" val="0"/>
              </a:ext>
            </a:extLst>
          </a:blip>
          <a:srcRect l="15551" t="-4856" r="-15551" b="16933"/>
          <a:stretch/>
        </p:blipFill>
        <p:spPr bwMode="auto">
          <a:xfrm>
            <a:off x="5029081" y="4308046"/>
            <a:ext cx="4914992" cy="25151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Картинки по запросу &quot;кино картинки&quot;"/>
          <p:cNvPicPr>
            <a:picLocks noChangeAspect="1" noChangeArrowheads="1"/>
          </p:cNvPicPr>
          <p:nvPr/>
        </p:nvPicPr>
        <p:blipFill rotWithShape="1">
          <a:blip r:embed="rId5">
            <a:extLst>
              <a:ext uri="{28A0092B-C50C-407E-A947-70E740481C1C}">
                <a14:useLocalDpi xmlns:a14="http://schemas.microsoft.com/office/drawing/2010/main" val="0"/>
              </a:ext>
            </a:extLst>
          </a:blip>
          <a:srcRect l="8294" t="-613" r="-1271" b="613"/>
          <a:stretch/>
        </p:blipFill>
        <p:spPr bwMode="auto">
          <a:xfrm>
            <a:off x="6086784" y="2174116"/>
            <a:ext cx="5138474" cy="29899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80" name="Picture 8" descr="Картинки по запросу &quot;журналы картинки&quot;"/>
          <p:cNvPicPr>
            <a:picLocks noChangeAspect="1" noChangeArrowheads="1"/>
          </p:cNvPicPr>
          <p:nvPr/>
        </p:nvPicPr>
        <p:blipFill rotWithShape="1">
          <a:blip r:embed="rId6">
            <a:extLst>
              <a:ext uri="{28A0092B-C50C-407E-A947-70E740481C1C}">
                <a14:useLocalDpi xmlns:a14="http://schemas.microsoft.com/office/drawing/2010/main" val="0"/>
              </a:ext>
            </a:extLst>
          </a:blip>
          <a:srcRect r="19232"/>
          <a:stretch/>
        </p:blipFill>
        <p:spPr bwMode="auto">
          <a:xfrm>
            <a:off x="8758708" y="3693630"/>
            <a:ext cx="3619735" cy="30114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80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2342" y="95640"/>
            <a:ext cx="6052120" cy="834307"/>
          </a:xfrm>
        </p:spPr>
        <p:txBody>
          <a:bodyPr>
            <a:normAutofit/>
          </a:bodyPr>
          <a:lstStyle/>
          <a:p>
            <a:r>
              <a:rPr lang="uk-UA" sz="2400" b="1" i="1" dirty="0">
                <a:solidFill>
                  <a:srgbClr val="FF0000"/>
                </a:solidFill>
              </a:rPr>
              <a:t>Інформаційно-кібернетичний простір </a:t>
            </a:r>
            <a:r>
              <a:rPr lang="uk-UA" sz="2000" b="1" i="1" dirty="0">
                <a:solidFill>
                  <a:srgbClr val="FF0000"/>
                </a:solidFill>
              </a:rPr>
              <a:t>(</a:t>
            </a:r>
            <a:r>
              <a:rPr lang="uk-UA" sz="2000" b="1" i="1" dirty="0" err="1">
                <a:solidFill>
                  <a:srgbClr val="FF0000"/>
                </a:solidFill>
              </a:rPr>
              <a:t>ІКп</a:t>
            </a:r>
            <a:r>
              <a:rPr lang="uk-UA" sz="2000" b="1" i="1" dirty="0">
                <a:solidFill>
                  <a:srgbClr val="FF0000"/>
                </a:solidFill>
              </a:rPr>
              <a:t>)</a:t>
            </a:r>
            <a:r>
              <a:rPr lang="uk-UA" sz="2000" b="1" dirty="0"/>
              <a:t> </a:t>
            </a:r>
            <a:r>
              <a:rPr lang="uk-UA" sz="2000" b="1" dirty="0">
                <a:solidFill>
                  <a:schemeClr val="accent6">
                    <a:lumMod val="75000"/>
                  </a:schemeClr>
                </a:solidFill>
              </a:rPr>
              <a:t>– це простір </a:t>
            </a:r>
            <a:r>
              <a:rPr lang="uk-UA" sz="2000" b="1" dirty="0" err="1">
                <a:solidFill>
                  <a:schemeClr val="accent6">
                    <a:lumMod val="75000"/>
                  </a:schemeClr>
                </a:solidFill>
              </a:rPr>
              <a:t>кіберкомунікацій</a:t>
            </a:r>
            <a:r>
              <a:rPr lang="uk-UA" sz="2000" b="1" dirty="0">
                <a:solidFill>
                  <a:schemeClr val="accent6">
                    <a:lumMod val="75000"/>
                  </a:schemeClr>
                </a:solidFill>
              </a:rPr>
              <a:t> </a:t>
            </a:r>
          </a:p>
        </p:txBody>
      </p:sp>
      <p:sp>
        <p:nvSpPr>
          <p:cNvPr id="3" name="Текст 2"/>
          <p:cNvSpPr>
            <a:spLocks noGrp="1"/>
          </p:cNvSpPr>
          <p:nvPr>
            <p:ph type="body" sz="half" idx="2"/>
          </p:nvPr>
        </p:nvSpPr>
        <p:spPr>
          <a:xfrm>
            <a:off x="162342" y="1040945"/>
            <a:ext cx="4491909" cy="2069416"/>
          </a:xfrm>
        </p:spPr>
        <p:txBody>
          <a:bodyPr>
            <a:noAutofit/>
          </a:bodyPr>
          <a:lstStyle/>
          <a:p>
            <a:r>
              <a:rPr lang="uk-UA" sz="2000" b="1" i="1" dirty="0" err="1">
                <a:solidFill>
                  <a:srgbClr val="FF0000"/>
                </a:solidFill>
              </a:rPr>
              <a:t>ІКп</a:t>
            </a:r>
            <a:r>
              <a:rPr lang="uk-UA" sz="2000" b="1" i="1" dirty="0">
                <a:solidFill>
                  <a:srgbClr val="FF0000"/>
                </a:solidFill>
              </a:rPr>
              <a:t> </a:t>
            </a:r>
            <a:r>
              <a:rPr lang="uk-UA" sz="2000" b="1" i="1" dirty="0" err="1">
                <a:solidFill>
                  <a:srgbClr val="FF0000"/>
                </a:solidFill>
              </a:rPr>
              <a:t>наскрізно</a:t>
            </a:r>
            <a:r>
              <a:rPr lang="uk-UA" sz="2000" b="1" i="1" dirty="0">
                <a:solidFill>
                  <a:srgbClr val="FF0000"/>
                </a:solidFill>
              </a:rPr>
              <a:t> пронизує усі інші рівні геополітичного простору, оскільки його ресурси так чи інакше забезпечують функціонування та конкурентоздатність інших рівнів простору</a:t>
            </a:r>
          </a:p>
        </p:txBody>
      </p:sp>
      <p:sp>
        <p:nvSpPr>
          <p:cNvPr id="5" name="Текст 2"/>
          <p:cNvSpPr txBox="1">
            <a:spLocks/>
          </p:cNvSpPr>
          <p:nvPr/>
        </p:nvSpPr>
        <p:spPr>
          <a:xfrm>
            <a:off x="162342" y="3221360"/>
            <a:ext cx="4247286" cy="33123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600"/>
              </a:spcBef>
              <a:buFont typeface="Arial"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9pPr>
          </a:lstStyle>
          <a:p>
            <a:pPr marL="285750" indent="-285750">
              <a:buFont typeface="Wingdings" panose="05000000000000000000" pitchFamily="2" charset="2"/>
              <a:buChar char="§"/>
            </a:pPr>
            <a:r>
              <a:rPr lang="uk-UA" sz="1800" b="1" dirty="0">
                <a:solidFill>
                  <a:srgbClr val="FF0000"/>
                </a:solidFill>
              </a:rPr>
              <a:t>Актори</a:t>
            </a:r>
            <a:r>
              <a:rPr lang="uk-UA" sz="1800" b="1" dirty="0">
                <a:solidFill>
                  <a:schemeClr val="accent6">
                    <a:lumMod val="75000"/>
                  </a:schemeClr>
                </a:solidFill>
              </a:rPr>
              <a:t> – держави, компанії, що виробляють та розповсюджують програмний продукт та комп'ютерну техніку</a:t>
            </a:r>
          </a:p>
          <a:p>
            <a:pPr marL="285750" indent="-285750">
              <a:buFont typeface="Wingdings" panose="05000000000000000000" pitchFamily="2" charset="2"/>
              <a:buChar char="§"/>
            </a:pPr>
            <a:r>
              <a:rPr lang="uk-UA" sz="1800" b="1" dirty="0">
                <a:solidFill>
                  <a:srgbClr val="FF0000"/>
                </a:solidFill>
              </a:rPr>
              <a:t>Ресурси</a:t>
            </a:r>
            <a:r>
              <a:rPr lang="uk-UA" sz="1800" b="1" dirty="0">
                <a:solidFill>
                  <a:schemeClr val="accent6">
                    <a:lumMod val="75000"/>
                  </a:schemeClr>
                </a:solidFill>
              </a:rPr>
              <a:t> – комп'ютерні мережі, програмний продукт, кадровий потенціал</a:t>
            </a:r>
          </a:p>
          <a:p>
            <a:pPr marL="285750" indent="-285750">
              <a:buFont typeface="Wingdings" panose="05000000000000000000" pitchFamily="2" charset="2"/>
              <a:buChar char="§"/>
            </a:pPr>
            <a:r>
              <a:rPr lang="uk-UA" sz="1800" b="1" dirty="0">
                <a:solidFill>
                  <a:srgbClr val="FF0000"/>
                </a:solidFill>
              </a:rPr>
              <a:t>Технології боротьби </a:t>
            </a:r>
            <a:r>
              <a:rPr lang="uk-UA" sz="1800" b="1" dirty="0">
                <a:solidFill>
                  <a:schemeClr val="accent6">
                    <a:lumMod val="75000"/>
                  </a:schemeClr>
                </a:solidFill>
              </a:rPr>
              <a:t>– </a:t>
            </a:r>
            <a:r>
              <a:rPr lang="uk-UA" sz="1800" b="1" dirty="0" err="1">
                <a:solidFill>
                  <a:schemeClr val="accent6">
                    <a:lumMod val="75000"/>
                  </a:schemeClr>
                </a:solidFill>
              </a:rPr>
              <a:t>кібервійни</a:t>
            </a:r>
            <a:r>
              <a:rPr lang="uk-UA" sz="1800" b="1" dirty="0">
                <a:solidFill>
                  <a:schemeClr val="accent6">
                    <a:lumMod val="75000"/>
                  </a:schemeClr>
                </a:solidFill>
              </a:rPr>
              <a:t>, </a:t>
            </a:r>
            <a:r>
              <a:rPr lang="uk-UA" sz="1800" b="1" dirty="0" err="1">
                <a:solidFill>
                  <a:schemeClr val="accent6">
                    <a:lumMod val="75000"/>
                  </a:schemeClr>
                </a:solidFill>
              </a:rPr>
              <a:t>хакерські</a:t>
            </a:r>
            <a:r>
              <a:rPr lang="uk-UA" sz="1800" b="1" dirty="0">
                <a:solidFill>
                  <a:schemeClr val="accent6">
                    <a:lumMod val="75000"/>
                  </a:schemeClr>
                </a:solidFill>
              </a:rPr>
              <a:t> атаки, розповсюдження комп'ютерних вірусів тощо</a:t>
            </a:r>
          </a:p>
        </p:txBody>
      </p:sp>
      <p:pic>
        <p:nvPicPr>
          <p:cNvPr id="4098" name="Picture 2" descr="Картинки по запросу &quot;цукерберг картин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14462" y="22777"/>
            <a:ext cx="5822792" cy="30461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Картинки по запросу &quot;офис гугл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040" y="2845489"/>
            <a:ext cx="5680785" cy="37890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2" name="Picture 6" descr="Картинки по запросу &quot;офис гугл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794" y="3813822"/>
            <a:ext cx="4377328" cy="29153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4" name="Picture 8" descr="Картинки по запросу &quot;викиликс картинки&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3206" y="1545868"/>
            <a:ext cx="4800860" cy="27044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02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851" y="66955"/>
            <a:ext cx="6840760" cy="1679636"/>
          </a:xfrm>
        </p:spPr>
        <p:txBody>
          <a:bodyPr>
            <a:normAutofit/>
          </a:bodyPr>
          <a:lstStyle/>
          <a:p>
            <a:r>
              <a:rPr lang="uk-UA" sz="2700" b="1" i="1" dirty="0">
                <a:solidFill>
                  <a:srgbClr val="FF0000"/>
                </a:solidFill>
              </a:rPr>
              <a:t>Когнітивний простір (</a:t>
            </a:r>
            <a:r>
              <a:rPr lang="uk-UA" sz="2700" b="1" i="1" dirty="0" err="1">
                <a:solidFill>
                  <a:srgbClr val="FF0000"/>
                </a:solidFill>
              </a:rPr>
              <a:t>Кп</a:t>
            </a:r>
            <a:r>
              <a:rPr lang="uk-UA" sz="2700" b="1" i="1" dirty="0">
                <a:solidFill>
                  <a:srgbClr val="FF0000"/>
                </a:solidFill>
              </a:rPr>
              <a:t>)</a:t>
            </a:r>
            <a:r>
              <a:rPr lang="uk-UA" sz="2700" b="1" dirty="0">
                <a:solidFill>
                  <a:schemeClr val="accent6">
                    <a:lumMod val="75000"/>
                  </a:schemeClr>
                </a:solidFill>
              </a:rPr>
              <a:t> </a:t>
            </a:r>
            <a:r>
              <a:rPr lang="uk-UA" sz="2000" b="1" dirty="0">
                <a:solidFill>
                  <a:schemeClr val="accent6">
                    <a:lumMod val="75000"/>
                  </a:schemeClr>
                </a:solidFill>
              </a:rPr>
              <a:t>– певним чином структурована сукупність знань і уявлень суспільства,  </a:t>
            </a:r>
            <a:r>
              <a:rPr lang="uk-UA" sz="2000" b="1" dirty="0" err="1">
                <a:solidFill>
                  <a:schemeClr val="accent6">
                    <a:lumMod val="75000"/>
                  </a:schemeClr>
                </a:solidFill>
              </a:rPr>
              <a:t>нарративів</a:t>
            </a:r>
            <a:r>
              <a:rPr lang="uk-UA" sz="2000" b="1" dirty="0">
                <a:solidFill>
                  <a:schemeClr val="accent6">
                    <a:lumMod val="75000"/>
                  </a:schemeClr>
                </a:solidFill>
              </a:rPr>
              <a:t>, дискурсивних практик тощо, що складають основу менталітету суспільства, когнітивний суверенітет</a:t>
            </a:r>
          </a:p>
        </p:txBody>
      </p:sp>
      <p:sp>
        <p:nvSpPr>
          <p:cNvPr id="3" name="Текст 2"/>
          <p:cNvSpPr>
            <a:spLocks noGrp="1"/>
          </p:cNvSpPr>
          <p:nvPr>
            <p:ph type="body" sz="half" idx="2"/>
          </p:nvPr>
        </p:nvSpPr>
        <p:spPr>
          <a:xfrm>
            <a:off x="9736" y="1868276"/>
            <a:ext cx="4464496" cy="1524719"/>
          </a:xfrm>
        </p:spPr>
        <p:txBody>
          <a:bodyPr>
            <a:normAutofit fontScale="92500" lnSpcReduction="20000"/>
          </a:bodyPr>
          <a:lstStyle/>
          <a:p>
            <a:r>
              <a:rPr lang="uk-UA" b="1" dirty="0">
                <a:solidFill>
                  <a:schemeClr val="accent6">
                    <a:lumMod val="75000"/>
                  </a:schemeClr>
                </a:solidFill>
              </a:rPr>
              <a:t>Когнітивна база – сукупність знань та уявлень на рівні певного національно-</a:t>
            </a:r>
            <a:r>
              <a:rPr lang="uk-UA" b="1" dirty="0" err="1">
                <a:solidFill>
                  <a:schemeClr val="accent6">
                    <a:lumMod val="75000"/>
                  </a:schemeClr>
                </a:solidFill>
              </a:rPr>
              <a:t>лінгво</a:t>
            </a:r>
            <a:r>
              <a:rPr lang="uk-UA" b="1" dirty="0">
                <a:solidFill>
                  <a:schemeClr val="accent6">
                    <a:lumMod val="75000"/>
                  </a:schemeClr>
                </a:solidFill>
              </a:rPr>
              <a:t>-культурного співтовариства</a:t>
            </a:r>
          </a:p>
          <a:p>
            <a:r>
              <a:rPr lang="uk-UA" b="1" dirty="0">
                <a:solidFill>
                  <a:schemeClr val="accent6">
                    <a:lumMod val="75000"/>
                  </a:schemeClr>
                </a:solidFill>
              </a:rPr>
              <a:t>Когнітивний простір завжди національно детермінований!</a:t>
            </a:r>
          </a:p>
          <a:p>
            <a:r>
              <a:rPr lang="uk-UA" b="1" dirty="0">
                <a:solidFill>
                  <a:schemeClr val="accent6">
                    <a:lumMod val="75000"/>
                  </a:schemeClr>
                </a:solidFill>
              </a:rPr>
              <a:t>За допомогою мови формується певна </a:t>
            </a:r>
            <a:r>
              <a:rPr lang="uk-UA" b="1" dirty="0" err="1">
                <a:solidFill>
                  <a:schemeClr val="accent6">
                    <a:lumMod val="75000"/>
                  </a:schemeClr>
                </a:solidFill>
              </a:rPr>
              <a:t>мовна</a:t>
            </a:r>
            <a:r>
              <a:rPr lang="uk-UA" b="1" dirty="0">
                <a:solidFill>
                  <a:schemeClr val="accent6">
                    <a:lumMod val="75000"/>
                  </a:schemeClr>
                </a:solidFill>
              </a:rPr>
              <a:t> картина світу</a:t>
            </a:r>
          </a:p>
        </p:txBody>
      </p:sp>
      <p:sp>
        <p:nvSpPr>
          <p:cNvPr id="7" name="Текст 2"/>
          <p:cNvSpPr txBox="1">
            <a:spLocks/>
          </p:cNvSpPr>
          <p:nvPr/>
        </p:nvSpPr>
        <p:spPr>
          <a:xfrm>
            <a:off x="117748" y="3350372"/>
            <a:ext cx="4356484" cy="3318988"/>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600"/>
              </a:spcBef>
              <a:buFont typeface="Arial"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9pPr>
          </a:lstStyle>
          <a:p>
            <a:pPr marL="285750" indent="-285750">
              <a:buFont typeface="Wingdings" panose="05000000000000000000" pitchFamily="2" charset="2"/>
              <a:buChar char="§"/>
            </a:pPr>
            <a:r>
              <a:rPr lang="uk-UA" sz="1800" b="1" dirty="0">
                <a:solidFill>
                  <a:srgbClr val="FF0000"/>
                </a:solidFill>
              </a:rPr>
              <a:t>Актори </a:t>
            </a:r>
            <a:r>
              <a:rPr lang="uk-UA" sz="1800" b="1" dirty="0">
                <a:solidFill>
                  <a:schemeClr val="accent6">
                    <a:lumMod val="75000"/>
                  </a:schemeClr>
                </a:solidFill>
              </a:rPr>
              <a:t>– національна спільнота, наукова спільнота, діячи освіти, експертне середовище, культури, громадськість</a:t>
            </a:r>
          </a:p>
          <a:p>
            <a:pPr marL="285750" indent="-285750">
              <a:buFont typeface="Wingdings" panose="05000000000000000000" pitchFamily="2" charset="2"/>
              <a:buChar char="§"/>
            </a:pPr>
            <a:r>
              <a:rPr lang="uk-UA" sz="1800" b="1" dirty="0">
                <a:solidFill>
                  <a:srgbClr val="FF0000"/>
                </a:solidFill>
              </a:rPr>
              <a:t>Ресурси</a:t>
            </a:r>
            <a:r>
              <a:rPr lang="uk-UA" sz="1800" b="1" dirty="0">
                <a:solidFill>
                  <a:schemeClr val="accent6">
                    <a:lumMod val="75000"/>
                  </a:schemeClr>
                </a:solidFill>
              </a:rPr>
              <a:t> –  наука, освіта, телебачення, друковані видання, кіноіндустрія, театр, громадська думка</a:t>
            </a:r>
          </a:p>
          <a:p>
            <a:pPr marL="285750" indent="-285750">
              <a:buFont typeface="Wingdings" panose="05000000000000000000" pitchFamily="2" charset="2"/>
              <a:buChar char="§"/>
            </a:pPr>
            <a:r>
              <a:rPr lang="uk-UA" sz="1800" b="1" dirty="0">
                <a:solidFill>
                  <a:srgbClr val="FF0000"/>
                </a:solidFill>
              </a:rPr>
              <a:t>Технології боротьби </a:t>
            </a:r>
            <a:r>
              <a:rPr lang="uk-UA" sz="1800" b="1" dirty="0">
                <a:solidFill>
                  <a:schemeClr val="accent6">
                    <a:lumMod val="75000"/>
                  </a:schemeClr>
                </a:solidFill>
              </a:rPr>
              <a:t>– інформаційно-смислова експансія, когнітивні та смислові війни, меморіальні війни, пропаганда, маніпуляція тощо</a:t>
            </a:r>
          </a:p>
        </p:txBody>
      </p:sp>
      <p:pic>
        <p:nvPicPr>
          <p:cNvPr id="5124" name="Picture 4" descr="Картинки по запросу &quot;ученые картинки&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6361" y="3970677"/>
            <a:ext cx="4242750" cy="28298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6" name="Picture 6" descr="Картинки по запросу &quot;политические эксперты картинки&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0265" y="-5411683"/>
            <a:ext cx="514815" cy="34576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Картинки по запросу &quot;американский университеты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983" y="1520338"/>
            <a:ext cx="4107563" cy="27383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0" name="Picture 10" descr="Картинки по запросу &quot;американский университеты картинки&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0177" y="4163241"/>
            <a:ext cx="3498111" cy="26235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2" name="Picture 12" descr="Картинки по запросу &quot;ЗНУ картинки&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50294" y="-12268"/>
            <a:ext cx="4698817" cy="26429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2" name="Picture 2" descr="Картинки по запросу &quot;образование картинки&quot;"/>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8161682" y="2535794"/>
            <a:ext cx="3955904" cy="22924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80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1394" y="0"/>
            <a:ext cx="4918248" cy="699914"/>
          </a:xfrm>
        </p:spPr>
        <p:txBody>
          <a:bodyPr>
            <a:normAutofit fontScale="90000"/>
          </a:bodyPr>
          <a:lstStyle/>
          <a:p>
            <a:r>
              <a:rPr lang="uk-UA" b="1" i="1" dirty="0">
                <a:solidFill>
                  <a:srgbClr val="FF0000"/>
                </a:solidFill>
                <a:latin typeface="Bookman Old Style" panose="02050604050505020204" pitchFamily="18" charset="0"/>
              </a:rPr>
              <a:t>ГЕОПОЛІТИЧНЕ ПОЛЕ</a:t>
            </a:r>
          </a:p>
        </p:txBody>
      </p:sp>
      <p:sp>
        <p:nvSpPr>
          <p:cNvPr id="3" name="Текст 2"/>
          <p:cNvSpPr>
            <a:spLocks noGrp="1"/>
          </p:cNvSpPr>
          <p:nvPr>
            <p:ph type="body" sz="half" idx="2"/>
          </p:nvPr>
        </p:nvSpPr>
        <p:spPr>
          <a:xfrm>
            <a:off x="117748" y="827956"/>
            <a:ext cx="4824536" cy="6030044"/>
          </a:xfrm>
        </p:spPr>
        <p:txBody>
          <a:bodyPr>
            <a:normAutofit/>
          </a:bodyPr>
          <a:lstStyle/>
          <a:p>
            <a:r>
              <a:rPr lang="uk-UA" b="1" dirty="0">
                <a:solidFill>
                  <a:schemeClr val="accent6">
                    <a:lumMod val="75000"/>
                  </a:schemeClr>
                </a:solidFill>
              </a:rPr>
              <a:t>«Поле» запозичене з фізики, де визначається як динамічний стан, що пов'язує різноманітні сили</a:t>
            </a:r>
          </a:p>
          <a:p>
            <a:r>
              <a:rPr lang="uk-UA" b="1" i="1" dirty="0">
                <a:solidFill>
                  <a:srgbClr val="FF0000"/>
                </a:solidFill>
              </a:rPr>
              <a:t>В геополітиці «поле» – простір з певним типом взаємодій суб'єктів, що зазвичай мають конкурентний характер;  це система позицій держав відносно один одного</a:t>
            </a:r>
          </a:p>
          <a:p>
            <a:endParaRPr lang="uk-UA" b="1" dirty="0">
              <a:solidFill>
                <a:schemeClr val="accent6">
                  <a:lumMod val="75000"/>
                </a:schemeClr>
              </a:solidFill>
            </a:endParaRPr>
          </a:p>
          <a:p>
            <a:r>
              <a:rPr lang="uk-UA" b="1" dirty="0">
                <a:solidFill>
                  <a:schemeClr val="accent6">
                    <a:lumMod val="75000"/>
                  </a:schemeClr>
                </a:solidFill>
              </a:rPr>
              <a:t>У більш вузькому розумінні геополітичне поле </a:t>
            </a:r>
            <a:r>
              <a:rPr lang="uk-UA" b="1" i="1" dirty="0">
                <a:solidFill>
                  <a:srgbClr val="FF0000"/>
                </a:solidFill>
              </a:rPr>
              <a:t>– простір, що контролюється державою (союзом держав)           </a:t>
            </a:r>
            <a:r>
              <a:rPr lang="uk-UA" b="1" i="1" dirty="0">
                <a:solidFill>
                  <a:schemeClr val="accent6">
                    <a:lumMod val="75000"/>
                  </a:schemeClr>
                </a:solidFill>
              </a:rPr>
              <a:t>«геополітичний простір» – родове поняття, а «геополітичне поле» – видове поняття</a:t>
            </a:r>
          </a:p>
          <a:p>
            <a:endParaRPr lang="uk-UA" b="1" i="1" dirty="0">
              <a:solidFill>
                <a:srgbClr val="FF0000"/>
              </a:solidFill>
            </a:endParaRPr>
          </a:p>
          <a:p>
            <a:r>
              <a:rPr lang="uk-UA" b="1" i="1" dirty="0">
                <a:solidFill>
                  <a:srgbClr val="FF0000"/>
                </a:solidFill>
              </a:rPr>
              <a:t>Співвідношення силових полів – світовий порядок</a:t>
            </a:r>
            <a:r>
              <a:rPr lang="uk-UA" b="1" dirty="0">
                <a:solidFill>
                  <a:schemeClr val="accent6">
                    <a:lumMod val="75000"/>
                  </a:schemeClr>
                </a:solidFill>
              </a:rPr>
              <a:t>; це геополітична структура світу, яка відображує баланс сил, тобто геополітичні поля впливають на геополітичний баланс в регіонах світу</a:t>
            </a:r>
          </a:p>
          <a:p>
            <a:endParaRPr lang="uk-UA" b="1" dirty="0">
              <a:solidFill>
                <a:schemeClr val="accent6">
                  <a:lumMod val="75000"/>
                </a:schemeClr>
              </a:solidFill>
            </a:endParaRPr>
          </a:p>
          <a:p>
            <a:r>
              <a:rPr lang="uk-UA" b="1" i="1" dirty="0">
                <a:solidFill>
                  <a:srgbClr val="FF0000"/>
                </a:solidFill>
              </a:rPr>
              <a:t>Баланс сил – модель взаємодії між державами</a:t>
            </a:r>
            <a:r>
              <a:rPr lang="uk-UA" b="1" dirty="0">
                <a:solidFill>
                  <a:schemeClr val="accent6">
                    <a:lumMod val="75000"/>
                  </a:schemeClr>
                </a:solidFill>
              </a:rPr>
              <a:t>, за умов якої можливості взаємної агресії обмежені настільки радикально, що стають практично неможливими та недоцільними</a:t>
            </a:r>
          </a:p>
        </p:txBody>
      </p:sp>
      <p:sp>
        <p:nvSpPr>
          <p:cNvPr id="5" name="Стрелка вправо 4"/>
          <p:cNvSpPr/>
          <p:nvPr/>
        </p:nvSpPr>
        <p:spPr>
          <a:xfrm>
            <a:off x="1845940" y="3303270"/>
            <a:ext cx="474352" cy="196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6146" name="Picture 2" descr="Картинки по запросу &quot;мировой порядок картин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50396" y="3520020"/>
            <a:ext cx="5616624" cy="33669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Картинки по запросу &quot;картинки пространство в геополитике&quot;">
            <a:extLst>
              <a:ext uri="{FF2B5EF4-FFF2-40B4-BE49-F238E27FC236}">
                <a16:creationId xmlns:a16="http://schemas.microsoft.com/office/drawing/2014/main" id="{EC424147-58DF-AF44-B9FD-473F2DD60E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7" b="7018"/>
          <a:stretch/>
        </p:blipFill>
        <p:spPr bwMode="auto">
          <a:xfrm>
            <a:off x="4690889" y="0"/>
            <a:ext cx="7488832" cy="3816424"/>
          </a:xfrm>
          <a:prstGeom prst="rect">
            <a:avLst/>
          </a:prstGeom>
          <a:noFill/>
          <a:effectLst>
            <a:softEdge rad="381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82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878" y="567712"/>
            <a:ext cx="5045134" cy="1451953"/>
          </a:xfrm>
        </p:spPr>
        <p:txBody>
          <a:bodyPr>
            <a:normAutofit/>
          </a:bodyPr>
          <a:lstStyle/>
          <a:p>
            <a:r>
              <a:rPr lang="uk-UA" b="1" i="1" dirty="0">
                <a:solidFill>
                  <a:srgbClr val="FF0000"/>
                </a:solidFill>
              </a:rPr>
              <a:t>КЛАСИФІКАЦІЯ ГЕОПОЛІТИЧНИХ ПОЛІВ </a:t>
            </a:r>
            <a:r>
              <a:rPr lang="uk-UA" sz="2200" b="1" i="1" dirty="0">
                <a:solidFill>
                  <a:srgbClr val="7030A0"/>
                </a:solidFill>
              </a:rPr>
              <a:t>(за </a:t>
            </a:r>
            <a:r>
              <a:rPr lang="uk-UA" sz="2200" b="1" i="1" dirty="0" err="1">
                <a:solidFill>
                  <a:srgbClr val="7030A0"/>
                </a:solidFill>
              </a:rPr>
              <a:t>К.Плешаковим</a:t>
            </a:r>
            <a:r>
              <a:rPr lang="uk-UA" sz="2200" b="1" i="1" dirty="0">
                <a:solidFill>
                  <a:srgbClr val="7030A0"/>
                </a:solidFill>
              </a:rPr>
              <a:t>)</a:t>
            </a:r>
          </a:p>
        </p:txBody>
      </p:sp>
      <p:sp>
        <p:nvSpPr>
          <p:cNvPr id="3" name="Текст 2"/>
          <p:cNvSpPr>
            <a:spLocks noGrp="1"/>
          </p:cNvSpPr>
          <p:nvPr>
            <p:ph type="body" sz="half" idx="2"/>
          </p:nvPr>
        </p:nvSpPr>
        <p:spPr>
          <a:xfrm>
            <a:off x="21125" y="2636912"/>
            <a:ext cx="3907473" cy="3095253"/>
          </a:xfrm>
        </p:spPr>
        <p:txBody>
          <a:bodyPr>
            <a:normAutofit/>
          </a:bodyPr>
          <a:lstStyle/>
          <a:p>
            <a:pPr marL="342900" indent="-342900">
              <a:buFont typeface="+mj-lt"/>
              <a:buAutoNum type="arabicPeriod"/>
            </a:pPr>
            <a:r>
              <a:rPr lang="uk-UA" sz="2400" b="1" i="1" dirty="0">
                <a:solidFill>
                  <a:srgbClr val="7030A0"/>
                </a:solidFill>
              </a:rPr>
              <a:t>Ендемічне поле</a:t>
            </a:r>
          </a:p>
          <a:p>
            <a:pPr marL="342900" indent="-342900">
              <a:buFont typeface="+mj-lt"/>
              <a:buAutoNum type="arabicPeriod"/>
            </a:pPr>
            <a:r>
              <a:rPr lang="uk-UA" sz="2400" b="1" i="1" dirty="0">
                <a:solidFill>
                  <a:srgbClr val="7030A0"/>
                </a:solidFill>
              </a:rPr>
              <a:t>Прикордонне поле</a:t>
            </a:r>
          </a:p>
          <a:p>
            <a:pPr marL="342900" indent="-342900">
              <a:buFont typeface="+mj-lt"/>
              <a:buAutoNum type="arabicPeriod"/>
            </a:pPr>
            <a:r>
              <a:rPr lang="uk-UA" sz="2400" b="1" i="1" dirty="0">
                <a:solidFill>
                  <a:srgbClr val="7030A0"/>
                </a:solidFill>
              </a:rPr>
              <a:t>Перехресне поле</a:t>
            </a:r>
          </a:p>
          <a:p>
            <a:pPr marL="342900" indent="-342900">
              <a:buFont typeface="+mj-lt"/>
              <a:buAutoNum type="arabicPeriod"/>
            </a:pPr>
            <a:r>
              <a:rPr lang="uk-UA" sz="2400" b="1" i="1" dirty="0">
                <a:solidFill>
                  <a:srgbClr val="7030A0"/>
                </a:solidFill>
              </a:rPr>
              <a:t>Тотальне поле</a:t>
            </a:r>
          </a:p>
          <a:p>
            <a:pPr marL="342900" indent="-342900">
              <a:buFont typeface="+mj-lt"/>
              <a:buAutoNum type="arabicPeriod"/>
            </a:pPr>
            <a:r>
              <a:rPr lang="uk-UA" sz="2400" b="1" i="1" dirty="0" err="1">
                <a:solidFill>
                  <a:srgbClr val="7030A0"/>
                </a:solidFill>
              </a:rPr>
              <a:t>Метаполе</a:t>
            </a:r>
            <a:endParaRPr lang="uk-UA" sz="2400" b="1" i="1" dirty="0">
              <a:solidFill>
                <a:srgbClr val="7030A0"/>
              </a:solidFill>
            </a:endParaRPr>
          </a:p>
          <a:p>
            <a:pPr marL="342900" indent="-342900">
              <a:buFont typeface="+mj-lt"/>
              <a:buAutoNum type="arabicPeriod"/>
            </a:pPr>
            <a:r>
              <a:rPr lang="uk-UA" sz="2400" b="1" i="1" dirty="0">
                <a:solidFill>
                  <a:srgbClr val="7030A0"/>
                </a:solidFill>
              </a:rPr>
              <a:t>Геополітична опорна точка</a:t>
            </a:r>
          </a:p>
        </p:txBody>
      </p:sp>
      <p:pic>
        <p:nvPicPr>
          <p:cNvPr id="7176" name="Picture 8" descr="Картинки по запросу &quot;глобальный мир карта картинки&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2804" y="1293689"/>
            <a:ext cx="8064896" cy="48288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73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5781" y="2414"/>
            <a:ext cx="4752528" cy="627906"/>
          </a:xfrm>
        </p:spPr>
        <p:txBody>
          <a:bodyPr>
            <a:normAutofit/>
          </a:bodyPr>
          <a:lstStyle/>
          <a:p>
            <a:pPr algn="ctr"/>
            <a:r>
              <a:rPr lang="uk-UA" sz="3600" b="1" i="1" dirty="0">
                <a:solidFill>
                  <a:srgbClr val="FF0000"/>
                </a:solidFill>
              </a:rPr>
              <a:t>Ендемічне поле</a:t>
            </a:r>
          </a:p>
        </p:txBody>
      </p:sp>
      <p:sp>
        <p:nvSpPr>
          <p:cNvPr id="3" name="Текст 2"/>
          <p:cNvSpPr>
            <a:spLocks noGrp="1"/>
          </p:cNvSpPr>
          <p:nvPr>
            <p:ph type="body" sz="half" idx="2"/>
          </p:nvPr>
        </p:nvSpPr>
        <p:spPr>
          <a:xfrm>
            <a:off x="145231" y="548680"/>
            <a:ext cx="5472608" cy="6027761"/>
          </a:xfrm>
        </p:spPr>
        <p:txBody>
          <a:bodyPr>
            <a:noAutofit/>
          </a:bodyPr>
          <a:lstStyle/>
          <a:p>
            <a:r>
              <a:rPr lang="uk-UA" sz="2000" b="1" dirty="0">
                <a:solidFill>
                  <a:schemeClr val="accent6">
                    <a:lumMod val="75000"/>
                  </a:schemeClr>
                </a:solidFill>
              </a:rPr>
              <a:t>від </a:t>
            </a:r>
            <a:r>
              <a:rPr lang="uk-UA" sz="2000" b="1" dirty="0" err="1">
                <a:solidFill>
                  <a:schemeClr val="accent6">
                    <a:lumMod val="75000"/>
                  </a:schemeClr>
                </a:solidFill>
              </a:rPr>
              <a:t>грецьк</a:t>
            </a:r>
            <a:r>
              <a:rPr lang="uk-UA" sz="2000" b="1" dirty="0">
                <a:solidFill>
                  <a:schemeClr val="accent6">
                    <a:lumMod val="75000"/>
                  </a:schemeClr>
                </a:solidFill>
              </a:rPr>
              <a:t>. е</a:t>
            </a:r>
            <a:r>
              <a:rPr lang="en-US" sz="2000" b="1" dirty="0" err="1">
                <a:solidFill>
                  <a:schemeClr val="accent6">
                    <a:lumMod val="75000"/>
                  </a:schemeClr>
                </a:solidFill>
              </a:rPr>
              <a:t>ndemos</a:t>
            </a:r>
            <a:r>
              <a:rPr lang="uk-UA" sz="2000" b="1" dirty="0">
                <a:solidFill>
                  <a:schemeClr val="accent6">
                    <a:lumMod val="75000"/>
                  </a:schemeClr>
                </a:solidFill>
              </a:rPr>
              <a:t> – місцевий, </a:t>
            </a:r>
            <a:r>
              <a:rPr lang="en-US" sz="2000" b="1" dirty="0" err="1">
                <a:solidFill>
                  <a:schemeClr val="accent6">
                    <a:lumMod val="75000"/>
                  </a:schemeClr>
                </a:solidFill>
              </a:rPr>
              <a:t>endemia</a:t>
            </a:r>
            <a:r>
              <a:rPr lang="en-US" sz="2000" b="1" dirty="0">
                <a:solidFill>
                  <a:schemeClr val="accent6">
                    <a:lumMod val="75000"/>
                  </a:schemeClr>
                </a:solidFill>
              </a:rPr>
              <a:t> </a:t>
            </a:r>
            <a:r>
              <a:rPr lang="uk-UA" sz="2000" b="1" dirty="0">
                <a:solidFill>
                  <a:schemeClr val="accent6">
                    <a:lumMod val="75000"/>
                  </a:schemeClr>
                </a:solidFill>
              </a:rPr>
              <a:t>– нація, етнос</a:t>
            </a:r>
          </a:p>
          <a:p>
            <a:endParaRPr lang="uk-UA" sz="2000" b="1" i="1" dirty="0">
              <a:solidFill>
                <a:srgbClr val="FF0000"/>
              </a:solidFill>
            </a:endParaRPr>
          </a:p>
          <a:p>
            <a:r>
              <a:rPr lang="uk-UA" sz="2000" b="1" i="1" dirty="0">
                <a:solidFill>
                  <a:srgbClr val="FF0000"/>
                </a:solidFill>
              </a:rPr>
              <a:t>Ендемічне поле </a:t>
            </a:r>
            <a:r>
              <a:rPr lang="uk-UA" sz="2000" b="1" dirty="0">
                <a:solidFill>
                  <a:schemeClr val="accent6">
                    <a:lumMod val="75000"/>
                  </a:schemeClr>
                </a:solidFill>
              </a:rPr>
              <a:t>–  1) територія, на якій </a:t>
            </a:r>
            <a:r>
              <a:rPr lang="uk-UA" sz="2000" b="1" dirty="0">
                <a:solidFill>
                  <a:srgbClr val="FF0000"/>
                </a:solidFill>
              </a:rPr>
              <a:t>національна спільнота сформувалася </a:t>
            </a:r>
            <a:r>
              <a:rPr lang="uk-UA" sz="2000" b="1" dirty="0">
                <a:solidFill>
                  <a:schemeClr val="accent6">
                    <a:lumMod val="75000"/>
                  </a:schemeClr>
                </a:solidFill>
              </a:rPr>
              <a:t>як така; 2) це простір, який </a:t>
            </a:r>
            <a:r>
              <a:rPr lang="uk-UA" sz="2000" b="1" dirty="0">
                <a:solidFill>
                  <a:srgbClr val="FF0000"/>
                </a:solidFill>
              </a:rPr>
              <a:t>історично склався і контролюється національною спільнотою </a:t>
            </a:r>
            <a:r>
              <a:rPr lang="uk-UA" sz="2000" b="1" dirty="0">
                <a:solidFill>
                  <a:schemeClr val="accent6">
                    <a:lumMod val="75000"/>
                  </a:schemeClr>
                </a:solidFill>
              </a:rPr>
              <a:t>за допомогою держави досить </a:t>
            </a:r>
            <a:r>
              <a:rPr lang="uk-UA" sz="2000" b="1" dirty="0">
                <a:solidFill>
                  <a:srgbClr val="FF0000"/>
                </a:solidFill>
              </a:rPr>
              <a:t>тривалий час; </a:t>
            </a:r>
            <a:r>
              <a:rPr lang="uk-UA" sz="2000" b="1" dirty="0">
                <a:solidFill>
                  <a:schemeClr val="accent6">
                    <a:lumMod val="75000"/>
                  </a:schemeClr>
                </a:solidFill>
              </a:rPr>
              <a:t>це територіальне ядро держави </a:t>
            </a:r>
            <a:endParaRPr lang="uk-UA" sz="2000" b="1" dirty="0">
              <a:solidFill>
                <a:srgbClr val="FF0000"/>
              </a:solidFill>
            </a:endParaRPr>
          </a:p>
          <a:p>
            <a:endParaRPr lang="uk-UA" sz="2000" b="1" dirty="0">
              <a:solidFill>
                <a:schemeClr val="accent6">
                  <a:lumMod val="75000"/>
                </a:schemeClr>
              </a:solidFill>
            </a:endParaRPr>
          </a:p>
          <a:p>
            <a:r>
              <a:rPr lang="uk-UA" sz="2000" b="1" dirty="0">
                <a:solidFill>
                  <a:schemeClr val="accent6">
                    <a:lumMod val="75000"/>
                  </a:schemeClr>
                </a:solidFill>
              </a:rPr>
              <a:t>Інші держави та етноси </a:t>
            </a:r>
            <a:r>
              <a:rPr lang="uk-UA" sz="2000" b="1" dirty="0">
                <a:solidFill>
                  <a:srgbClr val="FF0000"/>
                </a:solidFill>
              </a:rPr>
              <a:t>визнають цю територію його як таку, що безсумнівно належить саме даній державі </a:t>
            </a:r>
            <a:r>
              <a:rPr lang="uk-UA" sz="2000" b="1" dirty="0">
                <a:solidFill>
                  <a:schemeClr val="accent6">
                    <a:lumMod val="75000"/>
                  </a:schemeClr>
                </a:solidFill>
              </a:rPr>
              <a:t>або даній спільноті</a:t>
            </a:r>
          </a:p>
          <a:p>
            <a:endParaRPr lang="uk-UA" sz="2000" b="1" dirty="0">
              <a:solidFill>
                <a:schemeClr val="accent6">
                  <a:lumMod val="75000"/>
                </a:schemeClr>
              </a:solidFill>
            </a:endParaRPr>
          </a:p>
          <a:p>
            <a:r>
              <a:rPr lang="uk-UA" sz="2000" b="1" dirty="0">
                <a:solidFill>
                  <a:schemeClr val="accent6">
                    <a:lumMod val="75000"/>
                  </a:schemeClr>
                </a:solidFill>
              </a:rPr>
              <a:t>Ендемічне поле як і усі інші поля </a:t>
            </a:r>
            <a:r>
              <a:rPr lang="uk-UA" sz="2000" b="1" dirty="0">
                <a:solidFill>
                  <a:srgbClr val="FF0000"/>
                </a:solidFill>
              </a:rPr>
              <a:t>не має чітких кордонів, не співпадає з державними кордонами </a:t>
            </a:r>
            <a:r>
              <a:rPr lang="uk-UA" sz="2000" b="1" dirty="0">
                <a:solidFill>
                  <a:schemeClr val="accent6">
                    <a:lumMod val="75000"/>
                  </a:schemeClr>
                </a:solidFill>
              </a:rPr>
              <a:t>і немов би перетікає в інші різновиди геополітичних полів</a:t>
            </a:r>
          </a:p>
        </p:txBody>
      </p:sp>
      <p:pic>
        <p:nvPicPr>
          <p:cNvPr id="8194" name="Picture 2" descr="Картинки по запросу &quot;карта китайской цивилизации  картин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06380" y="0"/>
            <a:ext cx="5976664" cy="45811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6" name="Picture 4" descr="Картинки по запросу &quot;карта китайской цивилизации  картинки&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4035" y="4425036"/>
            <a:ext cx="3600400" cy="24077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8" name="Picture 6" descr="Картинки по запросу &quot;карта китайской цивилизации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4200" y="4489410"/>
            <a:ext cx="3174508" cy="23685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83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5476" y="-19712"/>
            <a:ext cx="5738936" cy="843930"/>
          </a:xfrm>
        </p:spPr>
        <p:txBody>
          <a:bodyPr>
            <a:noAutofit/>
          </a:bodyPr>
          <a:lstStyle/>
          <a:p>
            <a:r>
              <a:rPr lang="uk-UA" sz="3600" b="1" i="1" dirty="0">
                <a:solidFill>
                  <a:srgbClr val="FF0000"/>
                </a:solidFill>
              </a:rPr>
              <a:t>Прикордонне поле</a:t>
            </a:r>
          </a:p>
        </p:txBody>
      </p:sp>
      <p:sp>
        <p:nvSpPr>
          <p:cNvPr id="3" name="Текст 2"/>
          <p:cNvSpPr>
            <a:spLocks noGrp="1"/>
          </p:cNvSpPr>
          <p:nvPr>
            <p:ph type="body" sz="half" idx="2"/>
          </p:nvPr>
        </p:nvSpPr>
        <p:spPr>
          <a:xfrm>
            <a:off x="117748" y="838200"/>
            <a:ext cx="4680520" cy="5975176"/>
          </a:xfrm>
        </p:spPr>
        <p:txBody>
          <a:bodyPr>
            <a:normAutofit/>
          </a:bodyPr>
          <a:lstStyle/>
          <a:p>
            <a:r>
              <a:rPr lang="uk-UA" b="1" dirty="0">
                <a:solidFill>
                  <a:srgbClr val="7030A0"/>
                </a:solidFill>
              </a:rPr>
              <a:t>Це простір, який знаходиться </a:t>
            </a:r>
            <a:r>
              <a:rPr lang="uk-UA" b="1" dirty="0">
                <a:solidFill>
                  <a:srgbClr val="FF0000"/>
                </a:solidFill>
              </a:rPr>
              <a:t>під контролем держави </a:t>
            </a:r>
            <a:r>
              <a:rPr lang="uk-UA" b="1" dirty="0">
                <a:solidFill>
                  <a:srgbClr val="7030A0"/>
                </a:solidFill>
              </a:rPr>
              <a:t>(та її національної спільноти</a:t>
            </a:r>
            <a:r>
              <a:rPr lang="uk-UA" b="1" dirty="0">
                <a:solidFill>
                  <a:srgbClr val="FF0000"/>
                </a:solidFill>
              </a:rPr>
              <a:t>), однак </a:t>
            </a:r>
            <a:r>
              <a:rPr lang="uk-UA" b="1" dirty="0" err="1">
                <a:solidFill>
                  <a:srgbClr val="FF0000"/>
                </a:solidFill>
              </a:rPr>
              <a:t>етнодемографічно</a:t>
            </a:r>
            <a:r>
              <a:rPr lang="uk-UA" b="1" dirty="0">
                <a:solidFill>
                  <a:srgbClr val="FF0000"/>
                </a:solidFill>
              </a:rPr>
              <a:t>, економічно, </a:t>
            </a:r>
            <a:r>
              <a:rPr lang="uk-UA" b="1" dirty="0" err="1">
                <a:solidFill>
                  <a:srgbClr val="FF0000"/>
                </a:solidFill>
              </a:rPr>
              <a:t>комунікаційно</a:t>
            </a:r>
            <a:r>
              <a:rPr lang="uk-UA" b="1" dirty="0">
                <a:solidFill>
                  <a:srgbClr val="FF0000"/>
                </a:solidFill>
              </a:rPr>
              <a:t> та політично не настільки достатньо освоєний нею</a:t>
            </a:r>
            <a:r>
              <a:rPr lang="uk-UA" b="1" dirty="0"/>
              <a:t>, </a:t>
            </a:r>
            <a:r>
              <a:rPr lang="uk-UA" b="1" dirty="0">
                <a:solidFill>
                  <a:srgbClr val="7030A0"/>
                </a:solidFill>
              </a:rPr>
              <a:t>щоб злитися з </a:t>
            </a:r>
            <a:r>
              <a:rPr lang="uk-UA" b="1" dirty="0">
                <a:solidFill>
                  <a:srgbClr val="FF0000"/>
                </a:solidFill>
              </a:rPr>
              <a:t>ендемічним полем, яке є серцевиною цієї держави</a:t>
            </a:r>
          </a:p>
          <a:p>
            <a:r>
              <a:rPr lang="uk-UA" b="1" dirty="0">
                <a:solidFill>
                  <a:srgbClr val="FF0000"/>
                </a:solidFill>
              </a:rPr>
              <a:t>Право контролю національної спільноти над прикордонним полем може оспорюватися національними меншинами</a:t>
            </a:r>
            <a:r>
              <a:rPr lang="uk-UA" b="1" dirty="0">
                <a:solidFill>
                  <a:srgbClr val="7030A0"/>
                </a:solidFill>
              </a:rPr>
              <a:t>, які проживають на цій території, при цьому суміжні держави не мають історичних претензій на прикордонне поле.</a:t>
            </a:r>
          </a:p>
          <a:p>
            <a:r>
              <a:rPr lang="uk-UA" b="1" dirty="0">
                <a:solidFill>
                  <a:srgbClr val="7030A0"/>
                </a:solidFill>
              </a:rPr>
              <a:t>Між тим слабкий контроль національної спільноти над прикордонним полем може викликати </a:t>
            </a:r>
            <a:r>
              <a:rPr lang="uk-UA" b="1" dirty="0">
                <a:solidFill>
                  <a:srgbClr val="FF0000"/>
                </a:solidFill>
              </a:rPr>
              <a:t>бажання інших держав розповсюдити свій контроль </a:t>
            </a:r>
            <a:r>
              <a:rPr lang="uk-UA" b="1" dirty="0">
                <a:solidFill>
                  <a:srgbClr val="7030A0"/>
                </a:solidFill>
              </a:rPr>
              <a:t>на нього у тій чи іншій формі</a:t>
            </a:r>
          </a:p>
          <a:p>
            <a:r>
              <a:rPr lang="uk-UA" b="1" dirty="0">
                <a:solidFill>
                  <a:srgbClr val="FF0000"/>
                </a:solidFill>
              </a:rPr>
              <a:t>Класичний приклад </a:t>
            </a:r>
            <a:r>
              <a:rPr lang="uk-UA" b="1" dirty="0">
                <a:solidFill>
                  <a:srgbClr val="7030A0"/>
                </a:solidFill>
              </a:rPr>
              <a:t>– відносини США та Мексики в сер ХІХ ст., коли 40% території Мексики опинилося під контролем США (1845 р. – 28-й штат США), або продаж Аляски США Росією, яка не мала можливість контролювати своє поле </a:t>
            </a:r>
          </a:p>
        </p:txBody>
      </p:sp>
      <p:pic>
        <p:nvPicPr>
          <p:cNvPr id="9218" name="Picture 2" descr="Картинки по запросу &quot;карта США и Мексики  картин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42284" y="123503"/>
            <a:ext cx="4568884" cy="377191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Картинки по запросу &quot;карта США и Мексики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3103" y="2681535"/>
            <a:ext cx="4176464" cy="41764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65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124" y="0"/>
            <a:ext cx="4392488" cy="843930"/>
          </a:xfrm>
        </p:spPr>
        <p:txBody>
          <a:bodyPr/>
          <a:lstStyle/>
          <a:p>
            <a:r>
              <a:rPr lang="uk-UA" b="1" i="1" dirty="0">
                <a:solidFill>
                  <a:srgbClr val="FF0000"/>
                </a:solidFill>
              </a:rPr>
              <a:t>Перехресне поле</a:t>
            </a:r>
          </a:p>
        </p:txBody>
      </p:sp>
      <p:sp>
        <p:nvSpPr>
          <p:cNvPr id="3" name="Текст 2"/>
          <p:cNvSpPr>
            <a:spLocks noGrp="1"/>
          </p:cNvSpPr>
          <p:nvPr>
            <p:ph type="body" sz="half" idx="2"/>
          </p:nvPr>
        </p:nvSpPr>
        <p:spPr>
          <a:xfrm>
            <a:off x="188108" y="871105"/>
            <a:ext cx="4450432" cy="5805264"/>
          </a:xfrm>
        </p:spPr>
        <p:txBody>
          <a:bodyPr>
            <a:normAutofit/>
          </a:bodyPr>
          <a:lstStyle/>
          <a:p>
            <a:r>
              <a:rPr lang="uk-UA" sz="2000" b="1" i="1" dirty="0">
                <a:solidFill>
                  <a:srgbClr val="FF0000"/>
                </a:solidFill>
              </a:rPr>
              <a:t>Простір, на який претендує дві або більше держави.</a:t>
            </a:r>
          </a:p>
          <a:p>
            <a:endParaRPr lang="uk-UA" b="1" dirty="0">
              <a:solidFill>
                <a:srgbClr val="7030A0"/>
              </a:solidFill>
            </a:endParaRPr>
          </a:p>
          <a:p>
            <a:r>
              <a:rPr lang="uk-UA" b="1" dirty="0">
                <a:solidFill>
                  <a:srgbClr val="7030A0"/>
                </a:solidFill>
              </a:rPr>
              <a:t>Він також </a:t>
            </a:r>
            <a:r>
              <a:rPr lang="uk-UA" b="1" dirty="0">
                <a:solidFill>
                  <a:srgbClr val="FF0000"/>
                </a:solidFill>
              </a:rPr>
              <a:t>не освоєний національною спільнотою достатньою мірою</a:t>
            </a:r>
            <a:r>
              <a:rPr lang="uk-UA" b="1" dirty="0">
                <a:solidFill>
                  <a:srgbClr val="7030A0"/>
                </a:solidFill>
              </a:rPr>
              <a:t>, щоб злитися з ендемічним полем, але відрізняється від прикордонного поля тим, що </a:t>
            </a:r>
            <a:r>
              <a:rPr lang="uk-UA" b="1" dirty="0">
                <a:solidFill>
                  <a:srgbClr val="FF0000"/>
                </a:solidFill>
              </a:rPr>
              <a:t>може знаходитися не на периферії національної спільноти, а </a:t>
            </a:r>
            <a:r>
              <a:rPr lang="uk-UA" b="1" u="sng" dirty="0">
                <a:solidFill>
                  <a:srgbClr val="FF0000"/>
                </a:solidFill>
              </a:rPr>
              <a:t>всередині іншого ендемічного поля </a:t>
            </a:r>
            <a:r>
              <a:rPr lang="uk-UA" b="1" dirty="0">
                <a:solidFill>
                  <a:srgbClr val="7030A0"/>
                </a:solidFill>
              </a:rPr>
              <a:t>(як Нагорний Карабах розташований хоча і поблизу державних кордонів між Вірменією та Азербайджаном, однак оточений навколо азербайджанською ендемічною територією).</a:t>
            </a:r>
          </a:p>
          <a:p>
            <a:endParaRPr lang="uk-UA" b="1" dirty="0">
              <a:solidFill>
                <a:srgbClr val="7030A0"/>
              </a:solidFill>
            </a:endParaRPr>
          </a:p>
          <a:p>
            <a:r>
              <a:rPr lang="uk-UA" b="1" dirty="0">
                <a:solidFill>
                  <a:srgbClr val="7030A0"/>
                </a:solidFill>
              </a:rPr>
              <a:t>Крім того, </a:t>
            </a:r>
            <a:r>
              <a:rPr lang="uk-UA" b="1" dirty="0">
                <a:solidFill>
                  <a:srgbClr val="FF0000"/>
                </a:solidFill>
              </a:rPr>
              <a:t>у іншої (або інших) держави є історичні права на перехресне поле</a:t>
            </a:r>
            <a:r>
              <a:rPr lang="uk-UA" b="1" dirty="0">
                <a:solidFill>
                  <a:srgbClr val="7030A0"/>
                </a:solidFill>
              </a:rPr>
              <a:t>, чи то історична приналежність, чи то етнічний або релігійний склад (в Європі це, наприклад, Ельзас та Лотарингія, що переходили від Франції до Німеччини і навпаки)</a:t>
            </a:r>
          </a:p>
        </p:txBody>
      </p:sp>
      <p:pic>
        <p:nvPicPr>
          <p:cNvPr id="10242" name="Picture 2" descr="Картинки по запросу &quot;картаЭльзас и Лотарингия  картин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74532" y="33012"/>
            <a:ext cx="5014293" cy="495564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Картинки по запросу &quot;картаЭльзас и Лотарингия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540" y="3099181"/>
            <a:ext cx="3600400" cy="3758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56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9756" y="282302"/>
            <a:ext cx="4824536" cy="555898"/>
          </a:xfrm>
        </p:spPr>
        <p:txBody>
          <a:bodyPr/>
          <a:lstStyle/>
          <a:p>
            <a:r>
              <a:rPr lang="uk-UA" b="1" i="1" dirty="0">
                <a:solidFill>
                  <a:srgbClr val="FF0000"/>
                </a:solidFill>
              </a:rPr>
              <a:t>Тотальне поле</a:t>
            </a:r>
          </a:p>
        </p:txBody>
      </p:sp>
      <p:sp>
        <p:nvSpPr>
          <p:cNvPr id="3" name="Текст 2"/>
          <p:cNvSpPr>
            <a:spLocks noGrp="1"/>
          </p:cNvSpPr>
          <p:nvPr>
            <p:ph type="body" sz="half" idx="2"/>
          </p:nvPr>
        </p:nvSpPr>
        <p:spPr>
          <a:xfrm>
            <a:off x="45740" y="980728"/>
            <a:ext cx="5134272" cy="5544616"/>
          </a:xfrm>
        </p:spPr>
        <p:txBody>
          <a:bodyPr>
            <a:normAutofit/>
          </a:bodyPr>
          <a:lstStyle/>
          <a:p>
            <a:r>
              <a:rPr lang="uk-UA" sz="2000" b="1" dirty="0">
                <a:solidFill>
                  <a:srgbClr val="FF0000"/>
                </a:solidFill>
              </a:rPr>
              <a:t>Безперервний простір, що знаходиться під контролем однієї держави (національної спільноти)</a:t>
            </a:r>
          </a:p>
          <a:p>
            <a:r>
              <a:rPr lang="uk-UA" sz="2000" b="1" dirty="0">
                <a:solidFill>
                  <a:schemeClr val="accent6">
                    <a:lumMod val="75000"/>
                  </a:schemeClr>
                </a:solidFill>
              </a:rPr>
              <a:t> Для </a:t>
            </a:r>
            <a:r>
              <a:rPr lang="uk-UA" sz="2000" b="1" dirty="0">
                <a:solidFill>
                  <a:srgbClr val="FF0000"/>
                </a:solidFill>
              </a:rPr>
              <a:t>СРСР</a:t>
            </a:r>
            <a:r>
              <a:rPr lang="uk-UA" sz="2000" b="1" dirty="0">
                <a:solidFill>
                  <a:schemeClr val="accent6">
                    <a:lumMod val="75000"/>
                  </a:schemeClr>
                </a:solidFill>
              </a:rPr>
              <a:t> наприкінці 80-х років тотальним полем була </a:t>
            </a:r>
            <a:r>
              <a:rPr lang="uk-UA" sz="2000" b="1" dirty="0">
                <a:solidFill>
                  <a:srgbClr val="FF0000"/>
                </a:solidFill>
              </a:rPr>
              <a:t>континентальна Євразія</a:t>
            </a:r>
            <a:r>
              <a:rPr lang="uk-UA" sz="2000" b="1" dirty="0">
                <a:solidFill>
                  <a:schemeClr val="accent6">
                    <a:lumMod val="75000"/>
                  </a:schemeClr>
                </a:solidFill>
              </a:rPr>
              <a:t>, куди входили СРСР, країни організації Варшавського договору, Монголія і в 1978-88 Афганістан</a:t>
            </a:r>
          </a:p>
          <a:p>
            <a:r>
              <a:rPr lang="uk-UA" sz="2000" b="1" dirty="0">
                <a:solidFill>
                  <a:srgbClr val="FF0000"/>
                </a:solidFill>
              </a:rPr>
              <a:t>Безперервність тотального поля є його найважливішою характеристикою</a:t>
            </a:r>
            <a:r>
              <a:rPr lang="uk-UA" sz="2000" b="1" dirty="0">
                <a:solidFill>
                  <a:schemeClr val="accent6">
                    <a:lumMod val="75000"/>
                  </a:schemeClr>
                </a:solidFill>
              </a:rPr>
              <a:t>, оскільки контролюючи усі комунікації в ньому (або, якщо йдеться про океанічний простір, їх більшість), </a:t>
            </a:r>
            <a:r>
              <a:rPr lang="uk-UA" sz="2000" b="1" dirty="0">
                <a:solidFill>
                  <a:srgbClr val="FF0000"/>
                </a:solidFill>
              </a:rPr>
              <a:t>держава має можливість здійснювати повний контроль над ним</a:t>
            </a:r>
          </a:p>
        </p:txBody>
      </p:sp>
      <p:pic>
        <p:nvPicPr>
          <p:cNvPr id="11266" name="Picture 2" descr="Картинки по запросу &quot;карта Организации Варшавского договора  картинки&quo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18615" y="1"/>
            <a:ext cx="7429340" cy="299695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Картинки по запросу &quot;карта Организации Варшавского договора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9301" y="3627643"/>
            <a:ext cx="3649524" cy="273714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Картинки по запросу &quot;карта Организации Варшавского договора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4292" y="3635914"/>
            <a:ext cx="3649525" cy="2737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03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70907" y="45870"/>
            <a:ext cx="3276599" cy="627906"/>
          </a:xfrm>
        </p:spPr>
        <p:txBody>
          <a:bodyPr>
            <a:normAutofit/>
          </a:bodyPr>
          <a:lstStyle/>
          <a:p>
            <a:r>
              <a:rPr lang="uk-UA" sz="3600" b="1" i="1" dirty="0" err="1">
                <a:solidFill>
                  <a:srgbClr val="FF0000"/>
                </a:solidFill>
              </a:rPr>
              <a:t>Метаполе</a:t>
            </a:r>
            <a:endParaRPr lang="uk-UA" sz="3600" b="1" i="1" dirty="0">
              <a:solidFill>
                <a:srgbClr val="FF0000"/>
              </a:solidFill>
            </a:endParaRPr>
          </a:p>
        </p:txBody>
      </p:sp>
      <p:sp>
        <p:nvSpPr>
          <p:cNvPr id="3" name="Текст 2"/>
          <p:cNvSpPr>
            <a:spLocks noGrp="1"/>
          </p:cNvSpPr>
          <p:nvPr>
            <p:ph type="body" sz="half" idx="2"/>
          </p:nvPr>
        </p:nvSpPr>
        <p:spPr>
          <a:xfrm>
            <a:off x="5670" y="664958"/>
            <a:ext cx="5368662" cy="2814997"/>
          </a:xfrm>
        </p:spPr>
        <p:txBody>
          <a:bodyPr>
            <a:normAutofit fontScale="92500"/>
          </a:bodyPr>
          <a:lstStyle/>
          <a:p>
            <a:r>
              <a:rPr lang="uk-UA" sz="2400" b="1" dirty="0">
                <a:solidFill>
                  <a:srgbClr val="FF0000"/>
                </a:solidFill>
              </a:rPr>
              <a:t>Простір, який одночасно освоюється кількома державами у військовому, політичному та економічному аспектах, </a:t>
            </a:r>
            <a:r>
              <a:rPr lang="uk-UA" sz="2400" b="1" dirty="0">
                <a:solidFill>
                  <a:schemeClr val="accent6">
                    <a:lumMod val="75000"/>
                  </a:schemeClr>
                </a:solidFill>
              </a:rPr>
              <a:t>при цьому під час освоєння, навіть  за наявності у партнерстві слабких та сильних держав, </a:t>
            </a:r>
            <a:r>
              <a:rPr lang="uk-UA" sz="2400" b="1" dirty="0">
                <a:solidFill>
                  <a:srgbClr val="FF0000"/>
                </a:solidFill>
              </a:rPr>
              <a:t>усім учасникам надаються потенційно рівні можливості щодо освоєння</a:t>
            </a:r>
          </a:p>
          <a:p>
            <a:endParaRPr lang="uk-UA" sz="2400" dirty="0"/>
          </a:p>
          <a:p>
            <a:endParaRPr lang="uk-UA" sz="2400" b="1" dirty="0">
              <a:solidFill>
                <a:schemeClr val="accent6">
                  <a:lumMod val="75000"/>
                </a:schemeClr>
              </a:solidFill>
            </a:endParaRPr>
          </a:p>
        </p:txBody>
      </p:sp>
      <p:pic>
        <p:nvPicPr>
          <p:cNvPr id="12292" name="Picture 4" descr="Картинки по запросу &quot;ЕС  на 2020 картинки&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796" y="3526382"/>
            <a:ext cx="4993333" cy="33316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294" name="Picture 6" descr="Картинки по запросу &quot;ЕС  на 2020 картинки&quo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14492" y="7977"/>
            <a:ext cx="4786105" cy="41411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Текст 2"/>
          <p:cNvSpPr txBox="1">
            <a:spLocks/>
          </p:cNvSpPr>
          <p:nvPr/>
        </p:nvSpPr>
        <p:spPr>
          <a:xfrm>
            <a:off x="6441803" y="4149080"/>
            <a:ext cx="5531482" cy="2708920"/>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600"/>
              </a:spcBef>
              <a:buFont typeface="Arial"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8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Font typeface="Arial" pitchFamily="34" charset="0"/>
              <a:buNone/>
              <a:defRPr sz="900" kern="1200">
                <a:solidFill>
                  <a:schemeClr val="tx1"/>
                </a:solidFill>
                <a:latin typeface="+mn-lt"/>
                <a:ea typeface="+mn-ea"/>
                <a:cs typeface="+mn-cs"/>
              </a:defRPr>
            </a:lvl9pPr>
          </a:lstStyle>
          <a:p>
            <a:endParaRPr lang="uk-UA" sz="2400" dirty="0"/>
          </a:p>
          <a:p>
            <a:r>
              <a:rPr lang="uk-UA" sz="2400" b="1" dirty="0">
                <a:solidFill>
                  <a:schemeClr val="accent6">
                    <a:lumMod val="75000"/>
                  </a:schemeClr>
                </a:solidFill>
              </a:rPr>
              <a:t>Наприклад, </a:t>
            </a:r>
            <a:r>
              <a:rPr lang="uk-UA" sz="2400" b="1" dirty="0">
                <a:solidFill>
                  <a:srgbClr val="FF0000"/>
                </a:solidFill>
              </a:rPr>
              <a:t>Західна Європа</a:t>
            </a:r>
            <a:r>
              <a:rPr lang="uk-UA" sz="2400" b="1" dirty="0">
                <a:solidFill>
                  <a:schemeClr val="accent6">
                    <a:lumMod val="75000"/>
                  </a:schemeClr>
                </a:solidFill>
              </a:rPr>
              <a:t> (освоюється ЄС та НАТО), </a:t>
            </a:r>
            <a:r>
              <a:rPr lang="uk-UA" sz="2400" b="1" dirty="0">
                <a:solidFill>
                  <a:srgbClr val="FF0000"/>
                </a:solidFill>
              </a:rPr>
              <a:t>Південно-Східна Азія </a:t>
            </a:r>
            <a:r>
              <a:rPr lang="uk-UA" sz="2400" b="1" dirty="0">
                <a:solidFill>
                  <a:schemeClr val="accent6">
                    <a:lumMod val="75000"/>
                  </a:schemeClr>
                </a:solidFill>
              </a:rPr>
              <a:t>(освоюється АСЕАН та Японією), однак ці </a:t>
            </a:r>
            <a:r>
              <a:rPr lang="uk-UA" sz="2400" b="1" dirty="0" err="1">
                <a:solidFill>
                  <a:schemeClr val="accent6">
                    <a:lumMod val="75000"/>
                  </a:schemeClr>
                </a:solidFill>
              </a:rPr>
              <a:t>метополя</a:t>
            </a:r>
            <a:r>
              <a:rPr lang="uk-UA" sz="2400" b="1" dirty="0">
                <a:solidFill>
                  <a:schemeClr val="accent6">
                    <a:lumMod val="75000"/>
                  </a:schemeClr>
                </a:solidFill>
              </a:rPr>
              <a:t> з'явилися через необхідність консолідації перед зовнішнім геополітичним тиском (СРСР – для Західної Європи; СРСР, КНР – для Південно-Східної Азії)</a:t>
            </a:r>
          </a:p>
          <a:p>
            <a:endParaRPr lang="uk-UA" sz="2400" b="1" dirty="0">
              <a:solidFill>
                <a:schemeClr val="accent6">
                  <a:lumMod val="75000"/>
                </a:schemeClr>
              </a:solidFill>
            </a:endParaRPr>
          </a:p>
        </p:txBody>
      </p:sp>
    </p:spTree>
    <p:extLst>
      <p:ext uri="{BB962C8B-B14F-4D97-AF65-F5344CB8AC3E}">
        <p14:creationId xmlns:p14="http://schemas.microsoft.com/office/powerpoint/2010/main" val="405798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7975" y="-4201"/>
            <a:ext cx="6514902" cy="966205"/>
          </a:xfrm>
        </p:spPr>
        <p:txBody>
          <a:bodyPr rtlCol="0">
            <a:normAutofit fontScale="90000"/>
          </a:bodyPr>
          <a:lstStyle/>
          <a:p>
            <a:pPr rtl="0"/>
            <a:r>
              <a:rPr lang="ru-RU" b="1" dirty="0">
                <a:solidFill>
                  <a:srgbClr val="FF0000"/>
                </a:solidFill>
              </a:rPr>
              <a:t>Підходи до розуміння простору</a:t>
            </a:r>
            <a:br>
              <a:rPr lang="ru-RU" b="1" dirty="0">
                <a:solidFill>
                  <a:srgbClr val="FF0000"/>
                </a:solidFill>
              </a:rPr>
            </a:br>
            <a:r>
              <a:rPr lang="ru-RU" b="1" dirty="0">
                <a:solidFill>
                  <a:srgbClr val="FF0000"/>
                </a:solidFill>
              </a:rPr>
              <a:t> (спатіальні моделі)</a:t>
            </a:r>
          </a:p>
        </p:txBody>
      </p:sp>
      <p:sp>
        <p:nvSpPr>
          <p:cNvPr id="6" name="Объект 2"/>
          <p:cNvSpPr txBox="1">
            <a:spLocks/>
          </p:cNvSpPr>
          <p:nvPr/>
        </p:nvSpPr>
        <p:spPr>
          <a:xfrm>
            <a:off x="34018" y="868472"/>
            <a:ext cx="6514902" cy="5980882"/>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baseline="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baseline="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baseline="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baseline="0">
                <a:solidFill>
                  <a:schemeClr val="tx1"/>
                </a:solidFill>
                <a:latin typeface="+mn-lt"/>
                <a:ea typeface="+mn-ea"/>
                <a:cs typeface="+mn-cs"/>
              </a:defRPr>
            </a:lvl9pPr>
          </a:lstStyle>
          <a:p>
            <a:r>
              <a:rPr lang="uk-UA" sz="1800" b="1" dirty="0"/>
              <a:t>Природа П. традиційно у політичній науці осмислювалася в </a:t>
            </a:r>
            <a:r>
              <a:rPr lang="uk-UA" sz="1800" b="1" dirty="0">
                <a:solidFill>
                  <a:srgbClr val="FF0000"/>
                </a:solidFill>
              </a:rPr>
              <a:t>термінах матеріальних уявлень і місцерозташування </a:t>
            </a:r>
            <a:r>
              <a:rPr lang="uk-UA" sz="1800" b="1" dirty="0"/>
              <a:t>і асоціювалася з територією (фізичний простір). Сучасне трактування – П. тлумачиться через </a:t>
            </a:r>
            <a:r>
              <a:rPr lang="uk-UA" sz="1800" b="1" dirty="0">
                <a:solidFill>
                  <a:srgbClr val="FF0000"/>
                </a:solidFill>
              </a:rPr>
              <a:t>дуалізм матеріального </a:t>
            </a:r>
            <a:r>
              <a:rPr lang="uk-UA" sz="1800" b="1" dirty="0"/>
              <a:t>(фізичний) </a:t>
            </a:r>
            <a:r>
              <a:rPr lang="uk-UA" sz="1800" b="1" dirty="0">
                <a:solidFill>
                  <a:srgbClr val="FF0000"/>
                </a:solidFill>
              </a:rPr>
              <a:t>та уявного </a:t>
            </a:r>
            <a:r>
              <a:rPr lang="uk-UA" sz="1800" b="1" dirty="0"/>
              <a:t>(віртуальний) </a:t>
            </a:r>
          </a:p>
          <a:p>
            <a:r>
              <a:rPr lang="uk-UA" sz="1800" b="1" dirty="0"/>
              <a:t>З давніх давен та буденне розуміння П. – </a:t>
            </a:r>
            <a:r>
              <a:rPr lang="uk-UA" sz="1800" b="1" i="1" dirty="0">
                <a:solidFill>
                  <a:srgbClr val="FF0000"/>
                </a:solidFill>
              </a:rPr>
              <a:t>система місць, вмістилище усіх речей та процесів</a:t>
            </a:r>
            <a:r>
              <a:rPr lang="uk-UA" sz="1800" b="1" dirty="0"/>
              <a:t>, які існують у ньому, змінюються та рухаються                 </a:t>
            </a:r>
            <a:r>
              <a:rPr lang="uk-UA" sz="1800" b="1" u="sng" dirty="0">
                <a:solidFill>
                  <a:srgbClr val="FF0000"/>
                </a:solidFill>
              </a:rPr>
              <a:t>концепція телеологічного простору Аристотеля</a:t>
            </a:r>
            <a:r>
              <a:rPr lang="uk-UA" sz="1800" b="1" dirty="0"/>
              <a:t>: П. – ні матерія, ні форма, ні протяжність, є </a:t>
            </a:r>
            <a:r>
              <a:rPr lang="uk-UA" sz="1800" b="1" dirty="0">
                <a:solidFill>
                  <a:srgbClr val="FF0000"/>
                </a:solidFill>
              </a:rPr>
              <a:t>вмістилище тіла</a:t>
            </a:r>
            <a:r>
              <a:rPr lang="uk-UA" sz="1800" b="1" dirty="0"/>
              <a:t>, що якнайближче охоплює його, це перша </a:t>
            </a:r>
            <a:r>
              <a:rPr lang="uk-UA" sz="1800" b="1" dirty="0">
                <a:solidFill>
                  <a:srgbClr val="FF0000"/>
                </a:solidFill>
              </a:rPr>
              <a:t>нерухлива</a:t>
            </a:r>
            <a:r>
              <a:rPr lang="uk-UA" sz="1800" b="1" dirty="0"/>
              <a:t> межа тіла; має верх і низ, також певні чинники сили, що спричиняють рух тіла щодо місця, тому тіло при нагоді може покинути  якесь місце, рухаючись до свого «природного місця», де воно може гармонійно перебувати,   	     </a:t>
            </a:r>
            <a:r>
              <a:rPr lang="uk-UA" sz="1800" b="1" dirty="0">
                <a:solidFill>
                  <a:srgbClr val="FF0000"/>
                </a:solidFill>
              </a:rPr>
              <a:t>простір, куди тіла природно прагнуть задля досягнення повного власного спокою, </a:t>
            </a:r>
            <a:r>
              <a:rPr lang="uk-UA" sz="1800" b="1" dirty="0" err="1">
                <a:solidFill>
                  <a:srgbClr val="FF0000"/>
                </a:solidFill>
              </a:rPr>
              <a:t>назив</a:t>
            </a:r>
            <a:r>
              <a:rPr lang="uk-UA" sz="1800" b="1" dirty="0">
                <a:solidFill>
                  <a:srgbClr val="FF0000"/>
                </a:solidFill>
              </a:rPr>
              <a:t>. </a:t>
            </a:r>
            <a:r>
              <a:rPr lang="uk-UA" sz="1800" b="1" i="1" dirty="0">
                <a:solidFill>
                  <a:srgbClr val="FF0000"/>
                </a:solidFill>
              </a:rPr>
              <a:t>телеологічним</a:t>
            </a:r>
          </a:p>
          <a:p>
            <a:r>
              <a:rPr lang="uk-UA" sz="1800" b="1" dirty="0"/>
              <a:t>Середньовіччя: типи П. – </a:t>
            </a:r>
            <a:r>
              <a:rPr lang="uk-UA" sz="1800" b="1" dirty="0">
                <a:solidFill>
                  <a:srgbClr val="FF0000"/>
                </a:solidFill>
              </a:rPr>
              <a:t>реальний</a:t>
            </a:r>
            <a:r>
              <a:rPr lang="uk-UA" sz="1800" b="1" dirty="0"/>
              <a:t> (фізичний), </a:t>
            </a:r>
            <a:r>
              <a:rPr lang="uk-UA" sz="1800" b="1" dirty="0">
                <a:solidFill>
                  <a:srgbClr val="FF0000"/>
                </a:solidFill>
              </a:rPr>
              <a:t>можливий</a:t>
            </a:r>
            <a:r>
              <a:rPr lang="uk-UA" sz="1800" b="1" dirty="0"/>
              <a:t> (припускає можливість існування інших), </a:t>
            </a:r>
            <a:r>
              <a:rPr lang="uk-UA" sz="1800" b="1" dirty="0">
                <a:solidFill>
                  <a:srgbClr val="FF0000"/>
                </a:solidFill>
              </a:rPr>
              <a:t>уявлюваний</a:t>
            </a:r>
            <a:r>
              <a:rPr lang="uk-UA" sz="1800" b="1" dirty="0"/>
              <a:t> (гаданий, нестворений)</a:t>
            </a:r>
          </a:p>
        </p:txBody>
      </p:sp>
      <p:pic>
        <p:nvPicPr>
          <p:cNvPr id="4108" name="Picture 12" descr="Картинки по запросу &quot;картинки столкновения шаров&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898" y="478901"/>
            <a:ext cx="3810000" cy="2857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AutoShape 2" descr="Картинки по запросу &quot;spatial pictures&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5124" name="Picture 4" descr="Картинки по запросу &quot;spatial pictures&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8855" y="120972"/>
            <a:ext cx="3407847" cy="23877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Стрелка вправо 3"/>
          <p:cNvSpPr/>
          <p:nvPr/>
        </p:nvSpPr>
        <p:spPr>
          <a:xfrm>
            <a:off x="4420567" y="5088064"/>
            <a:ext cx="529931" cy="2169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8" name="Picture 4" descr="Картинки по запросу &quot;картинки пространство в геополитике&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7038" y="4180404"/>
            <a:ext cx="3478183" cy="25675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10" name="Picture 14" descr="Картинки по запросу &quot;картинки столкновения шаров&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3987" y="3208452"/>
            <a:ext cx="3407847" cy="25126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7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50" y="14888"/>
            <a:ext cx="5915508" cy="738336"/>
          </a:xfrm>
        </p:spPr>
        <p:txBody>
          <a:bodyPr>
            <a:noAutofit/>
          </a:bodyPr>
          <a:lstStyle/>
          <a:p>
            <a:r>
              <a:rPr lang="uk-UA" b="1" i="1" dirty="0">
                <a:solidFill>
                  <a:srgbClr val="FF0000"/>
                </a:solidFill>
              </a:rPr>
              <a:t>Геополітична опорна точка</a:t>
            </a:r>
          </a:p>
        </p:txBody>
      </p:sp>
      <p:sp>
        <p:nvSpPr>
          <p:cNvPr id="3" name="Текст 2"/>
          <p:cNvSpPr>
            <a:spLocks noGrp="1"/>
          </p:cNvSpPr>
          <p:nvPr>
            <p:ph type="body" sz="half" idx="2"/>
          </p:nvPr>
        </p:nvSpPr>
        <p:spPr>
          <a:xfrm>
            <a:off x="189756" y="836712"/>
            <a:ext cx="5400600" cy="5818282"/>
          </a:xfrm>
        </p:spPr>
        <p:txBody>
          <a:bodyPr>
            <a:noAutofit/>
          </a:bodyPr>
          <a:lstStyle/>
          <a:p>
            <a:r>
              <a:rPr lang="uk-UA" sz="2400" b="1" dirty="0">
                <a:solidFill>
                  <a:srgbClr val="FF0000"/>
                </a:solidFill>
              </a:rPr>
              <a:t>Невеликий (як правило) простір, який знаходиться значно поза тотального поля, віддалений від держави, що його контролює. Однак комунікації до цієї  території (опорної точки) контролюються фактично іншою державою</a:t>
            </a:r>
          </a:p>
          <a:p>
            <a:endParaRPr lang="uk-UA" sz="2000" b="1" dirty="0">
              <a:solidFill>
                <a:srgbClr val="7030A0"/>
              </a:solidFill>
            </a:endParaRPr>
          </a:p>
          <a:p>
            <a:r>
              <a:rPr lang="uk-UA" sz="2000" b="1" dirty="0">
                <a:solidFill>
                  <a:srgbClr val="7030A0"/>
                </a:solidFill>
              </a:rPr>
              <a:t>Наприклад, </a:t>
            </a:r>
            <a:r>
              <a:rPr lang="uk-UA" sz="2000" b="1" dirty="0">
                <a:solidFill>
                  <a:srgbClr val="FF0000"/>
                </a:solidFill>
              </a:rPr>
              <a:t>Куба</a:t>
            </a:r>
          </a:p>
          <a:p>
            <a:r>
              <a:rPr lang="uk-UA" sz="2000" b="1" dirty="0">
                <a:solidFill>
                  <a:srgbClr val="7030A0"/>
                </a:solidFill>
              </a:rPr>
              <a:t>Під час Карибської кризи СРСР намагався освоїти Кубу, але відсутність контролю над комунікаціями, що ведуть до Куби, не дало можливостей реалізувати цей план,</a:t>
            </a:r>
          </a:p>
          <a:p>
            <a:r>
              <a:rPr lang="uk-UA" sz="2000" b="1" dirty="0">
                <a:solidFill>
                  <a:srgbClr val="7030A0"/>
                </a:solidFill>
              </a:rPr>
              <a:t> США, навпаки, розповсюдили своє тотальне поле на Карибський басейн і могли протистояти СРСР, що виявилося у морській блокаді країни.</a:t>
            </a:r>
          </a:p>
        </p:txBody>
      </p:sp>
      <p:pic>
        <p:nvPicPr>
          <p:cNvPr id="13316" name="Picture 4" descr="Картинки по запросу &quot;Куба и Карибский кризис картинки&quot;"/>
          <p:cNvPicPr>
            <a:picLocks noChangeAspect="1" noChangeArrowheads="1"/>
          </p:cNvPicPr>
          <p:nvPr/>
        </p:nvPicPr>
        <p:blipFill rotWithShape="1">
          <a:blip r:embed="rId2">
            <a:extLst>
              <a:ext uri="{28A0092B-C50C-407E-A947-70E740481C1C}">
                <a14:useLocalDpi xmlns:a14="http://schemas.microsoft.com/office/drawing/2010/main" val="0"/>
              </a:ext>
            </a:extLst>
          </a:blip>
          <a:srcRect t="13672"/>
          <a:stretch/>
        </p:blipFill>
        <p:spPr bwMode="auto">
          <a:xfrm>
            <a:off x="5590356" y="14888"/>
            <a:ext cx="6408712" cy="391912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Картинки по запросу &quot;Куба и Карибский кризис картинк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8468" y="3780334"/>
            <a:ext cx="4232696" cy="3174522"/>
          </a:xfrm>
          <a:prstGeom prst="rect">
            <a:avLst/>
          </a:prstGeom>
          <a:ln>
            <a:noFill/>
          </a:ln>
          <a:effectLst>
            <a:softEdge rad="112500"/>
          </a:effectLst>
        </p:spPr>
      </p:pic>
    </p:spTree>
    <p:extLst>
      <p:ext uri="{BB962C8B-B14F-4D97-AF65-F5344CB8AC3E}">
        <p14:creationId xmlns:p14="http://schemas.microsoft.com/office/powerpoint/2010/main" val="210982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D02F27-53B9-DD45-8AA8-26CEC0C37602}"/>
              </a:ext>
            </a:extLst>
          </p:cNvPr>
          <p:cNvSpPr>
            <a:spLocks noGrp="1"/>
          </p:cNvSpPr>
          <p:nvPr>
            <p:ph type="title"/>
          </p:nvPr>
        </p:nvSpPr>
        <p:spPr>
          <a:xfrm>
            <a:off x="5518348" y="157190"/>
            <a:ext cx="4393703" cy="1924050"/>
          </a:xfrm>
        </p:spPr>
        <p:txBody>
          <a:bodyPr>
            <a:normAutofit/>
          </a:bodyPr>
          <a:lstStyle/>
          <a:p>
            <a:r>
              <a:rPr lang="uk-UA" sz="4000" b="1" dirty="0">
                <a:solidFill>
                  <a:srgbClr val="FF0000"/>
                </a:solidFill>
              </a:rPr>
              <a:t>Дякую за увагу! </a:t>
            </a:r>
          </a:p>
        </p:txBody>
      </p:sp>
      <p:pic>
        <p:nvPicPr>
          <p:cNvPr id="3" name="Picture 2" descr="Картинки по запросу &quot;мировой порядок картинки&quot;">
            <a:extLst>
              <a:ext uri="{FF2B5EF4-FFF2-40B4-BE49-F238E27FC236}">
                <a16:creationId xmlns:a16="http://schemas.microsoft.com/office/drawing/2014/main" id="{B3ABA6A1-47E1-2448-B8E6-5926954CAE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14292" y="2276872"/>
            <a:ext cx="5857871" cy="406389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01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4" name="Picture 10" descr="Картинки по запросу &quot;картинки столкновения шаров&quot;"/>
          <p:cNvPicPr>
            <a:picLocks noChangeAspect="1" noChangeArrowheads="1"/>
          </p:cNvPicPr>
          <p:nvPr/>
        </p:nvPicPr>
        <p:blipFill>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5224256" y="558304"/>
            <a:ext cx="6964569" cy="574139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0" y="0"/>
            <a:ext cx="7534572" cy="7111799"/>
          </a:xfrm>
        </p:spPr>
        <p:txBody>
          <a:bodyPr rtlCol="0">
            <a:normAutofit fontScale="90000"/>
          </a:bodyPr>
          <a:lstStyle/>
          <a:p>
            <a:r>
              <a:rPr lang="uk-UA" sz="2200" b="1" i="1" dirty="0">
                <a:solidFill>
                  <a:srgbClr val="FF0000"/>
                </a:solidFill>
                <a:latin typeface="Book Antiqua" panose="02040602050305030304" pitchFamily="18" charset="0"/>
                <a:ea typeface="Apple Color Emoji" pitchFamily="2" charset="0"/>
                <a:cs typeface="AL BAYAN PLAIN" pitchFamily="2" charset="-78"/>
              </a:rPr>
              <a:t>Р. Декарт, І. Ньютон – </a:t>
            </a:r>
            <a:br>
              <a:rPr lang="uk-UA" sz="2200" b="1" i="1" dirty="0">
                <a:solidFill>
                  <a:srgbClr val="FF0000"/>
                </a:solidFill>
                <a:latin typeface="Book Antiqua" panose="02040602050305030304" pitchFamily="18" charset="0"/>
                <a:ea typeface="Apple Color Emoji" pitchFamily="2" charset="0"/>
                <a:cs typeface="AL BAYAN PLAIN" pitchFamily="2" charset="-78"/>
              </a:rPr>
            </a:br>
            <a:r>
              <a:rPr lang="uk-UA" sz="2200" b="1" i="1" dirty="0">
                <a:solidFill>
                  <a:srgbClr val="FF0000"/>
                </a:solidFill>
                <a:latin typeface="Book Antiqua" panose="02040602050305030304" pitchFamily="18" charset="0"/>
                <a:ea typeface="Apple Color Emoji" pitchFamily="2" charset="0"/>
                <a:cs typeface="AL BAYAN PLAIN" pitchFamily="2" charset="-78"/>
              </a:rPr>
              <a:t>основи субстанційної моделі Простору</a:t>
            </a:r>
            <a:br>
              <a:rPr lang="en-US" sz="2200" b="1" u="sng" dirty="0">
                <a:solidFill>
                  <a:srgbClr val="FF0000"/>
                </a:solidFill>
                <a:latin typeface="Bell MT" panose="02020503060305020303" pitchFamily="18" charset="0"/>
                <a:ea typeface="Apple Color Emoji" pitchFamily="2" charset="0"/>
                <a:cs typeface="AL BAYAN PLAIN" pitchFamily="2" charset="-78"/>
              </a:rPr>
            </a:br>
            <a:br>
              <a:rPr lang="uk-UA" sz="2200" b="1" u="sng" dirty="0">
                <a:solidFill>
                  <a:srgbClr val="FF0000"/>
                </a:solidFill>
                <a:latin typeface="Book Antiqua" panose="02040602050305030304" pitchFamily="18" charset="0"/>
                <a:ea typeface="Apple Color Emoji" pitchFamily="2" charset="0"/>
                <a:cs typeface="AL BAYAN PLAIN" pitchFamily="2" charset="-78"/>
              </a:rPr>
            </a:br>
            <a:r>
              <a:rPr lang="uk-UA" sz="2200" b="1" u="sng" dirty="0">
                <a:solidFill>
                  <a:srgbClr val="FF0000"/>
                </a:solidFill>
                <a:latin typeface="Book Antiqua" panose="02040602050305030304" pitchFamily="18" charset="0"/>
                <a:ea typeface="Apple Color Emoji" pitchFamily="2" charset="0"/>
                <a:cs typeface="AL BAYAN PLAIN" pitchFamily="2" charset="-78"/>
              </a:rPr>
              <a:t>Декарт (1596 – 1650) </a:t>
            </a:r>
            <a: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t>– П. як протяжність, він є субстанцією як і матерія, тому не може становити «ніщо», тобто </a:t>
            </a:r>
            <a:r>
              <a:rPr lang="uk-UA" sz="2200" b="1" dirty="0">
                <a:solidFill>
                  <a:srgbClr val="FF0000"/>
                </a:solidFill>
                <a:latin typeface="Book Antiqua" panose="02040602050305030304" pitchFamily="18" charset="0"/>
                <a:ea typeface="Apple Color Emoji" pitchFamily="2" charset="0"/>
                <a:cs typeface="AL BAYAN PLAIN" pitchFamily="2" charset="-78"/>
              </a:rPr>
              <a:t>вакууму не існує</a:t>
            </a:r>
            <a:r>
              <a:rPr lang="uk-UA" sz="2200" b="1" dirty="0">
                <a:latin typeface="Book Antiqua" panose="02040602050305030304" pitchFamily="18" charset="0"/>
                <a:ea typeface="Apple Color Emoji" pitchFamily="2" charset="0"/>
                <a:cs typeface="AL BAYAN PLAIN" pitchFamily="2" charset="-78"/>
              </a:rPr>
              <a:t>; </a:t>
            </a:r>
            <a:br>
              <a:rPr lang="uk-UA" sz="2200" b="1" dirty="0">
                <a:latin typeface="Book Antiqua" panose="02040602050305030304" pitchFamily="18" charset="0"/>
                <a:ea typeface="Apple Color Emoji" pitchFamily="2" charset="0"/>
                <a:cs typeface="AL BAYAN PLAIN" pitchFamily="2" charset="-78"/>
              </a:rPr>
            </a:br>
            <a:r>
              <a:rPr lang="uk-UA" sz="2200" b="1" dirty="0">
                <a:solidFill>
                  <a:srgbClr val="FF0000"/>
                </a:solidFill>
                <a:latin typeface="Book Antiqua" panose="02040602050305030304" pitchFamily="18" charset="0"/>
                <a:ea typeface="Apple Color Emoji" pitchFamily="2" charset="0"/>
                <a:cs typeface="AL BAYAN PLAIN" pitchFamily="2" charset="-78"/>
              </a:rPr>
              <a:t>теорія </a:t>
            </a:r>
            <a:r>
              <a:rPr lang="uk-UA" sz="2200" b="1" i="1" dirty="0">
                <a:solidFill>
                  <a:srgbClr val="FF0000"/>
                </a:solidFill>
                <a:latin typeface="Book Antiqua" panose="02040602050305030304" pitchFamily="18" charset="0"/>
                <a:ea typeface="Apple Color Emoji" pitchFamily="2" charset="0"/>
                <a:cs typeface="AL BAYAN PLAIN" pitchFamily="2" charset="-78"/>
              </a:rPr>
              <a:t>корпускулярної </a:t>
            </a:r>
            <a:r>
              <a:rPr lang="uk-UA" sz="2200" b="1" dirty="0">
                <a:solidFill>
                  <a:srgbClr val="FF0000"/>
                </a:solidFill>
                <a:latin typeface="Book Antiqua" panose="02040602050305030304" pitchFamily="18" charset="0"/>
                <a:ea typeface="Apple Color Emoji" pitchFamily="2" charset="0"/>
                <a:cs typeface="AL BAYAN PLAIN" pitchFamily="2" charset="-78"/>
              </a:rPr>
              <a:t>впорядкованості простору </a:t>
            </a:r>
            <a: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t>– П. нескінченно дробиться за допомогою руху на окремі корпускули, кожний з яких наділений </a:t>
            </a:r>
            <a:r>
              <a:rPr lang="uk-UA" sz="2200" b="1" i="1" dirty="0">
                <a:solidFill>
                  <a:schemeClr val="accent6">
                    <a:lumMod val="50000"/>
                  </a:schemeClr>
                </a:solidFill>
                <a:latin typeface="Book Antiqua" panose="02040602050305030304" pitchFamily="18" charset="0"/>
                <a:ea typeface="Apple Color Emoji" pitchFamily="2" charset="0"/>
                <a:cs typeface="AL BAYAN PLAIN" pitchFamily="2" charset="-78"/>
              </a:rPr>
              <a:t>рухом</a:t>
            </a:r>
            <a: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t>, </a:t>
            </a:r>
            <a:r>
              <a:rPr lang="uk-UA" sz="2200" b="1" i="1" dirty="0">
                <a:solidFill>
                  <a:schemeClr val="accent6">
                    <a:lumMod val="50000"/>
                  </a:schemeClr>
                </a:solidFill>
                <a:latin typeface="Book Antiqua" panose="02040602050305030304" pitchFamily="18" charset="0"/>
                <a:ea typeface="Apple Color Emoji" pitchFamily="2" charset="0"/>
                <a:cs typeface="AL BAYAN PLAIN" pitchFamily="2" charset="-78"/>
              </a:rPr>
              <a:t>величиною</a:t>
            </a:r>
            <a: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t> (довжина, ширина, глибина), фігурою (формою) та </a:t>
            </a:r>
            <a:r>
              <a:rPr lang="uk-UA" sz="2200" b="1" i="1" dirty="0">
                <a:solidFill>
                  <a:schemeClr val="accent6">
                    <a:lumMod val="50000"/>
                  </a:schemeClr>
                </a:solidFill>
                <a:latin typeface="Book Antiqua" panose="02040602050305030304" pitchFamily="18" charset="0"/>
                <a:ea typeface="Apple Color Emoji" pitchFamily="2" charset="0"/>
                <a:cs typeface="AL BAYAN PLAIN" pitchFamily="2" charset="-78"/>
              </a:rPr>
              <a:t>розташуванням окремих частин</a:t>
            </a:r>
            <a:br>
              <a:rPr lang="uk-UA" sz="2200" b="1" dirty="0">
                <a:latin typeface="Book Antiqua" panose="02040602050305030304" pitchFamily="18" charset="0"/>
                <a:ea typeface="Apple Color Emoji" pitchFamily="2" charset="0"/>
                <a:cs typeface="AL BAYAN PLAIN" pitchFamily="2" charset="-78"/>
              </a:rPr>
            </a:br>
            <a:br>
              <a:rPr lang="uk-UA" sz="2200" b="1" dirty="0">
                <a:latin typeface="Book Antiqua" panose="02040602050305030304" pitchFamily="18" charset="0"/>
                <a:ea typeface="Apple Color Emoji" pitchFamily="2" charset="0"/>
                <a:cs typeface="AL BAYAN PLAIN" pitchFamily="2" charset="-78"/>
              </a:rPr>
            </a:br>
            <a:r>
              <a:rPr lang="uk-UA" sz="2200" b="1" u="sng" dirty="0">
                <a:solidFill>
                  <a:srgbClr val="FF0000"/>
                </a:solidFill>
                <a:latin typeface="Book Antiqua" panose="02040602050305030304" pitchFamily="18" charset="0"/>
                <a:ea typeface="Apple Color Emoji" pitchFamily="2" charset="0"/>
                <a:cs typeface="AL BAYAN PLAIN" pitchFamily="2" charset="-78"/>
              </a:rPr>
              <a:t>І. Нютон (1643 – 1727) </a:t>
            </a:r>
            <a: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t>– «Час і Простір є вмістилищем самих себе і всього існуючого, у </a:t>
            </a:r>
            <a:r>
              <a:rPr lang="uk-UA" sz="2200" b="1" i="1" dirty="0">
                <a:solidFill>
                  <a:schemeClr val="accent6">
                    <a:lumMod val="50000"/>
                  </a:schemeClr>
                </a:solidFill>
                <a:latin typeface="Book Antiqua" panose="02040602050305030304" pitchFamily="18" charset="0"/>
                <a:ea typeface="Apple Color Emoji" pitchFamily="2" charset="0"/>
                <a:cs typeface="AL BAYAN PLAIN" pitchFamily="2" charset="-78"/>
              </a:rPr>
              <a:t>Часі </a:t>
            </a:r>
            <a: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t>все розташовується у сенсі порядку послідовності, у </a:t>
            </a:r>
            <a:r>
              <a:rPr lang="uk-UA" sz="2200" b="1" i="1" dirty="0">
                <a:solidFill>
                  <a:schemeClr val="accent6">
                    <a:lumMod val="50000"/>
                  </a:schemeClr>
                </a:solidFill>
                <a:latin typeface="Book Antiqua" panose="02040602050305030304" pitchFamily="18" charset="0"/>
                <a:ea typeface="Apple Color Emoji" pitchFamily="2" charset="0"/>
                <a:cs typeface="AL BAYAN PLAIN" pitchFamily="2" charset="-78"/>
              </a:rPr>
              <a:t>Просторі</a:t>
            </a:r>
            <a: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t> -  у сенсі порядку положення». </a:t>
            </a:r>
            <a:b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br>
            <a:r>
              <a:rPr lang="uk-UA" sz="2200" b="1" u="sng" dirty="0">
                <a:solidFill>
                  <a:schemeClr val="accent6">
                    <a:lumMod val="50000"/>
                  </a:schemeClr>
                </a:solidFill>
                <a:latin typeface="Book Antiqua" panose="02040602050305030304" pitchFamily="18" charset="0"/>
                <a:ea typeface="Apple Color Emoji" pitchFamily="2" charset="0"/>
                <a:cs typeface="AL BAYAN PLAIN" pitchFamily="2" charset="-78"/>
              </a:rPr>
              <a:t>Простір:</a:t>
            </a:r>
            <a:b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br>
            <a: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t>- нерухомий (стаціонарний); </a:t>
            </a:r>
            <a:b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br>
            <a: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t>- як «скриня», куди усе можна покласти; </a:t>
            </a:r>
            <a:b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br>
            <a: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t>- як місце для можливих змін і динаміки, пов'язаних з ними;</a:t>
            </a:r>
            <a:b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br>
            <a:r>
              <a:rPr lang="uk-UA" sz="2200" b="1" dirty="0">
                <a:solidFill>
                  <a:schemeClr val="accent6">
                    <a:lumMod val="50000"/>
                  </a:schemeClr>
                </a:solidFill>
                <a:latin typeface="Book Antiqua" panose="02040602050305030304" pitchFamily="18" charset="0"/>
                <a:ea typeface="Apple Color Emoji" pitchFamily="2" charset="0"/>
                <a:cs typeface="AL BAYAN PLAIN" pitchFamily="2" charset="-78"/>
              </a:rPr>
              <a:t>- усі елементи П. не впливають один на одного в своїх базових характеристиках</a:t>
            </a:r>
            <a:br>
              <a:rPr lang="uk-UA" b="1" dirty="0">
                <a:latin typeface="Bookman Old Style" panose="02050604050505020204" pitchFamily="18" charset="0"/>
              </a:rPr>
            </a:br>
            <a:endParaRPr lang="ru-RU" dirty="0">
              <a:latin typeface="Bookman Old Style" panose="02050604050505020204" pitchFamily="18" charset="0"/>
            </a:endParaRPr>
          </a:p>
        </p:txBody>
      </p:sp>
    </p:spTree>
    <p:extLst>
      <p:ext uri="{BB962C8B-B14F-4D97-AF65-F5344CB8AC3E}">
        <p14:creationId xmlns:p14="http://schemas.microsoft.com/office/powerpoint/2010/main" val="331616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26308" y="116632"/>
            <a:ext cx="6860192" cy="6552728"/>
          </a:xfrm>
        </p:spPr>
        <p:txBody>
          <a:bodyPr>
            <a:normAutofit fontScale="92500" lnSpcReduction="10000"/>
          </a:bodyPr>
          <a:lstStyle/>
          <a:p>
            <a:pPr>
              <a:buFont typeface="Wingdings" panose="05000000000000000000" pitchFamily="2" charset="2"/>
              <a:buChar char="Ø"/>
            </a:pPr>
            <a:r>
              <a:rPr lang="uk-UA" b="1" dirty="0">
                <a:solidFill>
                  <a:srgbClr val="FF0000"/>
                </a:solidFill>
              </a:rPr>
              <a:t>!!! До ХІХ ст. П. феномен речовинний – як </a:t>
            </a:r>
            <a:r>
              <a:rPr lang="uk-UA" b="1" i="1" dirty="0">
                <a:solidFill>
                  <a:srgbClr val="FF0000"/>
                </a:solidFill>
              </a:rPr>
              <a:t>взаємодія тіл </a:t>
            </a:r>
            <a:r>
              <a:rPr lang="uk-UA" b="1" dirty="0">
                <a:solidFill>
                  <a:srgbClr val="FF0000"/>
                </a:solidFill>
              </a:rPr>
              <a:t>О        О (механістичний світогляд), що мають масу.</a:t>
            </a:r>
          </a:p>
          <a:p>
            <a:pPr marL="0" indent="0">
              <a:buNone/>
            </a:pPr>
            <a:r>
              <a:rPr lang="uk-UA" b="1" dirty="0">
                <a:solidFill>
                  <a:schemeClr val="accent6">
                    <a:lumMod val="75000"/>
                  </a:schemeClr>
                </a:solidFill>
              </a:rPr>
              <a:t> Простір має два рівні існування:</a:t>
            </a:r>
          </a:p>
          <a:p>
            <a:pPr marL="0" indent="0">
              <a:buNone/>
            </a:pPr>
            <a:r>
              <a:rPr lang="uk-UA" b="1" i="1" dirty="0">
                <a:solidFill>
                  <a:srgbClr val="FF0000"/>
                </a:solidFill>
              </a:rPr>
              <a:t>позачасовий</a:t>
            </a:r>
            <a:r>
              <a:rPr lang="uk-UA" b="1" dirty="0">
                <a:solidFill>
                  <a:schemeClr val="accent6">
                    <a:lumMod val="75000"/>
                  </a:schemeClr>
                </a:solidFill>
              </a:rPr>
              <a:t> (притаманні 3 характеристики П. – довжина, ширина і висота) та </a:t>
            </a:r>
            <a:r>
              <a:rPr lang="uk-UA" b="1" i="1" dirty="0">
                <a:solidFill>
                  <a:srgbClr val="FF0000"/>
                </a:solidFill>
              </a:rPr>
              <a:t>часовий</a:t>
            </a:r>
            <a:r>
              <a:rPr lang="uk-UA" b="1" dirty="0">
                <a:solidFill>
                  <a:schemeClr val="accent6">
                    <a:lumMod val="75000"/>
                  </a:schemeClr>
                </a:solidFill>
              </a:rPr>
              <a:t> (П. постає у 3х часових вимірах: минуле, теперішнє і майбутнє)</a:t>
            </a:r>
          </a:p>
          <a:p>
            <a:pPr marL="0" indent="0">
              <a:buNone/>
            </a:pPr>
            <a:r>
              <a:rPr lang="uk-UA" b="1" dirty="0">
                <a:solidFill>
                  <a:schemeClr val="accent6">
                    <a:lumMod val="75000"/>
                  </a:schemeClr>
                </a:solidFill>
              </a:rPr>
              <a:t>Саме </a:t>
            </a:r>
            <a:r>
              <a:rPr lang="uk-UA" b="1" i="1" dirty="0">
                <a:solidFill>
                  <a:srgbClr val="FF0000"/>
                </a:solidFill>
              </a:rPr>
              <a:t>темпоральність надає простору мінливого (кінетичного) характеру</a:t>
            </a:r>
            <a:r>
              <a:rPr lang="uk-UA" b="1" dirty="0">
                <a:solidFill>
                  <a:schemeClr val="accent6">
                    <a:lumMod val="75000"/>
                  </a:schemeClr>
                </a:solidFill>
              </a:rPr>
              <a:t>, тобто П. виступає як сукупність механічних взаємодій, що спричиняють його зміну і динаміку; </a:t>
            </a:r>
            <a:r>
              <a:rPr lang="uk-UA" b="1" dirty="0">
                <a:solidFill>
                  <a:srgbClr val="FF0000"/>
                </a:solidFill>
              </a:rPr>
              <a:t>якщо відсутня взаємодія об'єктів, що вміщує в себе простір, то немає сенсу говорити про просторовість!</a:t>
            </a:r>
          </a:p>
          <a:p>
            <a:pPr>
              <a:buFont typeface="Wingdings" panose="05000000000000000000" pitchFamily="2" charset="2"/>
              <a:buChar char="Ø"/>
            </a:pPr>
            <a:r>
              <a:rPr lang="uk-UA" sz="2200" b="1" dirty="0">
                <a:solidFill>
                  <a:srgbClr val="FF0000"/>
                </a:solidFill>
              </a:rPr>
              <a:t>У ХІХ ст. </a:t>
            </a:r>
            <a:r>
              <a:rPr lang="uk-UA" sz="2200" b="1" dirty="0">
                <a:solidFill>
                  <a:schemeClr val="accent6">
                    <a:lumMod val="75000"/>
                  </a:schemeClr>
                </a:solidFill>
              </a:rPr>
              <a:t>відкриття</a:t>
            </a:r>
            <a:r>
              <a:rPr lang="uk-UA" sz="2200" b="1" dirty="0">
                <a:solidFill>
                  <a:srgbClr val="FF0000"/>
                </a:solidFill>
              </a:rPr>
              <a:t> </a:t>
            </a:r>
            <a:r>
              <a:rPr lang="uk-UA" sz="2200" b="1" dirty="0">
                <a:solidFill>
                  <a:schemeClr val="accent6">
                    <a:lumMod val="75000"/>
                  </a:schemeClr>
                </a:solidFill>
              </a:rPr>
              <a:t>електромагнітних сил та  електромагнітного поля – </a:t>
            </a:r>
            <a:r>
              <a:rPr lang="uk-UA" sz="2200" b="1" dirty="0" err="1">
                <a:solidFill>
                  <a:schemeClr val="accent6">
                    <a:lumMod val="75000"/>
                  </a:schemeClr>
                </a:solidFill>
              </a:rPr>
              <a:t>П</a:t>
            </a:r>
            <a:r>
              <a:rPr lang="uk-UA" sz="2200" b="1" dirty="0">
                <a:solidFill>
                  <a:schemeClr val="accent6">
                    <a:lumMod val="75000"/>
                  </a:schemeClr>
                </a:solidFill>
              </a:rPr>
              <a:t>. набуває атрибуту </a:t>
            </a:r>
            <a:r>
              <a:rPr lang="uk-UA" sz="2200" b="1" dirty="0">
                <a:solidFill>
                  <a:srgbClr val="FF0000"/>
                </a:solidFill>
              </a:rPr>
              <a:t>енергійності (</a:t>
            </a:r>
            <a:r>
              <a:rPr lang="uk-UA" sz="2200" b="1" dirty="0" err="1">
                <a:solidFill>
                  <a:srgbClr val="FF0000"/>
                </a:solidFill>
              </a:rPr>
              <a:t>хар</a:t>
            </a:r>
            <a:r>
              <a:rPr lang="uk-UA" sz="2200" b="1" dirty="0">
                <a:solidFill>
                  <a:srgbClr val="FF0000"/>
                </a:solidFill>
              </a:rPr>
              <a:t>-ка джерела змін об'єктів) </a:t>
            </a:r>
            <a:r>
              <a:rPr lang="uk-UA" sz="2200" b="1" dirty="0">
                <a:solidFill>
                  <a:schemeClr val="accent6">
                    <a:lumMod val="75000"/>
                  </a:schemeClr>
                </a:solidFill>
              </a:rPr>
              <a:t>і став вивчатися  і як</a:t>
            </a:r>
            <a:r>
              <a:rPr lang="uk-UA" sz="2200" b="1" dirty="0">
                <a:solidFill>
                  <a:srgbClr val="FF0000"/>
                </a:solidFill>
              </a:rPr>
              <a:t> </a:t>
            </a:r>
            <a:r>
              <a:rPr lang="uk-UA" sz="2200" b="1" i="1" dirty="0">
                <a:solidFill>
                  <a:srgbClr val="FF0000"/>
                </a:solidFill>
              </a:rPr>
              <a:t>взаємодія енергій </a:t>
            </a:r>
            <a:r>
              <a:rPr lang="uk-UA" sz="2200" b="1" dirty="0">
                <a:solidFill>
                  <a:srgbClr val="FF0000"/>
                </a:solidFill>
              </a:rPr>
              <a:t>(</a:t>
            </a:r>
            <a:r>
              <a:rPr lang="en-US" sz="2200" b="1" dirty="0">
                <a:solidFill>
                  <a:srgbClr val="FF0000"/>
                </a:solidFill>
              </a:rPr>
              <a:t>S      O</a:t>
            </a:r>
            <a:r>
              <a:rPr lang="uk-UA" sz="2200" b="1" dirty="0">
                <a:solidFill>
                  <a:srgbClr val="FF0000"/>
                </a:solidFill>
              </a:rPr>
              <a:t>, </a:t>
            </a:r>
            <a:r>
              <a:rPr lang="en-US" sz="2200" b="1" dirty="0">
                <a:solidFill>
                  <a:srgbClr val="FF0000"/>
                </a:solidFill>
              </a:rPr>
              <a:t>S       </a:t>
            </a:r>
            <a:r>
              <a:rPr lang="en-US" sz="2200" b="1" dirty="0" err="1">
                <a:solidFill>
                  <a:srgbClr val="FF0000"/>
                </a:solidFill>
              </a:rPr>
              <a:t>S</a:t>
            </a:r>
            <a:r>
              <a:rPr lang="uk-UA" sz="2200" b="1" dirty="0">
                <a:solidFill>
                  <a:srgbClr val="FF0000"/>
                </a:solidFill>
              </a:rPr>
              <a:t>) </a:t>
            </a:r>
            <a:r>
              <a:rPr lang="uk-UA" sz="2200" b="1" dirty="0" err="1">
                <a:solidFill>
                  <a:srgbClr val="FF0000"/>
                </a:solidFill>
              </a:rPr>
              <a:t>А.Ейнштейн</a:t>
            </a:r>
            <a:r>
              <a:rPr lang="uk-UA" sz="2200" b="1" dirty="0">
                <a:solidFill>
                  <a:srgbClr val="FF0000"/>
                </a:solidFill>
              </a:rPr>
              <a:t> (1879 – 1955) </a:t>
            </a:r>
            <a:r>
              <a:rPr lang="uk-UA" sz="2200" b="1" i="1" dirty="0">
                <a:solidFill>
                  <a:srgbClr val="FF0000"/>
                </a:solidFill>
              </a:rPr>
              <a:t>реляційна теорія П</a:t>
            </a:r>
            <a:r>
              <a:rPr lang="uk-UA" sz="2200" b="1" dirty="0">
                <a:solidFill>
                  <a:srgbClr val="FF0000"/>
                </a:solidFill>
              </a:rPr>
              <a:t>. </a:t>
            </a:r>
            <a:r>
              <a:rPr lang="uk-UA" sz="2200" b="1" dirty="0">
                <a:solidFill>
                  <a:schemeClr val="accent6">
                    <a:lumMod val="75000"/>
                  </a:schemeClr>
                </a:solidFill>
              </a:rPr>
              <a:t>–</a:t>
            </a:r>
            <a:r>
              <a:rPr lang="uk-UA" sz="2200" b="1" dirty="0" err="1">
                <a:solidFill>
                  <a:schemeClr val="accent6">
                    <a:lumMod val="75000"/>
                  </a:schemeClr>
                </a:solidFill>
              </a:rPr>
              <a:t>П.пов’язаний</a:t>
            </a:r>
            <a:r>
              <a:rPr lang="uk-UA" sz="2200" b="1" dirty="0">
                <a:solidFill>
                  <a:schemeClr val="accent6">
                    <a:lumMod val="75000"/>
                  </a:schemeClr>
                </a:solidFill>
              </a:rPr>
              <a:t> з часом,  тому </a:t>
            </a:r>
            <a:r>
              <a:rPr lang="uk-UA" sz="2200" b="1" i="1" dirty="0">
                <a:solidFill>
                  <a:srgbClr val="FF0000"/>
                </a:solidFill>
              </a:rPr>
              <a:t>властивості П. змінюються в залежності від руху і характеру взаємодій тіл, що рухаються</a:t>
            </a:r>
            <a:r>
              <a:rPr lang="uk-UA" sz="2200" b="1" dirty="0">
                <a:solidFill>
                  <a:srgbClr val="FF0000"/>
                </a:solidFill>
              </a:rPr>
              <a:t>; </a:t>
            </a:r>
            <a:r>
              <a:rPr lang="uk-UA" sz="2200" b="1" dirty="0">
                <a:solidFill>
                  <a:schemeClr val="accent6">
                    <a:lumMod val="75000"/>
                  </a:schemeClr>
                </a:solidFill>
              </a:rPr>
              <a:t>в межах П. взаємодіють і фізичні тіла, і фізичні енергії, і разом вони між собою</a:t>
            </a:r>
          </a:p>
          <a:p>
            <a:endParaRPr lang="uk-UA" b="1" dirty="0">
              <a:solidFill>
                <a:srgbClr val="FF0000"/>
              </a:solidFill>
            </a:endParaRPr>
          </a:p>
          <a:p>
            <a:endParaRPr lang="uk-UA" dirty="0"/>
          </a:p>
        </p:txBody>
      </p:sp>
      <p:sp>
        <p:nvSpPr>
          <p:cNvPr id="5" name="Двойная стрелка влево/вправо 4"/>
          <p:cNvSpPr/>
          <p:nvPr/>
        </p:nvSpPr>
        <p:spPr>
          <a:xfrm>
            <a:off x="4654252" y="4832713"/>
            <a:ext cx="369628" cy="189672"/>
          </a:xfrm>
          <a:prstGeom prst="lef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Двойная стрелка влево/вправо 5"/>
          <p:cNvSpPr/>
          <p:nvPr/>
        </p:nvSpPr>
        <p:spPr>
          <a:xfrm>
            <a:off x="5585071" y="4821720"/>
            <a:ext cx="352056" cy="196600"/>
          </a:xfrm>
          <a:prstGeom prst="lef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7" name="Двойная стрелка влево/вправо 6"/>
          <p:cNvSpPr/>
          <p:nvPr/>
        </p:nvSpPr>
        <p:spPr>
          <a:xfrm>
            <a:off x="981844" y="404664"/>
            <a:ext cx="432048" cy="178420"/>
          </a:xfrm>
          <a:prstGeom prst="lef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026" name="Picture 2" descr="Карикатура Ученый семьи Эйнштейнов Стало совершенно очевидно, что наши  технологии превзошли нашу человечность.Редакция мультфильма, ученый,  английский, люди, автор png | PNGWing">
            <a:extLst>
              <a:ext uri="{FF2B5EF4-FFF2-40B4-BE49-F238E27FC236}">
                <a16:creationId xmlns:a16="http://schemas.microsoft.com/office/drawing/2014/main" id="{FDE5F6E8-483A-904E-900B-E2AD8C6BE2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2484" y="332656"/>
            <a:ext cx="4968552" cy="5920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81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4" name="Picture 2" descr="Картинки по запросу &quot;политическое пространство картинки&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6300" y="4005064"/>
            <a:ext cx="4954481" cy="29249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Заголовок 4"/>
          <p:cNvSpPr>
            <a:spLocks noGrp="1"/>
          </p:cNvSpPr>
          <p:nvPr>
            <p:ph type="title"/>
          </p:nvPr>
        </p:nvSpPr>
        <p:spPr>
          <a:xfrm>
            <a:off x="117748" y="0"/>
            <a:ext cx="6320508" cy="6404766"/>
          </a:xfrm>
        </p:spPr>
        <p:txBody>
          <a:bodyPr/>
          <a:lstStyle/>
          <a:p>
            <a:r>
              <a:rPr lang="uk-UA" sz="2800" b="1" i="1" dirty="0">
                <a:solidFill>
                  <a:srgbClr val="FF0000"/>
                </a:solidFill>
              </a:rPr>
              <a:t>Реляційний підхід до П. в соціальних науках: </a:t>
            </a:r>
            <a:br>
              <a:rPr lang="uk-UA" sz="2800" dirty="0"/>
            </a:br>
            <a:br>
              <a:rPr lang="uk-UA" sz="2800" dirty="0"/>
            </a:br>
            <a:r>
              <a:rPr lang="uk-UA" sz="2800" b="1" dirty="0"/>
              <a:t>1. Простір – </a:t>
            </a:r>
            <a:r>
              <a:rPr lang="uk-UA" sz="2800" b="1" dirty="0">
                <a:solidFill>
                  <a:srgbClr val="FF0000"/>
                </a:solidFill>
              </a:rPr>
              <a:t>сукупність безперервних різноспрямованих дій / взаємодій </a:t>
            </a:r>
            <a:r>
              <a:rPr lang="uk-UA" sz="2800" b="1" dirty="0"/>
              <a:t>численних соціальних агентів як основоположний </a:t>
            </a:r>
            <a:r>
              <a:rPr lang="uk-UA" sz="2800" b="1" dirty="0">
                <a:solidFill>
                  <a:srgbClr val="FF0000"/>
                </a:solidFill>
              </a:rPr>
              <a:t>чинник життя суспільства</a:t>
            </a:r>
            <a:r>
              <a:rPr lang="uk-UA" sz="2800" b="1" dirty="0"/>
              <a:t>, а саме суспільство – реальність, наповнена соціальними практиками індивідів і соціальних груп</a:t>
            </a:r>
            <a:br>
              <a:rPr lang="uk-UA" sz="2800" b="1" dirty="0"/>
            </a:br>
            <a:br>
              <a:rPr lang="uk-UA" sz="2800" b="1" dirty="0"/>
            </a:br>
            <a:r>
              <a:rPr lang="uk-UA" sz="2800" b="1" dirty="0"/>
              <a:t>2. Визнання </a:t>
            </a:r>
            <a:r>
              <a:rPr lang="uk-UA" sz="2800" b="1" dirty="0">
                <a:solidFill>
                  <a:srgbClr val="FF0000"/>
                </a:solidFill>
              </a:rPr>
              <a:t>якісної диференційованості і багатовимірності простору</a:t>
            </a:r>
          </a:p>
        </p:txBody>
      </p:sp>
      <p:pic>
        <p:nvPicPr>
          <p:cNvPr id="4100" name="Picture 4" descr="Картинки по запросу &quot;мегаполис картинки&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8428" y="37115"/>
            <a:ext cx="4968552" cy="34427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Картинки по запросу &quot;парад картинки&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8548" y="2634801"/>
            <a:ext cx="4967204" cy="27405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11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CF9FE"/>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421" y="48062"/>
            <a:ext cx="12089403" cy="3888432"/>
          </a:xfrm>
        </p:spPr>
        <p:txBody>
          <a:bodyPr>
            <a:noAutofit/>
          </a:bodyPr>
          <a:lstStyle/>
          <a:p>
            <a:r>
              <a:rPr lang="uk-UA" sz="2000" b="1" dirty="0">
                <a:solidFill>
                  <a:schemeClr val="accent6">
                    <a:lumMod val="75000"/>
                  </a:schemeClr>
                </a:solidFill>
              </a:rPr>
              <a:t>Організація території та «творення» геополітичного простору є </a:t>
            </a:r>
            <a:r>
              <a:rPr lang="uk-UA" sz="2000" b="1" dirty="0">
                <a:solidFill>
                  <a:srgbClr val="FF0000"/>
                </a:solidFill>
              </a:rPr>
              <a:t>еволюційним процесом</a:t>
            </a:r>
            <a:r>
              <a:rPr lang="uk-UA" sz="2000" b="1" dirty="0">
                <a:solidFill>
                  <a:schemeClr val="accent6">
                    <a:lumMod val="75000"/>
                  </a:schemeClr>
                </a:solidFill>
              </a:rPr>
              <a:t>, упродовж якого виникають </a:t>
            </a:r>
            <a:r>
              <a:rPr lang="uk-UA" sz="2000" b="1" dirty="0">
                <a:solidFill>
                  <a:srgbClr val="FF0000"/>
                </a:solidFill>
              </a:rPr>
              <a:t>різноманітні його рівні внаслідок змін </a:t>
            </a:r>
            <a:r>
              <a:rPr lang="uk-UA" sz="2000" b="1" dirty="0" err="1">
                <a:solidFill>
                  <a:srgbClr val="FF0000"/>
                </a:solidFill>
              </a:rPr>
              <a:t>соц</a:t>
            </a:r>
            <a:r>
              <a:rPr lang="uk-UA" sz="2000" b="1" dirty="0">
                <a:solidFill>
                  <a:srgbClr val="FF0000"/>
                </a:solidFill>
              </a:rPr>
              <a:t>.- економічних укладів </a:t>
            </a:r>
            <a:r>
              <a:rPr lang="uk-UA" sz="2000" b="1" dirty="0">
                <a:solidFill>
                  <a:schemeClr val="accent6">
                    <a:lumMod val="75000"/>
                  </a:schemeClr>
                </a:solidFill>
              </a:rPr>
              <a:t>суспільного розвитку.</a:t>
            </a:r>
            <a:br>
              <a:rPr lang="uk-UA" sz="2000" b="1" dirty="0">
                <a:solidFill>
                  <a:schemeClr val="accent6">
                    <a:lumMod val="75000"/>
                  </a:schemeClr>
                </a:solidFill>
              </a:rPr>
            </a:br>
            <a:br>
              <a:rPr lang="uk-UA" sz="2000" b="1" dirty="0">
                <a:solidFill>
                  <a:schemeClr val="accent6">
                    <a:lumMod val="75000"/>
                  </a:schemeClr>
                </a:solidFill>
              </a:rPr>
            </a:br>
            <a:r>
              <a:rPr lang="uk-UA" sz="2000" b="1" dirty="0">
                <a:solidFill>
                  <a:schemeClr val="accent6">
                    <a:lumMod val="75000"/>
                  </a:schemeClr>
                </a:solidFill>
              </a:rPr>
              <a:t>Простори (в т.ч. і геополітичний) виникають в політ. практиці тоді, </a:t>
            </a:r>
            <a:r>
              <a:rPr lang="uk-UA" sz="2000" b="1" dirty="0">
                <a:solidFill>
                  <a:srgbClr val="FF0000"/>
                </a:solidFill>
              </a:rPr>
              <a:t>коли території поділені</a:t>
            </a:r>
            <a:r>
              <a:rPr lang="uk-UA" sz="2000" b="1" dirty="0">
                <a:solidFill>
                  <a:schemeClr val="accent6">
                    <a:lumMod val="75000"/>
                  </a:schemeClr>
                </a:solidFill>
              </a:rPr>
              <a:t>, а держави вимушені переходити </a:t>
            </a:r>
            <a:r>
              <a:rPr lang="uk-UA" sz="2000" b="1" dirty="0">
                <a:solidFill>
                  <a:srgbClr val="FF0000"/>
                </a:solidFill>
              </a:rPr>
              <a:t>від екстенсивного освоєння територій до інтенсивних форм </a:t>
            </a:r>
            <a:r>
              <a:rPr lang="uk-UA" sz="2000" b="1" dirty="0">
                <a:solidFill>
                  <a:schemeClr val="accent6">
                    <a:lumMod val="75000"/>
                  </a:schemeClr>
                </a:solidFill>
              </a:rPr>
              <a:t>їх використання.</a:t>
            </a:r>
            <a:br>
              <a:rPr lang="uk-UA" sz="2000" b="1" dirty="0">
                <a:solidFill>
                  <a:schemeClr val="accent6">
                    <a:lumMod val="75000"/>
                  </a:schemeClr>
                </a:solidFill>
              </a:rPr>
            </a:br>
            <a:r>
              <a:rPr lang="uk-UA" sz="2000" b="1" dirty="0">
                <a:solidFill>
                  <a:schemeClr val="accent6">
                    <a:lumMod val="75000"/>
                  </a:schemeClr>
                </a:solidFill>
              </a:rPr>
              <a:t>Природні та політичні </a:t>
            </a:r>
            <a:r>
              <a:rPr lang="uk-UA" sz="2000" b="1" dirty="0">
                <a:solidFill>
                  <a:srgbClr val="FF0000"/>
                </a:solidFill>
              </a:rPr>
              <a:t>кордони тут ні в якому разі не локалізують дії держав!!!</a:t>
            </a:r>
            <a:br>
              <a:rPr lang="uk-UA" sz="2000" b="1" dirty="0">
                <a:solidFill>
                  <a:schemeClr val="accent6">
                    <a:lumMod val="75000"/>
                  </a:schemeClr>
                </a:solidFill>
              </a:rPr>
            </a:br>
            <a:br>
              <a:rPr lang="uk-UA" sz="2000" b="1" dirty="0">
                <a:solidFill>
                  <a:schemeClr val="accent6">
                    <a:lumMod val="75000"/>
                  </a:schemeClr>
                </a:solidFill>
              </a:rPr>
            </a:br>
            <a:r>
              <a:rPr lang="uk-UA" sz="2000" b="1" dirty="0">
                <a:solidFill>
                  <a:schemeClr val="accent6">
                    <a:lumMod val="75000"/>
                  </a:schemeClr>
                </a:solidFill>
              </a:rPr>
              <a:t>Косолапов М. : </a:t>
            </a:r>
            <a:r>
              <a:rPr lang="uk-UA" sz="2000" b="1" i="1" dirty="0">
                <a:solidFill>
                  <a:schemeClr val="accent6">
                    <a:lumMod val="75000"/>
                  </a:schemeClr>
                </a:solidFill>
              </a:rPr>
              <a:t>ПРОСТІР</a:t>
            </a:r>
            <a:r>
              <a:rPr lang="uk-UA" sz="2000" b="1" dirty="0">
                <a:solidFill>
                  <a:schemeClr val="accent6">
                    <a:lumMod val="75000"/>
                  </a:schemeClr>
                </a:solidFill>
              </a:rPr>
              <a:t> – </a:t>
            </a:r>
            <a:r>
              <a:rPr lang="uk-UA" sz="2000" b="1" dirty="0">
                <a:solidFill>
                  <a:srgbClr val="FF0000"/>
                </a:solidFill>
              </a:rPr>
              <a:t>частина організаційної надбудови над територією</a:t>
            </a:r>
            <a:r>
              <a:rPr lang="uk-UA" sz="2000" b="1" dirty="0">
                <a:solidFill>
                  <a:schemeClr val="accent6">
                    <a:lumMod val="75000"/>
                  </a:schemeClr>
                </a:solidFill>
              </a:rPr>
              <a:t>, де певні просторові форми та відносини </a:t>
            </a:r>
            <a:r>
              <a:rPr lang="uk-UA" sz="2000" b="1" dirty="0">
                <a:solidFill>
                  <a:srgbClr val="FF0000"/>
                </a:solidFill>
              </a:rPr>
              <a:t>не просто присутні час від часу, а й утвердилися на повсякденній основі</a:t>
            </a:r>
            <a:r>
              <a:rPr lang="uk-UA" sz="2000" b="1" dirty="0">
                <a:solidFill>
                  <a:schemeClr val="accent6">
                    <a:lumMod val="75000"/>
                  </a:schemeClr>
                </a:solidFill>
              </a:rPr>
              <a:t>; </a:t>
            </a:r>
            <a:r>
              <a:rPr lang="uk-UA" sz="2000" b="1" i="1" dirty="0">
                <a:solidFill>
                  <a:schemeClr val="accent6">
                    <a:lumMod val="75000"/>
                  </a:schemeClr>
                </a:solidFill>
              </a:rPr>
              <a:t>ПРОСТОРОВИЙ РОЗВИТОК </a:t>
            </a:r>
            <a:r>
              <a:rPr lang="uk-UA" sz="2000" b="1" dirty="0">
                <a:solidFill>
                  <a:schemeClr val="accent6">
                    <a:lumMod val="75000"/>
                  </a:schemeClr>
                </a:solidFill>
              </a:rPr>
              <a:t>– це </a:t>
            </a:r>
            <a:r>
              <a:rPr lang="uk-UA" sz="2000" b="1" dirty="0">
                <a:solidFill>
                  <a:srgbClr val="FF0000"/>
                </a:solidFill>
              </a:rPr>
              <a:t>не початкове освоєння території, але її насичення </a:t>
            </a:r>
            <a:r>
              <a:rPr lang="uk-UA" sz="2000" b="1" dirty="0">
                <a:solidFill>
                  <a:schemeClr val="accent6">
                    <a:lumMod val="75000"/>
                  </a:schemeClr>
                </a:solidFill>
              </a:rPr>
              <a:t>усім тим, що необхідне для більш повного і ефективного використання в інтересах людини, суспільства, держави (поняття </a:t>
            </a:r>
            <a:r>
              <a:rPr lang="uk-UA" sz="2000" b="1" i="1" dirty="0">
                <a:solidFill>
                  <a:schemeClr val="accent6">
                    <a:lumMod val="75000"/>
                  </a:schemeClr>
                </a:solidFill>
              </a:rPr>
              <a:t>СПАТІАЛІЗАЦІЇ)</a:t>
            </a:r>
          </a:p>
        </p:txBody>
      </p:sp>
      <p:pic>
        <p:nvPicPr>
          <p:cNvPr id="9218" name="Picture 2" descr="Картинки по запросу &quot;колонизация картинки&quo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401" t="13330" r="6752" b="-1348"/>
          <a:stretch/>
        </p:blipFill>
        <p:spPr bwMode="auto">
          <a:xfrm>
            <a:off x="8024417" y="4095627"/>
            <a:ext cx="4176465" cy="28529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2" name="Picture 6" descr="Картинки по запросу &quot;колонизация картинки&quot;"/>
          <p:cNvPicPr>
            <a:picLocks noChangeAspect="1" noChangeArrowheads="1"/>
          </p:cNvPicPr>
          <p:nvPr/>
        </p:nvPicPr>
        <p:blipFill rotWithShape="1">
          <a:blip r:embed="rId3">
            <a:extLst>
              <a:ext uri="{28A0092B-C50C-407E-A947-70E740481C1C}">
                <a14:useLocalDpi xmlns:a14="http://schemas.microsoft.com/office/drawing/2010/main" val="0"/>
              </a:ext>
            </a:extLst>
          </a:blip>
          <a:srcRect l="-16063" t="-3032" r="20921" b="8578"/>
          <a:stretch/>
        </p:blipFill>
        <p:spPr bwMode="auto">
          <a:xfrm>
            <a:off x="3142084" y="3713594"/>
            <a:ext cx="5544616" cy="30963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0" name="Picture 4" descr="Картинки по запросу &quot;колонизация картинки&quot;"/>
          <p:cNvPicPr>
            <a:picLocks noChangeAspect="1" noChangeArrowheads="1"/>
          </p:cNvPicPr>
          <p:nvPr/>
        </p:nvPicPr>
        <p:blipFill rotWithShape="1">
          <a:blip r:embed="rId4">
            <a:extLst>
              <a:ext uri="{28A0092B-C50C-407E-A947-70E740481C1C}">
                <a14:useLocalDpi xmlns:a14="http://schemas.microsoft.com/office/drawing/2010/main" val="0"/>
              </a:ext>
            </a:extLst>
          </a:blip>
          <a:srcRect l="1085" r="3870"/>
          <a:stretch/>
        </p:blipFill>
        <p:spPr bwMode="auto">
          <a:xfrm>
            <a:off x="-18435" y="4121178"/>
            <a:ext cx="4698846" cy="27809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93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Акварель_16x9">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_10793120_TF02886637_TF02886637.potx" id="{73ACD70C-3AB4-47AB-8335-319F4983FF55}" vid="{199FA249-678D-48C7-B7BC-DFDA8EECE67F}"/>
    </a:ext>
  </a:extLst>
</a:theme>
</file>

<file path=ppt/theme/theme2.xml><?xml version="1.0" encoding="utf-8"?>
<a:theme xmlns:a="http://schemas.openxmlformats.org/drawingml/2006/main" name="Тема Offic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Презентация Акварель (широкоэкранный формат)</Template>
  <TotalTime>23045</TotalTime>
  <Words>4343</Words>
  <Application>Microsoft Macintosh PowerPoint</Application>
  <PresentationFormat>Произвольный</PresentationFormat>
  <Paragraphs>243</Paragraphs>
  <Slides>51</Slides>
  <Notes>10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51</vt:i4>
      </vt:variant>
    </vt:vector>
  </HeadingPairs>
  <TitlesOfParts>
    <vt:vector size="58" baseType="lpstr">
      <vt:lpstr>Arial</vt:lpstr>
      <vt:lpstr>Bell MT</vt:lpstr>
      <vt:lpstr>Book Antiqua</vt:lpstr>
      <vt:lpstr>Bookman Old Style</vt:lpstr>
      <vt:lpstr>Palatino Linotype</vt:lpstr>
      <vt:lpstr>Wingdings</vt:lpstr>
      <vt:lpstr>Акварель_16x9</vt:lpstr>
      <vt:lpstr>ГЕОПОЛІТИЧНИЙ ПРОСТІР к.політ.н. Лепська Н.В.</vt:lpstr>
      <vt:lpstr>ПЛАН</vt:lpstr>
      <vt:lpstr>Простір   як категорія в суспільствознавчих науках  інтерсуб'єктивна реальність, яка з тією або іншою мірою свідомості вибудовується людьми, що об'єднані в певні спільноти, відповідно до існуючих ціннісно-світоглядних уявлень, функціонуючих норм життєустрою тощо</vt:lpstr>
      <vt:lpstr>  ПОЛІТИЧНИЙ ПРОСТІР  різновид суспільного простору, що являє собою сукупність політичних інститутів, які унормовують життя певної людської спільноти </vt:lpstr>
      <vt:lpstr>Підходи до розуміння простору  (спатіальні моделі)</vt:lpstr>
      <vt:lpstr>Р. Декарт, І. Ньютон –  основи субстанційної моделі Простору  Декарт (1596 – 1650) – П. як протяжність, він є субстанцією як і матерія, тому не може становити «ніщо», тобто вакууму не існує;  теорія корпускулярної впорядкованості простору – П. нескінченно дробиться за допомогою руху на окремі корпускули, кожний з яких наділений рухом, величиною (довжина, ширина, глибина), фігурою (формою) та розташуванням окремих частин  І. Нютон (1643 – 1727) – «Час і Простір є вмістилищем самих себе і всього існуючого, у Часі все розташовується у сенсі порядку послідовності, у Просторі -  у сенсі порядку положення».  Простір: - нерухомий (стаціонарний);  - як «скриня», куди усе можна покласти;  - як місце для можливих змін і динаміки, пов'язаних з ними; - усі елементи П. не впливають один на одного в своїх базових характеристиках </vt:lpstr>
      <vt:lpstr>Презентация PowerPoint</vt:lpstr>
      <vt:lpstr>Реляційний підхід до П. в соціальних науках:   1. Простір – сукупність безперервних різноспрямованих дій / взаємодій численних соціальних агентів як основоположний чинник життя суспільства, а саме суспільство – реальність, наповнена соціальними практиками індивідів і соціальних груп  2. Визнання якісної диференційованості і багатовимірності простору</vt:lpstr>
      <vt:lpstr>Організація території та «творення» геополітичного простору є еволюційним процесом, упродовж якого виникають різноманітні його рівні внаслідок змін соц.- економічних укладів суспільного розвитку.  Простори (в т.ч. і геополітичний) виникають в політ. практиці тоді, коли території поділені, а держави вимушені переходити від екстенсивного освоєння територій до інтенсивних форм їх використання. Природні та політичні кордони тут ні в якому разі не локалізують дії держав!!!  Косолапов М. : ПРОСТІР – частина організаційної надбудови над територією, де певні просторові форми та відносини не просто присутні час від часу, а й утвердилися на повсякденній основі; ПРОСТОРОВИЙ РОЗВИТОК – це не початкове освоєння території, але її насичення усім тим, що необхідне для більш повного і ефективного використання в інтересах людини, суспільства, держави (поняття СПАТІАЛІЗАЦІЇ)</vt:lpstr>
      <vt:lpstr>  ГЕОПОЛІТИЧНИЙ ПРОСТІР   - з одного боку, немов би вбирає в себе простір як об'єктивну (фізико-географічну) реальність, межі якої динамічно розвиваються: тут в освоєнні Г.П. домінують соціальні практики, що ґрунтуються на біосоціальних засадах політичних взаємодій, спрямованих на задоволення вітальних потреб суспільства  - з іншого боку, він є «усвідомленим» простором з відповідним структурно-функціональним навантаженням, постійно зазнає активного суб'єктного впливу: тут соціальні практики освоєння Г.П. набувають більше соціального характеру взаємодій, що регулюються державою, спрямовані на задоволення соціальних потреб                    геополітична спатіальність примножується: географічний рівень + економічний+ інформаційний + ідеологічний+…  </vt:lpstr>
      <vt:lpstr>Презентация PowerPoint</vt:lpstr>
      <vt:lpstr>Простір в геополітиці є не просто статичним атрибутом держави як політично організованого суспільства та сукупністю певних кількісних територіально-географічних параметрів, що надані державі окультуреною природою Геополітичний простір – ●якісний, ●динамічний та ●інтегративний феномен, що є результатом ●системно організованих багаторівневих складних взаємозв'язків, в межах яких відбуваються різноманітні взаємовідносини між геополітичними  суб'єктами з приводу розподілу/перерозподілу геополітичних ресурсів, зміни форм і масштабів владного контролю над ними</vt:lpstr>
      <vt:lpstr>Презентация PowerPoint</vt:lpstr>
      <vt:lpstr>Геополітичному простору притаманна висока динаміка організаційних дій з боку держав як провідних інститутів геополітичного освоєння територій задля забезпечення своєї життєздатності та життєдіяльності</vt:lpstr>
      <vt:lpstr>Презентация PowerPoint</vt:lpstr>
      <vt:lpstr>Типологія геополітичного простору </vt:lpstr>
      <vt:lpstr>Міжнародно-правова класифікація територій</vt:lpstr>
      <vt:lpstr>1.1. Природно-фізичні та географічні території, що належать державі – суверенні території:  суходільний, водний та повітряний простір (а також держ. кордони, прибережні острови, анклави, бухти, морські судна, повітряні та космічні кораблі, трубопроводи у відкритому морі, посольства)  194 незалежні д-ви (193 членів ООН + Ватикан), загалом близько 252 країн  !!! людиною освоєно лише 60% суші (ойкумена), забудовано 20%, 15% взагалі не заселені</vt:lpstr>
      <vt:lpstr>Презентация PowerPoint</vt:lpstr>
      <vt:lpstr>росія 17 млн кв. км Канада 9,9 млн кв. км Китай 9,6 млн кв. км  США 9,4 млн кв. км Бразилія 8,5 млн кв. км. ….. Монако 1,96 кв. км Ватикан 0,4 кв. км </vt:lpstr>
      <vt:lpstr>Морський простір</vt:lpstr>
      <vt:lpstr>Презентация PowerPoint</vt:lpstr>
      <vt:lpstr>Морський простір держави (за конвенцією ООН з морського права 1982 р.):</vt:lpstr>
      <vt:lpstr>Води між берегом держави та вихідними прямими лініями, що прийняті для відліку ширини територіального  моря</vt:lpstr>
      <vt:lpstr>Територіальні води -</vt:lpstr>
      <vt:lpstr>Територіальні води -</vt:lpstr>
      <vt:lpstr>Презентация PowerPoint</vt:lpstr>
      <vt:lpstr>Економічна зона – район, що знаходиться за межами територіального моря і складає разом з ним не більше 200 миль</vt:lpstr>
      <vt:lpstr>Відкрите море</vt:lpstr>
      <vt:lpstr>Повітряний простір д-ви –простір над суходільним та морським просторами на висотах до космосу до 110 км</vt:lpstr>
      <vt:lpstr>1.2 Території з міжнародним правовим режимом</vt:lpstr>
      <vt:lpstr>Презентация PowerPoint</vt:lpstr>
      <vt:lpstr>Арктика – особливий статус</vt:lpstr>
      <vt:lpstr>китайський криголам  Північний дракон 2</vt:lpstr>
      <vt:lpstr>1.3 Території зі змішаним режимом</vt:lpstr>
      <vt:lpstr>1.4 Безконтрольні простори</vt:lpstr>
      <vt:lpstr>2.Типологія геополітичного простору як соціального феномену (з точки зору соціального освоєння Г.П., тобто соціальної спатіалізації)</vt:lpstr>
      <vt:lpstr>Географічний простір (Гп)–природні ресурси, які використовуються людиною для задоволення своїх біологічних потреб</vt:lpstr>
      <vt:lpstr>Економічний простір (Еп) –   енергомісткий тип простору, забезпечує виробництво життєдайної енергії як такої, необхідної для відтворення суспільства</vt:lpstr>
      <vt:lpstr>Інформаційно-ідеологічний простір (І Іп) – сукупність світоглядницьких конструктів, інформаційних потоків, ідеологем, ціннісних установок тощо, що мають на меті легітимацію експансіоністської політики тієї чи іншої держави в суспільній свідомості іншої</vt:lpstr>
      <vt:lpstr>Інформаційно-кібернетичний простір (ІКп) – це простір кіберкомунікацій </vt:lpstr>
      <vt:lpstr>Когнітивний простір (Кп) – певним чином структурована сукупність знань і уявлень суспільства,  нарративів, дискурсивних практик тощо, що складають основу менталітету суспільства, когнітивний суверенітет</vt:lpstr>
      <vt:lpstr>ГЕОПОЛІТИЧНЕ ПОЛЕ</vt:lpstr>
      <vt:lpstr>КЛАСИФІКАЦІЯ ГЕОПОЛІТИЧНИХ ПОЛІВ (за К.Плешаковим)</vt:lpstr>
      <vt:lpstr>Ендемічне поле</vt:lpstr>
      <vt:lpstr>Прикордонне поле</vt:lpstr>
      <vt:lpstr>Перехресне поле</vt:lpstr>
      <vt:lpstr>Тотальне поле</vt:lpstr>
      <vt:lpstr>Метаполе</vt:lpstr>
      <vt:lpstr>Геополітична опорна точка</vt:lpstr>
      <vt:lpstr>Дякую за увагу! </vt:lpstr>
    </vt:vector>
  </TitlesOfParts>
  <Company>3</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ГЕОПОЛІТИЧНИЙ ПРОСТІР</dc:title>
  <dc:creator>1</dc:creator>
  <cp:lastModifiedBy>Microsoft Office User</cp:lastModifiedBy>
  <cp:revision>183</cp:revision>
  <dcterms:created xsi:type="dcterms:W3CDTF">2020-02-24T19:59:24Z</dcterms:created>
  <dcterms:modified xsi:type="dcterms:W3CDTF">2024-10-30T18:09:22Z</dcterms:modified>
</cp:coreProperties>
</file>