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9.gif" ContentType="image/gif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8"/>
  </p:notesMasterIdLst>
  <p:sldIdLst>
    <p:sldId id="256" r:id="rId2"/>
    <p:sldId id="296" r:id="rId3"/>
    <p:sldId id="260" r:id="rId4"/>
    <p:sldId id="284" r:id="rId5"/>
    <p:sldId id="301" r:id="rId6"/>
    <p:sldId id="259" r:id="rId7"/>
    <p:sldId id="300" r:id="rId8"/>
    <p:sldId id="302" r:id="rId9"/>
    <p:sldId id="261" r:id="rId10"/>
    <p:sldId id="286" r:id="rId11"/>
    <p:sldId id="257" r:id="rId12"/>
    <p:sldId id="285" r:id="rId13"/>
    <p:sldId id="287" r:id="rId14"/>
    <p:sldId id="288" r:id="rId15"/>
    <p:sldId id="258" r:id="rId16"/>
    <p:sldId id="262" r:id="rId17"/>
    <p:sldId id="289" r:id="rId18"/>
    <p:sldId id="303" r:id="rId19"/>
    <p:sldId id="263" r:id="rId20"/>
    <p:sldId id="291" r:id="rId21"/>
    <p:sldId id="292" r:id="rId22"/>
    <p:sldId id="293" r:id="rId23"/>
    <p:sldId id="304" r:id="rId24"/>
    <p:sldId id="295" r:id="rId25"/>
    <p:sldId id="294" r:id="rId26"/>
    <p:sldId id="305" r:id="rId27"/>
  </p:sldIdLst>
  <p:sldSz cx="9144000" cy="5143500" type="screen16x9"/>
  <p:notesSz cx="6858000" cy="9144000"/>
  <p:embeddedFontLst>
    <p:embeddedFont>
      <p:font typeface="Libre Baskerville" panose="020B0604020202020204" charset="0"/>
      <p:regular r:id="rId29"/>
      <p:bold r:id="rId30"/>
      <p:italic r:id="rId31"/>
    </p:embeddedFont>
    <p:embeddedFont>
      <p:font typeface="Cinzel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03A47A-3A51-440E-90BF-FD7065943CC8}">
  <a:tblStyle styleId="{B103A47A-3A51-440E-90BF-FD7065943C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2279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98700" y="1991850"/>
            <a:ext cx="3546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1411350" y="1333000"/>
            <a:ext cx="6321300" cy="24774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513950" y="1583350"/>
            <a:ext cx="6116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919325" y="2687650"/>
            <a:ext cx="3305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16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1600" i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1600" i="1"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411350" y="720000"/>
            <a:ext cx="6321300" cy="37035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03228"/>
              </a:solidFill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105050" y="720000"/>
            <a:ext cx="4933800" cy="3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✣"/>
              <a:defRPr i="1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⨳"/>
              <a:defRPr i="1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✣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22" name="Google Shape;22;p5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1351075" y="1518375"/>
            <a:ext cx="3126900" cy="3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666144" y="1518375"/>
            <a:ext cx="3126900" cy="3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961200" y="1552350"/>
            <a:ext cx="2307000" cy="3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✣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3386413" y="1552350"/>
            <a:ext cx="2307000" cy="3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✣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3"/>
          </p:nvPr>
        </p:nvSpPr>
        <p:spPr>
          <a:xfrm>
            <a:off x="5811626" y="1552350"/>
            <a:ext cx="2307000" cy="329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✣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35" name="Google Shape;35;p7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8.png"/><Relationship Id="rId5" Type="http://schemas.openxmlformats.org/officeDocument/2006/relationships/hyperlink" Target="http://svr-lit.ru/svr-lit/purishev/index.htm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8.png"/><Relationship Id="rId5" Type="http://schemas.openxmlformats.org/officeDocument/2006/relationships/hyperlink" Target="https://www.rulit.me/author/delyumo-zhan/civilizaciya-vozrozhdeniya-get-295484.htm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ctrTitle"/>
          </p:nvPr>
        </p:nvSpPr>
        <p:spPr>
          <a:xfrm>
            <a:off x="1895707" y="1598341"/>
            <a:ext cx="6356195" cy="1553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b="1" dirty="0" err="1"/>
              <a:t>А</a:t>
            </a:r>
            <a:r>
              <a:rPr lang="ru-RU" b="1" dirty="0" err="1" smtClean="0"/>
              <a:t>ксіологічні</a:t>
            </a:r>
            <a:r>
              <a:rPr lang="ru-RU" b="1" dirty="0" smtClean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європейського</a:t>
            </a:r>
            <a:r>
              <a:rPr lang="ru-RU" b="1" dirty="0"/>
              <a:t> </a:t>
            </a:r>
            <a:r>
              <a:rPr lang="ru-RU" b="1" dirty="0" err="1"/>
              <a:t>Відродження</a:t>
            </a:r>
            <a:r>
              <a:rPr lang="ru-RU" b="1" dirty="0"/>
              <a:t> і </a:t>
            </a:r>
            <a:r>
              <a:rPr lang="ru-RU" b="1" dirty="0" err="1"/>
              <a:t>Реформації</a:t>
            </a:r>
            <a:r>
              <a:rPr lang="ru-RU" b="1" dirty="0"/>
              <a:t>.</a:t>
            </a:r>
            <a:r>
              <a:rPr lang="ru-RU" dirty="0"/>
              <a:t> </a:t>
            </a:r>
            <a:endParaRPr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3577496"/>
            <a:ext cx="2137829" cy="144472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207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801" y="610955"/>
            <a:ext cx="3880965" cy="3255000"/>
          </a:xfrm>
        </p:spPr>
        <p:txBody>
          <a:bodyPr/>
          <a:lstStyle/>
          <a:p>
            <a:r>
              <a:rPr lang="uk-UA" dirty="0" smtClean="0"/>
              <a:t>золотий </a:t>
            </a:r>
            <a:r>
              <a:rPr lang="uk-UA" dirty="0" err="1" smtClean="0"/>
              <a:t>флорін</a:t>
            </a:r>
            <a:endParaRPr lang="uk-UA" dirty="0" smtClean="0"/>
          </a:p>
          <a:p>
            <a:r>
              <a:rPr lang="uk-UA" dirty="0" smtClean="0"/>
              <a:t>торговельно-ремісницький прошарок</a:t>
            </a:r>
          </a:p>
          <a:p>
            <a:r>
              <a:rPr lang="uk-UA" dirty="0" smtClean="0"/>
              <a:t>нові запити</a:t>
            </a:r>
          </a:p>
          <a:p>
            <a:r>
              <a:rPr lang="uk-UA" dirty="0" smtClean="0"/>
              <a:t>Зростання ролі науки, освіти</a:t>
            </a:r>
          </a:p>
          <a:p>
            <a:r>
              <a:rPr lang="uk-UA" dirty="0" smtClean="0"/>
              <a:t>Міські нецерковні школи та університети</a:t>
            </a:r>
          </a:p>
          <a:p>
            <a:r>
              <a:rPr lang="uk-UA" dirty="0" smtClean="0"/>
              <a:t>Новий </a:t>
            </a:r>
            <a:r>
              <a:rPr lang="uk-UA" dirty="0" smtClean="0"/>
              <a:t>прошарок </a:t>
            </a:r>
            <a:r>
              <a:rPr lang="uk-UA" dirty="0" smtClean="0"/>
              <a:t>-інтелігенція 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832610" y="1237524"/>
            <a:ext cx="5283975" cy="3255000"/>
          </a:xfrm>
        </p:spPr>
        <p:txBody>
          <a:bodyPr/>
          <a:lstStyle/>
          <a:p>
            <a:r>
              <a:rPr lang="uk-UA" b="1" dirty="0" smtClean="0"/>
              <a:t>Данте «Про народне красномовство»:</a:t>
            </a:r>
          </a:p>
          <a:p>
            <a:r>
              <a:rPr lang="uk-UA" dirty="0" smtClean="0"/>
              <a:t>«Нехай і немає в Італії єдиного державного уряду, подібного до уряду Німеччини, у членах його, втім, немає недоліків, і як члени згаданого уряду об</a:t>
            </a:r>
            <a:r>
              <a:rPr lang="en-US" dirty="0" smtClean="0"/>
              <a:t>’</a:t>
            </a:r>
            <a:r>
              <a:rPr lang="uk-UA" dirty="0" err="1" smtClean="0"/>
              <a:t>єднуються</a:t>
            </a:r>
            <a:r>
              <a:rPr lang="uk-UA" dirty="0" smtClean="0"/>
              <a:t> єдиним державцем, так і членів нашого об</a:t>
            </a:r>
            <a:r>
              <a:rPr lang="en-US" dirty="0" smtClean="0"/>
              <a:t>’</a:t>
            </a:r>
            <a:r>
              <a:rPr lang="uk-UA" dirty="0" err="1" smtClean="0"/>
              <a:t>єднує</a:t>
            </a:r>
            <a:r>
              <a:rPr lang="uk-UA" dirty="0" smtClean="0"/>
              <a:t> «БЛАГОДАТНИЙ СВІТОЧ РОЗУМУ»»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1028" name="Picture 4" descr="https://upload.wikimedia.org/wikipedia/commons/thumb/a/aa/Fiorini_d%27oro_di_firenze%2C_1252-1303.JPG/320px-Fiorini_d%27oro_di_firenze%2C_1252-1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44" y="0"/>
            <a:ext cx="30480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2593633" y="3865955"/>
            <a:ext cx="1712040" cy="1156979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095" y="25583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1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/>
              <a:t>Чому Італія?</a:t>
            </a:r>
            <a:endParaRPr sz="3600" dirty="0"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800" dirty="0" smtClean="0">
                <a:solidFill>
                  <a:srgbClr val="1D1D1B"/>
                </a:solidFill>
              </a:rPr>
              <a:t>Народна мова </a:t>
            </a:r>
            <a:r>
              <a:rPr lang="uk-UA" sz="1800" dirty="0" err="1" smtClean="0">
                <a:solidFill>
                  <a:srgbClr val="1D1D1B"/>
                </a:solidFill>
              </a:rPr>
              <a:t>розвинулася</a:t>
            </a:r>
            <a:r>
              <a:rPr lang="uk-UA" sz="1800" dirty="0" smtClean="0">
                <a:solidFill>
                  <a:srgbClr val="1D1D1B"/>
                </a:solidFill>
              </a:rPr>
              <a:t> пізніше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800" dirty="0" smtClean="0">
                <a:solidFill>
                  <a:srgbClr val="1D1D1B"/>
                </a:solidFill>
              </a:rPr>
              <a:t>Не було саг, лицарських романів, героїчних поем, народного епосу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800" dirty="0" smtClean="0">
                <a:solidFill>
                  <a:srgbClr val="1D1D1B"/>
                </a:solidFill>
              </a:rPr>
              <a:t>Літературна відсталість?</a:t>
            </a:r>
            <a:endParaRPr sz="1800" dirty="0">
              <a:solidFill>
                <a:srgbClr val="1D1D1B"/>
              </a:solidFill>
            </a:endParaRPr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1D1D1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err="1">
                <a:solidFill>
                  <a:srgbClr val="1D1D1B"/>
                </a:solidFill>
              </a:rPr>
              <a:t>Вплив</a:t>
            </a:r>
            <a:r>
              <a:rPr lang="ru-RU" dirty="0">
                <a:solidFill>
                  <a:srgbClr val="1D1D1B"/>
                </a:solidFill>
              </a:rPr>
              <a:t> Риму</a:t>
            </a:r>
          </a:p>
          <a:p>
            <a:pPr marL="0" lvl="0" indent="0">
              <a:buNone/>
            </a:pPr>
            <a:r>
              <a:rPr lang="ru-RU" dirty="0" err="1">
                <a:solidFill>
                  <a:srgbClr val="1D1D1B"/>
                </a:solidFill>
              </a:rPr>
              <a:t>Латина</a:t>
            </a:r>
            <a:r>
              <a:rPr lang="ru-RU" dirty="0">
                <a:solidFill>
                  <a:srgbClr val="1D1D1B"/>
                </a:solidFill>
              </a:rPr>
              <a:t> </a:t>
            </a:r>
            <a:r>
              <a:rPr lang="ru-RU" dirty="0" err="1">
                <a:solidFill>
                  <a:srgbClr val="1D1D1B"/>
                </a:solidFill>
              </a:rPr>
              <a:t>зберігала</a:t>
            </a:r>
            <a:r>
              <a:rPr lang="ru-RU" dirty="0">
                <a:solidFill>
                  <a:srgbClr val="1D1D1B"/>
                </a:solidFill>
              </a:rPr>
              <a:t> роль </a:t>
            </a:r>
            <a:r>
              <a:rPr lang="ru-RU" dirty="0" err="1">
                <a:solidFill>
                  <a:srgbClr val="1D1D1B"/>
                </a:solidFill>
              </a:rPr>
              <a:t>літературної</a:t>
            </a:r>
            <a:r>
              <a:rPr lang="ru-RU" dirty="0">
                <a:solidFill>
                  <a:srgbClr val="1D1D1B"/>
                </a:solidFill>
              </a:rPr>
              <a:t> («</a:t>
            </a:r>
            <a:r>
              <a:rPr lang="ru-RU" dirty="0" err="1">
                <a:solidFill>
                  <a:srgbClr val="1D1D1B"/>
                </a:solidFill>
              </a:rPr>
              <a:t>живої</a:t>
            </a:r>
            <a:r>
              <a:rPr lang="ru-RU" dirty="0">
                <a:solidFill>
                  <a:srgbClr val="1D1D1B"/>
                </a:solidFill>
              </a:rPr>
              <a:t> </a:t>
            </a:r>
            <a:r>
              <a:rPr lang="ru-RU" dirty="0" err="1">
                <a:solidFill>
                  <a:srgbClr val="1D1D1B"/>
                </a:solidFill>
              </a:rPr>
              <a:t>мови</a:t>
            </a:r>
            <a:r>
              <a:rPr lang="ru-RU" dirty="0">
                <a:solidFill>
                  <a:srgbClr val="1D1D1B"/>
                </a:solidFill>
              </a:rPr>
              <a:t>»)</a:t>
            </a:r>
          </a:p>
          <a:p>
            <a:endParaRPr lang="en-US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Dracula-N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9108" y="1552350"/>
            <a:ext cx="3175000" cy="174625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140913"/>
            <a:ext cx="2137829" cy="1444723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2" y="371120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1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7" grpId="0" build="p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1583752" y="1920250"/>
            <a:ext cx="6116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uk-UA" sz="4800" dirty="0"/>
              <a:t/>
            </a:r>
            <a:br>
              <a:rPr lang="uk-UA" sz="4800" dirty="0"/>
            </a:br>
            <a:r>
              <a:rPr lang="uk-UA" sz="3200" b="0" dirty="0" smtClean="0"/>
              <a:t>2. </a:t>
            </a:r>
            <a:r>
              <a:rPr lang="uk-UA" sz="3200" dirty="0"/>
              <a:t>Гуманізм як ідейна основа Відродження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394452" y="3047087"/>
            <a:ext cx="3305400" cy="78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194019" y="2606992"/>
            <a:ext cx="1725306" cy="1165944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61" y="3047087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Гуманізм (ХІХ </a:t>
            </a:r>
            <a:r>
              <a:rPr lang="uk-UA" dirty="0"/>
              <a:t>ст</a:t>
            </a:r>
            <a:r>
              <a:rPr lang="uk-UA" dirty="0" smtClean="0"/>
              <a:t>.)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Humanitas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uk-UA" dirty="0" smtClean="0"/>
              <a:t>людська природа, духовна культура</a:t>
            </a:r>
            <a:r>
              <a:rPr lang="en-US" dirty="0" smtClean="0"/>
              <a:t>)</a:t>
            </a:r>
            <a:r>
              <a:rPr lang="uk-UA" dirty="0" smtClean="0"/>
              <a:t>, </a:t>
            </a:r>
          </a:p>
          <a:p>
            <a:r>
              <a:rPr lang="uk-UA" dirty="0" smtClean="0"/>
              <a:t>Такі риси, властиві людині, як духовність, освіченість, розумність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 smtClean="0"/>
              <a:t>Humanista</a:t>
            </a:r>
            <a:r>
              <a:rPr lang="uk-UA" dirty="0" smtClean="0"/>
              <a:t> (фахівець у галузі </a:t>
            </a:r>
            <a:r>
              <a:rPr lang="en-US" dirty="0" err="1" smtClean="0"/>
              <a:t>Studia</a:t>
            </a:r>
            <a:r>
              <a:rPr lang="en-US" dirty="0" smtClean="0"/>
              <a:t> </a:t>
            </a:r>
            <a:r>
              <a:rPr lang="en-US" dirty="0" err="1" smtClean="0"/>
              <a:t>Humanitatis</a:t>
            </a:r>
            <a:r>
              <a:rPr lang="uk-UA" dirty="0" smtClean="0"/>
              <a:t>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7" name="Стрелка вниз 6"/>
          <p:cNvSpPr/>
          <p:nvPr/>
        </p:nvSpPr>
        <p:spPr>
          <a:xfrm>
            <a:off x="2582656" y="1263408"/>
            <a:ext cx="523512" cy="642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610878" y="1291975"/>
            <a:ext cx="523512" cy="642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233475" y="2609386"/>
            <a:ext cx="1007597" cy="10482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540609" y="3843454"/>
            <a:ext cx="2711508" cy="1006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Науки з практичною орієнтацією на формування вільної, духовно розкутої особистості</a:t>
            </a:r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-4076" y="3698777"/>
            <a:ext cx="2137829" cy="1444723"/>
          </a:xfrm>
          <a:prstGeom prst="rect">
            <a:avLst/>
          </a:prstGeom>
        </p:spPr>
      </p:pic>
      <p:pic>
        <p:nvPicPr>
          <p:cNvPr id="12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" y="1162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Studia</a:t>
            </a:r>
            <a:r>
              <a:rPr lang="en-US" dirty="0" smtClean="0"/>
              <a:t> </a:t>
            </a:r>
            <a:r>
              <a:rPr lang="en-US" dirty="0" err="1" smtClean="0"/>
              <a:t>humanitatis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Філологічні та етичні проблеми</a:t>
            </a:r>
          </a:p>
          <a:p>
            <a:r>
              <a:rPr lang="uk-UA" dirty="0" smtClean="0"/>
              <a:t>Класична філологія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dirty="0"/>
              <a:t>Леонардо </a:t>
            </a:r>
            <a:r>
              <a:rPr lang="uk-UA" dirty="0" err="1"/>
              <a:t>Бруні</a:t>
            </a:r>
            <a:r>
              <a:rPr lang="uk-UA" dirty="0"/>
              <a:t>: </a:t>
            </a:r>
          </a:p>
          <a:p>
            <a:r>
              <a:rPr lang="uk-UA" dirty="0"/>
              <a:t>Пізнання тих речей, які відносяться до життя та моралі, і які удосконалюють та прикрашають людину</a:t>
            </a:r>
            <a:endParaRPr lang="en-US" dirty="0"/>
          </a:p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  <p:pic>
        <p:nvPicPr>
          <p:cNvPr id="2050" name="Picture 2" descr="ÐÐ°ÑÑÐ¸Ð½ÐºÐ¸ Ð¿Ð¾ Ð·Ð°Ð¿ÑÐ¾ÑÑ Ð»ÐµÐ¾Ð½Ð°ÑÐ´Ð¾ Ð±ÑÑ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20" y="1606710"/>
            <a:ext cx="4036200" cy="31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-23129" y="3459287"/>
            <a:ext cx="2137829" cy="1444723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29" y="1729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ctrTitle" idx="4294967295"/>
          </p:nvPr>
        </p:nvSpPr>
        <p:spPr>
          <a:xfrm>
            <a:off x="984202" y="2129675"/>
            <a:ext cx="7228898" cy="4250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/>
              <a:t>Гуманізм</a:t>
            </a:r>
            <a:endParaRPr b="1" dirty="0"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294967295"/>
          </p:nvPr>
        </p:nvSpPr>
        <p:spPr>
          <a:xfrm>
            <a:off x="677075" y="2457014"/>
            <a:ext cx="7536025" cy="2395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3000" i="1" dirty="0" err="1" smtClean="0"/>
              <a:t>Антидогматичне</a:t>
            </a:r>
            <a:r>
              <a:rPr lang="uk-UA" sz="3000" i="1" dirty="0" smtClean="0"/>
              <a:t>, </a:t>
            </a:r>
            <a:r>
              <a:rPr lang="uk-UA" sz="3000" i="1" dirty="0" err="1" smtClean="0"/>
              <a:t>антисхоластичне</a:t>
            </a:r>
            <a:r>
              <a:rPr lang="uk-UA" sz="3000" i="1" dirty="0" smtClean="0"/>
              <a:t> світовідчуття світського </a:t>
            </a:r>
            <a:r>
              <a:rPr lang="uk-UA" sz="3000" i="1" dirty="0" smtClean="0"/>
              <a:t>характеру яке утверджувало право людини на земне щастя, звільнення від схоластичних обмежень</a:t>
            </a:r>
            <a:endParaRPr sz="1800" b="1" i="1" dirty="0"/>
          </a:p>
        </p:txBody>
      </p:sp>
      <p:pic>
        <p:nvPicPr>
          <p:cNvPr id="67" name="Google Shape;67;p13" descr="photo-1434030216411-0b793f4b4173.jpg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218850" y="-27925"/>
            <a:ext cx="2157600" cy="21576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3839084"/>
            <a:ext cx="1854874" cy="1253505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2197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ÑÐ°ÑÐ°ÐµÐ»Ñ ÑÐ°Ð½ÑÑ ÑÐ¸ÐºÑÑÐ¸Ð½ÑÑÐºÐ° Ð¼Ð°Ð´Ð¾Ð½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66" y="586221"/>
            <a:ext cx="2751068" cy="367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Google Shape;92;p17"/>
          <p:cNvSpPr/>
          <p:nvPr/>
        </p:nvSpPr>
        <p:spPr>
          <a:xfrm>
            <a:off x="3192300" y="1235038"/>
            <a:ext cx="2759400" cy="1117800"/>
          </a:xfrm>
          <a:prstGeom prst="ellipse">
            <a:avLst/>
          </a:prstGeom>
          <a:noFill/>
          <a:ln w="9525" cap="flat" cmpd="sng">
            <a:solidFill>
              <a:srgbClr val="92694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863600" y="434575"/>
            <a:ext cx="6392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/>
              <a:t>Народження нового типу мистецтва</a:t>
            </a:r>
            <a:endParaRPr sz="36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552350"/>
            <a:ext cx="3268200" cy="3297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3122350" y="1725496"/>
            <a:ext cx="2307000" cy="3297300"/>
          </a:xfrm>
        </p:spPr>
        <p:txBody>
          <a:bodyPr/>
          <a:lstStyle/>
          <a:p>
            <a:r>
              <a:rPr lang="uk-UA" dirty="0"/>
              <a:t>Долає умовність та схематичність мистецтва середньовіччя,</a:t>
            </a:r>
          </a:p>
          <a:p>
            <a:r>
              <a:rPr lang="uk-UA" dirty="0"/>
              <a:t>Зображує реальну, живу людину, котра постає у єдності всіх проявів своєї натури</a:t>
            </a:r>
            <a:endParaRPr lang="en-US" dirty="0"/>
          </a:p>
          <a:p>
            <a:endParaRPr lang="en-US" dirty="0"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sp>
        <p:nvSpPr>
          <p:cNvPr id="95" name="Google Shape;95;p17"/>
          <p:cNvSpPr/>
          <p:nvPr/>
        </p:nvSpPr>
        <p:spPr>
          <a:xfrm>
            <a:off x="3990032" y="763874"/>
            <a:ext cx="307307" cy="2986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17"/>
          <p:cNvSpPr/>
          <p:nvPr/>
        </p:nvSpPr>
        <p:spPr>
          <a:xfrm>
            <a:off x="7593062" y="434575"/>
            <a:ext cx="567551" cy="556361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7"/>
          <p:cNvSpPr/>
          <p:nvPr/>
        </p:nvSpPr>
        <p:spPr>
          <a:xfrm>
            <a:off x="5400650" y="1692801"/>
            <a:ext cx="738425" cy="727300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17"/>
          <p:cNvSpPr/>
          <p:nvPr/>
        </p:nvSpPr>
        <p:spPr>
          <a:xfrm>
            <a:off x="4128816" y="1347403"/>
            <a:ext cx="886368" cy="893062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7"/>
          <p:cNvSpPr/>
          <p:nvPr/>
        </p:nvSpPr>
        <p:spPr>
          <a:xfrm>
            <a:off x="3083581" y="2279249"/>
            <a:ext cx="307307" cy="2986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7"/>
          <p:cNvSpPr/>
          <p:nvPr/>
        </p:nvSpPr>
        <p:spPr>
          <a:xfrm>
            <a:off x="6039607" y="1191362"/>
            <a:ext cx="307307" cy="2986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074" name="Picture 2" descr="ÐÐ°ÑÑÐ¸Ð½ÐºÐ¸ Ð¿Ð¾ Ð·Ð°Ð¿ÑÐ¾ÑÑ Ð¿ÑÐµÑÐ²ÑÑÐ°Ñ Ð±Ð¾Ð³Ð¾ÑÐ¾Ð´Ð¸ÑÐ° Ð¸ÐºÐ¾Ð½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2" y="1542520"/>
            <a:ext cx="2849448" cy="348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-3359" y="45263"/>
            <a:ext cx="2137829" cy="1444723"/>
          </a:xfrm>
          <a:prstGeom prst="rect">
            <a:avLst/>
          </a:prstGeom>
        </p:spPr>
      </p:pic>
      <p:pic>
        <p:nvPicPr>
          <p:cNvPr id="1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42" y="4323123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Античність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 dirty="0"/>
          </a:p>
        </p:txBody>
      </p:sp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78" y="1519802"/>
            <a:ext cx="5579231" cy="325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62826" y="336375"/>
            <a:ext cx="3177152" cy="2540743"/>
          </a:xfrm>
        </p:spPr>
        <p:txBody>
          <a:bodyPr/>
          <a:lstStyle/>
          <a:p>
            <a:r>
              <a:rPr lang="uk-UA" dirty="0" smtClean="0"/>
              <a:t> Зразок краси, мудрості, величі</a:t>
            </a:r>
          </a:p>
          <a:p>
            <a:r>
              <a:rPr lang="uk-UA" dirty="0" smtClean="0"/>
              <a:t>Сприйняття у єдності форми та змісту</a:t>
            </a:r>
          </a:p>
          <a:p>
            <a:r>
              <a:rPr lang="uk-UA" dirty="0" smtClean="0"/>
              <a:t>Відкривала реальний, земний світ і реальну, земну людину</a:t>
            </a:r>
          </a:p>
          <a:p>
            <a:r>
              <a:rPr lang="uk-UA" dirty="0" smtClean="0"/>
              <a:t>Творче змагання</a:t>
            </a:r>
          </a:p>
          <a:p>
            <a:r>
              <a:rPr lang="uk-UA" dirty="0" smtClean="0"/>
              <a:t>Ідеал людини </a:t>
            </a:r>
          </a:p>
          <a:p>
            <a:endParaRPr lang="uk-UA" dirty="0" smtClean="0"/>
          </a:p>
          <a:p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3918847"/>
            <a:ext cx="1812182" cy="1224654"/>
          </a:xfrm>
          <a:prstGeom prst="rect">
            <a:avLst/>
          </a:prstGeom>
        </p:spPr>
      </p:pic>
      <p:pic>
        <p:nvPicPr>
          <p:cNvPr id="11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15" y="137426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5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3. Концепція світу та людини у Ренесансі</a:t>
            </a:r>
            <a:endParaRPr lang="en-US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4294967295"/>
          </p:nvPr>
        </p:nvSpPr>
        <p:spPr>
          <a:xfrm>
            <a:off x="0" y="4749800"/>
            <a:ext cx="549275" cy="3937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299028" y="2357688"/>
            <a:ext cx="2137829" cy="1444723"/>
          </a:xfrm>
          <a:prstGeom prst="rect">
            <a:avLst/>
          </a:prstGeom>
        </p:spPr>
      </p:pic>
      <p:pic>
        <p:nvPicPr>
          <p:cNvPr id="11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37" y="2933884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788944" y="1291975"/>
            <a:ext cx="3126900" cy="32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/>
              <a:t>Прекрасна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/>
              <a:t>Сильна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/>
              <a:t>Гармонійна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/>
              <a:t>Наділена внутрішньою красою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/>
              <a:t>Вихованістю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/>
              <a:t>Ерудицією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/>
              <a:t>Етико-моральною досконалістю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/>
              <a:t>особистість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Ідеал </a:t>
            </a:r>
            <a:r>
              <a:rPr lang="uk-UA" dirty="0" smtClean="0"/>
              <a:t>людини </a:t>
            </a:r>
            <a:r>
              <a:rPr lang="uk-UA" dirty="0" err="1" smtClean="0"/>
              <a:t>ренесансців</a:t>
            </a:r>
            <a:endParaRPr dirty="0"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39" y="15177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69801" y="72977"/>
            <a:ext cx="2137829" cy="1444723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93" y="137426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davi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2906" y="1452180"/>
            <a:ext cx="2852533" cy="2853529"/>
          </a:xfrm>
          <a:prstGeom prst="rect">
            <a:avLst/>
          </a:prstGeom>
        </p:spPr>
      </p:pic>
      <p:pic>
        <p:nvPicPr>
          <p:cNvPr id="9218" name="Picture 2" descr="ÐÐ°ÑÑÐ¸Ð½ÐºÐ¸ Ð¿Ð¾ Ð·Ð°Ð¿ÑÐ¾ÑÑ michelle douchamp 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00" y="1464573"/>
            <a:ext cx="1798187" cy="284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Ренесанс у рецепції</a:t>
            </a:r>
            <a:br>
              <a:rPr lang="uk-UA" dirty="0" smtClean="0"/>
            </a:br>
            <a:r>
              <a:rPr lang="uk-UA" dirty="0" smtClean="0"/>
              <a:t>ХХ – ХХІ ст.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-50017" y="3743552"/>
            <a:ext cx="2137829" cy="1444723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40" y="441045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ЛЮДИНА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ВІНЕЦЬ ТВОРІННЯ, НАЙВИЩА ЦІННІСТЬ І МЕТА БУТТЯ</a:t>
            </a:r>
          </a:p>
          <a:p>
            <a:r>
              <a:rPr lang="uk-UA" dirty="0" smtClean="0"/>
              <a:t>ТЕОЦЕНТРИЗМ</a:t>
            </a:r>
          </a:p>
          <a:p>
            <a:r>
              <a:rPr lang="uk-UA" dirty="0" smtClean="0"/>
              <a:t>АНТРОПОЦЕНТРИЗМ </a:t>
            </a:r>
          </a:p>
          <a:p>
            <a:r>
              <a:rPr lang="uk-UA" dirty="0" smtClean="0"/>
              <a:t>СМЕРТНИЙ БОГ</a:t>
            </a:r>
          </a:p>
          <a:p>
            <a:r>
              <a:rPr lang="uk-UA" dirty="0" smtClean="0"/>
              <a:t>ІДЕАЛІЗАЦІЯ І МІФОЛОГІЗАЦІЯ ЗЕМНОЇ ЛЮДИНИ</a:t>
            </a:r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 dirty="0"/>
          </a:p>
        </p:txBody>
      </p:sp>
      <p:pic>
        <p:nvPicPr>
          <p:cNvPr id="6" name="Содержимое 4" descr="vitruv_leo1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0700" y="0"/>
            <a:ext cx="3543300" cy="5108575"/>
          </a:xfr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281341" y="2658313"/>
            <a:ext cx="1056806" cy="2998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93991" y="3698778"/>
            <a:ext cx="2137829" cy="1444723"/>
          </a:xfrm>
          <a:prstGeom prst="rect">
            <a:avLst/>
          </a:prstGeom>
        </p:spPr>
      </p:pic>
      <p:pic>
        <p:nvPicPr>
          <p:cNvPr id="10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3" y="31640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Альберті 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«Прекрасне дароване самою природою і знаходиться, передусім, у людині»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 dirty="0"/>
          </a:p>
        </p:txBody>
      </p:sp>
      <p:pic>
        <p:nvPicPr>
          <p:cNvPr id="6148" name="Picture 4" descr="ÐÐ°ÑÑÐ¸Ð½ÐºÐ¸ Ð¿Ð¾ Ð·Ð°Ð¿ÑÐ¾ÑÑ Ð°Ð»ÑÐ±ÐµÑÑÐ¸ Ð»ÐµÐ¾Ð½ Ð±Ð°ÑÑÐ¸Ñ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62" y="173714"/>
            <a:ext cx="3648075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50800" y="3555052"/>
            <a:ext cx="2137829" cy="1444723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97" y="402405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3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393" y="265245"/>
            <a:ext cx="5368200" cy="857400"/>
          </a:xfrm>
        </p:spPr>
        <p:txBody>
          <a:bodyPr/>
          <a:lstStyle/>
          <a:p>
            <a:r>
              <a:rPr lang="uk-UA" dirty="0" smtClean="0"/>
              <a:t>Індивідуалізм 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28134" y="265245"/>
            <a:ext cx="3706461" cy="4544079"/>
          </a:xfrm>
        </p:spPr>
        <p:txBody>
          <a:bodyPr/>
          <a:lstStyle/>
          <a:p>
            <a:r>
              <a:rPr lang="uk-UA" dirty="0" smtClean="0"/>
              <a:t>Людина – центр світобудови</a:t>
            </a:r>
          </a:p>
          <a:p>
            <a:r>
              <a:rPr lang="uk-UA" dirty="0" smtClean="0"/>
              <a:t>Риси, притаманні людині Ренесансу:</a:t>
            </a:r>
          </a:p>
          <a:p>
            <a:r>
              <a:rPr lang="uk-UA" dirty="0" smtClean="0"/>
              <a:t>Кмітливість, </a:t>
            </a:r>
          </a:p>
          <a:p>
            <a:r>
              <a:rPr lang="uk-UA" dirty="0" smtClean="0"/>
              <a:t>Активність,</a:t>
            </a:r>
          </a:p>
          <a:p>
            <a:r>
              <a:rPr lang="uk-UA" dirty="0" smtClean="0"/>
              <a:t>Креативність</a:t>
            </a:r>
          </a:p>
          <a:p>
            <a:r>
              <a:rPr lang="uk-UA" dirty="0" smtClean="0"/>
              <a:t>Категорія </a:t>
            </a:r>
            <a:r>
              <a:rPr lang="uk-UA" dirty="0" smtClean="0"/>
              <a:t>«</a:t>
            </a:r>
            <a:r>
              <a:rPr lang="en-US" dirty="0" err="1" smtClean="0"/>
              <a:t>virtu</a:t>
            </a:r>
            <a:r>
              <a:rPr lang="uk-UA" dirty="0" smtClean="0"/>
              <a:t>»</a:t>
            </a:r>
            <a:endParaRPr lang="en-US" dirty="0" smtClean="0"/>
          </a:p>
          <a:p>
            <a:r>
              <a:rPr lang="uk-UA" dirty="0" smtClean="0"/>
              <a:t>Світ </a:t>
            </a:r>
            <a:r>
              <a:rPr lang="uk-UA" dirty="0" smtClean="0"/>
              <a:t>прекрасний </a:t>
            </a:r>
            <a:r>
              <a:rPr lang="uk-UA" dirty="0" smtClean="0"/>
              <a:t>і гармонійний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 dirty="0"/>
          </a:p>
        </p:txBody>
      </p:sp>
      <p:pic>
        <p:nvPicPr>
          <p:cNvPr id="7174" name="Picture 6" descr="ÐÐ°ÑÑÐ¸Ð½ÐºÐ¸ Ð¿Ð¾ Ð·Ð°Ð¿ÑÐ¾ÑÑ ÑÐµÐ½ÐµÑÑÐ°Ð½Ñ ÐºÐ°ÑÑÐ¸Ð½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" y="2066925"/>
            <a:ext cx="4762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348832" y="400284"/>
            <a:ext cx="2137829" cy="1444723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83" y="4386976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Увага до реального, земного світу 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351075" y="1270711"/>
            <a:ext cx="1361129" cy="872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трелка вниз 6"/>
          <p:cNvSpPr/>
          <p:nvPr/>
        </p:nvSpPr>
        <p:spPr>
          <a:xfrm>
            <a:off x="5660904" y="1270711"/>
            <a:ext cx="1157530" cy="593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Загнутый угол 7"/>
          <p:cNvSpPr/>
          <p:nvPr/>
        </p:nvSpPr>
        <p:spPr>
          <a:xfrm>
            <a:off x="596043" y="2247932"/>
            <a:ext cx="3066186" cy="1772637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Зверненість до різних аспектів буття людини, </a:t>
            </a:r>
          </a:p>
          <a:p>
            <a:pPr algn="ctr"/>
            <a:r>
              <a:rPr lang="uk-UA" dirty="0" smtClean="0"/>
              <a:t>цікавість до повсякденних проблем</a:t>
            </a:r>
          </a:p>
          <a:p>
            <a:pPr algn="ctr"/>
            <a:r>
              <a:rPr lang="uk-UA" dirty="0" smtClean="0"/>
              <a:t>Розширення тематики творів</a:t>
            </a:r>
          </a:p>
          <a:p>
            <a:pPr algn="ctr"/>
            <a:r>
              <a:rPr lang="uk-UA" dirty="0" smtClean="0"/>
              <a:t>Виникнення соціально-побутового роману</a:t>
            </a:r>
            <a:endParaRPr lang="en-US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4898892" y="1872068"/>
            <a:ext cx="2863038" cy="1303482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Підсилений інтерес до різних проявів людської натури,</a:t>
            </a:r>
          </a:p>
          <a:p>
            <a:pPr algn="ctr"/>
            <a:r>
              <a:rPr lang="uk-UA" dirty="0" smtClean="0"/>
              <a:t>Індивідуалізм – «хвороба часу»</a:t>
            </a:r>
          </a:p>
          <a:p>
            <a:pPr algn="ctr"/>
            <a:r>
              <a:rPr lang="uk-UA" dirty="0" smtClean="0"/>
              <a:t>Прагнення удосконалити дійсність</a:t>
            </a:r>
            <a:endParaRPr lang="en-US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5884269" y="2993630"/>
            <a:ext cx="996987" cy="553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Загнутый угол 10"/>
          <p:cNvSpPr/>
          <p:nvPr/>
        </p:nvSpPr>
        <p:spPr>
          <a:xfrm>
            <a:off x="4572000" y="3593730"/>
            <a:ext cx="3678540" cy="11517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Філологічні праці (Данте)</a:t>
            </a:r>
          </a:p>
          <a:p>
            <a:pPr algn="ctr"/>
            <a:r>
              <a:rPr lang="uk-UA" dirty="0" smtClean="0"/>
              <a:t>Соціальні утопії (</a:t>
            </a:r>
            <a:r>
              <a:rPr lang="uk-UA" dirty="0" err="1" smtClean="0"/>
              <a:t>Т.Мор</a:t>
            </a:r>
            <a:r>
              <a:rPr lang="uk-UA" dirty="0" smtClean="0"/>
              <a:t>, </a:t>
            </a:r>
            <a:r>
              <a:rPr lang="uk-UA" dirty="0" err="1" smtClean="0"/>
              <a:t>Т.Кампанелла</a:t>
            </a:r>
            <a:r>
              <a:rPr lang="uk-UA" dirty="0" smtClean="0"/>
              <a:t>, </a:t>
            </a:r>
            <a:r>
              <a:rPr lang="uk-UA" dirty="0" err="1" smtClean="0"/>
              <a:t>Ф.Бекон</a:t>
            </a:r>
            <a:r>
              <a:rPr lang="uk-UA" dirty="0" smtClean="0"/>
              <a:t>) – розуміння суспільного блага</a:t>
            </a:r>
          </a:p>
          <a:p>
            <a:pPr algn="ctr"/>
            <a:r>
              <a:rPr lang="uk-UA" dirty="0" smtClean="0"/>
              <a:t>Політичні теорії (</a:t>
            </a:r>
            <a:r>
              <a:rPr lang="uk-UA" dirty="0" err="1" smtClean="0"/>
              <a:t>Н.Макіавеллі</a:t>
            </a:r>
            <a:r>
              <a:rPr lang="uk-UA" dirty="0" smtClean="0"/>
              <a:t>) – роль державця</a:t>
            </a:r>
            <a:endParaRPr lang="en-US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-8693" y="3674611"/>
            <a:ext cx="2137829" cy="1444723"/>
          </a:xfrm>
          <a:prstGeom prst="rect">
            <a:avLst/>
          </a:prstGeom>
        </p:spPr>
      </p:pic>
      <p:pic>
        <p:nvPicPr>
          <p:cNvPr id="13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55" y="6873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538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Аристократизм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0805" y="3324160"/>
            <a:ext cx="1644476" cy="1228427"/>
          </a:xfrm>
        </p:spPr>
        <p:txBody>
          <a:bodyPr/>
          <a:lstStyle/>
          <a:p>
            <a:pPr algn="ctr"/>
            <a:r>
              <a:rPr lang="uk-UA" dirty="0" smtClean="0"/>
              <a:t>Томас Мор «Утопія»</a:t>
            </a:r>
            <a:endParaRPr lang="en-US" dirty="0"/>
          </a:p>
        </p:txBody>
      </p:sp>
      <p:pic>
        <p:nvPicPr>
          <p:cNvPr id="8194" name="Picture 2" descr="ÐÐ°ÑÑÐ¸Ð½ÐºÐ¸ Ð¿Ð¾ Ð·Ð°Ð¿ÑÐ¾ÑÑ ÑÑÐ¾Ð¿Ð¸Ñ ÑÐ¾Ð¼Ð°Ñ Ð¼Ð¾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2" y="162070"/>
            <a:ext cx="2504659" cy="338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771" y="525624"/>
            <a:ext cx="1905000" cy="2943225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3579313"/>
            <a:ext cx="2137829" cy="1444723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06" y="4386976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arnolfini 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42" y="300522"/>
            <a:ext cx="3452277" cy="473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2" y="357794"/>
            <a:ext cx="5368200" cy="857400"/>
          </a:xfrm>
        </p:spPr>
        <p:txBody>
          <a:bodyPr/>
          <a:lstStyle/>
          <a:p>
            <a:r>
              <a:rPr lang="uk-UA" dirty="0" smtClean="0"/>
              <a:t>Жанри (орієнтація на зображення індивідуума)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Портрет</a:t>
            </a:r>
          </a:p>
          <a:p>
            <a:r>
              <a:rPr lang="uk-UA" dirty="0" smtClean="0"/>
              <a:t>Автобіографія</a:t>
            </a:r>
          </a:p>
          <a:p>
            <a:r>
              <a:rPr lang="uk-UA" dirty="0" smtClean="0"/>
              <a:t>Памфлет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07962" y="3698777"/>
            <a:ext cx="2137829" cy="1444723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97" y="3695289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0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 dirty="0"/>
          </a:p>
        </p:txBody>
      </p:sp>
      <p:pic>
        <p:nvPicPr>
          <p:cNvPr id="6" name="animated-thank-you-image-011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7900" y="1396677"/>
            <a:ext cx="4641347" cy="182905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3555052"/>
            <a:ext cx="2137829" cy="1444723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98" y="4273926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en-US"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457200" algn="ctr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uk-UA" dirty="0" smtClean="0"/>
              <a:t>Періодизація та соціокультурні підвалини становлення ренесансного типу культури.</a:t>
            </a:r>
            <a:endParaRPr lang="uk-UA" dirty="0" smtClean="0"/>
          </a:p>
          <a:p>
            <a:pPr lvl="0" indent="-457200" algn="ctr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uk-UA" dirty="0" smtClean="0"/>
              <a:t>Гуманізм </a:t>
            </a:r>
            <a:r>
              <a:rPr lang="uk-UA" dirty="0" smtClean="0"/>
              <a:t>як ідейна основа </a:t>
            </a:r>
            <a:r>
              <a:rPr lang="uk-UA" dirty="0" smtClean="0"/>
              <a:t>Відродження</a:t>
            </a:r>
          </a:p>
          <a:p>
            <a:pPr lvl="0" indent="-457200" algn="ctr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uk-UA" dirty="0" smtClean="0"/>
              <a:t>Концепція світу та людини у Ренесансі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3590002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3" y="257589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3698777"/>
            <a:ext cx="2137829" cy="14447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600" y="1444171"/>
            <a:ext cx="8923452" cy="3019310"/>
          </a:xfrm>
        </p:spPr>
        <p:txBody>
          <a:bodyPr/>
          <a:lstStyle/>
          <a:p>
            <a:r>
              <a:rPr lang="uk-UA" sz="2200" dirty="0" err="1" smtClean="0"/>
              <a:t>Пинский</a:t>
            </a:r>
            <a:r>
              <a:rPr lang="uk-UA" sz="2200" dirty="0" smtClean="0"/>
              <a:t> Л. </a:t>
            </a:r>
            <a:r>
              <a:rPr lang="uk-UA" sz="2200" dirty="0" err="1" smtClean="0"/>
              <a:t>Ренессанс</a:t>
            </a:r>
            <a:r>
              <a:rPr lang="uk-UA" sz="2200" dirty="0" smtClean="0"/>
              <a:t>. </a:t>
            </a:r>
            <a:r>
              <a:rPr lang="ru-RU" sz="2200" dirty="0" smtClean="0"/>
              <a:t>Барокко. Просвещение</a:t>
            </a:r>
            <a:r>
              <a:rPr lang="ru-RU" sz="2200" dirty="0" smtClean="0"/>
              <a:t>. М., 2002.</a:t>
            </a:r>
          </a:p>
          <a:p>
            <a:r>
              <a:rPr lang="ru-RU" sz="2200" dirty="0" err="1" smtClean="0"/>
              <a:t>Торкут</a:t>
            </a:r>
            <a:r>
              <a:rPr lang="ru-RU" sz="2200" dirty="0" smtClean="0"/>
              <a:t> </a:t>
            </a:r>
            <a:r>
              <a:rPr lang="ru-RU" sz="2200" dirty="0" smtClean="0"/>
              <a:t>Н.М. </a:t>
            </a:r>
            <a:r>
              <a:rPr lang="ru-RU" sz="2200" dirty="0" err="1" smtClean="0"/>
              <a:t>Відродження</a:t>
            </a:r>
            <a:r>
              <a:rPr lang="ru-RU" sz="2200" dirty="0" smtClean="0"/>
              <a:t> . </a:t>
            </a:r>
            <a:r>
              <a:rPr lang="ru-RU" sz="2200" i="1" dirty="0"/>
              <a:t>Лексикон </a:t>
            </a:r>
            <a:r>
              <a:rPr lang="ru-RU" sz="2200" i="1" dirty="0" err="1"/>
              <a:t>порівняльного</a:t>
            </a:r>
            <a:r>
              <a:rPr lang="ru-RU" sz="2200" i="1" dirty="0"/>
              <a:t> та </a:t>
            </a:r>
            <a:r>
              <a:rPr lang="ru-RU" sz="2200" i="1" dirty="0" err="1"/>
              <a:t>загального</a:t>
            </a:r>
            <a:r>
              <a:rPr lang="ru-RU" sz="2200" i="1" dirty="0"/>
              <a:t> </a:t>
            </a:r>
            <a:r>
              <a:rPr lang="ru-RU" sz="2200" i="1" dirty="0" err="1"/>
              <a:t>літературознавства</a:t>
            </a:r>
            <a:r>
              <a:rPr lang="ru-RU" sz="2200" dirty="0"/>
              <a:t>. </a:t>
            </a:r>
            <a:r>
              <a:rPr lang="ru-RU" sz="2200" dirty="0" err="1" smtClean="0"/>
              <a:t>Чернівці</a:t>
            </a:r>
            <a:r>
              <a:rPr lang="ru-RU" sz="2200" dirty="0"/>
              <a:t>: </a:t>
            </a:r>
            <a:r>
              <a:rPr lang="ru-RU" sz="2200" dirty="0" err="1"/>
              <a:t>Золоті</a:t>
            </a:r>
            <a:r>
              <a:rPr lang="ru-RU" sz="2200" dirty="0"/>
              <a:t> </a:t>
            </a:r>
            <a:r>
              <a:rPr lang="ru-RU" sz="2200" dirty="0" err="1"/>
              <a:t>литаври</a:t>
            </a:r>
            <a:r>
              <a:rPr lang="ru-RU" sz="2200" dirty="0"/>
              <a:t>, 2001. </a:t>
            </a:r>
            <a:r>
              <a:rPr lang="ru-RU" sz="2200" dirty="0" smtClean="0"/>
              <a:t>С.94-98</a:t>
            </a:r>
            <a:r>
              <a:rPr lang="ru-RU" sz="2200" dirty="0"/>
              <a:t>. </a:t>
            </a:r>
            <a:endParaRPr lang="ru-RU" sz="2200" dirty="0" smtClean="0"/>
          </a:p>
          <a:p>
            <a:r>
              <a:rPr lang="ru-RU" sz="2200" dirty="0" err="1" smtClean="0"/>
              <a:t>Пуришев</a:t>
            </a:r>
            <a:r>
              <a:rPr lang="ru-RU" sz="2200" dirty="0" smtClean="0"/>
              <a:t> Б.И. Литература эпохи Возрождения. Идея «универсального человека». М., 1996.</a:t>
            </a:r>
            <a:r>
              <a:rPr lang="en-US" sz="2200" dirty="0"/>
              <a:t> </a:t>
            </a:r>
            <a:r>
              <a:rPr lang="en-US" sz="2200" dirty="0">
                <a:hlinkClick r:id="rId5"/>
              </a:rPr>
              <a:t>http://</a:t>
            </a:r>
            <a:r>
              <a:rPr lang="en-US" sz="2200" dirty="0" smtClean="0">
                <a:hlinkClick r:id="rId5"/>
              </a:rPr>
              <a:t>svr-lit.ru/svr-lit/purishev/index.htm</a:t>
            </a:r>
            <a:endParaRPr lang="uk-UA" sz="2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giph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14946" y="-60779"/>
            <a:ext cx="2810107" cy="1579280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53" y="422085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8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-76782" y="3698777"/>
            <a:ext cx="2137829" cy="14447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24" y="0"/>
            <a:ext cx="5368200" cy="857400"/>
          </a:xfrm>
        </p:spPr>
        <p:txBody>
          <a:bodyPr/>
          <a:lstStyle/>
          <a:p>
            <a:r>
              <a:rPr lang="uk-UA" dirty="0" smtClean="0"/>
              <a:t>Література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4021" y="1375090"/>
            <a:ext cx="8781032" cy="3926009"/>
          </a:xfrm>
        </p:spPr>
        <p:txBody>
          <a:bodyPr/>
          <a:lstStyle/>
          <a:p>
            <a:r>
              <a:rPr lang="ru-RU" sz="1800" dirty="0" err="1" smtClean="0"/>
              <a:t>Делюмо</a:t>
            </a:r>
            <a:r>
              <a:rPr lang="ru-RU" sz="1800" dirty="0" smtClean="0"/>
              <a:t> </a:t>
            </a:r>
            <a:r>
              <a:rPr lang="ru-RU" sz="1800" dirty="0"/>
              <a:t>Ж. Цивилизация Возрождения. Пер. с франц. И. </a:t>
            </a:r>
            <a:r>
              <a:rPr lang="ru-RU" sz="1800" dirty="0" err="1"/>
              <a:t>Эльфонд</a:t>
            </a:r>
            <a:r>
              <a:rPr lang="ru-RU" sz="1800" dirty="0"/>
              <a:t>. - Екатеринбург: У-Фактория, 2006. 720 с. </a:t>
            </a:r>
            <a:r>
              <a:rPr lang="ru-RU" sz="1800" dirty="0" err="1"/>
              <a:t>Покликання</a:t>
            </a:r>
            <a:r>
              <a:rPr lang="ru-RU" sz="1800" dirty="0"/>
              <a:t> для </a:t>
            </a:r>
            <a:r>
              <a:rPr lang="ru-RU" sz="1800" dirty="0" err="1"/>
              <a:t>скачування</a:t>
            </a:r>
            <a:r>
              <a:rPr lang="ru-RU" sz="1800" dirty="0"/>
              <a:t>: </a:t>
            </a:r>
            <a:r>
              <a:rPr lang="ru-RU" sz="1800" dirty="0">
                <a:hlinkClick r:id="rId5"/>
              </a:rPr>
              <a:t>https://</a:t>
            </a:r>
            <a:r>
              <a:rPr lang="ru-RU" sz="1800" dirty="0" smtClean="0">
                <a:hlinkClick r:id="rId5"/>
              </a:rPr>
              <a:t>www.rulit.me/author/delyumo-zhan/civilizaciya-vozrozhdeniya-get-295484.html</a:t>
            </a:r>
            <a:endParaRPr lang="ru-RU" sz="1800" dirty="0" smtClean="0"/>
          </a:p>
          <a:p>
            <a:r>
              <a:rPr lang="ru-RU" sz="1800" dirty="0" smtClean="0"/>
              <a:t>Козлик </a:t>
            </a:r>
            <a:r>
              <a:rPr lang="ru-RU" sz="1800" dirty="0"/>
              <a:t>І. В. СВІТОВА ЛІТЕРАТУРА ДОБИ СЕРЕДНЬОВІЧЧЯ ТА ЕПОХИ ВІДРОДЖЕННЯ «КАРТИНА СВІТУ» ЕСТЕТИКА ПОЕТИКА. </a:t>
            </a:r>
            <a:r>
              <a:rPr lang="ru-RU" sz="1800" dirty="0" err="1"/>
              <a:t>Івано-Франківськ</a:t>
            </a:r>
            <a:r>
              <a:rPr lang="ru-RU" sz="1800" dirty="0"/>
              <a:t>: СИМФОНІЯ ФОРТЕ, 2011. 344 с. </a:t>
            </a:r>
            <a:r>
              <a:rPr lang="ru-RU" sz="1800" dirty="0" err="1"/>
              <a:t>Покликання</a:t>
            </a:r>
            <a:r>
              <a:rPr lang="ru-RU" sz="1800" dirty="0"/>
              <a:t> для </a:t>
            </a:r>
            <a:r>
              <a:rPr lang="ru-RU" sz="1800" dirty="0" err="1"/>
              <a:t>скачування</a:t>
            </a:r>
            <a:r>
              <a:rPr lang="ru-RU" sz="1800" dirty="0"/>
              <a:t>: http://kozlyk.pu.if.ua/depart/ihor.kozlyk/resource/file/pdf/Світова%20література%20Середньовіччя%20та%20Відродження%20-%202011.pdf</a:t>
            </a:r>
          </a:p>
          <a:p>
            <a:endParaRPr lang="ru-RU" sz="220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giph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14946" y="-60779"/>
            <a:ext cx="2810107" cy="1579280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41" y="4386976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8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1409991" y="1583350"/>
            <a:ext cx="6220059" cy="2353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" sz="3200" b="0" dirty="0"/>
              <a:t>1</a:t>
            </a:r>
            <a:r>
              <a:rPr lang="uk-UA" sz="3200" b="0" dirty="0"/>
              <a:t>. </a:t>
            </a:r>
            <a:r>
              <a:rPr lang="uk-UA" sz="3200" dirty="0"/>
              <a:t>Періодизація та соціокультурні підвалини становлення ренесансного типу культури.</a:t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0"/>
            <a:ext cx="2137829" cy="144472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4213825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Хронологічні </a:t>
            </a:r>
            <a:r>
              <a:rPr lang="uk-UA" dirty="0" smtClean="0"/>
              <a:t>та географічні межі</a:t>
            </a:r>
            <a:endParaRPr lang="uk-UA" dirty="0"/>
          </a:p>
          <a:p>
            <a:r>
              <a:rPr lang="uk-UA" dirty="0" smtClean="0"/>
              <a:t>Соціальна </a:t>
            </a:r>
            <a:r>
              <a:rPr lang="uk-UA" dirty="0"/>
              <a:t>основа Ренесансу</a:t>
            </a:r>
          </a:p>
          <a:p>
            <a:r>
              <a:rPr lang="uk-UA" dirty="0"/>
              <a:t>Винахід книгодрукування (</a:t>
            </a:r>
            <a:r>
              <a:rPr lang="uk-UA" dirty="0" err="1"/>
              <a:t>Гуттенберг</a:t>
            </a:r>
            <a:r>
              <a:rPr lang="uk-UA" dirty="0"/>
              <a:t>, біля 1440 р.)</a:t>
            </a:r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462599" y="1759790"/>
            <a:ext cx="3228024" cy="2379183"/>
          </a:xfrm>
        </p:spPr>
        <p:txBody>
          <a:bodyPr/>
          <a:lstStyle/>
          <a:p>
            <a:r>
              <a:rPr lang="uk-UA" dirty="0" smtClean="0"/>
              <a:t>Географічні відкриття (колоніалізм, розширення бачення світу)</a:t>
            </a:r>
            <a:endParaRPr lang="uk-UA" dirty="0"/>
          </a:p>
          <a:p>
            <a:r>
              <a:rPr lang="uk-UA" dirty="0"/>
              <a:t>Розвиток </a:t>
            </a:r>
            <a:r>
              <a:rPr lang="uk-UA" dirty="0" smtClean="0"/>
              <a:t>науки</a:t>
            </a:r>
          </a:p>
          <a:p>
            <a:r>
              <a:rPr lang="uk-UA" dirty="0" smtClean="0"/>
              <a:t>Реформація </a:t>
            </a:r>
            <a:endParaRPr lang="uk-UA" dirty="0"/>
          </a:p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  <p:pic>
        <p:nvPicPr>
          <p:cNvPr id="6" name="Picture 2" descr="ÐÐ°ÑÑÐ¸Ð½ÐºÐ¸ Ð¿Ð¾ Ð·Ð°Ð¿ÑÐ¾ÑÑ Renaissance literatu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44"/>
            <a:ext cx="1557592" cy="21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uttenber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2000" y="3618388"/>
            <a:ext cx="2032000" cy="1524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81036" y="3618388"/>
            <a:ext cx="2137829" cy="1444723"/>
          </a:xfrm>
          <a:prstGeom prst="rect">
            <a:avLst/>
          </a:prstGeom>
        </p:spPr>
      </p:pic>
      <p:pic>
        <p:nvPicPr>
          <p:cNvPr id="11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26" y="420861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640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Ренесанс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29" y="1357832"/>
            <a:ext cx="3126900" cy="3255000"/>
          </a:xfrm>
        </p:spPr>
        <p:txBody>
          <a:bodyPr/>
          <a:lstStyle/>
          <a:p>
            <a:r>
              <a:rPr lang="uk-UA" dirty="0" smtClean="0"/>
              <a:t>Відродження античності</a:t>
            </a:r>
          </a:p>
          <a:p>
            <a:r>
              <a:rPr lang="uk-UA" dirty="0" smtClean="0"/>
              <a:t>Творення загальнолюдських цінностей</a:t>
            </a:r>
          </a:p>
          <a:p>
            <a:r>
              <a:rPr lang="uk-UA" dirty="0" smtClean="0"/>
              <a:t>Увага до реального, земного світу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048587" y="1494901"/>
            <a:ext cx="3618913" cy="3255000"/>
          </a:xfrm>
        </p:spPr>
        <p:txBody>
          <a:bodyPr/>
          <a:lstStyle/>
          <a:p>
            <a:r>
              <a:rPr lang="uk-UA" dirty="0"/>
              <a:t>ВІДРОДЖЕННЯ , або РЕНЕСАНС — самобутня цілісна історико-культурна доба переходу від Середньовіччя до Нового часу. </a:t>
            </a:r>
            <a:endParaRPr lang="uk-UA" dirty="0" smtClean="0"/>
          </a:p>
          <a:p>
            <a:r>
              <a:rPr lang="en-US" dirty="0" smtClean="0"/>
              <a:t>XIV –</a:t>
            </a:r>
            <a:r>
              <a:rPr lang="uk-UA" dirty="0" smtClean="0"/>
              <a:t> </a:t>
            </a:r>
            <a:r>
              <a:rPr lang="uk-UA" dirty="0" err="1" smtClean="0"/>
              <a:t>поч</a:t>
            </a:r>
            <a:r>
              <a:rPr lang="uk-UA" dirty="0" smtClean="0"/>
              <a:t>.</a:t>
            </a:r>
            <a:r>
              <a:rPr lang="en-US" dirty="0" smtClean="0"/>
              <a:t> XVII</a:t>
            </a:r>
            <a:r>
              <a:rPr lang="uk-UA" dirty="0" smtClean="0"/>
              <a:t>ст.</a:t>
            </a:r>
          </a:p>
          <a:p>
            <a:r>
              <a:rPr lang="uk-UA" dirty="0" smtClean="0"/>
              <a:t>Країни Західної Європи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  <p:pic>
        <p:nvPicPr>
          <p:cNvPr id="1026" name="Picture 2" descr="ÐÐ°ÑÑÐ¸Ð½ÐºÐ¸ Ð¿Ð¾ Ð·Ð°Ð¿ÑÐ¾ÑÑ ÐÐ¾Ð½Ð° ÐÐ¸Ð·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39" y="3206132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979672" y="3698777"/>
            <a:ext cx="2137829" cy="1444723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9" y="231649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7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887899" y="434575"/>
            <a:ext cx="6376601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sz="2800" b="1" dirty="0" smtClean="0"/>
              <a:t>Ренесанс в Італії </a:t>
            </a:r>
            <a:r>
              <a:rPr lang="en-US" sz="2800" b="1" dirty="0" smtClean="0"/>
              <a:t>XIV </a:t>
            </a:r>
            <a:r>
              <a:rPr lang="en-US" sz="2800" b="1" dirty="0"/>
              <a:t>– XVI </a:t>
            </a:r>
            <a:r>
              <a:rPr lang="uk-UA" sz="2800" b="1" dirty="0"/>
              <a:t> ст.</a:t>
            </a:r>
            <a:endParaRPr sz="2800" b="1"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1157" y="1140034"/>
            <a:ext cx="8933289" cy="4119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✣"/>
            </a:pPr>
            <a:r>
              <a:rPr lang="uk-UA" dirty="0" smtClean="0"/>
              <a:t>Понад 250 років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✣"/>
            </a:pPr>
            <a:r>
              <a:rPr lang="uk-UA" dirty="0" smtClean="0"/>
              <a:t>Одна з останніх держав, які з</a:t>
            </a:r>
            <a:r>
              <a:rPr lang="en-US" dirty="0" smtClean="0"/>
              <a:t>’</a:t>
            </a:r>
            <a:r>
              <a:rPr lang="uk-UA" dirty="0" smtClean="0"/>
              <a:t>явилися на політичній карті Європи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✣"/>
            </a:pPr>
            <a:r>
              <a:rPr lang="uk-UA" dirty="0" smtClean="0"/>
              <a:t>Географічне положення</a:t>
            </a:r>
          </a:p>
          <a:p>
            <a:pPr lvl="8" indent="-381000">
              <a:spcBef>
                <a:spcPts val="600"/>
              </a:spcBef>
              <a:buSzPts val="2400"/>
              <a:buChar char="✣"/>
            </a:pPr>
            <a:r>
              <a:rPr lang="uk-UA" dirty="0" smtClean="0"/>
              <a:t>(ремісницьке </a:t>
            </a:r>
            <a:r>
              <a:rPr lang="uk-UA" dirty="0"/>
              <a:t>виробництво, банківська та лихварська буржуазія, морська торгівля)   </a:t>
            </a:r>
          </a:p>
          <a:p>
            <a:pPr lvl="8" indent="-381000">
              <a:spcBef>
                <a:spcPts val="600"/>
              </a:spcBef>
              <a:buSzPts val="2400"/>
              <a:buChar char="✣"/>
            </a:pPr>
            <a:endParaRPr lang="uk-UA" dirty="0" smtClean="0"/>
          </a:p>
          <a:p>
            <a:pPr lvl="8" indent="-381000">
              <a:spcBef>
                <a:spcPts val="600"/>
              </a:spcBef>
              <a:buSzPts val="2400"/>
              <a:buChar char="✣"/>
            </a:pPr>
            <a:endParaRPr lang="uk-UA" dirty="0"/>
          </a:p>
          <a:p>
            <a:pPr lvl="8" indent="-381000">
              <a:spcBef>
                <a:spcPts val="600"/>
              </a:spcBef>
              <a:buSzPts val="2400"/>
              <a:buChar char="✣"/>
            </a:pPr>
            <a:r>
              <a:rPr lang="uk-UA" dirty="0" smtClean="0"/>
              <a:t>Попит на італійські товари (інтенсифікація ремісництва)</a:t>
            </a:r>
            <a:endParaRPr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Стрелка вправо 1"/>
          <p:cNvSpPr/>
          <p:nvPr/>
        </p:nvSpPr>
        <p:spPr>
          <a:xfrm>
            <a:off x="4098598" y="2306796"/>
            <a:ext cx="1248937" cy="505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блако 6"/>
          <p:cNvSpPr/>
          <p:nvPr/>
        </p:nvSpPr>
        <p:spPr>
          <a:xfrm>
            <a:off x="5289478" y="2044295"/>
            <a:ext cx="2744179" cy="101821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098598" y="3574378"/>
            <a:ext cx="1248937" cy="505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Location vacances &lt;strong&gt;Florence&lt;/strong&gt;, Location &lt;strong&gt;Florence&lt;/strong&gt; – IH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1" y="2950351"/>
            <a:ext cx="2788492" cy="2091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9786" y="2270652"/>
            <a:ext cx="2485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розвиток міст</a:t>
            </a:r>
            <a:endParaRPr lang="en-US" sz="2400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1157" y="83490"/>
            <a:ext cx="1788256" cy="1208485"/>
          </a:xfrm>
          <a:prstGeom prst="rect">
            <a:avLst/>
          </a:prstGeom>
        </p:spPr>
      </p:pic>
      <p:pic>
        <p:nvPicPr>
          <p:cNvPr id="11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86" y="7165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uiExpand="1" build="p"/>
      <p:bldP spid="2" grpId="0" animBg="1"/>
      <p:bldP spid="7" grpId="0" animBg="1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Dol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693</Words>
  <Application>Microsoft Office PowerPoint</Application>
  <PresentationFormat>Экран (16:9)</PresentationFormat>
  <Paragraphs>138</Paragraphs>
  <Slides>26</Slides>
  <Notes>9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Libre Baskerville</vt:lpstr>
      <vt:lpstr>Cinzel</vt:lpstr>
      <vt:lpstr>Arial</vt:lpstr>
      <vt:lpstr>Dolabella template</vt:lpstr>
      <vt:lpstr>Аксіологічні системи європейського Відродження і Реформації. </vt:lpstr>
      <vt:lpstr>Ренесанс у рецепції ХХ – ХХІ ст.</vt:lpstr>
      <vt:lpstr>План</vt:lpstr>
      <vt:lpstr>Література</vt:lpstr>
      <vt:lpstr>Література</vt:lpstr>
      <vt:lpstr>1. Періодизація та соціокультурні підвалини становлення ренесансного типу культури. </vt:lpstr>
      <vt:lpstr>Презентация PowerPoint</vt:lpstr>
      <vt:lpstr>Ренесанс</vt:lpstr>
      <vt:lpstr>Ренесанс в Італії XIV – XVI  ст.</vt:lpstr>
      <vt:lpstr>Презентация PowerPoint</vt:lpstr>
      <vt:lpstr>Чому Італія?</vt:lpstr>
      <vt:lpstr> 2. Гуманізм як ідейна основа Відродження</vt:lpstr>
      <vt:lpstr>Гуманізм (ХІХ ст.)</vt:lpstr>
      <vt:lpstr>Studia humanitatis</vt:lpstr>
      <vt:lpstr>Гуманізм</vt:lpstr>
      <vt:lpstr>Народження нового типу мистецтва</vt:lpstr>
      <vt:lpstr>Античність</vt:lpstr>
      <vt:lpstr>3. Концепція світу та людини у Ренесансі</vt:lpstr>
      <vt:lpstr>Ідеал людини ренесансців</vt:lpstr>
      <vt:lpstr>ЛЮДИНА</vt:lpstr>
      <vt:lpstr>Альберті </vt:lpstr>
      <vt:lpstr>Індивідуалізм </vt:lpstr>
      <vt:lpstr>Увага до реального, земного світу </vt:lpstr>
      <vt:lpstr>Аристократизм</vt:lpstr>
      <vt:lpstr>Жанри (орієнтація на зображення індивідуума)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ПК</dc:creator>
  <cp:lastModifiedBy>ПК</cp:lastModifiedBy>
  <cp:revision>72</cp:revision>
  <dcterms:modified xsi:type="dcterms:W3CDTF">2018-11-05T22:09:36Z</dcterms:modified>
</cp:coreProperties>
</file>