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9" autoAdjust="0"/>
  </p:normalViewPr>
  <p:slideViewPr>
    <p:cSldViewPr>
      <p:cViewPr varScale="1">
        <p:scale>
          <a:sx n="85" d="100"/>
          <a:sy n="85" d="100"/>
        </p:scale>
        <p:origin x="-10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22.09.2014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22.09.2014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22.09.2014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22.09.2014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22.09.2014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22.09.2014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22.09.2014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1340768"/>
            <a:ext cx="5867484" cy="158417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uk-UA" dirty="0">
                <a:solidFill>
                  <a:srgbClr val="00B0F0"/>
                </a:solidFill>
              </a:rPr>
              <a:t>Методика розвитку критичного </a:t>
            </a:r>
            <a:r>
              <a:rPr lang="uk-UA" dirty="0" smtClean="0">
                <a:solidFill>
                  <a:srgbClr val="00B0F0"/>
                </a:solidFill>
              </a:rPr>
              <a:t>мислення</a:t>
            </a:r>
            <a:endParaRPr lang="ru-RU" dirty="0">
              <a:solidFill>
                <a:srgbClr val="00B0F0"/>
              </a:solidFill>
            </a:endParaRPr>
          </a:p>
        </p:txBody>
      </p:sp>
      <p:sp>
        <p:nvSpPr>
          <p:cNvPr id="3" name="Подзаголовок 2"/>
          <p:cNvSpPr>
            <a:spLocks noGrp="1"/>
          </p:cNvSpPr>
          <p:nvPr>
            <p:ph type="subTitle" idx="1"/>
          </p:nvPr>
        </p:nvSpPr>
        <p:spPr>
          <a:xfrm>
            <a:off x="3923928" y="3140968"/>
            <a:ext cx="3888432" cy="2448272"/>
          </a:xfrm>
        </p:spPr>
        <p:txBody>
          <a:bodyPr>
            <a:normAutofit fontScale="92500" lnSpcReduction="20000"/>
          </a:bodyPr>
          <a:lstStyle/>
          <a:p>
            <a:pPr algn="r">
              <a:spcBef>
                <a:spcPts val="720"/>
              </a:spcBef>
              <a:spcAft>
                <a:spcPts val="0"/>
              </a:spcAft>
            </a:pPr>
            <a:r>
              <a:rPr lang="uk-UA" dirty="0">
                <a:solidFill>
                  <a:schemeClr val="tx1"/>
                </a:solidFill>
                <a:latin typeface="Calibri"/>
                <a:ea typeface="Times New Roman"/>
              </a:rPr>
              <a:t>Виконав:</a:t>
            </a:r>
            <a:endParaRPr lang="ru-RU" sz="1050" dirty="0">
              <a:solidFill>
                <a:schemeClr val="tx1"/>
              </a:solidFill>
              <a:latin typeface="Times New Roman"/>
              <a:ea typeface="Times New Roman"/>
            </a:endParaRPr>
          </a:p>
          <a:p>
            <a:pPr algn="r">
              <a:spcBef>
                <a:spcPts val="720"/>
              </a:spcBef>
              <a:spcAft>
                <a:spcPts val="0"/>
              </a:spcAft>
            </a:pPr>
            <a:r>
              <a:rPr lang="uk-UA" dirty="0">
                <a:solidFill>
                  <a:schemeClr val="tx1"/>
                </a:solidFill>
                <a:latin typeface="Calibri"/>
                <a:ea typeface="Times New Roman"/>
              </a:rPr>
              <a:t>студент групи 7.23213-1</a:t>
            </a:r>
            <a:endParaRPr lang="ru-RU" sz="1050" dirty="0">
              <a:solidFill>
                <a:schemeClr val="tx1"/>
              </a:solidFill>
              <a:latin typeface="Times New Roman"/>
              <a:ea typeface="Times New Roman"/>
            </a:endParaRPr>
          </a:p>
          <a:p>
            <a:pPr algn="r">
              <a:spcBef>
                <a:spcPts val="720"/>
              </a:spcBef>
              <a:spcAft>
                <a:spcPts val="0"/>
              </a:spcAft>
            </a:pPr>
            <a:r>
              <a:rPr lang="uk-UA" dirty="0">
                <a:solidFill>
                  <a:schemeClr val="tx1"/>
                </a:solidFill>
                <a:latin typeface="Calibri"/>
                <a:ea typeface="Times New Roman"/>
              </a:rPr>
              <a:t>Кулик Євген </a:t>
            </a:r>
            <a:r>
              <a:rPr lang="uk-UA" dirty="0" smtClean="0">
                <a:solidFill>
                  <a:schemeClr val="tx1"/>
                </a:solidFill>
                <a:latin typeface="Calibri"/>
                <a:ea typeface="Times New Roman"/>
              </a:rPr>
              <a:t>Павлович</a:t>
            </a:r>
          </a:p>
          <a:p>
            <a:pPr algn="r">
              <a:spcBef>
                <a:spcPts val="720"/>
              </a:spcBef>
              <a:spcAft>
                <a:spcPts val="0"/>
              </a:spcAft>
            </a:pPr>
            <a:endParaRPr lang="ru-RU" sz="1050" dirty="0">
              <a:solidFill>
                <a:schemeClr val="tx1"/>
              </a:solidFill>
              <a:latin typeface="Times New Roman"/>
              <a:ea typeface="Times New Roman"/>
            </a:endParaRPr>
          </a:p>
          <a:p>
            <a:pPr algn="r">
              <a:spcBef>
                <a:spcPts val="720"/>
              </a:spcBef>
              <a:spcAft>
                <a:spcPts val="0"/>
              </a:spcAft>
            </a:pPr>
            <a:r>
              <a:rPr lang="uk-UA" dirty="0">
                <a:solidFill>
                  <a:schemeClr val="tx1"/>
                </a:solidFill>
                <a:latin typeface="Calibri"/>
                <a:ea typeface="Times New Roman"/>
              </a:rPr>
              <a:t>Перевірив:</a:t>
            </a:r>
            <a:endParaRPr lang="ru-RU" sz="1050" dirty="0">
              <a:solidFill>
                <a:schemeClr val="tx1"/>
              </a:solidFill>
              <a:latin typeface="Times New Roman"/>
              <a:ea typeface="Times New Roman"/>
            </a:endParaRPr>
          </a:p>
          <a:p>
            <a:pPr algn="r">
              <a:spcBef>
                <a:spcPts val="720"/>
              </a:spcBef>
              <a:spcAft>
                <a:spcPts val="0"/>
              </a:spcAft>
            </a:pPr>
            <a:r>
              <a:rPr lang="uk-UA" dirty="0">
                <a:solidFill>
                  <a:schemeClr val="tx1"/>
                </a:solidFill>
                <a:latin typeface="Calibri"/>
                <a:ea typeface="Times New Roman"/>
              </a:rPr>
              <a:t>к. п. н., доцент</a:t>
            </a:r>
            <a:endParaRPr lang="ru-RU" sz="1050" dirty="0">
              <a:solidFill>
                <a:schemeClr val="tx1"/>
              </a:solidFill>
              <a:latin typeface="Times New Roman"/>
              <a:ea typeface="Times New Roman"/>
            </a:endParaRPr>
          </a:p>
          <a:p>
            <a:pPr algn="r">
              <a:spcBef>
                <a:spcPts val="720"/>
              </a:spcBef>
              <a:spcAft>
                <a:spcPts val="0"/>
              </a:spcAft>
            </a:pPr>
            <a:r>
              <a:rPr lang="uk-UA" dirty="0" err="1">
                <a:solidFill>
                  <a:schemeClr val="tx1"/>
                </a:solidFill>
                <a:latin typeface="Calibri"/>
                <a:ea typeface="Times New Roman"/>
              </a:rPr>
              <a:t>Терно</a:t>
            </a:r>
            <a:r>
              <a:rPr lang="uk-UA" dirty="0">
                <a:solidFill>
                  <a:schemeClr val="tx1"/>
                </a:solidFill>
                <a:latin typeface="Calibri"/>
                <a:ea typeface="Times New Roman"/>
              </a:rPr>
              <a:t> Сергій </a:t>
            </a:r>
            <a:r>
              <a:rPr lang="uk-UA" dirty="0" smtClean="0">
                <a:solidFill>
                  <a:schemeClr val="tx1"/>
                </a:solidFill>
                <a:latin typeface="Calibri"/>
                <a:ea typeface="Times New Roman"/>
              </a:rPr>
              <a:t>Олександрович</a:t>
            </a:r>
            <a:endParaRPr lang="ru-RU" sz="1050" dirty="0">
              <a:solidFill>
                <a:schemeClr val="tx1"/>
              </a:solidFill>
              <a:latin typeface="Times New Roman"/>
              <a:ea typeface="Times New Roman"/>
            </a:endParaRPr>
          </a:p>
        </p:txBody>
      </p:sp>
    </p:spTree>
    <p:extLst>
      <p:ext uri="{BB962C8B-B14F-4D97-AF65-F5344CB8AC3E}">
        <p14:creationId xmlns:p14="http://schemas.microsoft.com/office/powerpoint/2010/main" val="307005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908720"/>
            <a:ext cx="2448272" cy="811218"/>
          </a:xfrm>
        </p:spPr>
        <p:txBody>
          <a:bodyPr>
            <a:normAutofit/>
          </a:bodyPr>
          <a:lstStyle/>
          <a:p>
            <a:r>
              <a:rPr lang="uk-UA" sz="2400" dirty="0" smtClean="0"/>
              <a:t>2. Осмислення</a:t>
            </a: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62880832"/>
              </p:ext>
            </p:extLst>
          </p:nvPr>
        </p:nvGraphicFramePr>
        <p:xfrm>
          <a:off x="1463675" y="2119313"/>
          <a:ext cx="6196014" cy="3200400"/>
        </p:xfrm>
        <a:graphic>
          <a:graphicData uri="http://schemas.openxmlformats.org/drawingml/2006/table">
            <a:tbl>
              <a:tblPr firstRow="1" bandRow="1">
                <a:tableStyleId>{7DF18680-E054-41AD-8BC1-D1AEF772440D}</a:tableStyleId>
              </a:tblPr>
              <a:tblGrid>
                <a:gridCol w="2065338"/>
                <a:gridCol w="2065338"/>
                <a:gridCol w="2065338"/>
              </a:tblGrid>
              <a:tr h="370840">
                <a:tc>
                  <a:txBody>
                    <a:bodyPr/>
                    <a:lstStyle/>
                    <a:p>
                      <a:r>
                        <a:rPr lang="uk-UA" noProof="0" dirty="0" smtClean="0"/>
                        <a:t>Мета:</a:t>
                      </a:r>
                      <a:endParaRPr lang="uk-UA" noProof="0" dirty="0"/>
                    </a:p>
                  </a:txBody>
                  <a:tcPr/>
                </a:tc>
                <a:tc>
                  <a:txBody>
                    <a:bodyPr/>
                    <a:lstStyle/>
                    <a:p>
                      <a:r>
                        <a:rPr lang="uk-UA" noProof="0" dirty="0" smtClean="0"/>
                        <a:t>Методичні прийоми:</a:t>
                      </a:r>
                      <a:endParaRPr lang="uk-UA" noProof="0" dirty="0"/>
                    </a:p>
                  </a:txBody>
                  <a:tcPr/>
                </a:tc>
                <a:tc>
                  <a:txBody>
                    <a:bodyPr/>
                    <a:lstStyle/>
                    <a:p>
                      <a:r>
                        <a:rPr lang="uk-UA" noProof="0" dirty="0" smtClean="0"/>
                        <a:t>Результат:</a:t>
                      </a:r>
                      <a:endParaRPr lang="uk-UA" noProof="0" dirty="0"/>
                    </a:p>
                  </a:txBody>
                  <a:tcPr/>
                </a:tc>
              </a:tr>
              <a:tr h="370840">
                <a:tc>
                  <a:txBody>
                    <a:bodyPr/>
                    <a:lstStyle/>
                    <a:p>
                      <a:r>
                        <a:rPr lang="uk-UA" noProof="0" dirty="0" smtClean="0"/>
                        <a:t>опанування новим </a:t>
                      </a:r>
                    </a:p>
                    <a:p>
                      <a:r>
                        <a:rPr lang="uk-UA" noProof="0" dirty="0" smtClean="0"/>
                        <a:t>матеріалом, </a:t>
                      </a:r>
                    </a:p>
                    <a:p>
                      <a:r>
                        <a:rPr lang="uk-UA" noProof="0" dirty="0" smtClean="0"/>
                        <a:t>розвиток навичок </a:t>
                      </a:r>
                    </a:p>
                    <a:p>
                      <a:r>
                        <a:rPr lang="uk-UA" noProof="0" dirty="0" smtClean="0"/>
                        <a:t>самостійної роботи, </a:t>
                      </a:r>
                    </a:p>
                    <a:p>
                      <a:r>
                        <a:rPr lang="uk-UA" noProof="0" dirty="0" smtClean="0"/>
                        <a:t>пошукової </a:t>
                      </a:r>
                    </a:p>
                    <a:p>
                      <a:r>
                        <a:rPr lang="uk-UA" noProof="0" dirty="0" smtClean="0"/>
                        <a:t>діяльності тощо</a:t>
                      </a:r>
                    </a:p>
                    <a:p>
                      <a:endParaRPr lang="uk-UA" noProof="0" dirty="0"/>
                    </a:p>
                  </a:txBody>
                  <a:tcPr/>
                </a:tc>
                <a:tc>
                  <a:txBody>
                    <a:bodyPr/>
                    <a:lstStyle/>
                    <a:p>
                      <a:r>
                        <a:rPr lang="uk-UA" noProof="0" dirty="0" smtClean="0"/>
                        <a:t>складання </a:t>
                      </a:r>
                    </a:p>
                    <a:p>
                      <a:r>
                        <a:rPr lang="uk-UA" noProof="0" dirty="0" smtClean="0"/>
                        <a:t>таблиць, графічна </a:t>
                      </a:r>
                    </a:p>
                    <a:p>
                      <a:r>
                        <a:rPr lang="uk-UA" noProof="0" dirty="0" smtClean="0"/>
                        <a:t>організація </a:t>
                      </a:r>
                    </a:p>
                    <a:p>
                      <a:r>
                        <a:rPr lang="uk-UA" noProof="0" dirty="0" smtClean="0"/>
                        <a:t>інформації тощо</a:t>
                      </a:r>
                    </a:p>
                    <a:p>
                      <a:endParaRPr lang="uk-UA" noProof="0" dirty="0"/>
                    </a:p>
                  </a:txBody>
                  <a:tcPr/>
                </a:tc>
                <a:tc>
                  <a:txBody>
                    <a:bodyPr/>
                    <a:lstStyle/>
                    <a:p>
                      <a:r>
                        <a:rPr lang="uk-UA" noProof="0" dirty="0" smtClean="0"/>
                        <a:t>засвоєння нової </a:t>
                      </a:r>
                    </a:p>
                    <a:p>
                      <a:r>
                        <a:rPr lang="uk-UA" noProof="0" dirty="0" smtClean="0"/>
                        <a:t>інформації та </a:t>
                      </a:r>
                    </a:p>
                    <a:p>
                      <a:r>
                        <a:rPr lang="uk-UA" noProof="0" dirty="0" smtClean="0"/>
                        <a:t>способів її </a:t>
                      </a:r>
                    </a:p>
                    <a:p>
                      <a:r>
                        <a:rPr lang="uk-UA" noProof="0" dirty="0" smtClean="0"/>
                        <a:t>набуття та </a:t>
                      </a:r>
                    </a:p>
                    <a:p>
                      <a:r>
                        <a:rPr lang="uk-UA" noProof="0" dirty="0" smtClean="0"/>
                        <a:t>оброблення</a:t>
                      </a:r>
                    </a:p>
                    <a:p>
                      <a:endParaRPr lang="uk-UA" noProof="0" dirty="0"/>
                    </a:p>
                  </a:txBody>
                  <a:tcPr/>
                </a:tc>
              </a:tr>
            </a:tbl>
          </a:graphicData>
        </a:graphic>
      </p:graphicFrame>
    </p:spTree>
    <p:extLst>
      <p:ext uri="{BB962C8B-B14F-4D97-AF65-F5344CB8AC3E}">
        <p14:creationId xmlns:p14="http://schemas.microsoft.com/office/powerpoint/2010/main" val="2015520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908720"/>
            <a:ext cx="2048108" cy="595194"/>
          </a:xfrm>
        </p:spPr>
        <p:txBody>
          <a:bodyPr>
            <a:normAutofit/>
          </a:bodyPr>
          <a:lstStyle/>
          <a:p>
            <a:r>
              <a:rPr lang="uk-UA" sz="2400" dirty="0" smtClean="0"/>
              <a:t>3. Рефлексія</a:t>
            </a: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87738100"/>
              </p:ext>
            </p:extLst>
          </p:nvPr>
        </p:nvGraphicFramePr>
        <p:xfrm>
          <a:off x="1475656" y="1916832"/>
          <a:ext cx="6196014" cy="3749040"/>
        </p:xfrm>
        <a:graphic>
          <a:graphicData uri="http://schemas.openxmlformats.org/drawingml/2006/table">
            <a:tbl>
              <a:tblPr firstRow="1" bandRow="1">
                <a:tableStyleId>{5C22544A-7EE6-4342-B048-85BDC9FD1C3A}</a:tableStyleId>
              </a:tblPr>
              <a:tblGrid>
                <a:gridCol w="2065338"/>
                <a:gridCol w="2065338"/>
                <a:gridCol w="2065338"/>
              </a:tblGrid>
              <a:tr h="370840">
                <a:tc>
                  <a:txBody>
                    <a:bodyPr/>
                    <a:lstStyle/>
                    <a:p>
                      <a:r>
                        <a:rPr lang="uk-UA" noProof="0" dirty="0" smtClean="0"/>
                        <a:t>Мета:</a:t>
                      </a:r>
                      <a:endParaRPr lang="uk-UA" noProof="0" dirty="0"/>
                    </a:p>
                  </a:txBody>
                  <a:tcPr/>
                </a:tc>
                <a:tc>
                  <a:txBody>
                    <a:bodyPr/>
                    <a:lstStyle/>
                    <a:p>
                      <a:r>
                        <a:rPr lang="uk-UA" noProof="0" dirty="0" smtClean="0"/>
                        <a:t>Методичні прийоми:</a:t>
                      </a:r>
                      <a:endParaRPr lang="uk-UA" noProof="0" dirty="0"/>
                    </a:p>
                  </a:txBody>
                  <a:tcPr/>
                </a:tc>
                <a:tc>
                  <a:txBody>
                    <a:bodyPr/>
                    <a:lstStyle/>
                    <a:p>
                      <a:r>
                        <a:rPr lang="uk-UA" noProof="0" dirty="0" smtClean="0"/>
                        <a:t>Результат:</a:t>
                      </a:r>
                      <a:endParaRPr lang="uk-UA" noProof="0" dirty="0"/>
                    </a:p>
                  </a:txBody>
                  <a:tcPr/>
                </a:tc>
              </a:tr>
              <a:tr h="370840">
                <a:tc>
                  <a:txBody>
                    <a:bodyPr/>
                    <a:lstStyle/>
                    <a:p>
                      <a:r>
                        <a:rPr lang="uk-UA" noProof="0" dirty="0" smtClean="0"/>
                        <a:t>підвищення</a:t>
                      </a:r>
                    </a:p>
                    <a:p>
                      <a:r>
                        <a:rPr lang="uk-UA" noProof="0" dirty="0" smtClean="0"/>
                        <a:t>міцності, глибини </a:t>
                      </a:r>
                    </a:p>
                    <a:p>
                      <a:r>
                        <a:rPr lang="uk-UA" noProof="0" dirty="0" smtClean="0"/>
                        <a:t>знань, усвідомлення </a:t>
                      </a:r>
                    </a:p>
                    <a:p>
                      <a:r>
                        <a:rPr lang="uk-UA" noProof="0" dirty="0" smtClean="0"/>
                        <a:t>способів набуття </a:t>
                      </a:r>
                    </a:p>
                    <a:p>
                      <a:r>
                        <a:rPr lang="uk-UA" noProof="0" dirty="0" smtClean="0"/>
                        <a:t>цих знань, </a:t>
                      </a:r>
                    </a:p>
                    <a:p>
                      <a:r>
                        <a:rPr lang="uk-UA" noProof="0" dirty="0" smtClean="0"/>
                        <a:t>формулювання </a:t>
                      </a:r>
                    </a:p>
                    <a:p>
                      <a:r>
                        <a:rPr lang="uk-UA" noProof="0" dirty="0" smtClean="0"/>
                        <a:t>власної думки та </a:t>
                      </a:r>
                    </a:p>
                    <a:p>
                      <a:r>
                        <a:rPr lang="uk-UA" noProof="0" dirty="0" smtClean="0"/>
                        <a:t>ставлення до </a:t>
                      </a:r>
                    </a:p>
                    <a:p>
                      <a:r>
                        <a:rPr lang="uk-UA" noProof="0" dirty="0" smtClean="0"/>
                        <a:t>матеріалу</a:t>
                      </a:r>
                    </a:p>
                    <a:p>
                      <a:endParaRPr lang="uk-UA" noProof="0" dirty="0"/>
                    </a:p>
                  </a:txBody>
                  <a:tcPr/>
                </a:tc>
                <a:tc>
                  <a:txBody>
                    <a:bodyPr/>
                    <a:lstStyle/>
                    <a:p>
                      <a:r>
                        <a:rPr lang="uk-UA" noProof="0" dirty="0" smtClean="0"/>
                        <a:t>написання есе, </a:t>
                      </a:r>
                    </a:p>
                    <a:p>
                      <a:r>
                        <a:rPr lang="uk-UA" noProof="0" dirty="0" smtClean="0"/>
                        <a:t>проведення </a:t>
                      </a:r>
                    </a:p>
                    <a:p>
                      <a:r>
                        <a:rPr lang="uk-UA" noProof="0" dirty="0" smtClean="0"/>
                        <a:t>дискусії, </a:t>
                      </a:r>
                    </a:p>
                    <a:p>
                      <a:r>
                        <a:rPr lang="uk-UA" noProof="0" dirty="0" smtClean="0"/>
                        <a:t>складання схем </a:t>
                      </a:r>
                    </a:p>
                    <a:p>
                      <a:r>
                        <a:rPr lang="uk-UA" noProof="0" dirty="0" smtClean="0"/>
                        <a:t>тощо</a:t>
                      </a:r>
                    </a:p>
                    <a:p>
                      <a:endParaRPr lang="uk-UA" noProof="0" dirty="0"/>
                    </a:p>
                  </a:txBody>
                  <a:tcPr/>
                </a:tc>
                <a:tc>
                  <a:txBody>
                    <a:bodyPr/>
                    <a:lstStyle/>
                    <a:p>
                      <a:r>
                        <a:rPr lang="uk-UA" noProof="0" dirty="0" smtClean="0"/>
                        <a:t>усвідомлення </a:t>
                      </a:r>
                    </a:p>
                    <a:p>
                      <a:r>
                        <a:rPr lang="uk-UA" noProof="0" dirty="0" smtClean="0"/>
                        <a:t>способів набуття </a:t>
                      </a:r>
                    </a:p>
                    <a:p>
                      <a:r>
                        <a:rPr lang="uk-UA" noProof="0" dirty="0" smtClean="0"/>
                        <a:t>та обробки </a:t>
                      </a:r>
                    </a:p>
                    <a:p>
                      <a:r>
                        <a:rPr lang="uk-UA" noProof="0" dirty="0" smtClean="0"/>
                        <a:t>інформації, </a:t>
                      </a:r>
                    </a:p>
                    <a:p>
                      <a:r>
                        <a:rPr lang="uk-UA" noProof="0" dirty="0" smtClean="0"/>
                        <a:t>корекція своїх </a:t>
                      </a:r>
                    </a:p>
                    <a:p>
                      <a:r>
                        <a:rPr lang="uk-UA" noProof="0" dirty="0" smtClean="0"/>
                        <a:t>установок, дій, </a:t>
                      </a:r>
                    </a:p>
                    <a:p>
                      <a:r>
                        <a:rPr lang="uk-UA" noProof="0" dirty="0" smtClean="0"/>
                        <a:t>розмірковувань.</a:t>
                      </a:r>
                    </a:p>
                    <a:p>
                      <a:endParaRPr lang="uk-UA" noProof="0" dirty="0"/>
                    </a:p>
                  </a:txBody>
                  <a:tcPr/>
                </a:tc>
              </a:tr>
            </a:tbl>
          </a:graphicData>
        </a:graphic>
      </p:graphicFrame>
    </p:spTree>
    <p:extLst>
      <p:ext uri="{BB962C8B-B14F-4D97-AF65-F5344CB8AC3E}">
        <p14:creationId xmlns:p14="http://schemas.microsoft.com/office/powerpoint/2010/main" val="4119298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6965245" cy="883226"/>
          </a:xfrm>
        </p:spPr>
        <p:txBody>
          <a:bodyPr>
            <a:normAutofit/>
          </a:bodyPr>
          <a:lstStyle/>
          <a:p>
            <a:r>
              <a:rPr lang="uk-UA" sz="2400" b="1" dirty="0" smtClean="0"/>
              <a:t>Характер запитань, що сприяють розвитку критичного мислення</a:t>
            </a:r>
            <a:endParaRPr lang="uk-UA" sz="2400" b="1" dirty="0"/>
          </a:p>
        </p:txBody>
      </p:sp>
      <p:sp>
        <p:nvSpPr>
          <p:cNvPr id="3" name="Объект 2"/>
          <p:cNvSpPr>
            <a:spLocks noGrp="1"/>
          </p:cNvSpPr>
          <p:nvPr>
            <p:ph sz="quarter" idx="13"/>
          </p:nvPr>
        </p:nvSpPr>
        <p:spPr>
          <a:xfrm>
            <a:off x="1043608" y="1628801"/>
            <a:ext cx="7200800" cy="2016223"/>
          </a:xfrm>
        </p:spPr>
        <p:txBody>
          <a:bodyPr>
            <a:normAutofit fontScale="92500" lnSpcReduction="10000"/>
          </a:bodyPr>
          <a:lstStyle/>
          <a:p>
            <a:pPr marL="0" indent="0">
              <a:buNone/>
            </a:pPr>
            <a:r>
              <a:rPr lang="uk-UA" dirty="0" smtClean="0"/>
              <a:t>Щоб  навчитися  критично  і  правильно  мислити,  необхідно  навчитися ставити  продумані  запитання.  Гарний  спосіб  допомогти  учням міркувати над задачею  –  ставити  питання.  Правильно  сформульоване  запитання  може допомогти зіставити факти і проаналізувати свої думки.</a:t>
            </a:r>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11760" y="3717032"/>
            <a:ext cx="4248472" cy="2549083"/>
          </a:xfrm>
        </p:spPr>
      </p:pic>
    </p:spTree>
    <p:extLst>
      <p:ext uri="{BB962C8B-B14F-4D97-AF65-F5344CB8AC3E}">
        <p14:creationId xmlns:p14="http://schemas.microsoft.com/office/powerpoint/2010/main" val="1108320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91680" y="3140968"/>
            <a:ext cx="5641726" cy="2728447"/>
          </a:xfrm>
        </p:spPr>
      </p:pic>
      <p:graphicFrame>
        <p:nvGraphicFramePr>
          <p:cNvPr id="5" name="Объект 4"/>
          <p:cNvGraphicFramePr>
            <a:graphicFrameLocks noGrp="1"/>
          </p:cNvGraphicFramePr>
          <p:nvPr>
            <p:ph sz="quarter" idx="14"/>
            <p:extLst>
              <p:ext uri="{D42A27DB-BD31-4B8C-83A1-F6EECF244321}">
                <p14:modId xmlns:p14="http://schemas.microsoft.com/office/powerpoint/2010/main" val="2943924259"/>
              </p:ext>
            </p:extLst>
          </p:nvPr>
        </p:nvGraphicFramePr>
        <p:xfrm>
          <a:off x="2843808" y="980728"/>
          <a:ext cx="3200400" cy="1752600"/>
        </p:xfrm>
        <a:graphic>
          <a:graphicData uri="http://schemas.openxmlformats.org/drawingml/2006/table">
            <a:tbl>
              <a:tblPr firstRow="1" bandRow="1">
                <a:tableStyleId>{5C22544A-7EE6-4342-B048-85BDC9FD1C3A}</a:tableStyleId>
              </a:tblPr>
              <a:tblGrid>
                <a:gridCol w="3200400"/>
              </a:tblGrid>
              <a:tr h="370840">
                <a:tc>
                  <a:txBody>
                    <a:bodyPr/>
                    <a:lstStyle/>
                    <a:p>
                      <a:pPr algn="ctr"/>
                      <a:r>
                        <a:rPr lang="uk-UA" noProof="0" dirty="0" smtClean="0"/>
                        <a:t>Запитання загального характеру:</a:t>
                      </a:r>
                      <a:endParaRPr lang="uk-UA" noProof="0" dirty="0"/>
                    </a:p>
                  </a:txBody>
                  <a:tcPr/>
                </a:tc>
              </a:tr>
              <a:tr h="370840">
                <a:tc>
                  <a:txBody>
                    <a:bodyPr/>
                    <a:lstStyle/>
                    <a:p>
                      <a:r>
                        <a:rPr lang="uk-UA" noProof="0" dirty="0" smtClean="0"/>
                        <a:t>– Що це означає?</a:t>
                      </a:r>
                      <a:endParaRPr lang="uk-UA" noProof="0" dirty="0"/>
                    </a:p>
                  </a:txBody>
                  <a:tcPr/>
                </a:tc>
              </a:tr>
              <a:tr h="370840">
                <a:tc>
                  <a:txBody>
                    <a:bodyPr/>
                    <a:lstStyle/>
                    <a:p>
                      <a:r>
                        <a:rPr lang="uk-UA" noProof="0" dirty="0" smtClean="0"/>
                        <a:t>– Навіщо це потрібно?</a:t>
                      </a:r>
                      <a:endParaRPr lang="uk-UA" noProof="0" dirty="0"/>
                    </a:p>
                  </a:txBody>
                  <a:tcPr/>
                </a:tc>
              </a:tr>
              <a:tr h="370840">
                <a:tc>
                  <a:txBody>
                    <a:bodyPr/>
                    <a:lstStyle/>
                    <a:p>
                      <a:r>
                        <a:rPr lang="uk-UA" noProof="0" dirty="0" smtClean="0"/>
                        <a:t>– До чого це приведе?</a:t>
                      </a:r>
                      <a:endParaRPr lang="uk-UA" noProof="0" dirty="0"/>
                    </a:p>
                  </a:txBody>
                  <a:tcPr/>
                </a:tc>
              </a:tr>
            </a:tbl>
          </a:graphicData>
        </a:graphic>
      </p:graphicFrame>
    </p:spTree>
    <p:extLst>
      <p:ext uri="{BB962C8B-B14F-4D97-AF65-F5344CB8AC3E}">
        <p14:creationId xmlns:p14="http://schemas.microsoft.com/office/powerpoint/2010/main" val="157367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1415440834"/>
              </p:ext>
            </p:extLst>
          </p:nvPr>
        </p:nvGraphicFramePr>
        <p:xfrm>
          <a:off x="2267744" y="908720"/>
          <a:ext cx="4968552" cy="1814223"/>
        </p:xfrm>
        <a:graphic>
          <a:graphicData uri="http://schemas.openxmlformats.org/drawingml/2006/table">
            <a:tbl>
              <a:tblPr firstRow="1" bandRow="1">
                <a:tableStyleId>{5C22544A-7EE6-4342-B048-85BDC9FD1C3A}</a:tableStyleId>
              </a:tblPr>
              <a:tblGrid>
                <a:gridCol w="4968552"/>
              </a:tblGrid>
              <a:tr h="279730">
                <a:tc>
                  <a:txBody>
                    <a:bodyPr/>
                    <a:lstStyle/>
                    <a:p>
                      <a:pPr algn="ctr"/>
                      <a:r>
                        <a:rPr lang="uk-UA" noProof="0" dirty="0" smtClean="0"/>
                        <a:t>Запитання для уточнення:</a:t>
                      </a:r>
                      <a:endParaRPr lang="uk-UA" noProof="0" dirty="0"/>
                    </a:p>
                  </a:txBody>
                  <a:tcPr/>
                </a:tc>
              </a:tr>
              <a:tr h="482821">
                <a:tc>
                  <a:txBody>
                    <a:bodyPr/>
                    <a:lstStyle/>
                    <a:p>
                      <a:r>
                        <a:rPr lang="uk-UA" noProof="0" dirty="0" smtClean="0"/>
                        <a:t>– Що Ви мали на увазі, сказавши...?</a:t>
                      </a:r>
                      <a:endParaRPr lang="uk-UA" noProof="0" dirty="0"/>
                    </a:p>
                  </a:txBody>
                  <a:tcPr/>
                </a:tc>
              </a:tr>
              <a:tr h="482821">
                <a:tc>
                  <a:txBody>
                    <a:bodyPr/>
                    <a:lstStyle/>
                    <a:p>
                      <a:r>
                        <a:rPr lang="uk-UA" noProof="0" dirty="0" smtClean="0"/>
                        <a:t>– Не могли б Ви висловити думку інакше?</a:t>
                      </a:r>
                      <a:endParaRPr lang="uk-UA" noProof="0" dirty="0"/>
                    </a:p>
                  </a:txBody>
                  <a:tcPr/>
                </a:tc>
              </a:tr>
              <a:tr h="482821">
                <a:tc>
                  <a:txBody>
                    <a:bodyPr/>
                    <a:lstStyle/>
                    <a:p>
                      <a:r>
                        <a:rPr lang="uk-UA" noProof="0" dirty="0" smtClean="0"/>
                        <a:t>– Не могли б Ви навести приклад?</a:t>
                      </a:r>
                      <a:endParaRPr lang="uk-UA" noProof="0" dirty="0"/>
                    </a:p>
                  </a:txBody>
                  <a:tcPr/>
                </a:tc>
              </a:tr>
            </a:tbl>
          </a:graphicData>
        </a:graphic>
      </p:graphicFrame>
      <p:pic>
        <p:nvPicPr>
          <p:cNvPr id="2" name="Объект 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843808" y="2852936"/>
            <a:ext cx="3856363" cy="3306831"/>
          </a:xfrm>
        </p:spPr>
      </p:pic>
    </p:spTree>
    <p:extLst>
      <p:ext uri="{BB962C8B-B14F-4D97-AF65-F5344CB8AC3E}">
        <p14:creationId xmlns:p14="http://schemas.microsoft.com/office/powerpoint/2010/main" val="1194816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39752" y="3501008"/>
            <a:ext cx="4284774" cy="2592288"/>
          </a:xfrm>
        </p:spPr>
      </p:pic>
      <p:graphicFrame>
        <p:nvGraphicFramePr>
          <p:cNvPr id="5" name="Объект 4"/>
          <p:cNvGraphicFramePr>
            <a:graphicFrameLocks noGrp="1"/>
          </p:cNvGraphicFramePr>
          <p:nvPr>
            <p:ph sz="quarter" idx="14"/>
            <p:extLst>
              <p:ext uri="{D42A27DB-BD31-4B8C-83A1-F6EECF244321}">
                <p14:modId xmlns:p14="http://schemas.microsoft.com/office/powerpoint/2010/main" val="1100685454"/>
              </p:ext>
            </p:extLst>
          </p:nvPr>
        </p:nvGraphicFramePr>
        <p:xfrm>
          <a:off x="2339752" y="836712"/>
          <a:ext cx="4280520" cy="2448271"/>
        </p:xfrm>
        <a:graphic>
          <a:graphicData uri="http://schemas.openxmlformats.org/drawingml/2006/table">
            <a:tbl>
              <a:tblPr firstRow="1" bandRow="1">
                <a:tableStyleId>{5C22544A-7EE6-4342-B048-85BDC9FD1C3A}</a:tableStyleId>
              </a:tblPr>
              <a:tblGrid>
                <a:gridCol w="4280520"/>
              </a:tblGrid>
              <a:tr h="683996">
                <a:tc>
                  <a:txBody>
                    <a:bodyPr/>
                    <a:lstStyle/>
                    <a:p>
                      <a:pPr algn="ctr"/>
                      <a:r>
                        <a:rPr lang="uk-UA" noProof="0" dirty="0" smtClean="0"/>
                        <a:t>Запитання, що перевіряють припущення:</a:t>
                      </a:r>
                      <a:endParaRPr lang="uk-UA" noProof="0" dirty="0"/>
                    </a:p>
                  </a:txBody>
                  <a:tcPr/>
                </a:tc>
              </a:tr>
              <a:tr h="396283">
                <a:tc>
                  <a:txBody>
                    <a:bodyPr/>
                    <a:lstStyle/>
                    <a:p>
                      <a:r>
                        <a:rPr lang="uk-UA" noProof="0" dirty="0" smtClean="0"/>
                        <a:t>– Які Ви робите припущення?</a:t>
                      </a:r>
                      <a:endParaRPr lang="uk-UA" noProof="0" dirty="0"/>
                    </a:p>
                  </a:txBody>
                  <a:tcPr/>
                </a:tc>
              </a:tr>
              <a:tr h="683996">
                <a:tc>
                  <a:txBody>
                    <a:bodyPr/>
                    <a:lstStyle/>
                    <a:p>
                      <a:r>
                        <a:rPr lang="uk-UA" noProof="0" dirty="0" smtClean="0"/>
                        <a:t>– Що ми можемо припустити замість цього?</a:t>
                      </a:r>
                      <a:endParaRPr lang="uk-UA" noProof="0" dirty="0"/>
                    </a:p>
                  </a:txBody>
                  <a:tcPr/>
                </a:tc>
              </a:tr>
              <a:tr h="683996">
                <a:tc>
                  <a:txBody>
                    <a:bodyPr/>
                    <a:lstStyle/>
                    <a:p>
                      <a:r>
                        <a:rPr lang="uk-UA" noProof="0" dirty="0" smtClean="0"/>
                        <a:t>– Чому хто-небудь може зробити такі припущення?</a:t>
                      </a:r>
                      <a:endParaRPr lang="uk-UA" noProof="0" dirty="0"/>
                    </a:p>
                  </a:txBody>
                  <a:tcPr/>
                </a:tc>
              </a:tr>
            </a:tbl>
          </a:graphicData>
        </a:graphic>
      </p:graphicFrame>
    </p:spTree>
    <p:extLst>
      <p:ext uri="{BB962C8B-B14F-4D97-AF65-F5344CB8AC3E}">
        <p14:creationId xmlns:p14="http://schemas.microsoft.com/office/powerpoint/2010/main" val="1831824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1081559405"/>
              </p:ext>
            </p:extLst>
          </p:nvPr>
        </p:nvGraphicFramePr>
        <p:xfrm>
          <a:off x="1187624" y="908720"/>
          <a:ext cx="6624736" cy="1728192"/>
        </p:xfrm>
        <a:graphic>
          <a:graphicData uri="http://schemas.openxmlformats.org/drawingml/2006/table">
            <a:tbl>
              <a:tblPr firstRow="1" bandRow="1">
                <a:tableStyleId>{5C22544A-7EE6-4342-B048-85BDC9FD1C3A}</a:tableStyleId>
              </a:tblPr>
              <a:tblGrid>
                <a:gridCol w="6624736"/>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kern="1200" dirty="0" smtClean="0">
                          <a:solidFill>
                            <a:schemeClr val="lt1"/>
                          </a:solidFill>
                          <a:effectLst/>
                          <a:latin typeface="+mn-lt"/>
                          <a:ea typeface="+mn-ea"/>
                          <a:cs typeface="+mn-cs"/>
                        </a:rPr>
                        <a:t>Запитання, що перевіряють факти:</a:t>
                      </a:r>
                      <a:endParaRPr lang="ru-RU" sz="1800" b="1" kern="1200" dirty="0" smtClean="0">
                        <a:solidFill>
                          <a:schemeClr val="lt1"/>
                        </a:solidFill>
                        <a:effectLst/>
                        <a:latin typeface="+mn-lt"/>
                        <a:ea typeface="+mn-ea"/>
                        <a:cs typeface="+mn-cs"/>
                      </a:endParaRPr>
                    </a:p>
                  </a:txBody>
                  <a:tcPr/>
                </a:tc>
              </a:tr>
              <a:tr h="432048">
                <a:tc>
                  <a:txBody>
                    <a:bodyPr/>
                    <a:lstStyle/>
                    <a:p>
                      <a:r>
                        <a:rPr lang="uk-UA" sz="1800" kern="1200" dirty="0" smtClean="0">
                          <a:solidFill>
                            <a:schemeClr val="dk1"/>
                          </a:solidFill>
                          <a:effectLst/>
                          <a:latin typeface="+mn-lt"/>
                          <a:ea typeface="+mn-ea"/>
                          <a:cs typeface="+mn-cs"/>
                        </a:rPr>
                        <a:t>– Поясніть, будь ласка, чому Ви так вирішили?</a:t>
                      </a:r>
                      <a:endParaRPr lang="ru-RU" dirty="0"/>
                    </a:p>
                  </a:txBody>
                  <a:tcPr/>
                </a:tc>
              </a:tr>
              <a:tr h="432048">
                <a:tc>
                  <a:txBody>
                    <a:bodyPr/>
                    <a:lstStyle/>
                    <a:p>
                      <a:r>
                        <a:rPr lang="uk-UA" sz="1800" kern="1200" dirty="0" smtClean="0">
                          <a:solidFill>
                            <a:schemeClr val="dk1"/>
                          </a:solidFill>
                          <a:effectLst/>
                          <a:latin typeface="+mn-lt"/>
                          <a:ea typeface="+mn-ea"/>
                          <a:cs typeface="+mn-cs"/>
                        </a:rPr>
                        <a:t>– Що б Ви відповіли людині, яка стверджує, що ... ?</a:t>
                      </a:r>
                      <a:endParaRPr lang="ru-RU" dirty="0"/>
                    </a:p>
                  </a:txBody>
                  <a:tcPr/>
                </a:tc>
              </a:tr>
              <a:tr h="432048">
                <a:tc>
                  <a:txBody>
                    <a:bodyPr/>
                    <a:lstStyle/>
                    <a:p>
                      <a:r>
                        <a:rPr lang="uk-UA" sz="1800" kern="1200" dirty="0" smtClean="0">
                          <a:solidFill>
                            <a:schemeClr val="dk1"/>
                          </a:solidFill>
                          <a:effectLst/>
                          <a:latin typeface="+mn-lt"/>
                          <a:ea typeface="+mn-ea"/>
                          <a:cs typeface="+mn-cs"/>
                        </a:rPr>
                        <a:t>– Як ми можемо упевнитися, що це правда?</a:t>
                      </a:r>
                      <a:endParaRPr lang="ru-RU" dirty="0"/>
                    </a:p>
                  </a:txBody>
                  <a:tcPr/>
                </a:tc>
              </a:tr>
            </a:tbl>
          </a:graphicData>
        </a:graphic>
      </p:graphicFrame>
      <p:pic>
        <p:nvPicPr>
          <p:cNvPr id="2" name="Объект 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123728" y="2780928"/>
            <a:ext cx="4809219" cy="3228187"/>
          </a:xfrm>
        </p:spPr>
      </p:pic>
    </p:spTree>
    <p:extLst>
      <p:ext uri="{BB962C8B-B14F-4D97-AF65-F5344CB8AC3E}">
        <p14:creationId xmlns:p14="http://schemas.microsoft.com/office/powerpoint/2010/main" val="3562215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39752" y="2636912"/>
            <a:ext cx="4608512" cy="3456384"/>
          </a:xfrm>
        </p:spPr>
      </p:pic>
      <p:graphicFrame>
        <p:nvGraphicFramePr>
          <p:cNvPr id="5" name="Объект 4"/>
          <p:cNvGraphicFramePr>
            <a:graphicFrameLocks noGrp="1"/>
          </p:cNvGraphicFramePr>
          <p:nvPr>
            <p:ph sz="quarter" idx="14"/>
            <p:extLst>
              <p:ext uri="{D42A27DB-BD31-4B8C-83A1-F6EECF244321}">
                <p14:modId xmlns:p14="http://schemas.microsoft.com/office/powerpoint/2010/main" val="2299200205"/>
              </p:ext>
            </p:extLst>
          </p:nvPr>
        </p:nvGraphicFramePr>
        <p:xfrm>
          <a:off x="2627784" y="764704"/>
          <a:ext cx="4064496" cy="1741304"/>
        </p:xfrm>
        <a:graphic>
          <a:graphicData uri="http://schemas.openxmlformats.org/drawingml/2006/table">
            <a:tbl>
              <a:tblPr firstRow="1" bandRow="1">
                <a:tableStyleId>{5C22544A-7EE6-4342-B048-85BDC9FD1C3A}</a:tableStyleId>
              </a:tblPr>
              <a:tblGrid>
                <a:gridCol w="4064496"/>
              </a:tblGrid>
              <a:tr h="644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kern="1200" dirty="0" smtClean="0">
                          <a:solidFill>
                            <a:schemeClr val="lt1"/>
                          </a:solidFill>
                          <a:effectLst/>
                          <a:latin typeface="+mn-lt"/>
                          <a:ea typeface="+mn-ea"/>
                          <a:cs typeface="+mn-cs"/>
                        </a:rPr>
                        <a:t>Запитання, що перевіряють розуміння перспектив:</a:t>
                      </a:r>
                      <a:endParaRPr lang="ru-RU" sz="1800" b="1" kern="1200" dirty="0" smtClean="0">
                        <a:solidFill>
                          <a:schemeClr val="lt1"/>
                        </a:solidFill>
                        <a:effectLst/>
                        <a:latin typeface="+mn-lt"/>
                        <a:ea typeface="+mn-ea"/>
                        <a:cs typeface="+mn-cs"/>
                      </a:endParaRPr>
                    </a:p>
                  </a:txBody>
                  <a:tcPr/>
                </a:tc>
              </a:tr>
              <a:tr h="313384">
                <a:tc>
                  <a:txBody>
                    <a:bodyPr/>
                    <a:lstStyle/>
                    <a:p>
                      <a:r>
                        <a:rPr lang="uk-UA" sz="1800" kern="1200" dirty="0" smtClean="0">
                          <a:solidFill>
                            <a:schemeClr val="dk1"/>
                          </a:solidFill>
                          <a:effectLst/>
                          <a:latin typeface="+mn-lt"/>
                          <a:ea typeface="+mn-ea"/>
                          <a:cs typeface="+mn-cs"/>
                        </a:rPr>
                        <a:t>– Що Ви цим припускаєте?</a:t>
                      </a:r>
                      <a:endParaRPr lang="ru-RU" dirty="0"/>
                    </a:p>
                  </a:txBody>
                  <a:tcPr/>
                </a:tc>
              </a:tr>
              <a:tr h="313384">
                <a:tc>
                  <a:txBody>
                    <a:bodyPr/>
                    <a:lstStyle/>
                    <a:p>
                      <a:r>
                        <a:rPr lang="uk-UA" sz="1800" kern="1200" dirty="0" smtClean="0">
                          <a:solidFill>
                            <a:schemeClr val="dk1"/>
                          </a:solidFill>
                          <a:effectLst/>
                          <a:latin typeface="+mn-lt"/>
                          <a:ea typeface="+mn-ea"/>
                          <a:cs typeface="+mn-cs"/>
                        </a:rPr>
                        <a:t>– На що це може вплинути?</a:t>
                      </a:r>
                      <a:endParaRPr lang="ru-RU" dirty="0"/>
                    </a:p>
                  </a:txBody>
                  <a:tcPr/>
                </a:tc>
              </a:tr>
              <a:tr h="313384">
                <a:tc>
                  <a:txBody>
                    <a:bodyPr/>
                    <a:lstStyle/>
                    <a:p>
                      <a:r>
                        <a:rPr lang="uk-UA" sz="1800" kern="1200" dirty="0" smtClean="0">
                          <a:solidFill>
                            <a:schemeClr val="dk1"/>
                          </a:solidFill>
                          <a:effectLst/>
                          <a:latin typeface="+mn-lt"/>
                          <a:ea typeface="+mn-ea"/>
                          <a:cs typeface="+mn-cs"/>
                        </a:rPr>
                        <a:t>– Яка альтернатива?</a:t>
                      </a:r>
                      <a:endParaRPr lang="ru-RU" dirty="0"/>
                    </a:p>
                  </a:txBody>
                  <a:tcPr/>
                </a:tc>
              </a:tr>
            </a:tbl>
          </a:graphicData>
        </a:graphic>
      </p:graphicFrame>
    </p:spTree>
    <p:extLst>
      <p:ext uri="{BB962C8B-B14F-4D97-AF65-F5344CB8AC3E}">
        <p14:creationId xmlns:p14="http://schemas.microsoft.com/office/powerpoint/2010/main" val="38670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2872695382"/>
              </p:ext>
            </p:extLst>
          </p:nvPr>
        </p:nvGraphicFramePr>
        <p:xfrm>
          <a:off x="1187624" y="692697"/>
          <a:ext cx="6768752" cy="2340856"/>
        </p:xfrm>
        <a:graphic>
          <a:graphicData uri="http://schemas.openxmlformats.org/drawingml/2006/table">
            <a:tbl>
              <a:tblPr firstRow="1" bandRow="1">
                <a:tableStyleId>{5C22544A-7EE6-4342-B048-85BDC9FD1C3A}</a:tableStyleId>
              </a:tblPr>
              <a:tblGrid>
                <a:gridCol w="6768752"/>
              </a:tblGrid>
              <a:tr h="512056">
                <a:tc>
                  <a:txBody>
                    <a:bodyPr/>
                    <a:lstStyle/>
                    <a:p>
                      <a:pPr algn="ctr"/>
                      <a:r>
                        <a:rPr lang="uk-UA" sz="1800" b="1" kern="1200" dirty="0" smtClean="0">
                          <a:solidFill>
                            <a:schemeClr val="lt1"/>
                          </a:solidFill>
                          <a:effectLst/>
                          <a:latin typeface="+mn-lt"/>
                          <a:ea typeface="+mn-ea"/>
                          <a:cs typeface="+mn-cs"/>
                        </a:rPr>
                        <a:t>Запитання, що перевіряють зрозумілість задач:</a:t>
                      </a:r>
                      <a:endParaRPr lang="ru-RU" dirty="0"/>
                    </a:p>
                  </a:txBody>
                  <a:tcPr/>
                </a:tc>
              </a:tr>
              <a:tr h="358440">
                <a:tc>
                  <a:txBody>
                    <a:bodyPr/>
                    <a:lstStyle/>
                    <a:p>
                      <a:r>
                        <a:rPr lang="uk-UA" sz="1800" kern="1200" dirty="0" smtClean="0">
                          <a:solidFill>
                            <a:schemeClr val="dk1"/>
                          </a:solidFill>
                          <a:effectLst/>
                          <a:latin typeface="+mn-lt"/>
                          <a:ea typeface="+mn-ea"/>
                          <a:cs typeface="+mn-cs"/>
                        </a:rPr>
                        <a:t>– Що це питання передбачає?</a:t>
                      </a:r>
                      <a:endParaRPr lang="ru-RU" dirty="0"/>
                    </a:p>
                  </a:txBody>
                  <a:tcPr/>
                </a:tc>
              </a:tr>
              <a:tr h="358440">
                <a:tc>
                  <a:txBody>
                    <a:bodyPr/>
                    <a:lstStyle/>
                    <a:p>
                      <a:r>
                        <a:rPr lang="uk-UA" sz="1800" kern="1200" dirty="0" smtClean="0">
                          <a:solidFill>
                            <a:schemeClr val="dk1"/>
                          </a:solidFill>
                          <a:effectLst/>
                          <a:latin typeface="+mn-lt"/>
                          <a:ea typeface="+mn-ea"/>
                          <a:cs typeface="+mn-cs"/>
                        </a:rPr>
                        <a:t>– Чи можливо спитати про це по-іншому?</a:t>
                      </a:r>
                      <a:endParaRPr lang="ru-RU" dirty="0"/>
                    </a:p>
                  </a:txBody>
                  <a:tcPr/>
                </a:tc>
              </a:tr>
              <a:tr h="358440">
                <a:tc>
                  <a:txBody>
                    <a:bodyPr/>
                    <a:lstStyle/>
                    <a:p>
                      <a:r>
                        <a:rPr lang="uk-UA" sz="1800" kern="1200" dirty="0" smtClean="0">
                          <a:solidFill>
                            <a:schemeClr val="dk1"/>
                          </a:solidFill>
                          <a:effectLst/>
                          <a:latin typeface="+mn-lt"/>
                          <a:ea typeface="+mn-ea"/>
                          <a:cs typeface="+mn-cs"/>
                        </a:rPr>
                        <a:t>– Важко чи легко відповісти на це запитання? Чому?</a:t>
                      </a:r>
                      <a:endParaRPr lang="ru-RU" dirty="0"/>
                    </a:p>
                  </a:txBody>
                  <a:tcPr/>
                </a:tc>
              </a:tr>
              <a:tr h="358440">
                <a:tc>
                  <a:txBody>
                    <a:bodyPr/>
                    <a:lstStyle/>
                    <a:p>
                      <a:r>
                        <a:rPr lang="uk-UA" sz="1800" kern="1200" dirty="0" smtClean="0">
                          <a:solidFill>
                            <a:schemeClr val="dk1"/>
                          </a:solidFill>
                          <a:effectLst/>
                          <a:latin typeface="+mn-lt"/>
                          <a:ea typeface="+mn-ea"/>
                          <a:cs typeface="+mn-cs"/>
                        </a:rPr>
                        <a:t>– Чому це питання необхідне?</a:t>
                      </a:r>
                      <a:endParaRPr lang="ru-RU" dirty="0"/>
                    </a:p>
                  </a:txBody>
                  <a:tcPr/>
                </a:tc>
              </a:tr>
              <a:tr h="358440">
                <a:tc>
                  <a:txBody>
                    <a:bodyPr/>
                    <a:lstStyle/>
                    <a:p>
                      <a:r>
                        <a:rPr lang="uk-UA" sz="1800" kern="1200" dirty="0" smtClean="0">
                          <a:solidFill>
                            <a:schemeClr val="dk1"/>
                          </a:solidFill>
                          <a:effectLst/>
                          <a:latin typeface="+mn-lt"/>
                          <a:ea typeface="+mn-ea"/>
                          <a:cs typeface="+mn-cs"/>
                        </a:rPr>
                        <a:t>– Можемо ми взагалі опустити це питання?</a:t>
                      </a:r>
                      <a:endParaRPr lang="ru-RU" dirty="0"/>
                    </a:p>
                  </a:txBody>
                  <a:tcPr/>
                </a:tc>
              </a:tr>
            </a:tbl>
          </a:graphicData>
        </a:graphic>
      </p:graphicFrame>
      <p:pic>
        <p:nvPicPr>
          <p:cNvPr id="2" name="Объект 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267744" y="3068960"/>
            <a:ext cx="4587622" cy="3027831"/>
          </a:xfrm>
        </p:spPr>
      </p:pic>
    </p:spTree>
    <p:extLst>
      <p:ext uri="{BB962C8B-B14F-4D97-AF65-F5344CB8AC3E}">
        <p14:creationId xmlns:p14="http://schemas.microsoft.com/office/powerpoint/2010/main" val="3405082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836712"/>
            <a:ext cx="7128792" cy="5400600"/>
          </a:xfrm>
        </p:spPr>
        <p:txBody>
          <a:bodyPr>
            <a:normAutofit fontScale="85000" lnSpcReduction="20000"/>
          </a:bodyPr>
          <a:lstStyle/>
          <a:p>
            <a:pPr marL="0" indent="0">
              <a:buNone/>
            </a:pPr>
            <a:r>
              <a:rPr lang="ru-RU" sz="2500" dirty="0" smtClean="0"/>
              <a:t>	</a:t>
            </a:r>
            <a:r>
              <a:rPr lang="uk-UA" sz="2500" dirty="0" smtClean="0"/>
              <a:t>Отже,  методика  розвитку  критичного  мислення  має  забезпечувати комплекс  умов:  </a:t>
            </a:r>
          </a:p>
          <a:p>
            <a:r>
              <a:rPr lang="uk-UA" sz="2500" dirty="0" smtClean="0"/>
              <a:t>створювати  проблемні  ситуації  у  процесі  навчання; </a:t>
            </a:r>
          </a:p>
          <a:p>
            <a:r>
              <a:rPr lang="uk-UA" sz="2500" dirty="0" smtClean="0"/>
              <a:t>пропонувати проблемні задачі; знайомити учнів із принципами, стратегіями та процедурами  критичного  мислення;  </a:t>
            </a:r>
          </a:p>
          <a:p>
            <a:r>
              <a:rPr lang="uk-UA" sz="2500" dirty="0" smtClean="0"/>
              <a:t>регулярно  створювати  ситуації  вибору; </a:t>
            </a:r>
          </a:p>
          <a:p>
            <a:r>
              <a:rPr lang="uk-UA" sz="2500" dirty="0" smtClean="0"/>
              <a:t>організовувати діалог у процесі розв'язування проблемних задач (інтерактивні форми  навчання);  </a:t>
            </a:r>
          </a:p>
          <a:p>
            <a:r>
              <a:rPr lang="uk-UA" sz="2500" dirty="0" smtClean="0"/>
              <a:t>передбачати  письмове  викладення  розмірковувань  учнів  з подальшою  рефлексією;  </a:t>
            </a:r>
          </a:p>
          <a:p>
            <a:r>
              <a:rPr lang="uk-UA" sz="2500" dirty="0" smtClean="0"/>
              <a:t>надавати учневі право  на  помилку  та моделювати ситуації виправлення помилок. </a:t>
            </a:r>
          </a:p>
          <a:p>
            <a:pPr marL="0" indent="0">
              <a:buNone/>
            </a:pPr>
            <a:r>
              <a:rPr lang="uk-UA" sz="2500" dirty="0" smtClean="0"/>
              <a:t>Дотримання цих вимог забезпечить усвідомленість,  самостійність,  </a:t>
            </a:r>
            <a:r>
              <a:rPr lang="uk-UA" sz="2500" dirty="0" err="1" smtClean="0"/>
              <a:t>рефлексивність</a:t>
            </a:r>
            <a:r>
              <a:rPr lang="uk-UA" sz="2500" dirty="0" smtClean="0"/>
              <a:t>,  обґрунтованість, контрольованість  та  </a:t>
            </a:r>
            <a:r>
              <a:rPr lang="uk-UA" sz="2500" dirty="0" err="1" smtClean="0"/>
              <a:t>самоорганізованість</a:t>
            </a:r>
            <a:r>
              <a:rPr lang="uk-UA" sz="2500" dirty="0" smtClean="0"/>
              <a:t>  мислення,  тобто  розвиватиметься критичне мислення школярів.</a:t>
            </a:r>
          </a:p>
          <a:p>
            <a:endParaRPr lang="ru-RU" dirty="0"/>
          </a:p>
        </p:txBody>
      </p:sp>
    </p:spTree>
    <p:extLst>
      <p:ext uri="{BB962C8B-B14F-4D97-AF65-F5344CB8AC3E}">
        <p14:creationId xmlns:p14="http://schemas.microsoft.com/office/powerpoint/2010/main" val="337297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Основні положення </a:t>
            </a:r>
            <a:r>
              <a:rPr lang="uk-UA" dirty="0" smtClean="0"/>
              <a:t>методики</a:t>
            </a:r>
            <a:endParaRPr lang="ru-RU" dirty="0"/>
          </a:p>
        </p:txBody>
      </p:sp>
      <p:sp>
        <p:nvSpPr>
          <p:cNvPr id="3" name="Объект 2"/>
          <p:cNvSpPr>
            <a:spLocks noGrp="1"/>
          </p:cNvSpPr>
          <p:nvPr>
            <p:ph sz="quarter" idx="13"/>
          </p:nvPr>
        </p:nvSpPr>
        <p:spPr>
          <a:xfrm>
            <a:off x="971600" y="2492896"/>
            <a:ext cx="3200400" cy="3024336"/>
          </a:xfrm>
        </p:spPr>
        <p:txBody>
          <a:bodyPr/>
          <a:lstStyle/>
          <a:p>
            <a:r>
              <a:rPr lang="uk-UA" dirty="0" smtClean="0"/>
              <a:t>–  Основною структурною одиницею навчання виступає тема програми, а не теми окремих уроків.</a:t>
            </a:r>
            <a:endParaRPr lang="uk-UA"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283968" y="2564904"/>
            <a:ext cx="3580507" cy="2613770"/>
          </a:xfrm>
        </p:spPr>
      </p:pic>
    </p:spTree>
    <p:extLst>
      <p:ext uri="{BB962C8B-B14F-4D97-AF65-F5344CB8AC3E}">
        <p14:creationId xmlns:p14="http://schemas.microsoft.com/office/powerpoint/2010/main" val="7083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908721"/>
            <a:ext cx="7056784" cy="2232248"/>
          </a:xfrm>
        </p:spPr>
        <p:txBody>
          <a:bodyPr>
            <a:normAutofit fontScale="92500" lnSpcReduction="10000"/>
          </a:bodyPr>
          <a:lstStyle/>
          <a:p>
            <a:r>
              <a:rPr lang="uk-UA" dirty="0" smtClean="0"/>
              <a:t>–  Вивчення  кожної  нової  теми починається  зі  стадії  "виклику"  (мотивації), яка  передбачає  формулювання  проблемної  задачі  </a:t>
            </a:r>
            <a:r>
              <a:rPr lang="uk-UA" dirty="0" err="1" smtClean="0"/>
              <a:t>контроверсійного</a:t>
            </a:r>
            <a:r>
              <a:rPr lang="uk-UA" dirty="0" smtClean="0"/>
              <a:t> характеру. Вчитель має можливість, враховуючи умови навчання у своєму класі,  обрати  одне  або  два-три  проблемні  завдання  як  магістральну  мету вивчення теми.</a:t>
            </a:r>
            <a:endParaRPr lang="uk-UA" dirty="0"/>
          </a:p>
        </p:txBody>
      </p:sp>
      <p:pic>
        <p:nvPicPr>
          <p:cNvPr id="2" name="Объект 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699792" y="3212976"/>
            <a:ext cx="4235435" cy="2823623"/>
          </a:xfrm>
        </p:spPr>
      </p:pic>
    </p:spTree>
    <p:extLst>
      <p:ext uri="{BB962C8B-B14F-4D97-AF65-F5344CB8AC3E}">
        <p14:creationId xmlns:p14="http://schemas.microsoft.com/office/powerpoint/2010/main" val="17120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99792" y="2780928"/>
            <a:ext cx="3848472" cy="3131152"/>
          </a:xfrm>
        </p:spPr>
      </p:pic>
      <p:sp>
        <p:nvSpPr>
          <p:cNvPr id="4" name="Объект 3"/>
          <p:cNvSpPr>
            <a:spLocks noGrp="1"/>
          </p:cNvSpPr>
          <p:nvPr>
            <p:ph sz="quarter" idx="14"/>
          </p:nvPr>
        </p:nvSpPr>
        <p:spPr>
          <a:xfrm>
            <a:off x="1547664" y="1052736"/>
            <a:ext cx="6120680" cy="2088232"/>
          </a:xfrm>
        </p:spPr>
        <p:txBody>
          <a:bodyPr>
            <a:normAutofit/>
          </a:bodyPr>
          <a:lstStyle/>
          <a:p>
            <a:r>
              <a:rPr lang="uk-UA" dirty="0" smtClean="0"/>
              <a:t>–  Вивчення  теми  протягом  кількох  уроків  підпорядковується  магістральній меті теми, тобто проблемним завданням.</a:t>
            </a:r>
            <a:endParaRPr lang="uk-UA" dirty="0"/>
          </a:p>
        </p:txBody>
      </p:sp>
    </p:spTree>
    <p:extLst>
      <p:ext uri="{BB962C8B-B14F-4D97-AF65-F5344CB8AC3E}">
        <p14:creationId xmlns:p14="http://schemas.microsoft.com/office/powerpoint/2010/main" val="158873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3284984"/>
            <a:ext cx="7128792" cy="2664296"/>
          </a:xfrm>
        </p:spPr>
        <p:txBody>
          <a:bodyPr>
            <a:normAutofit fontScale="85000" lnSpcReduction="10000"/>
          </a:bodyPr>
          <a:lstStyle/>
          <a:p>
            <a:pPr marL="0" indent="0">
              <a:buNone/>
            </a:pPr>
            <a:r>
              <a:rPr lang="uk-UA" dirty="0" smtClean="0"/>
              <a:t>–  При  вивченні  теми  вчитель  на  власний  розсуд  використовує  різні методичні  прийоми  навчання:  дискусії,  ділові  ігри,  імітаційні  ігри  та  ін. </a:t>
            </a:r>
          </a:p>
          <a:p>
            <a:pPr marL="0" indent="0">
              <a:buNone/>
            </a:pPr>
            <a:r>
              <a:rPr lang="uk-UA" dirty="0" smtClean="0"/>
              <a:t>Опанування темою постійно спрямовується на вихідні проблемні питання, що  були  сформульовані  на  стадії  "виклику".  Результати  роботи оформлюються  за  допомогою  різних  допоміжних  засобів  (графічні організатори  інформації,  виписки,  порівняльні  таблиці,  </a:t>
            </a:r>
            <a:r>
              <a:rPr lang="uk-UA" dirty="0" err="1" smtClean="0"/>
              <a:t>таблиці</a:t>
            </a:r>
            <a:r>
              <a:rPr lang="uk-UA" dirty="0" smtClean="0"/>
              <a:t>  "Плюс-мінус-цікаво" тощо).</a:t>
            </a:r>
          </a:p>
          <a:p>
            <a:endParaRPr lang="ru-RU" dirty="0"/>
          </a:p>
        </p:txBody>
      </p:sp>
      <p:pic>
        <p:nvPicPr>
          <p:cNvPr id="2" name="Объект 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987824" y="692696"/>
            <a:ext cx="3200400" cy="2400300"/>
          </a:xfrm>
        </p:spPr>
      </p:pic>
    </p:spTree>
    <p:extLst>
      <p:ext uri="{BB962C8B-B14F-4D97-AF65-F5344CB8AC3E}">
        <p14:creationId xmlns:p14="http://schemas.microsoft.com/office/powerpoint/2010/main" val="86148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27784" y="3356992"/>
            <a:ext cx="4032448" cy="2719662"/>
          </a:xfrm>
        </p:spPr>
      </p:pic>
      <p:sp>
        <p:nvSpPr>
          <p:cNvPr id="4" name="Объект 3"/>
          <p:cNvSpPr>
            <a:spLocks noGrp="1"/>
          </p:cNvSpPr>
          <p:nvPr>
            <p:ph sz="quarter" idx="14"/>
          </p:nvPr>
        </p:nvSpPr>
        <p:spPr>
          <a:xfrm>
            <a:off x="1187624" y="1196752"/>
            <a:ext cx="6912768" cy="2232249"/>
          </a:xfrm>
        </p:spPr>
        <p:txBody>
          <a:bodyPr>
            <a:normAutofit fontScale="77500" lnSpcReduction="20000"/>
          </a:bodyPr>
          <a:lstStyle/>
          <a:p>
            <a:r>
              <a:rPr lang="uk-UA" sz="2600" dirty="0" smtClean="0"/>
              <a:t>–  Тематичне оцінювання здійснюється шляхом обов'язкового написання есе-відповіді на проблемні задачі, тобто під час класної або домашньої роботи учні мають дати відповідь на проблемні питання, що були сформульовані на  стадії  "виклику". Есе оцінюється відповідно до державних критеріїв із урахуванням уміння використовувати правила критичного мислення.</a:t>
            </a:r>
          </a:p>
          <a:p>
            <a:endParaRPr lang="ru-RU" dirty="0"/>
          </a:p>
        </p:txBody>
      </p:sp>
    </p:spTree>
    <p:extLst>
      <p:ext uri="{BB962C8B-B14F-4D97-AF65-F5344CB8AC3E}">
        <p14:creationId xmlns:p14="http://schemas.microsoft.com/office/powerpoint/2010/main" val="3993905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98448" y="1268760"/>
            <a:ext cx="6945960" cy="4455383"/>
          </a:xfrm>
        </p:spPr>
        <p:txBody>
          <a:bodyPr>
            <a:normAutofit fontScale="92500" lnSpcReduction="10000"/>
          </a:bodyPr>
          <a:lstStyle/>
          <a:p>
            <a:r>
              <a:rPr lang="uk-UA" dirty="0" smtClean="0"/>
              <a:t>–  Мотивування оцінок за есе неодмінно супроводжується аналізом виконаної роботи:  які  були  допущені  помилки,  які  правила  логіки  та  принципи історичного  пізнання  були  проігноровані  тощо.  Аналіз  завершується порадами на перспективу: що слід враховувати у майбутньому, які підходи використовувати  у  розв'язанні  наступних  задач.  Аналіз  помилок виконується у доброзичливій формі, не обов'язково персонально. У виборі форми підведення підсумків вчитель керується педагогічною доцільністю, враховуючи  індивідуальні  особливості  та  характеристики  класу  як соціальної групи.</a:t>
            </a:r>
            <a:endParaRPr lang="uk-UA" dirty="0"/>
          </a:p>
        </p:txBody>
      </p:sp>
    </p:spTree>
    <p:extLst>
      <p:ext uri="{BB962C8B-B14F-4D97-AF65-F5344CB8AC3E}">
        <p14:creationId xmlns:p14="http://schemas.microsoft.com/office/powerpoint/2010/main" val="3168726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83226"/>
          </a:xfrm>
        </p:spPr>
        <p:txBody>
          <a:bodyPr>
            <a:normAutofit/>
          </a:bodyPr>
          <a:lstStyle/>
          <a:p>
            <a:r>
              <a:rPr lang="uk-UA" sz="2400" b="1" dirty="0" smtClean="0"/>
              <a:t>Стадії навчання за методикою розвитку критичного мислення</a:t>
            </a:r>
            <a:endParaRPr lang="uk-UA" sz="2400" b="1" dirty="0"/>
          </a:p>
        </p:txBody>
      </p:sp>
      <p:sp>
        <p:nvSpPr>
          <p:cNvPr id="3" name="Объект 2"/>
          <p:cNvSpPr>
            <a:spLocks noGrp="1"/>
          </p:cNvSpPr>
          <p:nvPr>
            <p:ph idx="1"/>
          </p:nvPr>
        </p:nvSpPr>
        <p:spPr>
          <a:xfrm>
            <a:off x="1259632" y="1844824"/>
            <a:ext cx="6840760" cy="4104456"/>
          </a:xfrm>
        </p:spPr>
        <p:txBody>
          <a:bodyPr>
            <a:normAutofit lnSpcReduction="10000"/>
          </a:bodyPr>
          <a:lstStyle/>
          <a:p>
            <a:pPr marL="0" indent="0">
              <a:buNone/>
            </a:pPr>
            <a:r>
              <a:rPr lang="ru-RU" dirty="0" smtClean="0"/>
              <a:t>	</a:t>
            </a:r>
            <a:r>
              <a:rPr lang="uk-UA" dirty="0" smtClean="0"/>
              <a:t>Методика  розвитку  критичного  мислення  заснована  на  творчому </a:t>
            </a:r>
          </a:p>
          <a:p>
            <a:pPr marL="0" indent="0">
              <a:buNone/>
            </a:pPr>
            <a:r>
              <a:rPr lang="uk-UA" dirty="0" smtClean="0"/>
              <a:t>співробітництві  учня  і  вчителя,  на  розвитку  в  учнів  аналітичного  підходу  до будь-якого матеріалу. Вона розрахована не на запам'ятовування матеріалу, а на постановку проблеми і пошук її розв'язку. Навчання здійснюється у три стадії: </a:t>
            </a:r>
          </a:p>
          <a:p>
            <a:pPr marL="457200" indent="-457200">
              <a:buAutoNum type="arabicParenR"/>
            </a:pPr>
            <a:r>
              <a:rPr lang="uk-UA" dirty="0" smtClean="0"/>
              <a:t>виклик; </a:t>
            </a:r>
          </a:p>
          <a:p>
            <a:pPr marL="457200" indent="-457200">
              <a:buAutoNum type="arabicParenR"/>
            </a:pPr>
            <a:r>
              <a:rPr lang="uk-UA" dirty="0" smtClean="0"/>
              <a:t>осмислення; </a:t>
            </a:r>
          </a:p>
          <a:p>
            <a:pPr marL="457200" indent="-457200">
              <a:buAutoNum type="arabicParenR"/>
            </a:pPr>
            <a:r>
              <a:rPr lang="uk-UA" dirty="0" smtClean="0"/>
              <a:t>рефлексія.</a:t>
            </a:r>
          </a:p>
          <a:p>
            <a:endParaRPr lang="ru-RU" dirty="0"/>
          </a:p>
        </p:txBody>
      </p:sp>
    </p:spTree>
    <p:extLst>
      <p:ext uri="{BB962C8B-B14F-4D97-AF65-F5344CB8AC3E}">
        <p14:creationId xmlns:p14="http://schemas.microsoft.com/office/powerpoint/2010/main" val="256216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836712"/>
            <a:ext cx="2088232" cy="720081"/>
          </a:xfrm>
        </p:spPr>
        <p:txBody>
          <a:bodyPr>
            <a:normAutofit/>
          </a:bodyPr>
          <a:lstStyle/>
          <a:p>
            <a:r>
              <a:rPr lang="uk-UA" sz="2400" dirty="0" smtClean="0"/>
              <a:t>1. Виклик</a:t>
            </a:r>
            <a:endParaRPr lang="uk-UA" sz="24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01427849"/>
              </p:ext>
            </p:extLst>
          </p:nvPr>
        </p:nvGraphicFramePr>
        <p:xfrm>
          <a:off x="1475656" y="1844824"/>
          <a:ext cx="6328050" cy="3690913"/>
        </p:xfrm>
        <a:graphic>
          <a:graphicData uri="http://schemas.openxmlformats.org/drawingml/2006/table">
            <a:tbl>
              <a:tblPr firstRow="1" bandRow="1">
                <a:tableStyleId>{21E4AEA4-8DFA-4A89-87EB-49C32662AFE0}</a:tableStyleId>
              </a:tblPr>
              <a:tblGrid>
                <a:gridCol w="2109350"/>
                <a:gridCol w="2109350"/>
                <a:gridCol w="2109350"/>
              </a:tblGrid>
              <a:tr h="738183">
                <a:tc>
                  <a:txBody>
                    <a:bodyPr/>
                    <a:lstStyle/>
                    <a:p>
                      <a:r>
                        <a:rPr lang="uk-UA" noProof="0" dirty="0" smtClean="0"/>
                        <a:t>Мета:</a:t>
                      </a:r>
                      <a:endParaRPr lang="uk-UA" noProof="0" dirty="0"/>
                    </a:p>
                  </a:txBody>
                  <a:tcPr/>
                </a:tc>
                <a:tc>
                  <a:txBody>
                    <a:bodyPr/>
                    <a:lstStyle/>
                    <a:p>
                      <a:r>
                        <a:rPr lang="uk-UA" noProof="0" dirty="0" smtClean="0"/>
                        <a:t>Методичні прийоми:</a:t>
                      </a:r>
                      <a:endParaRPr lang="uk-UA" noProof="0" dirty="0"/>
                    </a:p>
                  </a:txBody>
                  <a:tcPr/>
                </a:tc>
                <a:tc>
                  <a:txBody>
                    <a:bodyPr/>
                    <a:lstStyle/>
                    <a:p>
                      <a:r>
                        <a:rPr lang="uk-UA" noProof="0" dirty="0" smtClean="0"/>
                        <a:t>Результат:</a:t>
                      </a:r>
                      <a:endParaRPr lang="uk-UA" noProof="0" dirty="0"/>
                    </a:p>
                  </a:txBody>
                  <a:tcPr/>
                </a:tc>
              </a:tr>
              <a:tr h="2952730">
                <a:tc>
                  <a:txBody>
                    <a:bodyPr/>
                    <a:lstStyle/>
                    <a:p>
                      <a:r>
                        <a:rPr lang="uk-UA" noProof="0" dirty="0" smtClean="0"/>
                        <a:t>актуалізація </a:t>
                      </a:r>
                    </a:p>
                    <a:p>
                      <a:r>
                        <a:rPr lang="uk-UA" noProof="0" dirty="0" smtClean="0"/>
                        <a:t>наявних знань, </a:t>
                      </a:r>
                    </a:p>
                    <a:p>
                      <a:r>
                        <a:rPr lang="uk-UA" noProof="0" dirty="0" smtClean="0"/>
                        <a:t>формулювання </a:t>
                      </a:r>
                    </a:p>
                    <a:p>
                      <a:r>
                        <a:rPr lang="uk-UA" noProof="0" dirty="0" smtClean="0"/>
                        <a:t>проблеми, </a:t>
                      </a:r>
                    </a:p>
                    <a:p>
                      <a:r>
                        <a:rPr lang="uk-UA" noProof="0" dirty="0" smtClean="0"/>
                        <a:t>визначення цілей </a:t>
                      </a:r>
                    </a:p>
                    <a:p>
                      <a:r>
                        <a:rPr lang="uk-UA" noProof="0" dirty="0" smtClean="0"/>
                        <a:t>вивчення матеріалу, </a:t>
                      </a:r>
                    </a:p>
                    <a:p>
                      <a:r>
                        <a:rPr lang="uk-UA" noProof="0" dirty="0" smtClean="0"/>
                        <a:t>мотивація</a:t>
                      </a:r>
                    </a:p>
                    <a:p>
                      <a:endParaRPr lang="uk-UA" noProof="0" dirty="0"/>
                    </a:p>
                  </a:txBody>
                  <a:tcPr/>
                </a:tc>
                <a:tc>
                  <a:txBody>
                    <a:bodyPr/>
                    <a:lstStyle/>
                    <a:p>
                      <a:r>
                        <a:rPr lang="uk-UA" noProof="0" dirty="0" smtClean="0"/>
                        <a:t>мозковий штурм, </a:t>
                      </a:r>
                    </a:p>
                    <a:p>
                      <a:r>
                        <a:rPr lang="uk-UA" noProof="0" dirty="0" smtClean="0"/>
                        <a:t>висунення різних </a:t>
                      </a:r>
                    </a:p>
                    <a:p>
                      <a:r>
                        <a:rPr lang="uk-UA" noProof="0" dirty="0" smtClean="0"/>
                        <a:t>версій, побудова </a:t>
                      </a:r>
                    </a:p>
                    <a:p>
                      <a:r>
                        <a:rPr lang="uk-UA" noProof="0" dirty="0" smtClean="0"/>
                        <a:t>гіпотез, </a:t>
                      </a:r>
                    </a:p>
                    <a:p>
                      <a:r>
                        <a:rPr lang="uk-UA" noProof="0" dirty="0" smtClean="0"/>
                        <a:t>визначення цілей</a:t>
                      </a:r>
                    </a:p>
                    <a:p>
                      <a:r>
                        <a:rPr lang="uk-UA" noProof="0" dirty="0" smtClean="0"/>
                        <a:t>діяльності</a:t>
                      </a:r>
                    </a:p>
                    <a:p>
                      <a:endParaRPr lang="uk-UA" noProof="0" dirty="0"/>
                    </a:p>
                  </a:txBody>
                  <a:tcPr/>
                </a:tc>
                <a:tc>
                  <a:txBody>
                    <a:bodyPr/>
                    <a:lstStyle/>
                    <a:p>
                      <a:r>
                        <a:rPr lang="uk-UA" noProof="0" dirty="0" smtClean="0"/>
                        <a:t>забезпечення </a:t>
                      </a:r>
                    </a:p>
                    <a:p>
                      <a:r>
                        <a:rPr lang="uk-UA" noProof="0" dirty="0" smtClean="0"/>
                        <a:t>мотиваційної, </a:t>
                      </a:r>
                    </a:p>
                    <a:p>
                      <a:r>
                        <a:rPr lang="uk-UA" noProof="0" dirty="0" smtClean="0"/>
                        <a:t>інформаційної </a:t>
                      </a:r>
                    </a:p>
                    <a:p>
                      <a:r>
                        <a:rPr lang="uk-UA" noProof="0" dirty="0" smtClean="0"/>
                        <a:t>та </a:t>
                      </a:r>
                    </a:p>
                    <a:p>
                      <a:r>
                        <a:rPr lang="uk-UA" noProof="0" dirty="0" smtClean="0"/>
                        <a:t>комунікативної </a:t>
                      </a:r>
                    </a:p>
                    <a:p>
                      <a:r>
                        <a:rPr lang="uk-UA" noProof="0" dirty="0" smtClean="0"/>
                        <a:t>складової </a:t>
                      </a:r>
                    </a:p>
                    <a:p>
                      <a:r>
                        <a:rPr lang="uk-UA" noProof="0" dirty="0" smtClean="0"/>
                        <a:t>особистості учня</a:t>
                      </a:r>
                    </a:p>
                    <a:p>
                      <a:endParaRPr lang="uk-UA" noProof="0" dirty="0"/>
                    </a:p>
                  </a:txBody>
                  <a:tcPr/>
                </a:tc>
              </a:tr>
            </a:tbl>
          </a:graphicData>
        </a:graphic>
      </p:graphicFrame>
    </p:spTree>
    <p:extLst>
      <p:ext uri="{BB962C8B-B14F-4D97-AF65-F5344CB8AC3E}">
        <p14:creationId xmlns:p14="http://schemas.microsoft.com/office/powerpoint/2010/main" val="51426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174</TotalTime>
  <Words>669</Words>
  <Application>Microsoft Office PowerPoint</Application>
  <PresentationFormat>Екран (4:3)</PresentationFormat>
  <Paragraphs>126</Paragraphs>
  <Slides>19</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19</vt:i4>
      </vt:variant>
    </vt:vector>
  </HeadingPairs>
  <TitlesOfParts>
    <vt:vector size="20" baseType="lpstr">
      <vt:lpstr>Кнопка</vt:lpstr>
      <vt:lpstr>Методика розвитку критичного мислення</vt:lpstr>
      <vt:lpstr>Основні положення методики</vt:lpstr>
      <vt:lpstr>Презентація PowerPoint</vt:lpstr>
      <vt:lpstr>Презентація PowerPoint</vt:lpstr>
      <vt:lpstr>Презентація PowerPoint</vt:lpstr>
      <vt:lpstr>Презентація PowerPoint</vt:lpstr>
      <vt:lpstr>Презентація PowerPoint</vt:lpstr>
      <vt:lpstr>Стадії навчання за методикою розвитку критичного мислення</vt:lpstr>
      <vt:lpstr>1. Виклик</vt:lpstr>
      <vt:lpstr>2. Осмислення</vt:lpstr>
      <vt:lpstr>3. Рефлексія</vt:lpstr>
      <vt:lpstr>Характер запитань, що сприяють розвитку критичного мислення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розвитку критичного мислення</dc:title>
  <dc:creator>Сергей</dc:creator>
  <cp:lastModifiedBy>Сергій Терно</cp:lastModifiedBy>
  <cp:revision>33</cp:revision>
  <dcterms:modified xsi:type="dcterms:W3CDTF">2014-09-22T09:38:56Z</dcterms:modified>
</cp:coreProperties>
</file>