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71" r:id="rId11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240"/>
            <a:ext cx="8228880" cy="530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240"/>
            <a:ext cx="8228880" cy="530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240"/>
            <a:ext cx="8228880" cy="530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214200" y="357120"/>
            <a:ext cx="8714880" cy="532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FF0000"/>
                </a:solidFill>
                <a:latin typeface="Calibri"/>
                <a:ea typeface="DejaVu Sans"/>
              </a:rPr>
              <a:t>Лабораторне заняття</a:t>
            </a:r>
            <a:endParaRPr lang="ru-RU" sz="4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7030A0"/>
                </a:solidFill>
                <a:latin typeface="Calibri"/>
                <a:ea typeface="DejaVu Sans"/>
              </a:rPr>
              <a:t>Т</a:t>
            </a:r>
            <a:r>
              <a:rPr lang="ru-RU" sz="3600" b="1" strike="noStrike" spc="-1">
                <a:solidFill>
                  <a:srgbClr val="7030A0"/>
                </a:solidFill>
                <a:latin typeface="Calibri"/>
                <a:ea typeface="DejaVu Sans"/>
              </a:rPr>
              <a:t>ема 1. Вступ до курсу «Біохімія лікарських рослин». Основні поняття курсу. Накопичення біологічно активних речовин. Система стандартизації в Україні</a:t>
            </a:r>
            <a:endParaRPr lang="ru-RU" sz="3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3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МЕТА ЗАНЯТТЯ: </a:t>
            </a:r>
            <a:r>
              <a:rPr lang="ru-RU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ознайомитися з основними поняттями курсу БЛР, системою стандартизації в Україні; за допомогою якісних хімічних реакцій зробити аналіз біоматеріалу (попелу рослин) і встановити його мікрохімічний склад.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457200" y="0"/>
            <a:ext cx="8228880" cy="71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i="1" strike="noStrike" spc="-1">
                <a:solidFill>
                  <a:srgbClr val="FF0000"/>
                </a:solidFill>
                <a:latin typeface="Calibri"/>
              </a:rPr>
              <a:t>Питання для самопідготовки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214200" y="642960"/>
            <a:ext cx="8714880" cy="578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1" i="1" strike="noStrike" spc="-1">
                <a:solidFill>
                  <a:srgbClr val="000000"/>
                </a:solidFill>
                <a:latin typeface="Calibri"/>
              </a:rPr>
              <a:t>1. Вступ до курсу «Біохімія лікарських рослин», завдання курсу. </a:t>
            </a:r>
            <a:endParaRPr lang="ru-RU" sz="2400" b="0" strike="noStrike" spc="-1">
              <a:latin typeface="Times New Roman"/>
              <a:ea typeface="Times New Roman"/>
            </a:endParaRPr>
          </a:p>
          <a:p>
            <a:pPr algn="just">
              <a:lnSpc>
                <a:spcPct val="100000"/>
              </a:lnSpc>
            </a:pPr>
            <a:r>
              <a:rPr lang="ru-RU" sz="2400" b="1" i="1" strike="noStrike" spc="-1">
                <a:solidFill>
                  <a:srgbClr val="000000"/>
                </a:solidFill>
                <a:latin typeface="Calibri"/>
              </a:rPr>
              <a:t>2. Основні поняття курсу «Біохімія лікарських рослин».</a:t>
            </a:r>
            <a:endParaRPr lang="ru-RU" sz="2400" b="0" strike="noStrike" spc="-1">
              <a:latin typeface="Times New Roman"/>
              <a:ea typeface="Times New Roman"/>
            </a:endParaRPr>
          </a:p>
          <a:p>
            <a:pPr algn="just">
              <a:lnSpc>
                <a:spcPct val="100000"/>
              </a:lnSpc>
            </a:pPr>
            <a:r>
              <a:rPr lang="ru-RU" sz="2400" b="1" i="1" strike="noStrike" spc="-1">
                <a:solidFill>
                  <a:srgbClr val="000000"/>
                </a:solidFill>
                <a:latin typeface="Calibri"/>
              </a:rPr>
              <a:t>3. Короткий історичний нарис розвитку «Біохімі</a:t>
            </a:r>
            <a:r>
              <a:rPr lang="uk-UA" sz="15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ї</a:t>
            </a:r>
            <a:r>
              <a:rPr lang="ru-RU" sz="2400" b="1" i="1" strike="noStrike" spc="-1">
                <a:solidFill>
                  <a:srgbClr val="000000"/>
                </a:solidFill>
                <a:latin typeface="Calibri"/>
              </a:rPr>
              <a:t> лікарських рослин» та «Фармакогнозії».</a:t>
            </a:r>
            <a:endParaRPr lang="ru-RU" sz="2400" b="0" strike="noStrike" spc="-1">
              <a:latin typeface="Times New Roman"/>
              <a:ea typeface="Times New Roman"/>
            </a:endParaRPr>
          </a:p>
          <a:p>
            <a:pPr algn="just">
              <a:lnSpc>
                <a:spcPct val="100000"/>
              </a:lnSpc>
            </a:pPr>
            <a:r>
              <a:rPr lang="ru-RU" sz="2400" b="1" i="1" strike="noStrike" spc="-1">
                <a:solidFill>
                  <a:srgbClr val="000000"/>
                </a:solidFill>
                <a:latin typeface="Calibri"/>
              </a:rPr>
              <a:t>4. Хімічний склад лікарських рослин.</a:t>
            </a:r>
            <a:endParaRPr lang="ru-RU" sz="2400" b="0" strike="noStrike" spc="-1">
              <a:latin typeface="Times New Roman"/>
              <a:ea typeface="Times New Roman"/>
            </a:endParaRPr>
          </a:p>
          <a:p>
            <a:pPr algn="just">
              <a:lnSpc>
                <a:spcPct val="100000"/>
              </a:lnSpc>
            </a:pPr>
            <a:r>
              <a:rPr lang="ru-RU" sz="2400" b="1" i="1" strike="noStrike" spc="-1">
                <a:solidFill>
                  <a:srgbClr val="000000"/>
                </a:solidFill>
                <a:latin typeface="Calibri"/>
              </a:rPr>
              <a:t>5. Органічні сполуки рослин. Поняття про діючі, супутні та баластні речовини.</a:t>
            </a:r>
            <a:endParaRPr lang="ru-RU" sz="2400" b="0" strike="noStrike" spc="-1">
              <a:latin typeface="Times New Roman"/>
              <a:ea typeface="Times New Roman"/>
            </a:endParaRPr>
          </a:p>
          <a:p>
            <a:pPr algn="just">
              <a:lnSpc>
                <a:spcPct val="100000"/>
              </a:lnSpc>
            </a:pPr>
            <a:r>
              <a:rPr lang="ru-RU" sz="2400" b="1" i="1" strike="noStrike" spc="-1">
                <a:solidFill>
                  <a:srgbClr val="000000"/>
                </a:solidFill>
                <a:latin typeface="Calibri"/>
              </a:rPr>
              <a:t>6. Мінливість хімічного складу лікарських рослин.</a:t>
            </a:r>
            <a:endParaRPr lang="ru-RU" sz="2400" b="0" strike="noStrike" spc="-1">
              <a:latin typeface="Times New Roman"/>
              <a:ea typeface="Times New Roman"/>
            </a:endParaRPr>
          </a:p>
          <a:p>
            <a:pPr algn="just">
              <a:lnSpc>
                <a:spcPct val="100000"/>
              </a:lnSpc>
            </a:pPr>
            <a:r>
              <a:rPr lang="ru-RU" sz="2400" b="1" i="1" strike="noStrike" spc="-1">
                <a:solidFill>
                  <a:srgbClr val="000000"/>
                </a:solidFill>
                <a:latin typeface="Calibri"/>
              </a:rPr>
              <a:t>7. Заготівля лікарської рослинної сировини: збирання, сушіння, приведення сировини до стандартного стану, пакування, маркірування й транспортування лікарської сировини.</a:t>
            </a:r>
            <a:endParaRPr lang="ru-RU" sz="2400" b="0" strike="noStrike" spc="-1">
              <a:latin typeface="Times New Roman"/>
              <a:ea typeface="Times New Roman"/>
            </a:endParaRPr>
          </a:p>
          <a:p>
            <a:pPr algn="just">
              <a:lnSpc>
                <a:spcPct val="100000"/>
              </a:lnSpc>
            </a:pPr>
            <a:r>
              <a:rPr lang="ru-RU" sz="2400" b="1" i="1" strike="noStrike" spc="-1">
                <a:solidFill>
                  <a:srgbClr val="000000"/>
                </a:solidFill>
                <a:latin typeface="Calibri"/>
              </a:rPr>
              <a:t>8. Стандартизація лікарської рослинної сировини. Аналітична нормативна документація.</a:t>
            </a:r>
            <a:endParaRPr lang="ru-RU" sz="2400" b="0" strike="noStrike" spc="-1">
              <a:latin typeface="Times New Roman"/>
              <a:ea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Рисунок 116"/>
          <p:cNvPicPr/>
          <p:nvPr/>
        </p:nvPicPr>
        <p:blipFill>
          <a:blip r:embed="rId2"/>
          <a:srcRect l="36210" t="19478" r="38393" b="15689"/>
          <a:stretch/>
        </p:blipFill>
        <p:spPr>
          <a:xfrm>
            <a:off x="2160000" y="72000"/>
            <a:ext cx="4968000" cy="6718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Рисунок 117"/>
          <p:cNvPicPr/>
          <p:nvPr/>
        </p:nvPicPr>
        <p:blipFill>
          <a:blip r:embed="rId2"/>
          <a:srcRect l="35239" t="20433" r="35623" b="13730"/>
          <a:stretch/>
        </p:blipFill>
        <p:spPr>
          <a:xfrm>
            <a:off x="2088000" y="89640"/>
            <a:ext cx="5328000" cy="6768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288000" y="288000"/>
            <a:ext cx="8582400" cy="618485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ru-RU" sz="1800" b="1" strike="noStrike" spc="-1" dirty="0" err="1">
                <a:latin typeface="Arial"/>
              </a:rPr>
              <a:t>Завдання</a:t>
            </a:r>
            <a:r>
              <a:rPr lang="ru-RU" sz="1800" b="1" strike="noStrike" spc="-1" dirty="0">
                <a:latin typeface="Arial"/>
              </a:rPr>
              <a:t> 4. </a:t>
            </a:r>
            <a:r>
              <a:rPr lang="ru-RU" sz="1800" b="1" strike="noStrike" spc="-1" dirty="0" err="1">
                <a:latin typeface="Arial"/>
              </a:rPr>
              <a:t>Індивідуальне</a:t>
            </a:r>
            <a:r>
              <a:rPr lang="ru-RU" sz="1800" b="1" strike="noStrike" spc="-1" dirty="0">
                <a:latin typeface="Arial"/>
              </a:rPr>
              <a:t> </a:t>
            </a:r>
            <a:r>
              <a:rPr lang="ru-RU" sz="1800" b="1" strike="noStrike" spc="-1" dirty="0" err="1">
                <a:latin typeface="Arial"/>
              </a:rPr>
              <a:t>практичне</a:t>
            </a:r>
            <a:r>
              <a:rPr lang="ru-RU" sz="1800" b="1" strike="noStrike" spc="-1" dirty="0">
                <a:latin typeface="Arial"/>
              </a:rPr>
              <a:t> </a:t>
            </a:r>
            <a:r>
              <a:rPr lang="ru-RU" sz="1800" b="1" strike="noStrike" spc="-1" dirty="0" err="1">
                <a:latin typeface="Arial"/>
              </a:rPr>
              <a:t>завдання</a:t>
            </a:r>
            <a:r>
              <a:rPr lang="ru-RU" sz="1800" b="1" strike="noStrike" spc="-1" dirty="0">
                <a:latin typeface="Arial"/>
              </a:rPr>
              <a:t> (</a:t>
            </a:r>
            <a:r>
              <a:rPr lang="ru-RU" sz="1800" b="1" strike="noStrike" spc="-1" dirty="0" err="1">
                <a:latin typeface="Arial"/>
              </a:rPr>
              <a:t>виконується</a:t>
            </a:r>
            <a:r>
              <a:rPr lang="ru-RU" sz="1800" b="1" strike="noStrike" spc="-1" dirty="0">
                <a:latin typeface="Arial"/>
              </a:rPr>
              <a:t> на </a:t>
            </a:r>
            <a:r>
              <a:rPr lang="ru-RU" sz="1800" b="1" strike="noStrike" spc="-1" dirty="0" err="1">
                <a:latin typeface="Arial"/>
              </a:rPr>
              <a:t>занятті</a:t>
            </a:r>
            <a:r>
              <a:rPr lang="ru-RU" sz="1800" b="1" strike="noStrike" spc="-1" dirty="0">
                <a:latin typeface="Arial"/>
              </a:rPr>
              <a:t> </a:t>
            </a:r>
            <a:r>
              <a:rPr lang="ru-RU" sz="1800" b="1" strike="noStrike" spc="-1" dirty="0" err="1">
                <a:latin typeface="Arial"/>
              </a:rPr>
              <a:t>або</a:t>
            </a:r>
            <a:r>
              <a:rPr lang="ru-RU" sz="1800" b="1" strike="noStrike" spc="-1" dirty="0">
                <a:latin typeface="Arial"/>
              </a:rPr>
              <a:t> в </a:t>
            </a:r>
            <a:r>
              <a:rPr lang="ru-RU" sz="1800" b="1" strike="noStrike" spc="-1" dirty="0" err="1">
                <a:latin typeface="Arial"/>
              </a:rPr>
              <a:t>якості</a:t>
            </a:r>
            <a:r>
              <a:rPr lang="ru-RU" sz="1800" b="1" strike="noStrike" spc="-1" dirty="0">
                <a:latin typeface="Arial"/>
              </a:rPr>
              <a:t> </a:t>
            </a:r>
            <a:r>
              <a:rPr lang="ru-RU" sz="1800" b="1" strike="noStrike" spc="-1" dirty="0" err="1">
                <a:latin typeface="Arial"/>
              </a:rPr>
              <a:t>домашнього</a:t>
            </a:r>
            <a:r>
              <a:rPr lang="ru-RU" sz="1800" b="1" strike="noStrike" spc="-1" dirty="0">
                <a:latin typeface="Arial"/>
              </a:rPr>
              <a:t> </a:t>
            </a:r>
            <a:r>
              <a:rPr lang="ru-RU" sz="1800" b="1" strike="noStrike" spc="-1" dirty="0" err="1">
                <a:latin typeface="Arial"/>
              </a:rPr>
              <a:t>завдання</a:t>
            </a:r>
            <a:r>
              <a:rPr lang="ru-RU" sz="1800" b="1" strike="noStrike" spc="-1" dirty="0">
                <a:latin typeface="Arial"/>
              </a:rPr>
              <a:t>).</a:t>
            </a:r>
            <a:endParaRPr lang="ru-RU" sz="1800" b="0" strike="noStrike" spc="-1" dirty="0">
              <a:latin typeface="Arial"/>
            </a:endParaRPr>
          </a:p>
          <a:p>
            <a:r>
              <a:rPr lang="ru-RU" sz="1800" b="0" strike="noStrike" spc="-1" dirty="0" err="1">
                <a:latin typeface="Arial"/>
              </a:rPr>
              <a:t>Використовуючи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матеріали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лекції</a:t>
            </a:r>
            <a:r>
              <a:rPr lang="ru-RU" sz="1800" b="0" strike="noStrike" spc="-1" dirty="0">
                <a:latin typeface="Arial"/>
              </a:rPr>
              <a:t>, </a:t>
            </a:r>
            <a:r>
              <a:rPr lang="ru-RU" sz="1800" b="0" strike="noStrike" spc="-1" dirty="0" err="1">
                <a:latin typeface="Arial"/>
              </a:rPr>
              <a:t>основної</a:t>
            </a:r>
            <a:r>
              <a:rPr lang="ru-RU" sz="1800" b="0" strike="noStrike" spc="-1" dirty="0">
                <a:latin typeface="Arial"/>
              </a:rPr>
              <a:t> та </a:t>
            </a:r>
            <a:r>
              <a:rPr lang="ru-RU" sz="1800" b="0" strike="noStrike" spc="-1" dirty="0" err="1">
                <a:latin typeface="Arial"/>
              </a:rPr>
              <a:t>додаткової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рекомендованої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літератури</a:t>
            </a:r>
            <a:r>
              <a:rPr lang="ru-RU" sz="1800" b="0" strike="noStrike" spc="-1" dirty="0">
                <a:latin typeface="Arial"/>
              </a:rPr>
              <a:t>, </a:t>
            </a:r>
            <a:r>
              <a:rPr lang="ru-RU" sz="1800" b="0" strike="noStrike" spc="-1" dirty="0" err="1">
                <a:latin typeface="Arial"/>
              </a:rPr>
              <a:t>виконайте</a:t>
            </a:r>
            <a:r>
              <a:rPr lang="ru-RU" sz="1800" b="0" strike="noStrike" spc="-1" dirty="0">
                <a:latin typeface="Arial"/>
              </a:rPr>
              <a:t> задачу "</a:t>
            </a:r>
            <a:r>
              <a:rPr lang="ru-RU" sz="1800" b="0" strike="noStrike" spc="-1" dirty="0" err="1">
                <a:latin typeface="Arial"/>
              </a:rPr>
              <a:t>Визначення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тотожності</a:t>
            </a:r>
            <a:r>
              <a:rPr lang="ru-RU" sz="1800" b="0" strike="noStrike" spc="-1" dirty="0">
                <a:latin typeface="Arial"/>
              </a:rPr>
              <a:t> та </a:t>
            </a:r>
            <a:r>
              <a:rPr lang="ru-RU" sz="1800" b="0" strike="noStrike" spc="-1" dirty="0" err="1">
                <a:latin typeface="Arial"/>
              </a:rPr>
              <a:t>доброякісності</a:t>
            </a:r>
            <a:r>
              <a:rPr lang="ru-RU" sz="1800" b="0" strike="noStrike" spc="-1" dirty="0">
                <a:latin typeface="Arial"/>
              </a:rPr>
              <a:t> ЛРС".</a:t>
            </a:r>
          </a:p>
          <a:p>
            <a:r>
              <a:rPr lang="ru-RU" sz="1800" b="1" i="1" strike="noStrike" spc="-1" dirty="0" err="1">
                <a:latin typeface="Arial"/>
              </a:rPr>
              <a:t>Варіант</a:t>
            </a:r>
            <a:r>
              <a:rPr lang="ru-RU" sz="1800" b="1" i="1" strike="noStrike" spc="-1" dirty="0">
                <a:latin typeface="Arial"/>
              </a:rPr>
              <a:t> 1. В контрольно-</a:t>
            </a:r>
            <a:r>
              <a:rPr lang="ru-RU" sz="1800" b="1" i="1" strike="noStrike" spc="-1" dirty="0" err="1">
                <a:latin typeface="Arial"/>
              </a:rPr>
              <a:t>аналітичну</a:t>
            </a:r>
            <a:r>
              <a:rPr lang="ru-RU" sz="1800" b="1" i="1" strike="noStrike" spc="-1" dirty="0">
                <a:latin typeface="Arial"/>
              </a:rPr>
              <a:t> </a:t>
            </a:r>
            <a:r>
              <a:rPr lang="ru-RU" sz="1800" b="1" i="1" strike="noStrike" spc="-1" dirty="0" err="1">
                <a:latin typeface="Arial"/>
              </a:rPr>
              <a:t>лабораторію</a:t>
            </a:r>
            <a:r>
              <a:rPr lang="ru-RU" sz="1800" b="1" i="1" strike="noStrike" spc="-1" dirty="0">
                <a:latin typeface="Arial"/>
              </a:rPr>
              <a:t> </a:t>
            </a:r>
            <a:r>
              <a:rPr lang="ru-RU" sz="1800" b="1" i="1" strike="noStrike" spc="-1" dirty="0" err="1">
                <a:latin typeface="Arial"/>
              </a:rPr>
              <a:t>надійшов</a:t>
            </a:r>
            <a:r>
              <a:rPr lang="ru-RU" sz="1800" b="1" i="1" strike="noStrike" spc="-1" dirty="0">
                <a:latin typeface="Arial"/>
              </a:rPr>
              <a:t> </a:t>
            </a:r>
            <a:r>
              <a:rPr lang="ru-RU" sz="1800" b="1" i="1" strike="noStrike" spc="-1" dirty="0" err="1">
                <a:latin typeface="Arial"/>
              </a:rPr>
              <a:t>зразок</a:t>
            </a:r>
            <a:r>
              <a:rPr lang="ru-RU" sz="1800" b="1" i="1" strike="noStrike" spc="-1" dirty="0">
                <a:latin typeface="Arial"/>
              </a:rPr>
              <a:t> </a:t>
            </a:r>
            <a:r>
              <a:rPr lang="ru-RU" sz="1800" b="1" i="1" strike="noStrike" spc="-1" dirty="0" err="1">
                <a:latin typeface="Arial"/>
              </a:rPr>
              <a:t>цільної</a:t>
            </a:r>
            <a:r>
              <a:rPr lang="ru-RU" sz="1800" b="1" i="1" strike="noStrike" spc="-1" dirty="0">
                <a:latin typeface="Arial"/>
              </a:rPr>
              <a:t> </a:t>
            </a:r>
            <a:r>
              <a:rPr lang="ru-RU" sz="1800" b="1" i="1" strike="noStrike" spc="-1" dirty="0" err="1">
                <a:latin typeface="Arial"/>
              </a:rPr>
              <a:t>лікарської</a:t>
            </a:r>
            <a:r>
              <a:rPr lang="ru-RU" sz="1800" b="1" i="1" strike="noStrike" spc="-1" dirty="0">
                <a:latin typeface="Arial"/>
              </a:rPr>
              <a:t> </a:t>
            </a:r>
            <a:r>
              <a:rPr lang="ru-RU" sz="1800" b="1" i="1" strike="noStrike" spc="-1" dirty="0" err="1">
                <a:latin typeface="Arial"/>
              </a:rPr>
              <a:t>рослинної</a:t>
            </a:r>
            <a:r>
              <a:rPr lang="ru-RU" sz="1800" b="1" i="1" strike="noStrike" spc="-1" dirty="0">
                <a:latin typeface="Arial"/>
              </a:rPr>
              <a:t> </a:t>
            </a:r>
            <a:r>
              <a:rPr lang="ru-RU" sz="1800" b="1" i="1" strike="noStrike" spc="-1" dirty="0" err="1">
                <a:latin typeface="Arial"/>
              </a:rPr>
              <a:t>сировини</a:t>
            </a:r>
            <a:r>
              <a:rPr lang="ru-RU" sz="1800" b="1" i="1" strike="noStrike" spc="-1" dirty="0">
                <a:latin typeface="Arial"/>
              </a:rPr>
              <a:t> (ЛРС) </a:t>
            </a:r>
            <a:r>
              <a:rPr lang="ru-RU" sz="1800" b="1" i="1" strike="noStrike" spc="-1" dirty="0" err="1">
                <a:latin typeface="Arial"/>
              </a:rPr>
              <a:t>кореневища</a:t>
            </a:r>
            <a:r>
              <a:rPr lang="ru-RU" sz="1800" b="1" i="1" strike="noStrike" spc="-1" dirty="0">
                <a:latin typeface="Arial"/>
              </a:rPr>
              <a:t> </a:t>
            </a:r>
            <a:r>
              <a:rPr lang="ru-RU" sz="1800" b="1" i="1" strike="noStrike" spc="-1" dirty="0" err="1">
                <a:latin typeface="Arial"/>
              </a:rPr>
              <a:t>гірчака</a:t>
            </a:r>
            <a:r>
              <a:rPr lang="ru-RU" sz="1800" b="1" i="1" strike="noStrike" spc="-1">
                <a:latin typeface="Arial"/>
              </a:rPr>
              <a:t> </a:t>
            </a:r>
            <a:r>
              <a:rPr lang="ru-RU" sz="1800" b="1" i="1" strike="noStrike" spc="-1" smtClean="0">
                <a:latin typeface="Arial"/>
              </a:rPr>
              <a:t>масою</a:t>
            </a:r>
            <a:r>
              <a:rPr lang="ru-RU" sz="1800" b="1" i="1" strike="noStrike" spc="-1" dirty="0" smtClean="0">
                <a:latin typeface="Arial"/>
              </a:rPr>
              <a:t> </a:t>
            </a:r>
            <a:r>
              <a:rPr lang="ru-RU" sz="1800" b="1" i="1" strike="noStrike" spc="-1" dirty="0">
                <a:latin typeface="Arial"/>
              </a:rPr>
              <a:t>200 г.</a:t>
            </a:r>
            <a:endParaRPr lang="ru-RU" sz="1800" b="0" strike="noStrike" spc="-1" dirty="0">
              <a:latin typeface="Arial"/>
            </a:endParaRPr>
          </a:p>
          <a:p>
            <a:r>
              <a:rPr lang="ru-RU" sz="1800" b="0" strike="noStrike" spc="-1" dirty="0" err="1">
                <a:latin typeface="Arial"/>
              </a:rPr>
              <a:t>Визначити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її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доброякісність</a:t>
            </a:r>
            <a:r>
              <a:rPr lang="ru-RU" sz="1800" b="0" strike="noStrike" spc="-1" dirty="0">
                <a:latin typeface="Arial"/>
              </a:rPr>
              <a:t> за результатами </a:t>
            </a:r>
            <a:r>
              <a:rPr lang="ru-RU" sz="1800" b="0" strike="noStrike" spc="-1" dirty="0" err="1">
                <a:latin typeface="Arial"/>
              </a:rPr>
              <a:t>аналізу</a:t>
            </a:r>
            <a:r>
              <a:rPr lang="ru-RU" sz="1800" b="0" strike="noStrike" spc="-1" dirty="0">
                <a:latin typeface="Arial"/>
              </a:rPr>
              <a:t> та </a:t>
            </a:r>
            <a:r>
              <a:rPr lang="ru-RU" sz="1800" b="0" strike="noStrike" spc="-1" dirty="0" err="1">
                <a:latin typeface="Arial"/>
              </a:rPr>
              <a:t>оформити</a:t>
            </a:r>
            <a:r>
              <a:rPr lang="ru-RU" sz="1800" b="0" strike="noStrike" spc="-1" dirty="0">
                <a:latin typeface="Arial"/>
              </a:rPr>
              <a:t> протокол у </a:t>
            </a:r>
            <a:r>
              <a:rPr lang="ru-RU" sz="1800" b="0" strike="noStrike" spc="-1" dirty="0" err="1">
                <a:latin typeface="Arial"/>
              </a:rPr>
              <a:t>вигляді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таблиці</a:t>
            </a:r>
            <a:r>
              <a:rPr lang="ru-RU" sz="1800" b="0" strike="noStrike" spc="-1" dirty="0">
                <a:latin typeface="Arial"/>
              </a:rPr>
              <a:t>.</a:t>
            </a:r>
          </a:p>
          <a:p>
            <a:r>
              <a:rPr lang="ru-RU" sz="1800" b="1" strike="noStrike" spc="-1" dirty="0" err="1">
                <a:solidFill>
                  <a:srgbClr val="C9211E"/>
                </a:solidFill>
                <a:latin typeface="Arial"/>
              </a:rPr>
              <a:t>Результати</a:t>
            </a:r>
            <a:r>
              <a:rPr lang="ru-RU" sz="1800" b="1" strike="noStrike" spc="-1" dirty="0">
                <a:solidFill>
                  <a:srgbClr val="C9211E"/>
                </a:solidFill>
                <a:latin typeface="Arial"/>
              </a:rPr>
              <a:t>, </a:t>
            </a:r>
            <a:r>
              <a:rPr lang="ru-RU" sz="1800" b="1" strike="noStrike" spc="-1" dirty="0" err="1">
                <a:solidFill>
                  <a:srgbClr val="C9211E"/>
                </a:solidFill>
                <a:latin typeface="Arial"/>
              </a:rPr>
              <a:t>отримані</a:t>
            </a:r>
            <a:r>
              <a:rPr lang="ru-RU" sz="1800" b="1" strike="noStrike" spc="-1" dirty="0">
                <a:solidFill>
                  <a:srgbClr val="C9211E"/>
                </a:solidFill>
                <a:latin typeface="Arial"/>
              </a:rPr>
              <a:t> при </a:t>
            </a:r>
            <a:r>
              <a:rPr lang="ru-RU" sz="1800" b="1" strike="noStrike" spc="-1" dirty="0" err="1">
                <a:solidFill>
                  <a:srgbClr val="C9211E"/>
                </a:solidFill>
                <a:latin typeface="Arial"/>
              </a:rPr>
              <a:t>аналізі</a:t>
            </a:r>
            <a:r>
              <a:rPr lang="ru-RU" sz="1800" b="1" strike="noStrike" spc="-1" dirty="0">
                <a:solidFill>
                  <a:srgbClr val="C9211E"/>
                </a:solidFill>
                <a:latin typeface="Arial"/>
              </a:rPr>
              <a:t>:</a:t>
            </a:r>
            <a:endParaRPr lang="ru-RU" sz="1800" b="0" strike="noStrike" spc="-1" dirty="0">
              <a:latin typeface="Arial"/>
            </a:endParaRPr>
          </a:p>
          <a:p>
            <a:r>
              <a:rPr lang="ru-RU" sz="1800" b="0" strike="noStrike" spc="-1" dirty="0">
                <a:latin typeface="Arial"/>
              </a:rPr>
              <a:t>а) вага пустого тигля 21,1020 г,</a:t>
            </a:r>
          </a:p>
          <a:p>
            <a:r>
              <a:rPr lang="ru-RU" sz="1800" b="0" strike="noStrike" spc="-1" dirty="0">
                <a:latin typeface="Arial"/>
              </a:rPr>
              <a:t>вага тигля з </a:t>
            </a:r>
            <a:r>
              <a:rPr lang="ru-RU" sz="1800" b="0" strike="noStrike" spc="-1" dirty="0" err="1">
                <a:latin typeface="Arial"/>
              </a:rPr>
              <a:t>наважкою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сировини</a:t>
            </a:r>
            <a:r>
              <a:rPr lang="ru-RU" sz="1800" b="0" strike="noStrike" spc="-1" dirty="0">
                <a:latin typeface="Arial"/>
              </a:rPr>
              <a:t> 24,3200 г, вага тигля </a:t>
            </a:r>
            <a:r>
              <a:rPr lang="ru-RU" sz="1800" b="0" strike="noStrike" spc="-1" dirty="0" err="1">
                <a:latin typeface="Arial"/>
              </a:rPr>
              <a:t>із</a:t>
            </a:r>
            <a:r>
              <a:rPr lang="ru-RU" sz="1800" b="0" strike="noStrike" spc="-1" dirty="0">
                <a:latin typeface="Arial"/>
              </a:rPr>
              <a:t> золою 21,3573 г;</a:t>
            </a:r>
          </a:p>
          <a:p>
            <a:r>
              <a:rPr lang="ru-RU" sz="1800" b="0" strike="noStrike" spc="-1" dirty="0">
                <a:latin typeface="Arial"/>
              </a:rPr>
              <a:t>б) </a:t>
            </a:r>
            <a:r>
              <a:rPr lang="ru-RU" sz="1800" b="0" strike="noStrike" spc="-1" dirty="0" err="1">
                <a:latin typeface="Arial"/>
              </a:rPr>
              <a:t>вологість</a:t>
            </a:r>
            <a:r>
              <a:rPr lang="ru-RU" sz="1800" b="0" strike="noStrike" spc="-1" dirty="0">
                <a:latin typeface="Arial"/>
              </a:rPr>
              <a:t> 12%;</a:t>
            </a:r>
          </a:p>
          <a:p>
            <a:r>
              <a:rPr lang="ru-RU" sz="1800" b="0" strike="noStrike" spc="-1" dirty="0">
                <a:latin typeface="Arial"/>
              </a:rPr>
              <a:t>в) </a:t>
            </a:r>
            <a:r>
              <a:rPr lang="ru-RU" sz="1800" b="0" strike="noStrike" spc="-1" dirty="0" err="1">
                <a:latin typeface="Arial"/>
              </a:rPr>
              <a:t>кореневища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чорного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кольору</a:t>
            </a:r>
            <a:r>
              <a:rPr lang="ru-RU" sz="1800" b="0" strike="noStrike" spc="-1" dirty="0">
                <a:latin typeface="Arial"/>
              </a:rPr>
              <a:t> на </a:t>
            </a:r>
            <a:r>
              <a:rPr lang="ru-RU" sz="1800" b="0" strike="noStrike" spc="-1" dirty="0" err="1">
                <a:latin typeface="Arial"/>
              </a:rPr>
              <a:t>зломі</a:t>
            </a:r>
            <a:r>
              <a:rPr lang="ru-RU" sz="1800" b="0" strike="noStrike" spc="-1" dirty="0">
                <a:latin typeface="Arial"/>
              </a:rPr>
              <a:t> 16 г, </a:t>
            </a:r>
          </a:p>
          <a:p>
            <a:r>
              <a:rPr lang="ru-RU" sz="1800" b="0" strike="noStrike" spc="-1" dirty="0">
                <a:latin typeface="Arial"/>
              </a:rPr>
              <a:t>г) </a:t>
            </a:r>
            <a:r>
              <a:rPr lang="ru-RU" sz="1800" b="0" strike="noStrike" spc="-1" dirty="0" err="1">
                <a:latin typeface="Arial"/>
              </a:rPr>
              <a:t>залишків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листя</a:t>
            </a:r>
            <a:r>
              <a:rPr lang="ru-RU" sz="1800" b="0" strike="noStrike" spc="-1" dirty="0">
                <a:latin typeface="Arial"/>
              </a:rPr>
              <a:t> та </a:t>
            </a:r>
            <a:r>
              <a:rPr lang="ru-RU" sz="1800" b="0" strike="noStrike" spc="-1" dirty="0" err="1">
                <a:latin typeface="Arial"/>
              </a:rPr>
              <a:t>стебел</a:t>
            </a:r>
            <a:r>
              <a:rPr lang="ru-RU" sz="1800" b="0" strike="noStrike" spc="-1" dirty="0">
                <a:latin typeface="Arial"/>
              </a:rPr>
              <a:t> 1,5 г, </a:t>
            </a:r>
          </a:p>
          <a:p>
            <a:r>
              <a:rPr lang="ru-RU" sz="1800" b="0" strike="noStrike" spc="-1" dirty="0">
                <a:latin typeface="Arial"/>
              </a:rPr>
              <a:t>д) </a:t>
            </a:r>
            <a:r>
              <a:rPr lang="ru-RU" sz="1800" b="0" strike="noStrike" spc="-1" dirty="0" err="1">
                <a:latin typeface="Arial"/>
              </a:rPr>
              <a:t>кореневищ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пирію</a:t>
            </a:r>
            <a:r>
              <a:rPr lang="ru-RU" sz="1800" b="0" strike="noStrike" spc="-1" dirty="0">
                <a:latin typeface="Arial"/>
              </a:rPr>
              <a:t> 0,5 г, </a:t>
            </a:r>
          </a:p>
          <a:p>
            <a:r>
              <a:rPr lang="ru-RU" sz="1800" b="0" strike="noStrike" spc="-1" dirty="0">
                <a:latin typeface="Arial"/>
              </a:rPr>
              <a:t>е) </a:t>
            </a:r>
            <a:r>
              <a:rPr lang="ru-RU" sz="1800" b="0" strike="noStrike" spc="-1" dirty="0" err="1">
                <a:latin typeface="Arial"/>
              </a:rPr>
              <a:t>землі</a:t>
            </a:r>
            <a:r>
              <a:rPr lang="ru-RU" sz="1800" b="0" strike="noStrike" spc="-1" dirty="0">
                <a:latin typeface="Arial"/>
              </a:rPr>
              <a:t> 1,4 г.</a:t>
            </a:r>
          </a:p>
          <a:p>
            <a:r>
              <a:rPr lang="ru-RU" sz="1800" b="1" strike="noStrike" spc="-1" dirty="0" err="1">
                <a:solidFill>
                  <a:srgbClr val="C9211E"/>
                </a:solidFill>
                <a:latin typeface="Arial"/>
              </a:rPr>
              <a:t>Виписка</a:t>
            </a:r>
            <a:r>
              <a:rPr lang="ru-RU" sz="1800" b="1" strike="noStrike" spc="-1" dirty="0">
                <a:solidFill>
                  <a:srgbClr val="C9211E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C9211E"/>
                </a:solidFill>
                <a:latin typeface="Arial"/>
              </a:rPr>
              <a:t>зі</a:t>
            </a:r>
            <a:r>
              <a:rPr lang="ru-RU" sz="1800" b="1" strike="noStrike" spc="-1" dirty="0">
                <a:solidFill>
                  <a:srgbClr val="C9211E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C9211E"/>
                </a:solidFill>
                <a:latin typeface="Arial"/>
              </a:rPr>
              <a:t>статті</a:t>
            </a:r>
            <a:r>
              <a:rPr lang="ru-RU" sz="1800" b="1" strike="noStrike" spc="-1" dirty="0">
                <a:solidFill>
                  <a:srgbClr val="C9211E"/>
                </a:solidFill>
                <a:latin typeface="Arial"/>
              </a:rPr>
              <a:t> 71 ДФ ХI «</a:t>
            </a:r>
            <a:r>
              <a:rPr lang="ru-RU" sz="1800" b="1" strike="noStrike" spc="-1" dirty="0" err="1">
                <a:solidFill>
                  <a:srgbClr val="C9211E"/>
                </a:solidFill>
                <a:latin typeface="Arial"/>
              </a:rPr>
              <a:t>Кореневища</a:t>
            </a:r>
            <a:r>
              <a:rPr lang="ru-RU" sz="1800" b="1" strike="noStrike" spc="-1" dirty="0">
                <a:solidFill>
                  <a:srgbClr val="C9211E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C9211E"/>
                </a:solidFill>
                <a:latin typeface="Arial"/>
              </a:rPr>
              <a:t>гірчака</a:t>
            </a:r>
            <a:r>
              <a:rPr lang="ru-RU" sz="1800" b="1" strike="noStrike" spc="-1" dirty="0">
                <a:solidFill>
                  <a:srgbClr val="C9211E"/>
                </a:solidFill>
                <a:latin typeface="Arial"/>
              </a:rPr>
              <a:t>»</a:t>
            </a:r>
            <a:endParaRPr lang="ru-RU" sz="1800" b="0" strike="noStrike" spc="-1" dirty="0">
              <a:latin typeface="Arial"/>
            </a:endParaRPr>
          </a:p>
          <a:p>
            <a:r>
              <a:rPr lang="ru-RU" sz="1800" b="0" strike="noStrike" spc="-1" dirty="0" err="1">
                <a:latin typeface="Arial"/>
              </a:rPr>
              <a:t>Числові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показники</a:t>
            </a:r>
            <a:r>
              <a:rPr lang="ru-RU" sz="1800" b="0" strike="noStrike" spc="-1" dirty="0">
                <a:latin typeface="Arial"/>
              </a:rPr>
              <a:t>: </a:t>
            </a:r>
            <a:r>
              <a:rPr lang="ru-RU" sz="1800" b="0" strike="noStrike" spc="-1" dirty="0" err="1">
                <a:latin typeface="Arial"/>
              </a:rPr>
              <a:t>вологість</a:t>
            </a:r>
            <a:r>
              <a:rPr lang="ru-RU" sz="1800" b="0" strike="noStrike" spc="-1" dirty="0">
                <a:latin typeface="Arial"/>
              </a:rPr>
              <a:t> не </a:t>
            </a:r>
            <a:r>
              <a:rPr lang="ru-RU" sz="1800" b="0" strike="noStrike" spc="-1" dirty="0" err="1">
                <a:latin typeface="Arial"/>
              </a:rPr>
              <a:t>більше</a:t>
            </a:r>
            <a:r>
              <a:rPr lang="ru-RU" sz="1800" b="0" strike="noStrike" spc="-1" dirty="0">
                <a:latin typeface="Arial"/>
              </a:rPr>
              <a:t> 13%; золи </a:t>
            </a:r>
            <a:r>
              <a:rPr lang="ru-RU" sz="1800" b="0" strike="noStrike" spc="-1" dirty="0" err="1">
                <a:latin typeface="Arial"/>
              </a:rPr>
              <a:t>загальної</a:t>
            </a:r>
            <a:r>
              <a:rPr lang="ru-RU" sz="1800" b="0" strike="noStrike" spc="-1" dirty="0">
                <a:latin typeface="Arial"/>
              </a:rPr>
              <a:t> не </a:t>
            </a:r>
            <a:r>
              <a:rPr lang="ru-RU" sz="1800" b="0" strike="noStrike" spc="-1" dirty="0" err="1">
                <a:latin typeface="Arial"/>
              </a:rPr>
              <a:t>більше</a:t>
            </a:r>
            <a:r>
              <a:rPr lang="ru-RU" sz="1800" b="0" strike="noStrike" spc="-1" dirty="0">
                <a:latin typeface="Arial"/>
              </a:rPr>
              <a:t> 10%; </a:t>
            </a:r>
            <a:r>
              <a:rPr lang="ru-RU" sz="1800" b="0" strike="noStrike" spc="-1" dirty="0" err="1">
                <a:latin typeface="Arial"/>
              </a:rPr>
              <a:t>кореневищ</a:t>
            </a:r>
            <a:r>
              <a:rPr lang="ru-RU" sz="1800" b="0" strike="noStrike" spc="-1" dirty="0">
                <a:latin typeface="Arial"/>
              </a:rPr>
              <a:t>, </a:t>
            </a:r>
            <a:r>
              <a:rPr lang="ru-RU" sz="1800" b="0" strike="noStrike" spc="-1" dirty="0" err="1">
                <a:latin typeface="Arial"/>
              </a:rPr>
              <a:t>чорних</a:t>
            </a:r>
            <a:r>
              <a:rPr lang="ru-RU" sz="1800" b="0" strike="noStrike" spc="-1" dirty="0">
                <a:latin typeface="Arial"/>
              </a:rPr>
              <a:t> на </a:t>
            </a:r>
            <a:r>
              <a:rPr lang="ru-RU" sz="1800" b="0" strike="noStrike" spc="-1" dirty="0" err="1">
                <a:latin typeface="Arial"/>
              </a:rPr>
              <a:t>зломі</a:t>
            </a:r>
            <a:r>
              <a:rPr lang="ru-RU" sz="1800" b="0" strike="noStrike" spc="-1" dirty="0">
                <a:latin typeface="Arial"/>
              </a:rPr>
              <a:t>, не </a:t>
            </a:r>
            <a:r>
              <a:rPr lang="ru-RU" sz="1800" b="0" strike="noStrike" spc="-1" dirty="0" err="1">
                <a:latin typeface="Arial"/>
              </a:rPr>
              <a:t>більше</a:t>
            </a:r>
            <a:r>
              <a:rPr lang="ru-RU" sz="1800" b="0" strike="noStrike" spc="-1" dirty="0">
                <a:latin typeface="Arial"/>
              </a:rPr>
              <a:t> 10%; </a:t>
            </a:r>
            <a:r>
              <a:rPr lang="ru-RU" sz="1800" b="0" strike="noStrike" spc="-1" dirty="0" err="1">
                <a:latin typeface="Arial"/>
              </a:rPr>
              <a:t>коренів</a:t>
            </a:r>
            <a:r>
              <a:rPr lang="ru-RU" sz="1800" b="0" strike="noStrike" spc="-1" dirty="0">
                <a:latin typeface="Arial"/>
              </a:rPr>
              <a:t>, </a:t>
            </a:r>
            <a:r>
              <a:rPr lang="ru-RU" sz="1800" b="0" strike="noStrike" spc="-1" dirty="0" err="1">
                <a:latin typeface="Arial"/>
              </a:rPr>
              <a:t>залишків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листя</a:t>
            </a:r>
            <a:r>
              <a:rPr lang="ru-RU" sz="1800" b="0" strike="noStrike" spc="-1" dirty="0">
                <a:latin typeface="Arial"/>
              </a:rPr>
              <a:t> та </a:t>
            </a:r>
            <a:r>
              <a:rPr lang="ru-RU" sz="1800" b="0" strike="noStrike" spc="-1" dirty="0" err="1">
                <a:latin typeface="Arial"/>
              </a:rPr>
              <a:t>стебел</a:t>
            </a:r>
            <a:r>
              <a:rPr lang="ru-RU" sz="1800" b="0" strike="noStrike" spc="-1" dirty="0">
                <a:latin typeface="Arial"/>
              </a:rPr>
              <a:t>, у тому </a:t>
            </a:r>
            <a:r>
              <a:rPr lang="ru-RU" sz="1800" b="0" strike="noStrike" spc="-1" dirty="0" err="1">
                <a:latin typeface="Arial"/>
              </a:rPr>
              <a:t>числі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відокремлених</a:t>
            </a:r>
            <a:r>
              <a:rPr lang="ru-RU" sz="1800" b="0" strike="noStrike" spc="-1" dirty="0">
                <a:latin typeface="Arial"/>
              </a:rPr>
              <a:t> при </a:t>
            </a:r>
            <a:r>
              <a:rPr lang="ru-RU" sz="1800" b="0" strike="noStrike" spc="-1" dirty="0" err="1">
                <a:latin typeface="Arial"/>
              </a:rPr>
              <a:t>аналізі</a:t>
            </a:r>
            <a:r>
              <a:rPr lang="ru-RU" sz="1800" b="0" strike="noStrike" spc="-1" dirty="0">
                <a:latin typeface="Arial"/>
              </a:rPr>
              <a:t>, не </a:t>
            </a:r>
            <a:r>
              <a:rPr lang="ru-RU" sz="1800" b="0" strike="noStrike" spc="-1" dirty="0" err="1">
                <a:latin typeface="Arial"/>
              </a:rPr>
              <a:t>більше</a:t>
            </a:r>
            <a:r>
              <a:rPr lang="ru-RU" sz="1800" b="0" strike="noStrike" spc="-1" dirty="0">
                <a:latin typeface="Arial"/>
              </a:rPr>
              <a:t> 1%; </a:t>
            </a:r>
            <a:r>
              <a:rPr lang="ru-RU" sz="1800" b="0" strike="noStrike" spc="-1" dirty="0" err="1">
                <a:latin typeface="Arial"/>
              </a:rPr>
              <a:t>органічних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домішок</a:t>
            </a:r>
            <a:r>
              <a:rPr lang="ru-RU" sz="1800" b="0" strike="noStrike" spc="-1" dirty="0">
                <a:latin typeface="Arial"/>
              </a:rPr>
              <a:t> не </a:t>
            </a:r>
            <a:r>
              <a:rPr lang="ru-RU" sz="1800" b="0" strike="noStrike" spc="-1" dirty="0" err="1">
                <a:latin typeface="Arial"/>
              </a:rPr>
              <a:t>більше</a:t>
            </a:r>
            <a:r>
              <a:rPr lang="ru-RU" sz="1800" b="0" strike="noStrike" spc="-1" dirty="0">
                <a:latin typeface="Arial"/>
              </a:rPr>
              <a:t> 0,5%; </a:t>
            </a:r>
            <a:r>
              <a:rPr lang="ru-RU" sz="1800" b="0" strike="noStrike" spc="-1" dirty="0" err="1">
                <a:latin typeface="Arial"/>
              </a:rPr>
              <a:t>мінеральних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домішок</a:t>
            </a:r>
            <a:r>
              <a:rPr lang="ru-RU" sz="1800" b="0" strike="noStrike" spc="-1" dirty="0">
                <a:latin typeface="Arial"/>
              </a:rPr>
              <a:t> не </a:t>
            </a:r>
            <a:r>
              <a:rPr lang="ru-RU" sz="1800" b="0" strike="noStrike" spc="-1" dirty="0" err="1">
                <a:latin typeface="Arial"/>
              </a:rPr>
              <a:t>більше</a:t>
            </a:r>
            <a:r>
              <a:rPr lang="ru-RU" sz="1800" b="0" strike="noStrike" spc="-1" dirty="0">
                <a:latin typeface="Arial"/>
              </a:rPr>
              <a:t> 1%.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Рисунок 119"/>
          <p:cNvPicPr/>
          <p:nvPr/>
        </p:nvPicPr>
        <p:blipFill>
          <a:blip r:embed="rId2"/>
          <a:srcRect l="1713" t="1984" r="1369" b="17380"/>
          <a:stretch/>
        </p:blipFill>
        <p:spPr>
          <a:xfrm>
            <a:off x="1296000" y="16560"/>
            <a:ext cx="6552000" cy="6841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144000" y="144000"/>
            <a:ext cx="5472000" cy="85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ru-RU" sz="1800" b="1" strike="noStrike" spc="-1">
                <a:latin typeface="Arial"/>
              </a:rPr>
              <a:t>ЛАБОРАТОРНА РОБОТА № 1</a:t>
            </a:r>
          </a:p>
          <a:p>
            <a:pPr algn="ctr"/>
            <a:r>
              <a:rPr lang="ru-RU" sz="1800" b="1" strike="noStrike" spc="-1">
                <a:latin typeface="Arial"/>
              </a:rPr>
              <a:t>Тема: МІКРОХІМІЧНИЙ АНАЛІЗ ЛІКАРСЬКОЇ РОСЛИННОЇ СИРОВИНИ</a:t>
            </a:r>
          </a:p>
        </p:txBody>
      </p:sp>
      <p:sp>
        <p:nvSpPr>
          <p:cNvPr id="122" name="TextShape 2"/>
          <p:cNvSpPr txBox="1"/>
          <p:nvPr/>
        </p:nvSpPr>
        <p:spPr>
          <a:xfrm>
            <a:off x="432000" y="1008000"/>
            <a:ext cx="637884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ru-RU" sz="1800" b="1" i="1" strike="noStrike" spc="-1">
                <a:solidFill>
                  <a:srgbClr val="C9211E"/>
                </a:solidFill>
                <a:latin typeface="Arial"/>
              </a:rPr>
              <a:t>Матеріал для досліддження: Зола </a:t>
            </a:r>
          </a:p>
          <a:p>
            <a:r>
              <a:rPr lang="ru-RU" sz="1800" b="1" i="1" strike="noStrike" spc="-1">
                <a:solidFill>
                  <a:srgbClr val="C9211E"/>
                </a:solidFill>
                <a:latin typeface="Arial"/>
              </a:rPr>
              <a:t>Рослина: Грицики звичайні (Capsella bursa-pastoris L.)</a:t>
            </a:r>
          </a:p>
        </p:txBody>
      </p:sp>
      <p:pic>
        <p:nvPicPr>
          <p:cNvPr id="123" name="Рисунок 122"/>
          <p:cNvPicPr/>
          <p:nvPr/>
        </p:nvPicPr>
        <p:blipFill>
          <a:blip r:embed="rId2"/>
          <a:stretch/>
        </p:blipFill>
        <p:spPr>
          <a:xfrm>
            <a:off x="6909120" y="72000"/>
            <a:ext cx="2162880" cy="2664360"/>
          </a:xfrm>
          <a:prstGeom prst="rect">
            <a:avLst/>
          </a:prstGeom>
          <a:ln>
            <a:noFill/>
          </a:ln>
        </p:spPr>
      </p:pic>
      <p:pic>
        <p:nvPicPr>
          <p:cNvPr id="124" name="Рисунок 123"/>
          <p:cNvPicPr/>
          <p:nvPr/>
        </p:nvPicPr>
        <p:blipFill>
          <a:blip r:embed="rId3"/>
          <a:srcRect l="30513" t="17638" r="31686" b="15128"/>
          <a:stretch/>
        </p:blipFill>
        <p:spPr>
          <a:xfrm>
            <a:off x="72000" y="1800000"/>
            <a:ext cx="4464000" cy="4608000"/>
          </a:xfrm>
          <a:prstGeom prst="rect">
            <a:avLst/>
          </a:prstGeom>
          <a:ln>
            <a:noFill/>
          </a:ln>
        </p:spPr>
      </p:pic>
      <p:sp>
        <p:nvSpPr>
          <p:cNvPr id="125" name="TextShape 3"/>
          <p:cNvSpPr txBox="1"/>
          <p:nvPr/>
        </p:nvSpPr>
        <p:spPr>
          <a:xfrm>
            <a:off x="792000" y="6408000"/>
            <a:ext cx="9108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ru-RU" sz="1800" b="1" strike="noStrike" spc="-1">
                <a:latin typeface="Arial"/>
              </a:rPr>
              <a:t>магній</a:t>
            </a:r>
          </a:p>
        </p:txBody>
      </p:sp>
      <p:sp>
        <p:nvSpPr>
          <p:cNvPr id="126" name="TextShape 4"/>
          <p:cNvSpPr txBox="1"/>
          <p:nvPr/>
        </p:nvSpPr>
        <p:spPr>
          <a:xfrm>
            <a:off x="2880000" y="6408000"/>
            <a:ext cx="12960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ru-RU" sz="1800" b="1" strike="noStrike" spc="-1">
                <a:latin typeface="Arial"/>
              </a:rPr>
              <a:t>кальцій</a:t>
            </a:r>
          </a:p>
        </p:txBody>
      </p:sp>
      <p:sp>
        <p:nvSpPr>
          <p:cNvPr id="127" name="TextShape 5"/>
          <p:cNvSpPr txBox="1"/>
          <p:nvPr/>
        </p:nvSpPr>
        <p:spPr>
          <a:xfrm>
            <a:off x="1800000" y="1512000"/>
            <a:ext cx="1177560" cy="346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ru-RU" sz="1800" b="1" strike="noStrike" spc="-1">
                <a:latin typeface="Arial"/>
              </a:rPr>
              <a:t>фосфор 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28" name="Рисунок 127"/>
          <p:cNvPicPr/>
          <p:nvPr/>
        </p:nvPicPr>
        <p:blipFill>
          <a:blip r:embed="rId4"/>
          <a:stretch/>
        </p:blipFill>
        <p:spPr>
          <a:xfrm>
            <a:off x="4548960" y="2304000"/>
            <a:ext cx="2363400" cy="3247200"/>
          </a:xfrm>
          <a:prstGeom prst="rect">
            <a:avLst/>
          </a:prstGeom>
          <a:ln>
            <a:noFill/>
          </a:ln>
        </p:spPr>
      </p:pic>
      <p:pic>
        <p:nvPicPr>
          <p:cNvPr id="129" name="Рисунок 128"/>
          <p:cNvPicPr/>
          <p:nvPr/>
        </p:nvPicPr>
        <p:blipFill>
          <a:blip r:embed="rId5"/>
          <a:srcRect l="6661" r="24450" b="23339"/>
          <a:stretch/>
        </p:blipFill>
        <p:spPr>
          <a:xfrm>
            <a:off x="6912360" y="3456360"/>
            <a:ext cx="2231640" cy="3311640"/>
          </a:xfrm>
          <a:prstGeom prst="rect">
            <a:avLst/>
          </a:prstGeom>
          <a:ln>
            <a:noFill/>
          </a:ln>
        </p:spPr>
      </p:pic>
      <p:sp>
        <p:nvSpPr>
          <p:cNvPr id="130" name="TextShape 6"/>
          <p:cNvSpPr txBox="1"/>
          <p:nvPr/>
        </p:nvSpPr>
        <p:spPr>
          <a:xfrm>
            <a:off x="7272000" y="3096000"/>
            <a:ext cx="64800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ru-RU" sz="1800" b="1" strike="noStrike" spc="-1">
                <a:latin typeface="Arial"/>
              </a:rPr>
              <a:t>Fe</a:t>
            </a:r>
          </a:p>
        </p:txBody>
      </p:sp>
      <p:sp>
        <p:nvSpPr>
          <p:cNvPr id="131" name="TextShape 7"/>
          <p:cNvSpPr txBox="1"/>
          <p:nvPr/>
        </p:nvSpPr>
        <p:spPr>
          <a:xfrm>
            <a:off x="8280000" y="3096000"/>
            <a:ext cx="539640" cy="418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ru-RU" sz="1800" b="1" strike="noStrike" spc="-1">
                <a:latin typeface="Arial"/>
              </a:rPr>
              <a:t>Cl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457200" y="2214720"/>
            <a:ext cx="8228880" cy="24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5400" b="1" i="1" strike="noStrike" spc="-1">
                <a:solidFill>
                  <a:srgbClr val="7030A0"/>
                </a:solidFill>
                <a:latin typeface="Calibri"/>
              </a:rPr>
              <a:t>Дякую </a:t>
            </a:r>
            <a:r>
              <a:t/>
            </a:r>
            <a:br/>
            <a:r>
              <a:rPr lang="ru-RU" sz="5400" b="1" i="1" strike="noStrike" spc="-1">
                <a:solidFill>
                  <a:srgbClr val="7030A0"/>
                </a:solidFill>
                <a:latin typeface="Calibri"/>
              </a:rPr>
              <a:t>за увагу!</a:t>
            </a:r>
            <a:endParaRPr lang="ru-RU" sz="5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1011</TotalTime>
  <Words>397</Words>
  <Application>Microsoft Office PowerPoint</Application>
  <PresentationFormat>Экран (4:3)</PresentationFormat>
  <Paragraphs>37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Calibri</vt:lpstr>
      <vt:lpstr>DejaVu Sans</vt:lpstr>
      <vt:lpstr>Symbol</vt:lpstr>
      <vt:lpstr>Times New Roman</vt:lpstr>
      <vt:lpstr>Wingdings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РОСЛИНИ В МЕДИЦИНІ</dc:title>
  <dc:subject/>
  <dc:creator>hp</dc:creator>
  <dc:description/>
  <cp:lastModifiedBy>User</cp:lastModifiedBy>
  <cp:revision>188</cp:revision>
  <dcterms:created xsi:type="dcterms:W3CDTF">2018-09-16T21:40:10Z</dcterms:created>
  <dcterms:modified xsi:type="dcterms:W3CDTF">2023-09-08T06:29:01Z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18</vt:i4>
  </property>
</Properties>
</file>