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4" r:id="rId7"/>
    <p:sldId id="265" r:id="rId8"/>
    <p:sldId id="266" r:id="rId9"/>
    <p:sldId id="260" r:id="rId10"/>
    <p:sldId id="270" r:id="rId11"/>
    <p:sldId id="271" r:id="rId12"/>
    <p:sldId id="261" r:id="rId13"/>
    <p:sldId id="262" r:id="rId14"/>
    <p:sldId id="267" r:id="rId15"/>
    <p:sldId id="268" r:id="rId16"/>
    <p:sldId id="269"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0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4C71EC6-210F-42DE-9C53-41977AD35B3D}" type="datetimeFigureOut">
              <a:rPr lang="ru-RU" smtClean="0"/>
              <a:t>02.04.2019</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02.04.2019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4C71EC6-210F-42DE-9C53-41977AD35B3D}" type="datetimeFigureOut">
              <a:rPr lang="ru-RU" smtClean="0"/>
              <a:t>02.04.2019</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4C71EC6-210F-42DE-9C53-41977AD35B3D}" type="datetimeFigureOut">
              <a:rPr lang="ru-RU" smtClean="0"/>
              <a:t>02.04.2019</a:t>
            </a:fld>
            <a:endParaRPr lang="ru-RU"/>
          </a:p>
        </p:txBody>
      </p:sp>
      <p:sp>
        <p:nvSpPr>
          <p:cNvPr id="13" name="Slide Number Placeholder 12"/>
          <p:cNvSpPr>
            <a:spLocks noGrp="1"/>
          </p:cNvSpPr>
          <p:nvPr>
            <p:ph type="sldNum" sz="quarter" idx="11"/>
          </p:nvPr>
        </p:nvSpPr>
        <p:spPr/>
        <p:txBody>
          <a:bodyPr/>
          <a:lstStyle/>
          <a:p>
            <a:fld id="{B19B0651-EE4F-4900-A07F-96A6BFA9D0F0}"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t>02.04.2019</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4C71EC6-210F-42DE-9C53-41977AD35B3D}" type="datetimeFigureOut">
              <a:rPr lang="ru-RU" smtClean="0"/>
              <a:t>02.04.2019</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02.04.2019</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02.04.2019</a:t>
            </a:fld>
            <a:endParaRPr lang="ru-RU"/>
          </a:p>
        </p:txBody>
      </p:sp>
      <p:sp>
        <p:nvSpPr>
          <p:cNvPr id="6" name="Slide Number Placeholder 5"/>
          <p:cNvSpPr>
            <a:spLocks noGrp="1"/>
          </p:cNvSpPr>
          <p:nvPr>
            <p:ph type="sldNum" sz="quarter" idx="11"/>
          </p:nvPr>
        </p:nvSpPr>
        <p:spPr/>
        <p:txBody>
          <a:bodyPr/>
          <a:lstStyle/>
          <a:p>
            <a:fld id="{B19B0651-EE4F-4900-A07F-96A6BFA9D0F0}"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t>02.04.2019</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4C71EC6-210F-42DE-9C53-41977AD35B3D}" type="datetimeFigureOut">
              <a:rPr lang="ru-RU" smtClean="0"/>
              <a:t>02.04.2019</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t>02.04.2019</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7240" y="1219200"/>
            <a:ext cx="7543800" cy="913656"/>
          </a:xfrm>
        </p:spPr>
        <p:txBody>
          <a:bodyPr/>
          <a:lstStyle/>
          <a:p>
            <a:r>
              <a:rPr lang="ru-RU" sz="3600" dirty="0" smtClean="0"/>
              <a:t>КІНО </a:t>
            </a:r>
            <a:r>
              <a:rPr lang="ru-RU" sz="3600" dirty="0"/>
              <a:t>ЯК ЗАСІБ </a:t>
            </a:r>
            <a:r>
              <a:rPr lang="uk-UA" sz="3600" dirty="0" smtClean="0"/>
              <a:t>МАСОВОЇ ІНФОРМАЦІЇ</a:t>
            </a:r>
            <a:endParaRPr lang="uk-UA" sz="3600" dirty="0"/>
          </a:p>
        </p:txBody>
      </p:sp>
      <p:sp>
        <p:nvSpPr>
          <p:cNvPr id="3" name="Подзаголовок 2"/>
          <p:cNvSpPr>
            <a:spLocks noGrp="1"/>
          </p:cNvSpPr>
          <p:nvPr>
            <p:ph type="subTitle" idx="1"/>
          </p:nvPr>
        </p:nvSpPr>
        <p:spPr>
          <a:xfrm>
            <a:off x="2133600" y="2780928"/>
            <a:ext cx="6172200" cy="2016224"/>
          </a:xfrm>
        </p:spPr>
        <p:txBody>
          <a:bodyPr/>
          <a:lstStyle/>
          <a:p>
            <a:pPr marL="457200" indent="-457200">
              <a:buAutoNum type="arabicPeriod"/>
            </a:pPr>
            <a:r>
              <a:rPr lang="ru-RU" dirty="0" err="1" smtClean="0"/>
              <a:t>Поняття</a:t>
            </a:r>
            <a:r>
              <a:rPr lang="ru-RU" dirty="0" smtClean="0"/>
              <a:t> </a:t>
            </a:r>
            <a:r>
              <a:rPr lang="ru-RU" dirty="0" err="1"/>
              <a:t>кіноіндустрії</a:t>
            </a:r>
            <a:r>
              <a:rPr lang="ru-RU" dirty="0"/>
              <a:t> як </a:t>
            </a:r>
            <a:r>
              <a:rPr lang="ru-RU" dirty="0" err="1"/>
              <a:t>технології</a:t>
            </a:r>
            <a:r>
              <a:rPr lang="ru-RU" dirty="0"/>
              <a:t> </a:t>
            </a:r>
            <a:r>
              <a:rPr lang="ru-RU" dirty="0" err="1"/>
              <a:t>поширення</a:t>
            </a:r>
            <a:r>
              <a:rPr lang="ru-RU" dirty="0"/>
              <a:t> </a:t>
            </a:r>
            <a:r>
              <a:rPr lang="ru-RU" dirty="0" err="1"/>
              <a:t>наративів</a:t>
            </a:r>
            <a:r>
              <a:rPr lang="ru-RU" dirty="0" smtClean="0"/>
              <a:t>.</a:t>
            </a:r>
          </a:p>
          <a:p>
            <a:pPr marL="457200" indent="-457200">
              <a:buAutoNum type="arabicPeriod"/>
            </a:pPr>
            <a:r>
              <a:rPr lang="ru-RU" dirty="0" err="1" smtClean="0"/>
              <a:t>Кіномистецтво</a:t>
            </a:r>
            <a:r>
              <a:rPr lang="ru-RU" dirty="0" smtClean="0"/>
              <a:t> та пропаганда </a:t>
            </a:r>
            <a:r>
              <a:rPr lang="ru-RU" dirty="0" err="1" smtClean="0"/>
              <a:t>цінностей</a:t>
            </a:r>
            <a:r>
              <a:rPr lang="ru-RU" dirty="0" smtClean="0"/>
              <a:t>.</a:t>
            </a:r>
          </a:p>
          <a:p>
            <a:pPr marL="457200" indent="-457200">
              <a:buAutoNum type="arabicPeriod"/>
            </a:pPr>
            <a:r>
              <a:rPr lang="ru-RU" dirty="0" err="1" smtClean="0"/>
              <a:t>Українське</a:t>
            </a:r>
            <a:r>
              <a:rPr lang="ru-RU" dirty="0" smtClean="0"/>
              <a:t> </a:t>
            </a:r>
            <a:r>
              <a:rPr lang="ru-RU" dirty="0" err="1" smtClean="0"/>
              <a:t>кіно</a:t>
            </a:r>
            <a:r>
              <a:rPr lang="ru-RU" dirty="0" smtClean="0"/>
              <a:t>.</a:t>
            </a:r>
            <a:endParaRPr lang="uk-UA" dirty="0"/>
          </a:p>
        </p:txBody>
      </p:sp>
    </p:spTree>
    <p:extLst>
      <p:ext uri="{BB962C8B-B14F-4D97-AF65-F5344CB8AC3E}">
        <p14:creationId xmlns:p14="http://schemas.microsoft.com/office/powerpoint/2010/main" val="326173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332657"/>
            <a:ext cx="8424936" cy="4176463"/>
          </a:xfrm>
        </p:spPr>
        <p:txBody>
          <a:bodyPr>
            <a:normAutofit fontScale="77500" lnSpcReduction="20000"/>
          </a:bodyPr>
          <a:lstStyle/>
          <a:p>
            <a:r>
              <a:rPr lang="uk-UA" dirty="0"/>
              <a:t>Класифікація фільмів за цілями автора (з якою метою?):</a:t>
            </a:r>
          </a:p>
          <a:p>
            <a:endParaRPr lang="uk-UA" dirty="0"/>
          </a:p>
          <a:p>
            <a:pPr marL="18288" indent="0">
              <a:buNone/>
            </a:pPr>
            <a:r>
              <a:rPr lang="uk-UA" sz="3100" b="1" dirty="0" smtClean="0"/>
              <a:t>- Художні </a:t>
            </a:r>
            <a:r>
              <a:rPr lang="uk-UA" sz="3100" b="1" dirty="0"/>
              <a:t>інтереси </a:t>
            </a:r>
            <a:r>
              <a:rPr lang="uk-UA" dirty="0"/>
              <a:t>— незалежне або авторське кіно (андеграунд в кіно)</a:t>
            </a:r>
          </a:p>
          <a:p>
            <a:pPr marL="18288" indent="0">
              <a:buNone/>
            </a:pPr>
            <a:r>
              <a:rPr lang="uk-UA" sz="3400" b="1" dirty="0" smtClean="0"/>
              <a:t>- </a:t>
            </a:r>
            <a:r>
              <a:rPr lang="uk-UA" sz="3100" b="1" dirty="0" smtClean="0"/>
              <a:t>Комерційні </a:t>
            </a:r>
            <a:r>
              <a:rPr lang="uk-UA" sz="3100" b="1" dirty="0"/>
              <a:t>інтереси </a:t>
            </a:r>
            <a:r>
              <a:rPr lang="uk-UA" dirty="0"/>
              <a:t>— комерційне кіно (</a:t>
            </a:r>
            <a:r>
              <a:rPr lang="uk-UA" dirty="0" err="1"/>
              <a:t>мейнстрім</a:t>
            </a:r>
            <a:r>
              <a:rPr lang="uk-UA" dirty="0"/>
              <a:t> </a:t>
            </a:r>
            <a:r>
              <a:rPr lang="uk-UA" dirty="0" smtClean="0"/>
              <a:t>у </a:t>
            </a:r>
            <a:r>
              <a:rPr lang="uk-UA" dirty="0"/>
              <a:t>кіно), в тому числі кіно на замовлення комерційних фірм, що не входять в кінобізнес (рекламне кіно)</a:t>
            </a:r>
          </a:p>
          <a:p>
            <a:pPr marL="18288" indent="0">
              <a:buNone/>
            </a:pPr>
            <a:r>
              <a:rPr lang="uk-UA" sz="3400" b="1" dirty="0" smtClean="0"/>
              <a:t>- </a:t>
            </a:r>
            <a:r>
              <a:rPr lang="uk-UA" sz="3100" b="1" dirty="0" smtClean="0"/>
              <a:t>Суспільно-політичні </a:t>
            </a:r>
            <a:r>
              <a:rPr lang="uk-UA" sz="3100" b="1" dirty="0"/>
              <a:t>інтереси </a:t>
            </a:r>
            <a:r>
              <a:rPr lang="uk-UA" dirty="0"/>
              <a:t>(на замовлення політичних партій, громадських та релігійних об'єднань) — пропагандистське кіно, ідеологічне кіно:</a:t>
            </a:r>
          </a:p>
          <a:p>
            <a:r>
              <a:rPr lang="uk-UA" dirty="0"/>
              <a:t>патріотичне кіно — почуття патріотизму, почуття громадянської самосвідомості</a:t>
            </a:r>
          </a:p>
          <a:p>
            <a:r>
              <a:rPr lang="uk-UA" dirty="0"/>
              <a:t>соціальне кіно — гуманістичні почуття, співчуття, формування ставлення до проблем суспільства</a:t>
            </a:r>
          </a:p>
          <a:p>
            <a:r>
              <a:rPr lang="uk-UA" dirty="0"/>
              <a:t>релігійне кіно — релігійні почуття</a:t>
            </a:r>
          </a:p>
          <a:p>
            <a:pPr marL="18288" indent="0">
              <a:buNone/>
            </a:pPr>
            <a:r>
              <a:rPr lang="uk-UA" sz="3100" b="1" dirty="0" smtClean="0"/>
              <a:t>- Змішані </a:t>
            </a:r>
            <a:r>
              <a:rPr lang="uk-UA" sz="3100" b="1" dirty="0"/>
              <a:t>інтереси</a:t>
            </a:r>
          </a:p>
        </p:txBody>
      </p:sp>
      <p:sp>
        <p:nvSpPr>
          <p:cNvPr id="3" name="Заголовок 2"/>
          <p:cNvSpPr>
            <a:spLocks noGrp="1"/>
          </p:cNvSpPr>
          <p:nvPr>
            <p:ph type="title"/>
          </p:nvPr>
        </p:nvSpPr>
        <p:spPr>
          <a:xfrm>
            <a:off x="1259632" y="4437112"/>
            <a:ext cx="5472608" cy="2160240"/>
          </a:xfrm>
        </p:spPr>
        <p:txBody>
          <a:bodyPr/>
          <a:lstStyle/>
          <a:p>
            <a:r>
              <a:rPr lang="uk-UA" sz="1800" dirty="0" err="1" smtClean="0"/>
              <a:t>Н-д</a:t>
            </a:r>
            <a:r>
              <a:rPr lang="uk-UA" sz="1800" dirty="0" smtClean="0"/>
              <a:t>, </a:t>
            </a:r>
            <a:r>
              <a:rPr lang="uk-UA" sz="1800" dirty="0" err="1" smtClean="0"/>
              <a:t>мейнстрімним</a:t>
            </a:r>
            <a:r>
              <a:rPr lang="uk-UA" sz="1800" dirty="0" smtClean="0"/>
              <a:t> </a:t>
            </a:r>
            <a:r>
              <a:rPr lang="uk-UA" sz="1800" dirty="0"/>
              <a:t>є фільм «</a:t>
            </a:r>
            <a:r>
              <a:rPr lang="uk-UA" sz="1800" dirty="0" err="1"/>
              <a:t>Малавіта</a:t>
            </a:r>
            <a:r>
              <a:rPr lang="uk-UA" sz="1800" dirty="0"/>
              <a:t>» (</a:t>
            </a:r>
            <a:r>
              <a:rPr lang="uk-UA" sz="1800" dirty="0" err="1"/>
              <a:t>фр</a:t>
            </a:r>
            <a:r>
              <a:rPr lang="uk-UA" sz="1800" dirty="0"/>
              <a:t>. </a:t>
            </a:r>
            <a:r>
              <a:rPr lang="en-US" sz="1800" dirty="0" err="1"/>
              <a:t>Malavita</a:t>
            </a:r>
            <a:r>
              <a:rPr lang="en-US" sz="1800" dirty="0"/>
              <a:t>; </a:t>
            </a:r>
            <a:r>
              <a:rPr lang="uk-UA" sz="1800" dirty="0"/>
              <a:t>англ. </a:t>
            </a:r>
            <a:r>
              <a:rPr lang="en-US" sz="1800" dirty="0"/>
              <a:t>The Family, </a:t>
            </a:r>
            <a:r>
              <a:rPr lang="uk-UA" sz="1800" dirty="0"/>
              <a:t>дослівно укр. Сім'я) — американсько-французький комедійно-кримінальний бойовик режисера Люка </a:t>
            </a:r>
            <a:r>
              <a:rPr lang="uk-UA" sz="1800" dirty="0" err="1"/>
              <a:t>Бессона</a:t>
            </a:r>
            <a:r>
              <a:rPr lang="uk-UA" sz="1800" dirty="0"/>
              <a:t> (був також продюсером і сценаристом), що вийшов 13 вересня 2013 року в США. У головних ролях Роберт де </a:t>
            </a:r>
            <a:r>
              <a:rPr lang="uk-UA" sz="1800" dirty="0" err="1"/>
              <a:t>Ніро</a:t>
            </a:r>
            <a:r>
              <a:rPr lang="uk-UA" sz="1800" dirty="0"/>
              <a:t>, Мішель </a:t>
            </a:r>
            <a:r>
              <a:rPr lang="uk-UA" sz="1800" dirty="0" err="1"/>
              <a:t>Пфайфер</a:t>
            </a:r>
            <a:r>
              <a:rPr lang="uk-UA" sz="1800" dirty="0"/>
              <a:t>, </a:t>
            </a:r>
            <a:r>
              <a:rPr lang="uk-UA" sz="1800" dirty="0" err="1"/>
              <a:t>Томмі</a:t>
            </a:r>
            <a:r>
              <a:rPr lang="uk-UA" sz="1800" dirty="0"/>
              <a:t> Лі </a:t>
            </a:r>
            <a:r>
              <a:rPr lang="uk-UA" sz="1800" dirty="0" err="1"/>
              <a:t>Джонс</a:t>
            </a:r>
            <a:r>
              <a:rPr lang="uk-UA" sz="1800" dirty="0"/>
              <a:t>.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645024"/>
            <a:ext cx="2187699" cy="3160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674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427984" y="2420888"/>
            <a:ext cx="4248472" cy="3657599"/>
          </a:xfrm>
        </p:spPr>
        <p:txBody>
          <a:bodyPr>
            <a:normAutofit fontScale="77500" lnSpcReduction="20000"/>
          </a:bodyPr>
          <a:lstStyle/>
          <a:p>
            <a:pPr marL="18288" indent="0">
              <a:buNone/>
            </a:pPr>
            <a:r>
              <a:rPr lang="ru-RU" dirty="0" err="1"/>
              <a:t>Фільм</a:t>
            </a:r>
            <a:r>
              <a:rPr lang="ru-RU" dirty="0"/>
              <a:t> </a:t>
            </a:r>
            <a:r>
              <a:rPr lang="ru-RU" dirty="0" err="1"/>
              <a:t>був</a:t>
            </a:r>
            <a:r>
              <a:rPr lang="ru-RU" dirty="0"/>
              <a:t> </a:t>
            </a:r>
            <a:r>
              <a:rPr lang="ru-RU" dirty="0" err="1"/>
              <a:t>створений</a:t>
            </a:r>
            <a:r>
              <a:rPr lang="ru-RU" dirty="0"/>
              <a:t> на </a:t>
            </a:r>
            <a:r>
              <a:rPr lang="ru-RU" dirty="0" err="1"/>
              <a:t>гроші</a:t>
            </a:r>
            <a:r>
              <a:rPr lang="ru-RU" dirty="0"/>
              <a:t> Джона Леннона, </a:t>
            </a:r>
            <a:r>
              <a:rPr lang="ru-RU" dirty="0" err="1"/>
              <a:t>який</a:t>
            </a:r>
            <a:r>
              <a:rPr lang="ru-RU" dirty="0"/>
              <a:t> </a:t>
            </a:r>
            <a:r>
              <a:rPr lang="ru-RU" dirty="0" err="1"/>
              <a:t>виділив</a:t>
            </a:r>
            <a:r>
              <a:rPr lang="ru-RU" dirty="0"/>
              <a:t> 1 000 000 </a:t>
            </a:r>
            <a:r>
              <a:rPr lang="ru-RU" dirty="0" err="1"/>
              <a:t>доларів</a:t>
            </a:r>
            <a:r>
              <a:rPr lang="ru-RU" dirty="0"/>
              <a:t> (</a:t>
            </a:r>
            <a:r>
              <a:rPr lang="ru-RU" dirty="0" err="1"/>
              <a:t>згодом</a:t>
            </a:r>
            <a:r>
              <a:rPr lang="ru-RU" dirty="0"/>
              <a:t> </a:t>
            </a:r>
            <a:r>
              <a:rPr lang="ru-RU" dirty="0" err="1"/>
              <a:t>урізано</a:t>
            </a:r>
            <a:r>
              <a:rPr lang="ru-RU" dirty="0"/>
              <a:t> до 750 000 </a:t>
            </a:r>
            <a:r>
              <a:rPr lang="ru-RU" dirty="0" err="1"/>
              <a:t>доларів</a:t>
            </a:r>
            <a:r>
              <a:rPr lang="ru-RU" dirty="0"/>
              <a:t>) на </a:t>
            </a:r>
            <a:r>
              <a:rPr lang="ru-RU" dirty="0" err="1"/>
              <a:t>зйомки</a:t>
            </a:r>
            <a:r>
              <a:rPr lang="ru-RU" dirty="0"/>
              <a:t>, </a:t>
            </a:r>
            <a:r>
              <a:rPr lang="ru-RU" dirty="0" err="1"/>
              <a:t>надихнувшись</a:t>
            </a:r>
            <a:r>
              <a:rPr lang="ru-RU" dirty="0"/>
              <a:t> </a:t>
            </a:r>
            <a:r>
              <a:rPr lang="ru-RU" dirty="0" err="1"/>
              <a:t>попередньою</a:t>
            </a:r>
            <a:r>
              <a:rPr lang="ru-RU" dirty="0"/>
              <a:t> </a:t>
            </a:r>
            <a:r>
              <a:rPr lang="ru-RU" dirty="0" err="1"/>
              <a:t>роботою</a:t>
            </a:r>
            <a:r>
              <a:rPr lang="ru-RU" dirty="0"/>
              <a:t> </a:t>
            </a:r>
            <a:r>
              <a:rPr lang="ru-RU" dirty="0" err="1"/>
              <a:t>режисера</a:t>
            </a:r>
            <a:r>
              <a:rPr lang="ru-RU" dirty="0"/>
              <a:t> - </a:t>
            </a:r>
            <a:r>
              <a:rPr lang="ru-RU" dirty="0" err="1"/>
              <a:t>фільмом</a:t>
            </a:r>
            <a:r>
              <a:rPr lang="ru-RU" dirty="0"/>
              <a:t> «</a:t>
            </a:r>
            <a:r>
              <a:rPr lang="ru-RU" dirty="0" err="1"/>
              <a:t>Кріт</a:t>
            </a:r>
            <a:r>
              <a:rPr lang="ru-RU" dirty="0" smtClean="0"/>
              <a:t>».</a:t>
            </a:r>
            <a:endParaRPr lang="ru-RU" dirty="0"/>
          </a:p>
          <a:p>
            <a:pPr marL="18288" indent="0">
              <a:buNone/>
            </a:pPr>
            <a:endParaRPr lang="ru-RU" dirty="0"/>
          </a:p>
          <a:p>
            <a:pPr marL="18288" indent="0">
              <a:buNone/>
            </a:pPr>
            <a:r>
              <a:rPr lang="ru-RU" dirty="0" err="1"/>
              <a:t>Під</a:t>
            </a:r>
            <a:r>
              <a:rPr lang="ru-RU" dirty="0"/>
              <a:t> час </a:t>
            </a:r>
            <a:r>
              <a:rPr lang="ru-RU" dirty="0" err="1"/>
              <a:t>знімального</a:t>
            </a:r>
            <a:r>
              <a:rPr lang="ru-RU" dirty="0"/>
              <a:t> </a:t>
            </a:r>
            <a:r>
              <a:rPr lang="ru-RU" dirty="0" err="1"/>
              <a:t>процесу</a:t>
            </a:r>
            <a:r>
              <a:rPr lang="ru-RU" dirty="0"/>
              <a:t> </a:t>
            </a:r>
            <a:r>
              <a:rPr lang="ru-RU" dirty="0" err="1"/>
              <a:t>Ходоровскі</a:t>
            </a:r>
            <a:r>
              <a:rPr lang="ru-RU" dirty="0"/>
              <a:t> </a:t>
            </a:r>
            <a:r>
              <a:rPr lang="ru-RU" dirty="0" err="1"/>
              <a:t>змушував</a:t>
            </a:r>
            <a:r>
              <a:rPr lang="ru-RU" dirty="0"/>
              <a:t> </a:t>
            </a:r>
            <a:r>
              <a:rPr lang="ru-RU" dirty="0" err="1"/>
              <a:t>акторів</a:t>
            </a:r>
            <a:r>
              <a:rPr lang="ru-RU" dirty="0"/>
              <a:t> </a:t>
            </a:r>
            <a:r>
              <a:rPr lang="ru-RU" dirty="0" err="1"/>
              <a:t>спати</a:t>
            </a:r>
            <a:r>
              <a:rPr lang="ru-RU" dirty="0"/>
              <a:t> по 4 </a:t>
            </a:r>
            <a:r>
              <a:rPr lang="ru-RU" dirty="0" err="1"/>
              <a:t>години</a:t>
            </a:r>
            <a:r>
              <a:rPr lang="ru-RU" dirty="0"/>
              <a:t> на </a:t>
            </a:r>
            <a:r>
              <a:rPr lang="ru-RU" dirty="0" err="1"/>
              <a:t>добу</a:t>
            </a:r>
            <a:r>
              <a:rPr lang="ru-RU" dirty="0"/>
              <a:t> і </a:t>
            </a:r>
            <a:r>
              <a:rPr lang="ru-RU" dirty="0" err="1"/>
              <a:t>займатися</a:t>
            </a:r>
            <a:r>
              <a:rPr lang="ru-RU" dirty="0"/>
              <a:t> </a:t>
            </a:r>
            <a:r>
              <a:rPr lang="ru-RU" dirty="0" err="1"/>
              <a:t>медитацією</a:t>
            </a:r>
            <a:r>
              <a:rPr lang="ru-RU" dirty="0"/>
              <a:t>. </a:t>
            </a:r>
            <a:r>
              <a:rPr lang="ru-RU" dirty="0" err="1"/>
              <a:t>Також</a:t>
            </a:r>
            <a:r>
              <a:rPr lang="ru-RU" dirty="0"/>
              <a:t> </a:t>
            </a:r>
            <a:r>
              <a:rPr lang="ru-RU" dirty="0" err="1"/>
              <a:t>всі</a:t>
            </a:r>
            <a:r>
              <a:rPr lang="ru-RU" dirty="0"/>
              <a:t> </a:t>
            </a:r>
            <a:r>
              <a:rPr lang="ru-RU" dirty="0" err="1"/>
              <a:t>актори</a:t>
            </a:r>
            <a:r>
              <a:rPr lang="ru-RU" dirty="0"/>
              <a:t> </a:t>
            </a:r>
            <a:r>
              <a:rPr lang="ru-RU" dirty="0" err="1"/>
              <a:t>під</a:t>
            </a:r>
            <a:r>
              <a:rPr lang="ru-RU" dirty="0"/>
              <a:t> час </a:t>
            </a:r>
            <a:r>
              <a:rPr lang="ru-RU" dirty="0" err="1"/>
              <a:t>зйомок</a:t>
            </a:r>
            <a:r>
              <a:rPr lang="ru-RU" dirty="0"/>
              <a:t> </a:t>
            </a:r>
            <a:r>
              <a:rPr lang="ru-RU" dirty="0" err="1"/>
              <a:t>вживали</a:t>
            </a:r>
            <a:r>
              <a:rPr lang="ru-RU" dirty="0"/>
              <a:t> ЛСД </a:t>
            </a:r>
            <a:r>
              <a:rPr lang="ru-RU" dirty="0" smtClean="0"/>
              <a:t> </a:t>
            </a:r>
            <a:r>
              <a:rPr lang="ru-RU" dirty="0"/>
              <a:t>і </a:t>
            </a:r>
            <a:r>
              <a:rPr lang="ru-RU" dirty="0" err="1"/>
              <a:t>галюциногенні</a:t>
            </a:r>
            <a:r>
              <a:rPr lang="ru-RU" dirty="0"/>
              <a:t> </a:t>
            </a:r>
            <a:r>
              <a:rPr lang="ru-RU" dirty="0" err="1" smtClean="0"/>
              <a:t>гриби</a:t>
            </a:r>
            <a:r>
              <a:rPr lang="ru-RU" dirty="0" smtClean="0"/>
              <a:t>.</a:t>
            </a:r>
            <a:endParaRPr lang="ru-RU" dirty="0"/>
          </a:p>
          <a:p>
            <a:pPr marL="18288" indent="0">
              <a:buNone/>
            </a:pPr>
            <a:endParaRPr lang="ru-RU" dirty="0"/>
          </a:p>
          <a:p>
            <a:pPr marL="18288" indent="0">
              <a:buNone/>
            </a:pPr>
            <a:r>
              <a:rPr lang="ru-RU" dirty="0"/>
              <a:t>Через </a:t>
            </a:r>
            <a:r>
              <a:rPr lang="ru-RU" dirty="0" err="1"/>
              <a:t>розбіжності</a:t>
            </a:r>
            <a:r>
              <a:rPr lang="ru-RU" dirty="0"/>
              <a:t> з продюсером Алленом Клейном </a:t>
            </a:r>
            <a:r>
              <a:rPr lang="ru-RU" dirty="0" err="1"/>
              <a:t>фільм</a:t>
            </a:r>
            <a:r>
              <a:rPr lang="ru-RU" dirty="0"/>
              <a:t> </a:t>
            </a:r>
            <a:r>
              <a:rPr lang="ru-RU" dirty="0" err="1"/>
              <a:t>довгий</a:t>
            </a:r>
            <a:r>
              <a:rPr lang="ru-RU" dirty="0"/>
              <a:t> час </a:t>
            </a:r>
            <a:r>
              <a:rPr lang="ru-RU" dirty="0" err="1"/>
              <a:t>був</a:t>
            </a:r>
            <a:r>
              <a:rPr lang="ru-RU" dirty="0"/>
              <a:t> </a:t>
            </a:r>
            <a:r>
              <a:rPr lang="ru-RU" dirty="0" err="1"/>
              <a:t>заборонений</a:t>
            </a:r>
            <a:r>
              <a:rPr lang="ru-RU" dirty="0"/>
              <a:t> до показу. </a:t>
            </a:r>
            <a:endParaRPr lang="uk-UA" dirty="0"/>
          </a:p>
        </p:txBody>
      </p:sp>
      <p:sp>
        <p:nvSpPr>
          <p:cNvPr id="3" name="Заголовок 2"/>
          <p:cNvSpPr>
            <a:spLocks noGrp="1"/>
          </p:cNvSpPr>
          <p:nvPr>
            <p:ph type="title"/>
          </p:nvPr>
        </p:nvSpPr>
        <p:spPr>
          <a:xfrm>
            <a:off x="827584" y="836712"/>
            <a:ext cx="7543800" cy="1656184"/>
          </a:xfrm>
        </p:spPr>
        <p:txBody>
          <a:bodyPr/>
          <a:lstStyle/>
          <a:p>
            <a:r>
              <a:rPr lang="uk-UA" sz="2400" b="1" dirty="0" smtClean="0"/>
              <a:t>Прикладом авангардного кіно є «Свята гора» (1973 р.), режисер </a:t>
            </a:r>
            <a:r>
              <a:rPr lang="uk-UA" sz="2400" b="1" dirty="0" err="1" smtClean="0"/>
              <a:t>Алехандро</a:t>
            </a:r>
            <a:r>
              <a:rPr lang="uk-UA" sz="2400" b="1" dirty="0" smtClean="0"/>
              <a:t> </a:t>
            </a:r>
            <a:r>
              <a:rPr lang="uk-UA" sz="2400" b="1" dirty="0" err="1" smtClean="0"/>
              <a:t>Ходоровськи</a:t>
            </a:r>
            <a:r>
              <a:rPr lang="uk-UA" sz="2400" b="1" dirty="0" smtClean="0"/>
              <a:t>  (сюрреалістична фантастика з елементами </a:t>
            </a:r>
            <a:r>
              <a:rPr lang="uk-UA" sz="2400" b="1" dirty="0" err="1" smtClean="0"/>
              <a:t>психоделіки</a:t>
            </a:r>
            <a:r>
              <a:rPr lang="uk-UA" sz="2400" b="1" dirty="0" smtClean="0"/>
              <a:t>) (відео)</a:t>
            </a:r>
            <a:endParaRPr lang="uk-UA" sz="2400" b="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564904"/>
            <a:ext cx="2828109"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5055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55576" y="2204864"/>
            <a:ext cx="7543800" cy="4392488"/>
          </a:xfrm>
        </p:spPr>
        <p:txBody>
          <a:bodyPr/>
          <a:lstStyle/>
          <a:p>
            <a:r>
              <a:rPr lang="uk-UA" sz="2800" b="1" dirty="0"/>
              <a:t>Катарсис</a:t>
            </a:r>
            <a:r>
              <a:rPr lang="uk-UA" sz="2800" dirty="0">
                <a:effectLst/>
              </a:rPr>
              <a:t> </a:t>
            </a:r>
            <a:r>
              <a:rPr lang="uk-UA" sz="2000" dirty="0">
                <a:effectLst/>
              </a:rPr>
              <a:t> (від дав.-гр. κάθαρσις— підняття, очищення, оздоровлення) — поняття, що вживалося в античній філософії, медицині, естетиці й через свою </a:t>
            </a:r>
            <a:r>
              <a:rPr lang="uk-UA" sz="2000" dirty="0" err="1">
                <a:effectLst/>
              </a:rPr>
              <a:t>поліфункціональність</a:t>
            </a:r>
            <a:r>
              <a:rPr lang="uk-UA" sz="2000" dirty="0">
                <a:effectLst/>
              </a:rPr>
              <a:t> набуло чимало тлумачень. Давньогрецький мислитель Аристотель зв'язав його з трагедією як літературним жанром. Трагедія викликає гнів, страх, співчуття, і цим змушує глядача відчувати духовне переживання, тим самим виховуючи людину й очищуючи її душу.</a:t>
            </a:r>
            <a:br>
              <a:rPr lang="uk-UA" sz="2000" dirty="0">
                <a:effectLst/>
              </a:rPr>
            </a:br>
            <a:r>
              <a:rPr lang="uk-UA" sz="2000" dirty="0">
                <a:effectLst/>
              </a:rPr>
              <a:t>У сучасній філософії катарсис трактується як особлива, найвища форма трагізму, коли втілення конфлікту та емоція потрясіння, що його супроводжує, не пригнічують своєю безвихіддю, а «очищують» і «просвітлюють» глядача чи </a:t>
            </a:r>
            <a:r>
              <a:rPr lang="uk-UA" sz="2000" dirty="0" smtClean="0">
                <a:effectLst/>
              </a:rPr>
              <a:t>читача.</a:t>
            </a:r>
            <a:endParaRPr lang="uk-UA"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88640"/>
            <a:ext cx="4407012" cy="199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326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584" y="404664"/>
            <a:ext cx="7488832" cy="3290664"/>
          </a:xfrm>
        </p:spPr>
        <p:txBody>
          <a:bodyPr/>
          <a:lstStyle/>
          <a:p>
            <a:r>
              <a:rPr lang="ru-RU" dirty="0"/>
              <a:t>Коли з </a:t>
            </a:r>
            <a:r>
              <a:rPr lang="ru-RU" dirty="0" err="1"/>
              <a:t>білого</a:t>
            </a:r>
            <a:r>
              <a:rPr lang="ru-RU" dirty="0"/>
              <a:t> </a:t>
            </a:r>
            <a:r>
              <a:rPr lang="ru-RU" dirty="0" err="1" smtClean="0"/>
              <a:t>екрану</a:t>
            </a:r>
            <a:r>
              <a:rPr lang="ru-RU" dirty="0" smtClean="0"/>
              <a:t> </a:t>
            </a:r>
            <a:r>
              <a:rPr lang="ru-RU" dirty="0"/>
              <a:t>на </a:t>
            </a:r>
            <a:r>
              <a:rPr lang="ru-RU" dirty="0" err="1"/>
              <a:t>глядачів</a:t>
            </a:r>
            <a:r>
              <a:rPr lang="ru-RU" dirty="0"/>
              <a:t> починав </a:t>
            </a:r>
            <a:r>
              <a:rPr lang="ru-RU" dirty="0" err="1"/>
              <a:t>насуватися</a:t>
            </a:r>
            <a:r>
              <a:rPr lang="ru-RU" dirty="0"/>
              <a:t> </a:t>
            </a:r>
            <a:r>
              <a:rPr lang="ru-RU" dirty="0" err="1"/>
              <a:t>паротяг</a:t>
            </a:r>
            <a:r>
              <a:rPr lang="ru-RU" dirty="0"/>
              <a:t>, вони </a:t>
            </a:r>
            <a:r>
              <a:rPr lang="ru-RU" dirty="0" err="1"/>
              <a:t>лякалися</a:t>
            </a:r>
            <a:r>
              <a:rPr lang="ru-RU" dirty="0"/>
              <a:t> й </a:t>
            </a:r>
            <a:r>
              <a:rPr lang="ru-RU" dirty="0" err="1"/>
              <a:t>навіть</a:t>
            </a:r>
            <a:r>
              <a:rPr lang="ru-RU" dirty="0"/>
              <a:t> </a:t>
            </a:r>
            <a:r>
              <a:rPr lang="ru-RU" dirty="0" err="1"/>
              <a:t>бігли</a:t>
            </a:r>
            <a:r>
              <a:rPr lang="ru-RU" dirty="0"/>
              <a:t> </a:t>
            </a:r>
            <a:r>
              <a:rPr lang="ru-RU" dirty="0" err="1"/>
              <a:t>геть</a:t>
            </a:r>
            <a:r>
              <a:rPr lang="ru-RU" dirty="0"/>
              <a:t>. </a:t>
            </a:r>
            <a:r>
              <a:rPr lang="ru-RU" dirty="0" err="1"/>
              <a:t>Із</a:t>
            </a:r>
            <a:r>
              <a:rPr lang="ru-RU" dirty="0"/>
              <a:t> </a:t>
            </a:r>
            <a:r>
              <a:rPr lang="ru-RU" dirty="0" err="1"/>
              <a:t>часів</a:t>
            </a:r>
            <a:r>
              <a:rPr lang="ru-RU" dirty="0"/>
              <a:t> </a:t>
            </a:r>
            <a:r>
              <a:rPr lang="ru-RU" dirty="0" err="1"/>
              <a:t>першого</a:t>
            </a:r>
            <a:r>
              <a:rPr lang="ru-RU" dirty="0"/>
              <a:t> показу причина потужного </a:t>
            </a:r>
            <a:r>
              <a:rPr lang="ru-RU" dirty="0" err="1"/>
              <a:t>впливу</a:t>
            </a:r>
            <a:r>
              <a:rPr lang="ru-RU" dirty="0"/>
              <a:t> </a:t>
            </a:r>
            <a:r>
              <a:rPr lang="ru-RU" dirty="0" err="1"/>
              <a:t>кіно</a:t>
            </a:r>
            <a:r>
              <a:rPr lang="ru-RU" dirty="0"/>
              <a:t> на людей </a:t>
            </a:r>
            <a:r>
              <a:rPr lang="ru-RU" dirty="0" err="1"/>
              <a:t>лишилася</a:t>
            </a:r>
            <a:r>
              <a:rPr lang="ru-RU" dirty="0"/>
              <a:t> </a:t>
            </a:r>
            <a:r>
              <a:rPr lang="ru-RU" dirty="0" err="1"/>
              <a:t>тією</a:t>
            </a:r>
            <a:r>
              <a:rPr lang="ru-RU" dirty="0"/>
              <a:t> ж самою — </a:t>
            </a:r>
            <a:r>
              <a:rPr lang="ru-RU" dirty="0" err="1"/>
              <a:t>буквальне</a:t>
            </a:r>
            <a:r>
              <a:rPr lang="ru-RU" dirty="0"/>
              <a:t> </a:t>
            </a:r>
            <a:r>
              <a:rPr lang="ru-RU" dirty="0" err="1"/>
              <a:t>сприйняття</a:t>
            </a:r>
            <a:r>
              <a:rPr lang="ru-RU" dirty="0"/>
              <a:t> </a:t>
            </a:r>
            <a:r>
              <a:rPr lang="ru-RU" dirty="0" err="1"/>
              <a:t>реальності</a:t>
            </a:r>
            <a:r>
              <a:rPr lang="ru-RU" dirty="0"/>
              <a:t> </a:t>
            </a:r>
            <a:r>
              <a:rPr lang="ru-RU" dirty="0" err="1"/>
              <a:t>подій</a:t>
            </a:r>
            <a:r>
              <a:rPr lang="ru-RU" dirty="0"/>
              <a:t> на </a:t>
            </a:r>
            <a:r>
              <a:rPr lang="ru-RU" dirty="0" err="1"/>
              <a:t>екрані</a:t>
            </a:r>
            <a:r>
              <a:rPr lang="ru-RU" dirty="0"/>
              <a:t>. Приклад тому — не </a:t>
            </a:r>
            <a:r>
              <a:rPr lang="ru-RU" dirty="0" err="1"/>
              <a:t>лише</a:t>
            </a:r>
            <a:r>
              <a:rPr lang="ru-RU" dirty="0"/>
              <a:t> «</a:t>
            </a:r>
            <a:r>
              <a:rPr lang="ru-RU" dirty="0" err="1"/>
              <a:t>Прибуття</a:t>
            </a:r>
            <a:r>
              <a:rPr lang="ru-RU" dirty="0"/>
              <a:t> </a:t>
            </a:r>
            <a:r>
              <a:rPr lang="ru-RU" dirty="0" err="1"/>
              <a:t>поїзда</a:t>
            </a:r>
            <a:r>
              <a:rPr lang="ru-RU" dirty="0"/>
              <a:t>», а й </a:t>
            </a:r>
            <a:r>
              <a:rPr lang="ru-RU" dirty="0" err="1"/>
              <a:t>фільми</a:t>
            </a:r>
            <a:r>
              <a:rPr lang="ru-RU" dirty="0"/>
              <a:t> </a:t>
            </a:r>
            <a:r>
              <a:rPr lang="ru-RU" dirty="0" err="1"/>
              <a:t>американського</a:t>
            </a:r>
            <a:r>
              <a:rPr lang="ru-RU" dirty="0"/>
              <a:t> </a:t>
            </a:r>
            <a:r>
              <a:rPr lang="ru-RU" dirty="0" err="1"/>
              <a:t>режисера</a:t>
            </a:r>
            <a:r>
              <a:rPr lang="ru-RU" dirty="0"/>
              <a:t> Альфреда </a:t>
            </a:r>
            <a:r>
              <a:rPr lang="ru-RU" dirty="0" err="1"/>
              <a:t>Хічкока</a:t>
            </a:r>
            <a:r>
              <a:rPr lang="ru-RU" dirty="0"/>
              <a:t>, </a:t>
            </a:r>
            <a:r>
              <a:rPr lang="ru-RU" dirty="0" err="1"/>
              <a:t>передусім</a:t>
            </a:r>
            <a:r>
              <a:rPr lang="ru-RU" dirty="0"/>
              <a:t> «</a:t>
            </a:r>
            <a:r>
              <a:rPr lang="ru-RU" dirty="0" err="1"/>
              <a:t>Психо</a:t>
            </a:r>
            <a:r>
              <a:rPr lang="ru-RU" dirty="0"/>
              <a:t>» (1960</a:t>
            </a:r>
            <a:r>
              <a:rPr lang="ru-RU" dirty="0" smtClean="0"/>
              <a:t>) (</a:t>
            </a:r>
            <a:r>
              <a:rPr lang="ru-RU" dirty="0" err="1" smtClean="0"/>
              <a:t>відео</a:t>
            </a:r>
            <a:r>
              <a:rPr lang="ru-RU" dirty="0" smtClean="0"/>
              <a:t>).</a:t>
            </a:r>
            <a:endParaRPr lang="uk-UA" dirty="0"/>
          </a:p>
        </p:txBody>
      </p:sp>
      <p:sp>
        <p:nvSpPr>
          <p:cNvPr id="3" name="Заголовок 2"/>
          <p:cNvSpPr>
            <a:spLocks noGrp="1"/>
          </p:cNvSpPr>
          <p:nvPr>
            <p:ph type="title"/>
          </p:nvPr>
        </p:nvSpPr>
        <p:spPr>
          <a:xfrm>
            <a:off x="777240" y="3861048"/>
            <a:ext cx="7543800" cy="1930152"/>
          </a:xfrm>
        </p:spPr>
        <p:txBody>
          <a:bodyPr/>
          <a:lstStyle/>
          <a:p>
            <a:endParaRPr lang="uk-U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501008"/>
            <a:ext cx="4337577" cy="304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838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576" y="685801"/>
            <a:ext cx="7632848" cy="5767535"/>
          </a:xfrm>
        </p:spPr>
        <p:txBody>
          <a:bodyPr>
            <a:normAutofit fontScale="92500" lnSpcReduction="10000"/>
          </a:bodyPr>
          <a:lstStyle/>
          <a:p>
            <a:r>
              <a:rPr lang="uk-UA" dirty="0"/>
              <a:t>Д</a:t>
            </a:r>
            <a:r>
              <a:rPr lang="uk-UA" dirty="0" smtClean="0"/>
              <a:t>ослідження</a:t>
            </a:r>
            <a:r>
              <a:rPr lang="uk-UA" dirty="0"/>
              <a:t>, проведені американськими нейрофізіологами, привели до висновків: його кінофільми впливають на свідомість, бо беруть глядача під контроль, змушуючи слідувати за подіями, які розгортаються на екрані. Альфред </a:t>
            </a:r>
            <a:r>
              <a:rPr lang="uk-UA" dirty="0" err="1"/>
              <a:t>Хічкок</a:t>
            </a:r>
            <a:r>
              <a:rPr lang="uk-UA" dirty="0"/>
              <a:t> знайшов шлях до мозку людини, її свідомості, змушуючи в потрібний момент реагувати певним чином на ту чи іншу подію фільму.</a:t>
            </a:r>
          </a:p>
          <a:p>
            <a:endParaRPr lang="uk-UA" dirty="0"/>
          </a:p>
          <a:p>
            <a:r>
              <a:rPr lang="uk-UA" dirty="0"/>
              <a:t>16 липня 1960 року, в день прем’єри «</a:t>
            </a:r>
            <a:r>
              <a:rPr lang="uk-UA" dirty="0" err="1"/>
              <a:t>Психо</a:t>
            </a:r>
            <a:r>
              <a:rPr lang="uk-UA" dirty="0"/>
              <a:t>», біля кінотеатрів чергували машини «швидкої допомоги». Глядачі так переймалися побаченим, що кричали від жаху й боялися озиратися. Найбільш вразливих виводили із залів. «</a:t>
            </a:r>
            <a:r>
              <a:rPr lang="uk-UA" dirty="0" err="1"/>
              <a:t>Психо</a:t>
            </a:r>
            <a:r>
              <a:rPr lang="uk-UA" dirty="0"/>
              <a:t>» — яскравий приклад програмування глядачів на отримування певного ефекту. Зокрема, тих, хто запізнився, не пускали за розпорядженням режисера в зали, щоби вони прийняли за чисту монету хибний фінал. А перед сеансом людей  розпискою зобов’язували не розповідати справжнього фіналу. Крім того, </a:t>
            </a:r>
            <a:r>
              <a:rPr lang="uk-UA" dirty="0" err="1"/>
              <a:t>Хічкок</a:t>
            </a:r>
            <a:r>
              <a:rPr lang="uk-UA" dirty="0"/>
              <a:t> старанно продумував монтажні фокуси, щоби максимально заплутати глядачів та змусити їх сприймати кіно так, як він задумав.</a:t>
            </a:r>
          </a:p>
        </p:txBody>
      </p:sp>
    </p:spTree>
    <p:extLst>
      <p:ext uri="{BB962C8B-B14F-4D97-AF65-F5344CB8AC3E}">
        <p14:creationId xmlns:p14="http://schemas.microsoft.com/office/powerpoint/2010/main" val="1272263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685801"/>
            <a:ext cx="8064896" cy="5407495"/>
          </a:xfrm>
        </p:spPr>
        <p:txBody>
          <a:bodyPr/>
          <a:lstStyle/>
          <a:p>
            <a:pPr marL="18288" indent="0">
              <a:buNone/>
            </a:pPr>
            <a:r>
              <a:rPr lang="uk-UA" dirty="0"/>
              <a:t>Але всі прийоми </a:t>
            </a:r>
            <a:r>
              <a:rPr lang="uk-UA" dirty="0" err="1"/>
              <a:t>Хічкока</a:t>
            </a:r>
            <a:r>
              <a:rPr lang="uk-UA" dirty="0"/>
              <a:t> — передусім для того, щоби </a:t>
            </a:r>
            <a:r>
              <a:rPr lang="uk-UA" b="1" u="sng" dirty="0"/>
              <a:t>привабити й розважити публіку та зробити фільм касовим. </a:t>
            </a:r>
            <a:r>
              <a:rPr lang="uk-UA" dirty="0"/>
              <a:t>Він та його послідовники не використовували засобів кіно для промивання мізків, пропаганди і створення фальшивої реальності. Натомість цими засобами озброїлися творці пропагандистських </a:t>
            </a:r>
            <a:r>
              <a:rPr lang="uk-UA" dirty="0" smtClean="0"/>
              <a:t>фільмів.</a:t>
            </a:r>
            <a:endParaRPr lang="uk-UA" dirty="0"/>
          </a:p>
          <a:p>
            <a:pPr marL="18288" indent="0">
              <a:buNone/>
            </a:pPr>
            <a:endParaRPr lang="uk-UA" dirty="0"/>
          </a:p>
          <a:p>
            <a:pPr marL="18288" indent="0">
              <a:buNone/>
            </a:pPr>
            <a:r>
              <a:rPr lang="uk-UA" dirty="0"/>
              <a:t>Пропаганда складається з двох основних </a:t>
            </a:r>
            <a:r>
              <a:rPr lang="uk-UA" dirty="0" smtClean="0"/>
              <a:t>елементів:</a:t>
            </a:r>
          </a:p>
          <a:p>
            <a:pPr marL="18288" indent="0">
              <a:buNone/>
            </a:pPr>
            <a:r>
              <a:rPr lang="uk-UA" dirty="0" smtClean="0"/>
              <a:t>1) заперечується </a:t>
            </a:r>
            <a:r>
              <a:rPr lang="uk-UA" dirty="0"/>
              <a:t>реальне минуле й сьогодення як зло, котре прийшло </a:t>
            </a:r>
            <a:r>
              <a:rPr lang="uk-UA" dirty="0" smtClean="0"/>
              <a:t>ззовні;</a:t>
            </a:r>
          </a:p>
          <a:p>
            <a:pPr marL="18288" indent="0">
              <a:buNone/>
            </a:pPr>
            <a:r>
              <a:rPr lang="uk-UA" dirty="0" smtClean="0"/>
              <a:t>2) пропонується </a:t>
            </a:r>
            <a:r>
              <a:rPr lang="uk-UA" dirty="0"/>
              <a:t>лише одна правильна модель поведінки та єдина історія, котра переробляє людину так, як того вимагає пропагандист. </a:t>
            </a:r>
            <a:endParaRPr lang="uk-UA" dirty="0" smtClean="0"/>
          </a:p>
          <a:p>
            <a:pPr marL="18288" indent="0">
              <a:buNone/>
            </a:pPr>
            <a:r>
              <a:rPr lang="uk-UA" dirty="0" smtClean="0"/>
              <a:t>Так </a:t>
            </a:r>
            <a:r>
              <a:rPr lang="uk-UA" dirty="0"/>
              <a:t>кожна особистість стає об’єктом для маніпуляцій.</a:t>
            </a:r>
          </a:p>
        </p:txBody>
      </p:sp>
    </p:spTree>
    <p:extLst>
      <p:ext uri="{BB962C8B-B14F-4D97-AF65-F5344CB8AC3E}">
        <p14:creationId xmlns:p14="http://schemas.microsoft.com/office/powerpoint/2010/main" val="376201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1700808"/>
            <a:ext cx="8136904" cy="2448272"/>
          </a:xfrm>
        </p:spPr>
        <p:txBody>
          <a:bodyPr>
            <a:normAutofit fontScale="92500" lnSpcReduction="10000"/>
          </a:bodyPr>
          <a:lstStyle/>
          <a:p>
            <a:r>
              <a:rPr lang="uk-UA" dirty="0"/>
              <a:t>Крім функції розваг та принесення прибутків, кінематограф виконує виховну та пропагандистську функцію. Існує проблема політичної ангажованості кінематографу, його зв’язку з поточною політикою та ідеологією, політичні міфи, стереотипи, які нав’язуються кінематографом, особливості </a:t>
            </a:r>
            <a:r>
              <a:rPr lang="uk-UA" dirty="0" err="1"/>
              <a:t>кіномови</a:t>
            </a:r>
            <a:r>
              <a:rPr lang="uk-UA" dirty="0"/>
              <a:t> в контексті </a:t>
            </a:r>
            <a:r>
              <a:rPr lang="uk-UA" dirty="0" smtClean="0"/>
              <a:t>політики.</a:t>
            </a:r>
          </a:p>
          <a:p>
            <a:r>
              <a:rPr lang="ru-RU" dirty="0" err="1"/>
              <a:t>Згадаймо</a:t>
            </a:r>
            <a:r>
              <a:rPr lang="ru-RU" dirty="0"/>
              <a:t> </a:t>
            </a:r>
            <a:r>
              <a:rPr lang="ru-RU" dirty="0" err="1"/>
              <a:t>радянські</a:t>
            </a:r>
            <a:r>
              <a:rPr lang="ru-RU" dirty="0"/>
              <a:t> </a:t>
            </a:r>
            <a:r>
              <a:rPr lang="ru-RU" dirty="0" err="1"/>
              <a:t>фільми</a:t>
            </a:r>
            <a:r>
              <a:rPr lang="ru-RU" dirty="0"/>
              <a:t>. Вони </a:t>
            </a:r>
            <a:r>
              <a:rPr lang="ru-RU" dirty="0" err="1"/>
              <a:t>переважно</a:t>
            </a:r>
            <a:r>
              <a:rPr lang="ru-RU" dirty="0"/>
              <a:t> </a:t>
            </a:r>
            <a:r>
              <a:rPr lang="ru-RU" dirty="0" err="1" smtClean="0"/>
              <a:t>соціальної</a:t>
            </a:r>
            <a:r>
              <a:rPr lang="ru-RU" dirty="0" smtClean="0"/>
              <a:t> тематики -</a:t>
            </a:r>
            <a:r>
              <a:rPr lang="ru-RU" dirty="0" err="1" smtClean="0"/>
              <a:t>розкулачення</a:t>
            </a:r>
            <a:r>
              <a:rPr lang="ru-RU" dirty="0"/>
              <a:t>, </a:t>
            </a:r>
            <a:r>
              <a:rPr lang="ru-RU" dirty="0" err="1"/>
              <a:t>соціальна</a:t>
            </a:r>
            <a:r>
              <a:rPr lang="ru-RU" dirty="0"/>
              <a:t> </a:t>
            </a:r>
            <a:r>
              <a:rPr lang="ru-RU" dirty="0" err="1"/>
              <a:t>нерівність</a:t>
            </a:r>
            <a:r>
              <a:rPr lang="ru-RU" dirty="0"/>
              <a:t>, </a:t>
            </a:r>
            <a:r>
              <a:rPr lang="ru-RU" dirty="0" err="1"/>
              <a:t>боротьба</a:t>
            </a:r>
            <a:r>
              <a:rPr lang="ru-RU" dirty="0"/>
              <a:t> за </a:t>
            </a:r>
            <a:r>
              <a:rPr lang="ru-RU" dirty="0" err="1"/>
              <a:t>владу</a:t>
            </a:r>
            <a:r>
              <a:rPr lang="ru-RU" dirty="0"/>
              <a:t> </a:t>
            </a:r>
            <a:r>
              <a:rPr lang="ru-RU" dirty="0" err="1"/>
              <a:t>тощо</a:t>
            </a:r>
            <a:r>
              <a:rPr lang="ru-RU" dirty="0"/>
              <a:t>.</a:t>
            </a:r>
            <a:endParaRPr lang="uk-UA" dirty="0"/>
          </a:p>
        </p:txBody>
      </p:sp>
      <p:sp>
        <p:nvSpPr>
          <p:cNvPr id="3" name="Заголовок 2"/>
          <p:cNvSpPr>
            <a:spLocks noGrp="1"/>
          </p:cNvSpPr>
          <p:nvPr>
            <p:ph type="title"/>
          </p:nvPr>
        </p:nvSpPr>
        <p:spPr>
          <a:xfrm>
            <a:off x="467544" y="764704"/>
            <a:ext cx="8191872" cy="914400"/>
          </a:xfrm>
        </p:spPr>
        <p:txBody>
          <a:bodyPr/>
          <a:lstStyle/>
          <a:p>
            <a:r>
              <a:rPr lang="uk-UA" sz="3200" b="1" dirty="0" smtClean="0"/>
              <a:t>2. Кіномистецтво </a:t>
            </a:r>
            <a:r>
              <a:rPr lang="uk-UA" sz="3200" b="1" dirty="0"/>
              <a:t>та пропаганда </a:t>
            </a:r>
            <a:r>
              <a:rPr lang="uk-UA" sz="3200" b="1" dirty="0" smtClean="0"/>
              <a:t>цінностей</a:t>
            </a:r>
            <a:r>
              <a:rPr lang="uk-UA" sz="2000" dirty="0"/>
              <a:t/>
            </a:r>
            <a:br>
              <a:rPr lang="uk-UA" sz="2000" dirty="0"/>
            </a:br>
            <a:endParaRPr lang="uk-UA" sz="20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56" y="4869160"/>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941168"/>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4147909"/>
            <a:ext cx="26289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326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971600" y="2636912"/>
            <a:ext cx="4248472" cy="3585591"/>
          </a:xfrm>
        </p:spPr>
        <p:txBody>
          <a:bodyPr/>
          <a:lstStyle/>
          <a:p>
            <a:r>
              <a:rPr lang="uk-UA" sz="1600" dirty="0"/>
              <a:t>«Петро Перший» </a:t>
            </a:r>
            <a:r>
              <a:rPr lang="uk-UA" sz="1600" dirty="0" smtClean="0"/>
              <a:t>(1930)</a:t>
            </a:r>
          </a:p>
          <a:p>
            <a:r>
              <a:rPr lang="uk-UA" sz="1600" dirty="0"/>
              <a:t>«У червні 41-го</a:t>
            </a:r>
            <a:r>
              <a:rPr lang="uk-UA" sz="1600" dirty="0" smtClean="0"/>
              <a:t>» (у </a:t>
            </a:r>
            <a:r>
              <a:rPr lang="uk-UA" sz="1600" dirty="0" err="1" smtClean="0"/>
              <a:t>гол.ролі</a:t>
            </a:r>
            <a:r>
              <a:rPr lang="uk-UA" sz="1600" dirty="0" smtClean="0"/>
              <a:t> С.</a:t>
            </a:r>
            <a:r>
              <a:rPr lang="uk-UA" sz="1600" dirty="0" err="1" smtClean="0"/>
              <a:t>Безруков</a:t>
            </a:r>
            <a:r>
              <a:rPr lang="uk-UA" sz="1600" dirty="0" smtClean="0"/>
              <a:t>)</a:t>
            </a:r>
          </a:p>
          <a:p>
            <a:r>
              <a:rPr lang="uk-UA" sz="1600" dirty="0" smtClean="0"/>
              <a:t>«Щит і меч»</a:t>
            </a:r>
          </a:p>
          <a:p>
            <a:r>
              <a:rPr lang="uk-UA" sz="1600" dirty="0"/>
              <a:t>«</a:t>
            </a:r>
            <a:r>
              <a:rPr lang="uk-UA" sz="1600" dirty="0" smtClean="0"/>
              <a:t>Тарас Бульб» </a:t>
            </a:r>
          </a:p>
          <a:p>
            <a:r>
              <a:rPr lang="uk-UA" sz="1600" dirty="0" smtClean="0"/>
              <a:t>«Ліквідація»</a:t>
            </a:r>
          </a:p>
          <a:p>
            <a:r>
              <a:rPr lang="uk-UA" sz="1600" dirty="0"/>
              <a:t>«</a:t>
            </a:r>
            <a:r>
              <a:rPr lang="uk-UA" sz="1600" dirty="0" smtClean="0"/>
              <a:t>Сибірський цирульник»</a:t>
            </a:r>
          </a:p>
          <a:p>
            <a:r>
              <a:rPr lang="uk-UA" sz="1600" dirty="0" smtClean="0"/>
              <a:t>«Молода гвардія»</a:t>
            </a:r>
          </a:p>
          <a:p>
            <a:r>
              <a:rPr lang="uk-UA" sz="1600" dirty="0" smtClean="0"/>
              <a:t>«Ярослав Мудрий»</a:t>
            </a:r>
          </a:p>
          <a:p>
            <a:r>
              <a:rPr lang="uk-UA" sz="1600" dirty="0" smtClean="0"/>
              <a:t>«Блокпост</a:t>
            </a:r>
            <a:r>
              <a:rPr lang="uk-UA" sz="1600" dirty="0"/>
              <a:t>» </a:t>
            </a:r>
            <a:endParaRPr lang="uk-UA" sz="1600" dirty="0" smtClean="0"/>
          </a:p>
          <a:p>
            <a:endParaRPr lang="uk-UA" dirty="0"/>
          </a:p>
        </p:txBody>
      </p:sp>
      <p:sp>
        <p:nvSpPr>
          <p:cNvPr id="3" name="Заголовок 2"/>
          <p:cNvSpPr>
            <a:spLocks noGrp="1"/>
          </p:cNvSpPr>
          <p:nvPr>
            <p:ph type="title"/>
          </p:nvPr>
        </p:nvSpPr>
        <p:spPr>
          <a:xfrm>
            <a:off x="899592" y="188640"/>
            <a:ext cx="7543800" cy="2448272"/>
          </a:xfrm>
        </p:spPr>
        <p:txBody>
          <a:bodyPr/>
          <a:lstStyle/>
          <a:p>
            <a:pPr algn="just"/>
            <a:r>
              <a:rPr lang="uk-UA" sz="2400" dirty="0"/>
              <a:t>Міноборони розмістило в системі держзакупівель замовлення на 30 радянських і російських фільмів (по 300 копій кожної) для показу в </a:t>
            </a:r>
            <a:r>
              <a:rPr lang="uk-UA" sz="2400" dirty="0" smtClean="0"/>
              <a:t>армії. </a:t>
            </a:r>
            <a:r>
              <a:rPr lang="uk-UA" sz="2400" dirty="0"/>
              <a:t>«Захищати Росію» вивчає список фільмів для патріотичного виховання </a:t>
            </a:r>
            <a:r>
              <a:rPr lang="uk-UA" sz="1200" dirty="0"/>
              <a:t>(</a:t>
            </a:r>
            <a:r>
              <a:rPr lang="uk-UA" sz="1200" dirty="0" err="1"/>
              <a:t>інформ</a:t>
            </a:r>
            <a:r>
              <a:rPr lang="uk-UA" sz="1200" dirty="0"/>
              <a:t> із сайту </a:t>
            </a:r>
            <a:r>
              <a:rPr lang="en-US" sz="1200" dirty="0"/>
              <a:t>https://defendingrussia.ru/a/patrioticheskoe_kino_minoborony-3909</a:t>
            </a:r>
            <a:r>
              <a:rPr lang="en-US" sz="2400" dirty="0"/>
              <a:t>/).</a:t>
            </a:r>
            <a:endParaRPr lang="uk-UA" sz="24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568718"/>
            <a:ext cx="4591031" cy="308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3799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2060848"/>
            <a:ext cx="7848872" cy="3888432"/>
          </a:xfrm>
        </p:spPr>
        <p:txBody>
          <a:bodyPr>
            <a:normAutofit fontScale="40000" lnSpcReduction="20000"/>
          </a:bodyPr>
          <a:lstStyle/>
          <a:p>
            <a:r>
              <a:rPr lang="ru-RU" sz="4000" dirty="0" smtClean="0"/>
              <a:t>«Голод-33» (1991), </a:t>
            </a:r>
            <a:r>
              <a:rPr lang="ru-RU" sz="4000" dirty="0" err="1" smtClean="0"/>
              <a:t>режисер</a:t>
            </a:r>
            <a:r>
              <a:rPr lang="ru-RU" sz="4000" dirty="0"/>
              <a:t>: Олесь </a:t>
            </a:r>
            <a:r>
              <a:rPr lang="ru-RU" sz="4000" dirty="0" err="1" smtClean="0"/>
              <a:t>Янчук</a:t>
            </a:r>
            <a:r>
              <a:rPr lang="ru-RU" sz="4000" dirty="0"/>
              <a:t>. Картина, </a:t>
            </a:r>
            <a:r>
              <a:rPr lang="ru-RU" sz="4000" dirty="0" err="1"/>
              <a:t>знята</a:t>
            </a:r>
            <a:r>
              <a:rPr lang="ru-RU" sz="4000" dirty="0"/>
              <a:t> за мотивами </a:t>
            </a:r>
            <a:r>
              <a:rPr lang="ru-RU" sz="4000" dirty="0" err="1"/>
              <a:t>повісті</a:t>
            </a:r>
            <a:r>
              <a:rPr lang="ru-RU" sz="4000" dirty="0"/>
              <a:t> Василя Барки "</a:t>
            </a:r>
            <a:r>
              <a:rPr lang="ru-RU" sz="4000" dirty="0" err="1"/>
              <a:t>Жовтий</a:t>
            </a:r>
            <a:r>
              <a:rPr lang="ru-RU" sz="4000" dirty="0"/>
              <a:t> князь", </a:t>
            </a:r>
            <a:r>
              <a:rPr lang="ru-RU" sz="4000" dirty="0" err="1"/>
              <a:t>розповідає</a:t>
            </a:r>
            <a:r>
              <a:rPr lang="ru-RU" sz="4000" dirty="0"/>
              <a:t> про </a:t>
            </a:r>
            <a:r>
              <a:rPr lang="ru-RU" sz="4000" dirty="0" err="1"/>
              <a:t>трагедію</a:t>
            </a:r>
            <a:r>
              <a:rPr lang="ru-RU" sz="4000" dirty="0"/>
              <a:t> Голодомору 1932-33 </a:t>
            </a:r>
            <a:r>
              <a:rPr lang="ru-RU" sz="4000" dirty="0" err="1"/>
              <a:t>років</a:t>
            </a:r>
            <a:r>
              <a:rPr lang="ru-RU" sz="4000" dirty="0" smtClean="0"/>
              <a:t>.</a:t>
            </a:r>
          </a:p>
          <a:p>
            <a:r>
              <a:rPr lang="ru-RU" sz="4000" dirty="0" smtClean="0"/>
              <a:t>«</a:t>
            </a:r>
            <a:r>
              <a:rPr lang="ru-RU" sz="4000" dirty="0" err="1" smtClean="0"/>
              <a:t>Очікуючи</a:t>
            </a:r>
            <a:r>
              <a:rPr lang="ru-RU" sz="4000" dirty="0" smtClean="0"/>
              <a:t> </a:t>
            </a:r>
            <a:r>
              <a:rPr lang="ru-RU" sz="4000" dirty="0" err="1"/>
              <a:t>вантаж</a:t>
            </a:r>
            <a:r>
              <a:rPr lang="ru-RU" sz="4000" dirty="0"/>
              <a:t> на </a:t>
            </a:r>
            <a:r>
              <a:rPr lang="ru-RU" sz="4000" dirty="0" err="1"/>
              <a:t>рейді</a:t>
            </a:r>
            <a:r>
              <a:rPr lang="ru-RU" sz="4000" dirty="0"/>
              <a:t> </a:t>
            </a:r>
            <a:r>
              <a:rPr lang="ru-RU" sz="4000" dirty="0" err="1"/>
              <a:t>Фучжоу</a:t>
            </a:r>
            <a:r>
              <a:rPr lang="ru-RU" sz="4000" dirty="0"/>
              <a:t> </a:t>
            </a:r>
            <a:r>
              <a:rPr lang="ru-RU" sz="4000" dirty="0" err="1"/>
              <a:t>біля</a:t>
            </a:r>
            <a:r>
              <a:rPr lang="ru-RU" sz="4000" dirty="0"/>
              <a:t> </a:t>
            </a:r>
            <a:r>
              <a:rPr lang="ru-RU" sz="4000" dirty="0" err="1" smtClean="0"/>
              <a:t>пагоди</a:t>
            </a:r>
            <a:r>
              <a:rPr lang="ru-RU" sz="4000" dirty="0" smtClean="0"/>
              <a:t>» (1993), </a:t>
            </a:r>
            <a:r>
              <a:rPr lang="ru-RU" sz="4000" dirty="0" err="1" smtClean="0"/>
              <a:t>режисер</a:t>
            </a:r>
            <a:r>
              <a:rPr lang="ru-RU" sz="4000" dirty="0"/>
              <a:t>: Михайло </a:t>
            </a:r>
            <a:r>
              <a:rPr lang="ru-RU" sz="4000" dirty="0" err="1" smtClean="0"/>
              <a:t>Іллєнко</a:t>
            </a:r>
            <a:r>
              <a:rPr lang="ru-RU" sz="4000" dirty="0" smtClean="0"/>
              <a:t>, про </a:t>
            </a:r>
            <a:r>
              <a:rPr lang="ru-RU" sz="4000" dirty="0" err="1" smtClean="0"/>
              <a:t>еміграцію</a:t>
            </a:r>
            <a:r>
              <a:rPr lang="ru-RU" sz="4000" dirty="0" smtClean="0"/>
              <a:t>.</a:t>
            </a:r>
          </a:p>
          <a:p>
            <a:r>
              <a:rPr lang="ru-RU" sz="4000" dirty="0" smtClean="0"/>
              <a:t>«</a:t>
            </a:r>
            <a:r>
              <a:rPr lang="ru-RU" sz="4000" dirty="0" err="1" smtClean="0"/>
              <a:t>Атентат</a:t>
            </a:r>
            <a:r>
              <a:rPr lang="ru-RU" sz="4000" dirty="0"/>
              <a:t>. </a:t>
            </a:r>
            <a:r>
              <a:rPr lang="ru-RU" sz="4000" dirty="0" err="1"/>
              <a:t>Осіннє</a:t>
            </a:r>
            <a:r>
              <a:rPr lang="ru-RU" sz="4000" dirty="0"/>
              <a:t> </a:t>
            </a:r>
            <a:r>
              <a:rPr lang="ru-RU" sz="4000" dirty="0" err="1"/>
              <a:t>вбивство</a:t>
            </a:r>
            <a:r>
              <a:rPr lang="ru-RU" sz="4000" dirty="0"/>
              <a:t> у </a:t>
            </a:r>
            <a:r>
              <a:rPr lang="ru-RU" sz="4000" dirty="0" err="1" smtClean="0"/>
              <a:t>Мюнхені</a:t>
            </a:r>
            <a:r>
              <a:rPr lang="ru-RU" sz="4000" dirty="0" smtClean="0"/>
              <a:t>» (1995), </a:t>
            </a:r>
            <a:r>
              <a:rPr lang="ru-RU" sz="4000" dirty="0" err="1" smtClean="0"/>
              <a:t>режисер</a:t>
            </a:r>
            <a:r>
              <a:rPr lang="ru-RU" sz="4000" dirty="0"/>
              <a:t>: Олесь </a:t>
            </a:r>
            <a:r>
              <a:rPr lang="ru-RU" sz="4000" dirty="0" err="1" smtClean="0"/>
              <a:t>Янчук</a:t>
            </a:r>
            <a:r>
              <a:rPr lang="ru-RU" sz="4000" dirty="0" smtClean="0"/>
              <a:t>.</a:t>
            </a:r>
          </a:p>
          <a:p>
            <a:r>
              <a:rPr lang="ru-RU" sz="4000" dirty="0" smtClean="0"/>
              <a:t>«</a:t>
            </a:r>
            <a:r>
              <a:rPr lang="ru-RU" sz="4000" dirty="0" err="1" smtClean="0"/>
              <a:t>Нескорений</a:t>
            </a:r>
            <a:r>
              <a:rPr lang="ru-RU" sz="4000" dirty="0" smtClean="0"/>
              <a:t>» (2000), </a:t>
            </a:r>
            <a:r>
              <a:rPr lang="ru-RU" sz="4000" dirty="0" err="1" smtClean="0"/>
              <a:t>режисер</a:t>
            </a:r>
            <a:r>
              <a:rPr lang="ru-RU" sz="4000" dirty="0"/>
              <a:t>: Олесь </a:t>
            </a:r>
            <a:r>
              <a:rPr lang="ru-RU" sz="4000" dirty="0" err="1" smtClean="0"/>
              <a:t>Янчук</a:t>
            </a:r>
            <a:r>
              <a:rPr lang="ru-RU" sz="4000" dirty="0" smtClean="0"/>
              <a:t>, </a:t>
            </a:r>
            <a:r>
              <a:rPr lang="ru-RU" sz="4000" dirty="0" err="1" smtClean="0"/>
              <a:t>історія</a:t>
            </a:r>
            <a:r>
              <a:rPr lang="ru-RU" sz="4000" dirty="0" smtClean="0"/>
              <a:t> УПА.</a:t>
            </a:r>
          </a:p>
          <a:p>
            <a:r>
              <a:rPr lang="ru-RU" sz="4000" dirty="0" smtClean="0"/>
              <a:t>«Молитва </a:t>
            </a:r>
            <a:r>
              <a:rPr lang="ru-RU" sz="4000" dirty="0"/>
              <a:t>за </a:t>
            </a:r>
            <a:r>
              <a:rPr lang="ru-RU" sz="4000" dirty="0" err="1"/>
              <a:t>гетьмана</a:t>
            </a:r>
            <a:r>
              <a:rPr lang="ru-RU" sz="4000" dirty="0"/>
              <a:t> </a:t>
            </a:r>
            <a:r>
              <a:rPr lang="ru-RU" sz="4000" dirty="0" smtClean="0"/>
              <a:t>Мазепу» (2001), </a:t>
            </a:r>
            <a:r>
              <a:rPr lang="ru-RU" sz="4000" dirty="0" err="1" smtClean="0"/>
              <a:t>режисер</a:t>
            </a:r>
            <a:r>
              <a:rPr lang="ru-RU" sz="4000" dirty="0"/>
              <a:t>: </a:t>
            </a:r>
            <a:r>
              <a:rPr lang="ru-RU" sz="4000" dirty="0" err="1"/>
              <a:t>Юрій</a:t>
            </a:r>
            <a:r>
              <a:rPr lang="ru-RU" sz="4000" dirty="0"/>
              <a:t> </a:t>
            </a:r>
            <a:r>
              <a:rPr lang="ru-RU" sz="4000" dirty="0" err="1" smtClean="0"/>
              <a:t>Іллєнко</a:t>
            </a:r>
            <a:r>
              <a:rPr lang="ru-RU" sz="4000" dirty="0" smtClean="0"/>
              <a:t>.</a:t>
            </a:r>
          </a:p>
          <a:p>
            <a:r>
              <a:rPr lang="ru-RU" sz="4000" dirty="0" smtClean="0"/>
              <a:t>«</a:t>
            </a:r>
            <a:r>
              <a:rPr lang="ru-RU" sz="4000" dirty="0" err="1" smtClean="0"/>
              <a:t>Йшов</a:t>
            </a:r>
            <a:r>
              <a:rPr lang="ru-RU" sz="4000" dirty="0" smtClean="0"/>
              <a:t> </a:t>
            </a:r>
            <a:r>
              <a:rPr lang="ru-RU" sz="4000" dirty="0"/>
              <a:t>трамвай </a:t>
            </a:r>
            <a:r>
              <a:rPr lang="ru-RU" sz="4000" dirty="0" err="1"/>
              <a:t>дев'ятий</a:t>
            </a:r>
            <a:r>
              <a:rPr lang="ru-RU" sz="4000" dirty="0"/>
              <a:t> </a:t>
            </a:r>
            <a:r>
              <a:rPr lang="ru-RU" sz="4000" dirty="0" smtClean="0"/>
              <a:t>номер» (2002), </a:t>
            </a:r>
            <a:r>
              <a:rPr lang="ru-RU" sz="4000" dirty="0" err="1" smtClean="0"/>
              <a:t>режисер</a:t>
            </a:r>
            <a:r>
              <a:rPr lang="ru-RU" sz="4000" dirty="0"/>
              <a:t>: </a:t>
            </a:r>
            <a:r>
              <a:rPr lang="ru-RU" sz="4000" dirty="0" err="1"/>
              <a:t>Сергій</a:t>
            </a:r>
            <a:r>
              <a:rPr lang="ru-RU" sz="4000" dirty="0"/>
              <a:t> </a:t>
            </a:r>
            <a:r>
              <a:rPr lang="ru-RU" sz="4000" dirty="0" smtClean="0"/>
              <a:t>Коваль (</a:t>
            </a:r>
            <a:r>
              <a:rPr lang="ru-RU" sz="4000" dirty="0" err="1" smtClean="0"/>
              <a:t>відео</a:t>
            </a:r>
            <a:r>
              <a:rPr lang="ru-RU" sz="4000" dirty="0" smtClean="0"/>
              <a:t>)</a:t>
            </a:r>
          </a:p>
          <a:p>
            <a:r>
              <a:rPr lang="ru-RU" sz="4000" dirty="0" smtClean="0"/>
              <a:t>«Мамай» (2003), </a:t>
            </a:r>
            <a:r>
              <a:rPr lang="ru-RU" sz="4000" dirty="0" err="1" smtClean="0"/>
              <a:t>режисер</a:t>
            </a:r>
            <a:r>
              <a:rPr lang="ru-RU" sz="4000" dirty="0"/>
              <a:t>: Олесь </a:t>
            </a:r>
            <a:r>
              <a:rPr lang="ru-RU" sz="4000" dirty="0" err="1" smtClean="0"/>
              <a:t>Санін</a:t>
            </a:r>
            <a:r>
              <a:rPr lang="ru-RU" sz="4000" dirty="0" smtClean="0"/>
              <a:t>.</a:t>
            </a:r>
          </a:p>
          <a:p>
            <a:r>
              <a:rPr lang="ru-RU" sz="4000" dirty="0" smtClean="0"/>
              <a:t>«</a:t>
            </a:r>
            <a:r>
              <a:rPr lang="ru-RU" sz="4000" dirty="0" err="1" smtClean="0"/>
              <a:t>Щастя</a:t>
            </a:r>
            <a:r>
              <a:rPr lang="ru-RU" sz="4000" dirty="0" smtClean="0"/>
              <a:t> </a:t>
            </a:r>
            <a:r>
              <a:rPr lang="ru-RU" sz="4000" dirty="0" err="1" smtClean="0"/>
              <a:t>моє</a:t>
            </a:r>
            <a:r>
              <a:rPr lang="ru-RU" sz="4000" dirty="0" smtClean="0"/>
              <a:t>» (2010), </a:t>
            </a:r>
            <a:r>
              <a:rPr lang="ru-RU" sz="4000" dirty="0" err="1" smtClean="0"/>
              <a:t>режисер</a:t>
            </a:r>
            <a:r>
              <a:rPr lang="ru-RU" sz="4000" dirty="0"/>
              <a:t>: </a:t>
            </a:r>
            <a:r>
              <a:rPr lang="ru-RU" sz="4000" dirty="0" err="1"/>
              <a:t>Сергій</a:t>
            </a:r>
            <a:r>
              <a:rPr lang="ru-RU" sz="4000" dirty="0"/>
              <a:t> </a:t>
            </a:r>
            <a:r>
              <a:rPr lang="ru-RU" sz="4000" dirty="0" err="1" smtClean="0"/>
              <a:t>Лозниця</a:t>
            </a:r>
            <a:r>
              <a:rPr lang="ru-RU" sz="4000" dirty="0" smtClean="0"/>
              <a:t>.</a:t>
            </a:r>
            <a:endParaRPr lang="ru-RU" sz="4000" dirty="0"/>
          </a:p>
          <a:p>
            <a:r>
              <a:rPr lang="ru-RU" sz="4000" dirty="0" smtClean="0"/>
              <a:t>«Той</a:t>
            </a:r>
            <a:r>
              <a:rPr lang="ru-RU" sz="4000" dirty="0"/>
              <a:t>, </a:t>
            </a:r>
            <a:r>
              <a:rPr lang="ru-RU" sz="4000" dirty="0" err="1"/>
              <a:t>хто</a:t>
            </a:r>
            <a:r>
              <a:rPr lang="ru-RU" sz="4000" dirty="0"/>
              <a:t> </a:t>
            </a:r>
            <a:r>
              <a:rPr lang="ru-RU" sz="4000" dirty="0" err="1"/>
              <a:t>пройшов</a:t>
            </a:r>
            <a:r>
              <a:rPr lang="ru-RU" sz="4000" dirty="0"/>
              <a:t> </a:t>
            </a:r>
            <a:r>
              <a:rPr lang="ru-RU" sz="4000" dirty="0" err="1"/>
              <a:t>крізь</a:t>
            </a:r>
            <a:r>
              <a:rPr lang="ru-RU" sz="4000" dirty="0"/>
              <a:t> </a:t>
            </a:r>
            <a:r>
              <a:rPr lang="ru-RU" sz="4000" dirty="0" err="1" smtClean="0"/>
              <a:t>вогонь</a:t>
            </a:r>
            <a:r>
              <a:rPr lang="ru-RU" sz="4000" dirty="0" smtClean="0"/>
              <a:t>» (2012), </a:t>
            </a:r>
            <a:r>
              <a:rPr lang="ru-RU" sz="4000" dirty="0" err="1" smtClean="0"/>
              <a:t>режисер</a:t>
            </a:r>
            <a:r>
              <a:rPr lang="ru-RU" sz="4000" dirty="0"/>
              <a:t>: Михайло </a:t>
            </a:r>
            <a:r>
              <a:rPr lang="ru-RU" sz="4000" dirty="0" err="1" smtClean="0"/>
              <a:t>Іллєнко</a:t>
            </a:r>
            <a:r>
              <a:rPr lang="ru-RU" sz="4000" dirty="0" smtClean="0"/>
              <a:t>.</a:t>
            </a:r>
          </a:p>
          <a:p>
            <a:r>
              <a:rPr lang="ru-RU" sz="4000" dirty="0" smtClean="0"/>
              <a:t>«</a:t>
            </a:r>
            <a:r>
              <a:rPr lang="ru-RU" sz="4000" dirty="0" err="1" smtClean="0"/>
              <a:t>Тіні</a:t>
            </a:r>
            <a:r>
              <a:rPr lang="ru-RU" sz="4000" dirty="0" smtClean="0"/>
              <a:t> </a:t>
            </a:r>
            <a:r>
              <a:rPr lang="ru-RU" sz="4000" dirty="0" err="1"/>
              <a:t>незабутих</a:t>
            </a:r>
            <a:r>
              <a:rPr lang="ru-RU" sz="4000" dirty="0"/>
              <a:t> </a:t>
            </a:r>
            <a:r>
              <a:rPr lang="ru-RU" sz="4000" dirty="0" err="1" smtClean="0"/>
              <a:t>предків</a:t>
            </a:r>
            <a:r>
              <a:rPr lang="ru-RU" sz="4000" dirty="0" smtClean="0"/>
              <a:t>» (2012), </a:t>
            </a:r>
            <a:r>
              <a:rPr lang="ru-RU" sz="4000" dirty="0" err="1" smtClean="0"/>
              <a:t>режисер</a:t>
            </a:r>
            <a:r>
              <a:rPr lang="ru-RU" sz="4000" dirty="0"/>
              <a:t>: Любомир </a:t>
            </a:r>
            <a:r>
              <a:rPr lang="ru-RU" sz="4000" dirty="0" err="1"/>
              <a:t>Левицький</a:t>
            </a:r>
            <a:endParaRPr lang="ru-RU" sz="4000" dirty="0"/>
          </a:p>
          <a:p>
            <a:pPr marL="18288" indent="0">
              <a:buNone/>
            </a:pPr>
            <a:endParaRPr lang="ru-RU" sz="1800" dirty="0"/>
          </a:p>
          <a:p>
            <a:endParaRPr lang="ru-RU" sz="1800" dirty="0"/>
          </a:p>
          <a:p>
            <a:pPr marL="18288" indent="0">
              <a:buNone/>
            </a:pPr>
            <a:endParaRPr lang="ru-RU" dirty="0"/>
          </a:p>
          <a:p>
            <a:endParaRPr lang="ru-RU" dirty="0"/>
          </a:p>
          <a:p>
            <a:endParaRPr lang="ru-RU" dirty="0" smtClean="0"/>
          </a:p>
          <a:p>
            <a:endParaRPr lang="ru-RU" dirty="0"/>
          </a:p>
          <a:p>
            <a:endParaRPr lang="ru-RU" dirty="0"/>
          </a:p>
          <a:p>
            <a:endParaRPr lang="ru-RU" dirty="0"/>
          </a:p>
          <a:p>
            <a:pPr marL="18288" indent="0">
              <a:buNone/>
            </a:pPr>
            <a:endParaRPr lang="uk-UA" dirty="0"/>
          </a:p>
        </p:txBody>
      </p:sp>
      <p:sp>
        <p:nvSpPr>
          <p:cNvPr id="3" name="Заголовок 2"/>
          <p:cNvSpPr>
            <a:spLocks noGrp="1"/>
          </p:cNvSpPr>
          <p:nvPr>
            <p:ph type="title"/>
          </p:nvPr>
        </p:nvSpPr>
        <p:spPr>
          <a:xfrm>
            <a:off x="971600" y="692696"/>
            <a:ext cx="7543800" cy="914400"/>
          </a:xfrm>
        </p:spPr>
        <p:txBody>
          <a:bodyPr/>
          <a:lstStyle/>
          <a:p>
            <a:r>
              <a:rPr lang="uk-UA" sz="2400" b="1" dirty="0"/>
              <a:t>10 фільмів незалежності України: поетичне, патріотичне і соціальне </a:t>
            </a:r>
            <a:r>
              <a:rPr lang="uk-UA" sz="2400" b="1" dirty="0" smtClean="0"/>
              <a:t>кіно:</a:t>
            </a:r>
            <a:endParaRPr lang="uk-UA" sz="2400" b="1" dirty="0"/>
          </a:p>
        </p:txBody>
      </p:sp>
    </p:spTree>
    <p:extLst>
      <p:ext uri="{BB962C8B-B14F-4D97-AF65-F5344CB8AC3E}">
        <p14:creationId xmlns:p14="http://schemas.microsoft.com/office/powerpoint/2010/main" val="1285825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43608" y="1556792"/>
            <a:ext cx="7185992" cy="4752528"/>
          </a:xfrm>
        </p:spPr>
        <p:txBody>
          <a:bodyPr>
            <a:normAutofit fontScale="92500"/>
          </a:bodyPr>
          <a:lstStyle/>
          <a:p>
            <a:r>
              <a:rPr lang="uk-UA" dirty="0" smtClean="0"/>
              <a:t>2014 – 10 фільмів: </a:t>
            </a:r>
            <a:r>
              <a:rPr lang="ru-RU" dirty="0" err="1" smtClean="0"/>
              <a:t>Плем'я</a:t>
            </a:r>
            <a:r>
              <a:rPr lang="ru-RU" dirty="0" smtClean="0"/>
              <a:t> </a:t>
            </a:r>
            <a:r>
              <a:rPr lang="ru-RU" dirty="0"/>
              <a:t>(</a:t>
            </a:r>
            <a:r>
              <a:rPr lang="ru-RU" dirty="0" err="1"/>
              <a:t>фільм</a:t>
            </a:r>
            <a:r>
              <a:rPr lang="ru-RU" dirty="0"/>
              <a:t>, </a:t>
            </a:r>
            <a:r>
              <a:rPr lang="ru-RU" dirty="0" smtClean="0"/>
              <a:t>2014), </a:t>
            </a:r>
            <a:r>
              <a:rPr lang="ru-RU" dirty="0" err="1" smtClean="0"/>
              <a:t>Поводир</a:t>
            </a:r>
            <a:r>
              <a:rPr lang="ru-RU" dirty="0" smtClean="0"/>
              <a:t> </a:t>
            </a:r>
            <a:r>
              <a:rPr lang="ru-RU" dirty="0"/>
              <a:t>(</a:t>
            </a:r>
            <a:r>
              <a:rPr lang="ru-RU" dirty="0" err="1"/>
              <a:t>фільм</a:t>
            </a:r>
            <a:r>
              <a:rPr lang="ru-RU" dirty="0"/>
              <a:t>, 2013), </a:t>
            </a:r>
            <a:r>
              <a:rPr lang="ru-RU" dirty="0" err="1"/>
              <a:t>Самотній</a:t>
            </a:r>
            <a:r>
              <a:rPr lang="ru-RU" dirty="0"/>
              <a:t> за </a:t>
            </a:r>
            <a:r>
              <a:rPr lang="ru-RU" dirty="0" smtClean="0"/>
              <a:t>контрактом, Смертельно </a:t>
            </a:r>
            <a:r>
              <a:rPr lang="ru-RU" dirty="0" err="1" smtClean="0"/>
              <a:t>живий</a:t>
            </a:r>
            <a:r>
              <a:rPr lang="ru-RU" dirty="0" smtClean="0"/>
              <a:t>.</a:t>
            </a:r>
          </a:p>
          <a:p>
            <a:r>
              <a:rPr lang="ru-RU" dirty="0" smtClean="0"/>
              <a:t>2015 – 13 </a:t>
            </a:r>
            <a:r>
              <a:rPr lang="ru-RU" dirty="0" err="1" smtClean="0"/>
              <a:t>фільмів</a:t>
            </a:r>
            <a:r>
              <a:rPr lang="ru-RU" dirty="0"/>
              <a:t>:  </a:t>
            </a:r>
            <a:r>
              <a:rPr lang="ru-RU" dirty="0" err="1" smtClean="0"/>
              <a:t>Незламна</a:t>
            </a:r>
            <a:r>
              <a:rPr lang="ru-RU" dirty="0"/>
              <a:t>, </a:t>
            </a:r>
            <a:r>
              <a:rPr lang="ru-RU" dirty="0" err="1"/>
              <a:t>Під</a:t>
            </a:r>
            <a:r>
              <a:rPr lang="ru-RU" dirty="0"/>
              <a:t> </a:t>
            </a:r>
            <a:r>
              <a:rPr lang="ru-RU" dirty="0" err="1"/>
              <a:t>електричними</a:t>
            </a:r>
            <a:r>
              <a:rPr lang="ru-RU" dirty="0"/>
              <a:t> </a:t>
            </a:r>
            <a:r>
              <a:rPr lang="ru-RU" dirty="0" err="1" smtClean="0"/>
              <a:t>хмарами</a:t>
            </a:r>
            <a:r>
              <a:rPr lang="ru-RU" dirty="0" smtClean="0"/>
              <a:t>, </a:t>
            </a:r>
            <a:r>
              <a:rPr lang="ru-RU" dirty="0" err="1" smtClean="0"/>
              <a:t>Пісня</a:t>
            </a:r>
            <a:r>
              <a:rPr lang="ru-RU" dirty="0" smtClean="0"/>
              <a:t> </a:t>
            </a:r>
            <a:r>
              <a:rPr lang="ru-RU" dirty="0" err="1"/>
              <a:t>пісень</a:t>
            </a:r>
            <a:r>
              <a:rPr lang="ru-RU" dirty="0"/>
              <a:t> (</a:t>
            </a:r>
            <a:r>
              <a:rPr lang="ru-RU" dirty="0" err="1"/>
              <a:t>фільм</a:t>
            </a:r>
            <a:r>
              <a:rPr lang="ru-RU" dirty="0"/>
              <a:t>, 2015</a:t>
            </a:r>
            <a:r>
              <a:rPr lang="ru-RU" dirty="0" smtClean="0"/>
              <a:t>), По </a:t>
            </a:r>
            <a:r>
              <a:rPr lang="ru-RU" dirty="0"/>
              <a:t>той </a:t>
            </a:r>
            <a:r>
              <a:rPr lang="ru-RU" dirty="0" err="1" smtClean="0"/>
              <a:t>бік</a:t>
            </a:r>
            <a:r>
              <a:rPr lang="ru-RU" dirty="0" smtClean="0"/>
              <a:t>, </a:t>
            </a:r>
            <a:r>
              <a:rPr lang="ru-RU" dirty="0" err="1" smtClean="0"/>
              <a:t>Політ</a:t>
            </a:r>
            <a:r>
              <a:rPr lang="ru-RU" dirty="0" smtClean="0"/>
              <a:t> </a:t>
            </a:r>
            <a:r>
              <a:rPr lang="ru-RU" dirty="0" err="1"/>
              <a:t>золотої</a:t>
            </a:r>
            <a:r>
              <a:rPr lang="ru-RU" dirty="0"/>
              <a:t> </a:t>
            </a:r>
            <a:r>
              <a:rPr lang="ru-RU" dirty="0" smtClean="0"/>
              <a:t>мушки.</a:t>
            </a:r>
          </a:p>
          <a:p>
            <a:r>
              <a:rPr lang="ru-RU" dirty="0" smtClean="0"/>
              <a:t>2016 – 20 </a:t>
            </a:r>
            <a:r>
              <a:rPr lang="ru-RU" dirty="0" err="1" smtClean="0"/>
              <a:t>фільмів</a:t>
            </a:r>
            <a:r>
              <a:rPr lang="ru-RU" dirty="0"/>
              <a:t>:  </a:t>
            </a:r>
            <a:r>
              <a:rPr lang="ru-RU" dirty="0" err="1"/>
              <a:t>Гніздо</a:t>
            </a:r>
            <a:r>
              <a:rPr lang="ru-RU" dirty="0"/>
              <a:t> </a:t>
            </a:r>
            <a:r>
              <a:rPr lang="ru-RU" dirty="0" err="1" smtClean="0"/>
              <a:t>горлиці</a:t>
            </a:r>
            <a:r>
              <a:rPr lang="ru-RU" dirty="0" smtClean="0"/>
              <a:t>, Голоси </a:t>
            </a:r>
            <a:r>
              <a:rPr lang="ru-RU" dirty="0" err="1" smtClean="0"/>
              <a:t>Чорнобиля</a:t>
            </a:r>
            <a:r>
              <a:rPr lang="ru-RU" dirty="0" smtClean="0"/>
              <a:t>, Жива, Слуга народу.</a:t>
            </a:r>
          </a:p>
          <a:p>
            <a:r>
              <a:rPr lang="ru-RU" dirty="0" smtClean="0"/>
              <a:t>2017 – 25 </a:t>
            </a:r>
            <a:r>
              <a:rPr lang="ru-RU" dirty="0" err="1" smtClean="0"/>
              <a:t>фільмів</a:t>
            </a:r>
            <a:r>
              <a:rPr lang="ru-RU" dirty="0"/>
              <a:t>: </a:t>
            </a:r>
            <a:r>
              <a:rPr lang="ru-RU" dirty="0" err="1"/>
              <a:t>П'ята</a:t>
            </a:r>
            <a:r>
              <a:rPr lang="ru-RU" dirty="0"/>
              <a:t> </a:t>
            </a:r>
            <a:r>
              <a:rPr lang="ru-RU" dirty="0" err="1"/>
              <a:t>терапія</a:t>
            </a:r>
            <a:r>
              <a:rPr lang="ru-RU" dirty="0"/>
              <a:t> (</a:t>
            </a:r>
            <a:r>
              <a:rPr lang="ru-RU" dirty="0" err="1"/>
              <a:t>фільм</a:t>
            </a:r>
            <a:r>
              <a:rPr lang="ru-RU" dirty="0" smtClean="0"/>
              <a:t>), </a:t>
            </a:r>
            <a:r>
              <a:rPr lang="ru-RU" dirty="0" err="1" smtClean="0"/>
              <a:t>Переломний</a:t>
            </a:r>
            <a:r>
              <a:rPr lang="ru-RU" dirty="0" smtClean="0"/>
              <a:t> </a:t>
            </a:r>
            <a:r>
              <a:rPr lang="ru-RU" dirty="0"/>
              <a:t>момент: </a:t>
            </a:r>
            <a:r>
              <a:rPr lang="ru-RU" dirty="0" err="1"/>
              <a:t>Війна</a:t>
            </a:r>
            <a:r>
              <a:rPr lang="ru-RU" dirty="0"/>
              <a:t> за </a:t>
            </a:r>
            <a:r>
              <a:rPr lang="ru-RU" dirty="0" err="1"/>
              <a:t>демократію</a:t>
            </a:r>
            <a:r>
              <a:rPr lang="ru-RU" dirty="0"/>
              <a:t> в </a:t>
            </a:r>
            <a:r>
              <a:rPr lang="ru-RU" dirty="0" err="1" smtClean="0"/>
              <a:t>Україні</a:t>
            </a:r>
            <a:r>
              <a:rPr lang="ru-RU" dirty="0" smtClean="0"/>
              <a:t>, </a:t>
            </a:r>
            <a:r>
              <a:rPr lang="ru-RU" dirty="0" err="1" smtClean="0"/>
              <a:t>Посттравматична</a:t>
            </a:r>
            <a:r>
              <a:rPr lang="ru-RU" dirty="0" smtClean="0"/>
              <a:t> </a:t>
            </a:r>
            <a:r>
              <a:rPr lang="ru-RU" dirty="0" err="1" smtClean="0"/>
              <a:t>рапсодія</a:t>
            </a:r>
            <a:r>
              <a:rPr lang="ru-RU" dirty="0" smtClean="0"/>
              <a:t>, Правило бою, </a:t>
            </a:r>
            <a:r>
              <a:rPr lang="ru-RU" dirty="0" err="1" smtClean="0"/>
              <a:t>Припутні</a:t>
            </a:r>
            <a:r>
              <a:rPr lang="ru-RU" dirty="0" smtClean="0"/>
              <a:t> </a:t>
            </a:r>
            <a:r>
              <a:rPr lang="ru-RU" dirty="0"/>
              <a:t>(</a:t>
            </a:r>
            <a:r>
              <a:rPr lang="ru-RU" dirty="0" err="1"/>
              <a:t>фільм</a:t>
            </a:r>
            <a:r>
              <a:rPr lang="ru-RU" dirty="0" smtClean="0"/>
              <a:t>), </a:t>
            </a:r>
            <a:r>
              <a:rPr lang="ru-RU" dirty="0" err="1" smtClean="0"/>
              <a:t>Зрадник</a:t>
            </a:r>
            <a:r>
              <a:rPr lang="ru-RU" dirty="0" smtClean="0"/>
              <a:t>, </a:t>
            </a:r>
            <a:r>
              <a:rPr lang="ru-RU" dirty="0" err="1" smtClean="0"/>
              <a:t>Кіборги</a:t>
            </a:r>
            <a:r>
              <a:rPr lang="ru-RU" dirty="0" smtClean="0"/>
              <a:t>.</a:t>
            </a:r>
          </a:p>
          <a:p>
            <a:r>
              <a:rPr lang="ru-RU" dirty="0" smtClean="0"/>
              <a:t>2018 – 27 </a:t>
            </a:r>
            <a:r>
              <a:rPr lang="ru-RU" dirty="0" err="1" smtClean="0"/>
              <a:t>фільмів</a:t>
            </a:r>
            <a:r>
              <a:rPr lang="ru-RU" dirty="0"/>
              <a:t>: Герой </a:t>
            </a:r>
            <a:r>
              <a:rPr lang="ru-RU" dirty="0" err="1"/>
              <a:t>мого</a:t>
            </a:r>
            <a:r>
              <a:rPr lang="ru-RU" dirty="0"/>
              <a:t> </a:t>
            </a:r>
            <a:r>
              <a:rPr lang="ru-RU" dirty="0" smtClean="0"/>
              <a:t>часу, </a:t>
            </a:r>
            <a:r>
              <a:rPr lang="ru-RU" dirty="0" err="1" smtClean="0"/>
              <a:t>Гірська</a:t>
            </a:r>
            <a:r>
              <a:rPr lang="ru-RU" dirty="0" smtClean="0"/>
              <a:t> </a:t>
            </a:r>
            <a:r>
              <a:rPr lang="ru-RU" dirty="0" err="1"/>
              <a:t>жінка</a:t>
            </a:r>
            <a:r>
              <a:rPr lang="ru-RU" dirty="0"/>
              <a:t>: на </a:t>
            </a:r>
            <a:r>
              <a:rPr lang="ru-RU" dirty="0" err="1" smtClean="0"/>
              <a:t>війні</a:t>
            </a:r>
            <a:r>
              <a:rPr lang="ru-RU" dirty="0"/>
              <a:t>, Вулкан, </a:t>
            </a:r>
            <a:r>
              <a:rPr lang="ru-RU" dirty="0" err="1"/>
              <a:t>Дике</a:t>
            </a:r>
            <a:r>
              <a:rPr lang="ru-RU" dirty="0"/>
              <a:t> поле (</a:t>
            </a:r>
            <a:r>
              <a:rPr lang="ru-RU" dirty="0" err="1"/>
              <a:t>фільм</a:t>
            </a:r>
            <a:r>
              <a:rPr lang="ru-RU" dirty="0"/>
              <a:t>, 2018</a:t>
            </a:r>
            <a:r>
              <a:rPr lang="ru-RU" dirty="0" smtClean="0"/>
              <a:t>), </a:t>
            </a:r>
            <a:r>
              <a:rPr lang="ru-RU" dirty="0" err="1" smtClean="0"/>
              <a:t>Донбас</a:t>
            </a:r>
            <a:r>
              <a:rPr lang="ru-RU" dirty="0" smtClean="0"/>
              <a:t> </a:t>
            </a:r>
            <a:r>
              <a:rPr lang="ru-RU" dirty="0"/>
              <a:t>(</a:t>
            </a:r>
            <a:r>
              <a:rPr lang="ru-RU" dirty="0" err="1"/>
              <a:t>фільм</a:t>
            </a:r>
            <a:r>
              <a:rPr lang="ru-RU" dirty="0"/>
              <a:t>, 2018), Казка про </a:t>
            </a:r>
            <a:r>
              <a:rPr lang="ru-RU" dirty="0" err="1" smtClean="0"/>
              <a:t>гроші</a:t>
            </a:r>
            <a:r>
              <a:rPr lang="ru-RU" dirty="0" smtClean="0"/>
              <a:t>, Коли </a:t>
            </a:r>
            <a:r>
              <a:rPr lang="ru-RU" dirty="0" err="1"/>
              <a:t>падають</a:t>
            </a:r>
            <a:r>
              <a:rPr lang="ru-RU" dirty="0"/>
              <a:t> </a:t>
            </a:r>
            <a:r>
              <a:rPr lang="ru-RU" dirty="0" smtClean="0"/>
              <a:t>дерева, Король </a:t>
            </a:r>
            <a:r>
              <a:rPr lang="ru-RU" dirty="0"/>
              <a:t>Данило (</a:t>
            </a:r>
            <a:r>
              <a:rPr lang="ru-RU" dirty="0" err="1"/>
              <a:t>фільм</a:t>
            </a:r>
            <a:r>
              <a:rPr lang="ru-RU" dirty="0" smtClean="0"/>
              <a:t>), Крути.</a:t>
            </a:r>
            <a:endParaRPr lang="uk-UA" dirty="0"/>
          </a:p>
        </p:txBody>
      </p:sp>
      <p:sp>
        <p:nvSpPr>
          <p:cNvPr id="3" name="Заголовок 2"/>
          <p:cNvSpPr>
            <a:spLocks noGrp="1"/>
          </p:cNvSpPr>
          <p:nvPr>
            <p:ph type="title"/>
          </p:nvPr>
        </p:nvSpPr>
        <p:spPr>
          <a:xfrm>
            <a:off x="971600" y="476672"/>
            <a:ext cx="7565464" cy="914400"/>
          </a:xfrm>
        </p:spPr>
        <p:txBody>
          <a:bodyPr/>
          <a:lstStyle/>
          <a:p>
            <a:r>
              <a:rPr lang="uk-UA" sz="3200" b="1" dirty="0" smtClean="0"/>
              <a:t>Українське кіно 2014-2018 років</a:t>
            </a:r>
            <a:endParaRPr lang="uk-UA" sz="3200" b="1" dirty="0"/>
          </a:p>
        </p:txBody>
      </p:sp>
    </p:spTree>
    <p:extLst>
      <p:ext uri="{BB962C8B-B14F-4D97-AF65-F5344CB8AC3E}">
        <p14:creationId xmlns:p14="http://schemas.microsoft.com/office/powerpoint/2010/main" val="781125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685801"/>
            <a:ext cx="7776864" cy="1231031"/>
          </a:xfrm>
        </p:spPr>
        <p:txBody>
          <a:bodyPr>
            <a:normAutofit/>
          </a:bodyPr>
          <a:lstStyle/>
          <a:p>
            <a:pPr marL="18288" indent="0" algn="ctr">
              <a:buNone/>
            </a:pPr>
            <a:r>
              <a:rPr lang="ru-RU" sz="2400" b="1" dirty="0" err="1" smtClean="0"/>
              <a:t>Сукупність</a:t>
            </a:r>
            <a:r>
              <a:rPr lang="ru-RU" sz="2400" b="1" dirty="0" smtClean="0"/>
              <a:t> </a:t>
            </a:r>
            <a:r>
              <a:rPr lang="ru-RU" sz="2400" b="1" dirty="0" err="1"/>
              <a:t>інформаційних</a:t>
            </a:r>
            <a:r>
              <a:rPr lang="ru-RU" sz="2400" b="1" dirty="0"/>
              <a:t> </a:t>
            </a:r>
            <a:r>
              <a:rPr lang="ru-RU" sz="2400" b="1" dirty="0" err="1"/>
              <a:t>потоків</a:t>
            </a:r>
            <a:r>
              <a:rPr lang="ru-RU" sz="2400" b="1" dirty="0"/>
              <a:t> </a:t>
            </a:r>
            <a:r>
              <a:rPr lang="ru-RU" sz="2400" b="1" dirty="0" err="1"/>
              <a:t>називають</a:t>
            </a:r>
            <a:r>
              <a:rPr lang="ru-RU" sz="2400" b="1" dirty="0"/>
              <a:t> </a:t>
            </a:r>
            <a:endParaRPr lang="ru-RU" sz="2400" b="1" dirty="0" smtClean="0"/>
          </a:p>
          <a:p>
            <a:pPr marL="18288" indent="0" algn="ctr">
              <a:buNone/>
            </a:pPr>
            <a:r>
              <a:rPr lang="ru-RU" sz="3200" b="1" dirty="0" err="1" smtClean="0"/>
              <a:t>медіа</a:t>
            </a:r>
            <a:r>
              <a:rPr lang="ru-RU" sz="3200" b="1" dirty="0" smtClean="0"/>
              <a:t>-ландшафтом</a:t>
            </a:r>
            <a:endParaRPr lang="uk-UA" sz="32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132856"/>
            <a:ext cx="5717583" cy="4282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941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sz="half" idx="2"/>
          </p:nvPr>
        </p:nvSpPr>
        <p:spPr>
          <a:xfrm>
            <a:off x="2743200" y="3453046"/>
            <a:ext cx="5029200" cy="768042"/>
          </a:xfrm>
        </p:spPr>
        <p:txBody>
          <a:bodyPr>
            <a:noAutofit/>
          </a:bodyPr>
          <a:lstStyle/>
          <a:p>
            <a:r>
              <a:rPr lang="vi-VN" sz="4800" dirty="0" smtClean="0"/>
              <a:t>Кінемато́граф</a:t>
            </a:r>
            <a:r>
              <a:rPr lang="uk-UA" sz="4800" dirty="0" smtClean="0"/>
              <a:t> -</a:t>
            </a:r>
            <a:endParaRPr lang="uk-UA" sz="4800" dirty="0"/>
          </a:p>
        </p:txBody>
      </p:sp>
      <p:sp>
        <p:nvSpPr>
          <p:cNvPr id="6" name="Заголовок 5"/>
          <p:cNvSpPr>
            <a:spLocks noGrp="1"/>
          </p:cNvSpPr>
          <p:nvPr>
            <p:ph type="title"/>
          </p:nvPr>
        </p:nvSpPr>
        <p:spPr>
          <a:xfrm>
            <a:off x="777240" y="4876800"/>
            <a:ext cx="7543800" cy="1360512"/>
          </a:xfrm>
        </p:spPr>
        <p:txBody>
          <a:bodyPr/>
          <a:lstStyle/>
          <a:p>
            <a:r>
              <a:rPr lang="uk-UA" sz="2000" dirty="0"/>
              <a:t>(від </a:t>
            </a:r>
            <a:r>
              <a:rPr lang="uk-UA" sz="2000" dirty="0" err="1"/>
              <a:t>грец</a:t>
            </a:r>
            <a:r>
              <a:rPr lang="uk-UA" sz="2000" dirty="0"/>
              <a:t>. </a:t>
            </a:r>
            <a:r>
              <a:rPr lang="el-GR" sz="2000" dirty="0"/>
              <a:t>κινεμα, </a:t>
            </a:r>
            <a:r>
              <a:rPr lang="uk-UA" sz="2000" dirty="0" err="1"/>
              <a:t>род</a:t>
            </a:r>
            <a:r>
              <a:rPr lang="uk-UA" sz="2000" dirty="0"/>
              <a:t>. в. </a:t>
            </a:r>
            <a:r>
              <a:rPr lang="uk-UA" sz="2000" dirty="0" err="1"/>
              <a:t>грец</a:t>
            </a:r>
            <a:r>
              <a:rPr lang="uk-UA" sz="2000" dirty="0"/>
              <a:t>. </a:t>
            </a:r>
            <a:r>
              <a:rPr lang="el-GR" sz="2000" dirty="0"/>
              <a:t>κινεματος — </a:t>
            </a:r>
            <a:r>
              <a:rPr lang="uk-UA" sz="2000" dirty="0"/>
              <a:t>рух та </a:t>
            </a:r>
            <a:r>
              <a:rPr lang="uk-UA" sz="2000" dirty="0" err="1"/>
              <a:t>грец</a:t>
            </a:r>
            <a:r>
              <a:rPr lang="uk-UA" sz="2000" dirty="0"/>
              <a:t>. </a:t>
            </a:r>
            <a:r>
              <a:rPr lang="el-GR" sz="2000" dirty="0"/>
              <a:t>γραφο — </a:t>
            </a:r>
            <a:r>
              <a:rPr lang="uk-UA" sz="2000" dirty="0"/>
              <a:t>писати, зображати) — галузь культури та економіки, що об'єднує всі види професійної діяльності, пов'язаної з виробництвом, розповсюдженням, зберіганням та демонструванням фільмів, а також навчально-наукову роботу </a:t>
            </a:r>
            <a:r>
              <a:rPr lang="uk-UA" sz="2000" dirty="0" smtClean="0"/>
              <a:t>(кінознавство</a:t>
            </a:r>
            <a:r>
              <a:rPr lang="uk-UA" sz="2000" dirty="0"/>
              <a:t>).</a:t>
            </a:r>
          </a:p>
        </p:txBody>
      </p:sp>
      <p:sp>
        <p:nvSpPr>
          <p:cNvPr id="10" name="AutoShape 6" descr="ÐÐ°ÑÑÐ¸Ð½ÐºÐ¸ Ð¿Ð¾ Ð·Ð°Ð¿ÑÐ¾ÑÑ ÐºÐ¸Ð½ÐµÐ¼Ð°ÑÐ¾Ð³ÑÐ°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59304"/>
            <a:ext cx="3240360" cy="2724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8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vi-VN" sz="2000" dirty="0"/>
              <a:t>Кінофі́льм, також фільм, кіно, кінострічка — аудіовізуальний твір кінематографії, що складається з епізодів, поєднаних між собою творчим задумом і зображувальними засобами, та який є результатом спільної діяльності його авторів, виконавців і </a:t>
            </a:r>
            <a:r>
              <a:rPr lang="vi-VN" sz="2000" dirty="0" smtClean="0"/>
              <a:t>виробників. </a:t>
            </a:r>
            <a:r>
              <a:rPr lang="vi-VN" sz="2000" dirty="0"/>
              <a:t>У технологічному плані фільм являє собою сукупність рухомих зображень (монтажних кадрів), пов'язаних єдиним сюжетом. Кожен монтажний кадр складається з послідовності фотографічних або цифрових нерухомих зображень, на яких зафіксовані окремі фази руху. Фільм, як правило, включає в себе звуковий </a:t>
            </a:r>
            <a:r>
              <a:rPr lang="vi-VN" sz="2000" dirty="0" smtClean="0"/>
              <a:t>супровід</a:t>
            </a:r>
            <a:r>
              <a:rPr lang="uk-UA" sz="2000" dirty="0" smtClean="0"/>
              <a:t> (</a:t>
            </a:r>
            <a:r>
              <a:rPr lang="uk-UA" sz="2000" dirty="0" err="1" smtClean="0"/>
              <a:t>Вікіпедія</a:t>
            </a:r>
            <a:r>
              <a:rPr lang="uk-UA" sz="2000" dirty="0" smtClean="0"/>
              <a:t>)</a:t>
            </a:r>
            <a:r>
              <a:rPr lang="vi-VN" sz="2000" dirty="0" smtClean="0"/>
              <a:t>.</a:t>
            </a:r>
            <a:endParaRPr lang="uk-UA" sz="2000" dirty="0"/>
          </a:p>
        </p:txBody>
      </p:sp>
      <p:sp>
        <p:nvSpPr>
          <p:cNvPr id="5" name="Подзаголовок 4"/>
          <p:cNvSpPr>
            <a:spLocks noGrp="1"/>
          </p:cNvSpPr>
          <p:nvPr>
            <p:ph type="subTitle" idx="1"/>
          </p:nvPr>
        </p:nvSpPr>
        <p:spPr>
          <a:xfrm>
            <a:off x="2133600" y="3375490"/>
            <a:ext cx="6172200" cy="3149853"/>
          </a:xfrm>
        </p:spPr>
        <p:txBody>
          <a:bodyPr/>
          <a:lstStyle/>
          <a:p>
            <a:endParaRPr lang="uk-U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416" y="3356992"/>
            <a:ext cx="5256584" cy="326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448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99592" y="685801"/>
            <a:ext cx="7330008" cy="2455167"/>
          </a:xfrm>
        </p:spPr>
        <p:txBody>
          <a:bodyPr/>
          <a:lstStyle/>
          <a:p>
            <a:r>
              <a:rPr lang="uk-UA" dirty="0"/>
              <a:t>Днем народження кіно вважається 25 грудня 1895 року. Франція — країна, де ця подія сталася. У підвалі кафе на бульварі Капуцинів брати Луї та Огюст </a:t>
            </a:r>
            <a:r>
              <a:rPr lang="uk-UA" dirty="0" err="1"/>
              <a:t>Люм’єри</a:t>
            </a:r>
            <a:r>
              <a:rPr lang="uk-UA" dirty="0"/>
              <a:t> показали кілька фільмів, кожен із яких тривав менше хвилини. Першою була стрічка «Прибуття поїзда</a:t>
            </a:r>
            <a:r>
              <a:rPr lang="uk-UA" dirty="0" smtClean="0"/>
              <a:t>» (відео 1).</a:t>
            </a:r>
            <a:endParaRPr lang="uk-U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135228"/>
            <a:ext cx="2527548" cy="3412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745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77240" y="836712"/>
            <a:ext cx="7543800" cy="2376264"/>
          </a:xfrm>
        </p:spPr>
        <p:txBody>
          <a:bodyPr/>
          <a:lstStyle/>
          <a:p>
            <a:r>
              <a:rPr lang="uk-UA" sz="2000" dirty="0"/>
              <a:t>На початку ХХ століття кіно почали активно знімати в США. До того часу працювали маленькі студії, розташовані переважно в Нью-Йорку. Але 1907 року на околиці Лос-Анджелеса майже за безцінь було продано величезне ранчо під назвою Голлівуд. Дешева земля та сприятливий клімат стали причиною будівельного буму. Із цього скористалася кіноіндустрія. Від 2013 року Голлівуд став символом американського кіно. Першою голлівудською стрічкою став вестерн </a:t>
            </a:r>
            <a:r>
              <a:rPr lang="uk-UA" sz="2000" dirty="0" err="1"/>
              <a:t>Сесіля</a:t>
            </a:r>
            <a:r>
              <a:rPr lang="uk-UA" sz="2000" dirty="0"/>
              <a:t> де Міля «Чоловік індіанки».</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818" y="3280903"/>
            <a:ext cx="2265040" cy="3352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144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576" y="685801"/>
            <a:ext cx="7776864" cy="3391271"/>
          </a:xfrm>
        </p:spPr>
        <p:txBody>
          <a:bodyPr>
            <a:normAutofit fontScale="92500"/>
          </a:bodyPr>
          <a:lstStyle/>
          <a:p>
            <a:r>
              <a:rPr lang="uk-UA" dirty="0"/>
              <a:t>У той самий час заявило про себе кіно Індії. У місті Бомбей (від 1995 року — Мумбаї) створено кінофабрику. Нині її називають </a:t>
            </a:r>
            <a:r>
              <a:rPr lang="uk-UA" dirty="0" err="1"/>
              <a:t>Боллівудом</a:t>
            </a:r>
            <a:r>
              <a:rPr lang="uk-UA" dirty="0"/>
              <a:t>, за аналогією з американським Голлівудом. Першу документальну стрічку тут створив 1899 року фотограф </a:t>
            </a:r>
            <a:r>
              <a:rPr lang="uk-UA" dirty="0" err="1"/>
              <a:t>Саве-Дада</a:t>
            </a:r>
            <a:r>
              <a:rPr lang="uk-UA" dirty="0"/>
              <a:t>. Першу художню — 1913 року режисер </a:t>
            </a:r>
            <a:r>
              <a:rPr lang="uk-UA" dirty="0" err="1"/>
              <a:t>Дадасахеб</a:t>
            </a:r>
            <a:r>
              <a:rPr lang="uk-UA" dirty="0"/>
              <a:t> </a:t>
            </a:r>
            <a:r>
              <a:rPr lang="uk-UA" dirty="0" smtClean="0"/>
              <a:t> </a:t>
            </a:r>
            <a:r>
              <a:rPr lang="uk-UA" dirty="0" err="1" smtClean="0"/>
              <a:t>Фальке</a:t>
            </a:r>
            <a:r>
              <a:rPr lang="uk-UA" dirty="0"/>
              <a:t>. Її назва — «Раджа </a:t>
            </a:r>
            <a:r>
              <a:rPr lang="uk-UA" dirty="0" err="1"/>
              <a:t>Харишчадра</a:t>
            </a:r>
            <a:r>
              <a:rPr lang="uk-UA" dirty="0"/>
              <a:t>». Особливість індійського кіно — велика увага музиці й танцям. Нині кількість стрічок, створених </a:t>
            </a:r>
            <a:r>
              <a:rPr lang="uk-UA" dirty="0" err="1"/>
              <a:t>Боллівудом</a:t>
            </a:r>
            <a:r>
              <a:rPr lang="uk-UA" dirty="0"/>
              <a:t>, не поступається голлівудським. Хоча такого впливу за межами Індії, як американське, це кіно не має. Виняток — Радянський Союз, де індійське кіно в 1970–1980-х роках замінювало майже заборонене голлівудське.</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128482"/>
            <a:ext cx="4114743"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0114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99592" y="685801"/>
            <a:ext cx="7560840" cy="3823319"/>
          </a:xfrm>
        </p:spPr>
        <p:txBody>
          <a:bodyPr>
            <a:normAutofit fontScale="92500" lnSpcReduction="10000"/>
          </a:bodyPr>
          <a:lstStyle/>
          <a:p>
            <a:r>
              <a:rPr lang="uk-UA" dirty="0" smtClean="0"/>
              <a:t>Перший український фільм за оригінальним сценарієм називався «Запорізька Січ» (інша назва — «Облога запорізька»). Його створив режисер та оператор </a:t>
            </a:r>
            <a:r>
              <a:rPr lang="uk-UA" b="1" u="sng" dirty="0" smtClean="0"/>
              <a:t>Данило Сахненко</a:t>
            </a:r>
            <a:r>
              <a:rPr lang="uk-UA" b="1" dirty="0" smtClean="0"/>
              <a:t> </a:t>
            </a:r>
            <a:r>
              <a:rPr lang="uk-UA" dirty="0" smtClean="0"/>
              <a:t>на приватній кінокомпанії «Батьківщина» в 1911–1912 рр. у Катеринославі (тепер — Дніпро). Повнометражна історична героїчна драма, на жаль, не збереглася. У масових сценах козацьких віче та бойових зіткнень із турками задіяли найбільшу на той час кількість акторів масових сцен — понад 400 людей. Крім цього фільму Д.Сахненко зняв  «Запорожець у неволі», «Грицько </a:t>
            </a:r>
            <a:r>
              <a:rPr lang="uk-UA" dirty="0" err="1" smtClean="0"/>
              <a:t>Голопупенко</a:t>
            </a:r>
            <a:r>
              <a:rPr lang="uk-UA" dirty="0" smtClean="0"/>
              <a:t>», «Мазепа», «Облога Запоріжжя» та інші. </a:t>
            </a:r>
          </a:p>
          <a:p>
            <a:r>
              <a:rPr lang="uk-UA" dirty="0" smtClean="0"/>
              <a:t>У 1920-х роках найпотужнішою кінофабрикою тепер уже Радянського Союзу стала Одеська кіностудія, створена 1907 року на базі ательє «</a:t>
            </a:r>
            <a:r>
              <a:rPr lang="uk-UA" dirty="0" err="1" smtClean="0"/>
              <a:t>Мирограф</a:t>
            </a:r>
            <a:r>
              <a:rPr lang="uk-UA" dirty="0" smtClean="0"/>
              <a:t>».</a:t>
            </a:r>
          </a:p>
          <a:p>
            <a:endParaRPr lang="ru-RU" dirty="0"/>
          </a:p>
          <a:p>
            <a:endParaRPr lang="uk-U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355580"/>
            <a:ext cx="2649830" cy="211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835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576" y="620689"/>
            <a:ext cx="7834064" cy="5328591"/>
          </a:xfrm>
        </p:spPr>
        <p:txBody>
          <a:bodyPr>
            <a:normAutofit/>
          </a:bodyPr>
          <a:lstStyle/>
          <a:p>
            <a:pPr marL="18288" indent="0">
              <a:buNone/>
            </a:pPr>
            <a:r>
              <a:rPr lang="uk-UA" sz="2000" b="1" u="sng" dirty="0" smtClean="0"/>
              <a:t>1.Класифікація </a:t>
            </a:r>
            <a:r>
              <a:rPr lang="uk-UA" sz="2000" b="1" u="sng" dirty="0"/>
              <a:t>фільмів за ступенем документальності (достовірності) відеоматеріалу:</a:t>
            </a:r>
          </a:p>
          <a:p>
            <a:pPr marL="18288" indent="0">
              <a:buNone/>
            </a:pPr>
            <a:r>
              <a:rPr lang="uk-UA" sz="2000" dirty="0" smtClean="0"/>
              <a:t>- ігрове </a:t>
            </a:r>
            <a:r>
              <a:rPr lang="uk-UA" sz="2000" dirty="0"/>
              <a:t>кіно, </a:t>
            </a:r>
            <a:r>
              <a:rPr lang="uk-UA" sz="2000" dirty="0" err="1"/>
              <a:t>псевдодокументальне</a:t>
            </a:r>
            <a:r>
              <a:rPr lang="uk-UA" sz="2000" dirty="0"/>
              <a:t> </a:t>
            </a:r>
            <a:r>
              <a:rPr lang="uk-UA" sz="2000" dirty="0" smtClean="0"/>
              <a:t>кіно;</a:t>
            </a:r>
            <a:endParaRPr lang="uk-UA" sz="2000" dirty="0"/>
          </a:p>
          <a:p>
            <a:pPr marL="18288" indent="0">
              <a:buNone/>
            </a:pPr>
            <a:r>
              <a:rPr lang="uk-UA" sz="2000" dirty="0" smtClean="0"/>
              <a:t>- документальне </a:t>
            </a:r>
            <a:r>
              <a:rPr lang="uk-UA" sz="2000" dirty="0"/>
              <a:t>кіно (або неігрове кіно), документально-ігрове </a:t>
            </a:r>
            <a:r>
              <a:rPr lang="uk-UA" sz="2000" dirty="0" smtClean="0"/>
              <a:t>кіно;</a:t>
            </a:r>
            <a:endParaRPr lang="uk-UA" sz="2000" dirty="0"/>
          </a:p>
          <a:p>
            <a:pPr marL="18288" indent="0">
              <a:buNone/>
            </a:pPr>
            <a:r>
              <a:rPr lang="uk-UA" sz="2000" dirty="0" smtClean="0"/>
              <a:t>- науково-популярне </a:t>
            </a:r>
            <a:r>
              <a:rPr lang="uk-UA" sz="2000" dirty="0"/>
              <a:t>кіно (або науково-просвітницьке кіно</a:t>
            </a:r>
            <a:r>
              <a:rPr lang="uk-UA" sz="2000" dirty="0" smtClean="0"/>
              <a:t>).</a:t>
            </a:r>
          </a:p>
          <a:p>
            <a:pPr marL="18288" indent="0">
              <a:buNone/>
            </a:pPr>
            <a:r>
              <a:rPr lang="uk-UA" sz="2000" b="1" u="sng" dirty="0" smtClean="0"/>
              <a:t>2.Класифікація </a:t>
            </a:r>
            <a:r>
              <a:rPr lang="uk-UA" sz="2000" b="1" u="sng" dirty="0"/>
              <a:t>за масовістю аудиторії</a:t>
            </a:r>
            <a:r>
              <a:rPr lang="uk-UA" sz="2000" b="1" u="sng" dirty="0" smtClean="0"/>
              <a:t>:</a:t>
            </a:r>
          </a:p>
          <a:p>
            <a:pPr marL="18288" indent="0">
              <a:buNone/>
            </a:pPr>
            <a:r>
              <a:rPr lang="ru-RU" sz="2000" dirty="0" smtClean="0"/>
              <a:t>- </a:t>
            </a:r>
            <a:r>
              <a:rPr lang="ru-RU" sz="2000" dirty="0" err="1" smtClean="0"/>
              <a:t>масове</a:t>
            </a:r>
            <a:r>
              <a:rPr lang="ru-RU" sz="2000" dirty="0" smtClean="0"/>
              <a:t> </a:t>
            </a:r>
            <a:r>
              <a:rPr lang="ru-RU" sz="2000" dirty="0" err="1"/>
              <a:t>кіно</a:t>
            </a:r>
            <a:r>
              <a:rPr lang="ru-RU" sz="2000" dirty="0"/>
              <a:t> (</a:t>
            </a:r>
            <a:r>
              <a:rPr lang="ru-RU" sz="2000" dirty="0" err="1"/>
              <a:t>наприклад</a:t>
            </a:r>
            <a:r>
              <a:rPr lang="ru-RU" sz="2000" dirty="0"/>
              <a:t>, </a:t>
            </a:r>
            <a:r>
              <a:rPr lang="ru-RU" sz="2000" dirty="0" err="1"/>
              <a:t>блокбастери</a:t>
            </a:r>
            <a:r>
              <a:rPr lang="ru-RU" sz="2000" dirty="0"/>
              <a:t>),</a:t>
            </a:r>
          </a:p>
          <a:p>
            <a:pPr>
              <a:buFontTx/>
              <a:buChar char="-"/>
            </a:pPr>
            <a:r>
              <a:rPr lang="ru-RU" sz="2000" dirty="0" err="1" smtClean="0"/>
              <a:t>артхаус</a:t>
            </a:r>
            <a:r>
              <a:rPr lang="ru-RU" sz="2000" dirty="0" smtClean="0"/>
              <a:t> </a:t>
            </a:r>
            <a:r>
              <a:rPr lang="ru-RU" sz="2000" dirty="0"/>
              <a:t>(</a:t>
            </a:r>
            <a:r>
              <a:rPr lang="ru-RU" sz="2000" dirty="0" err="1"/>
              <a:t>або</a:t>
            </a:r>
            <a:r>
              <a:rPr lang="ru-RU" sz="2000" dirty="0"/>
              <a:t> т. </a:t>
            </a:r>
            <a:r>
              <a:rPr lang="ru-RU" sz="2000" dirty="0" err="1"/>
              <a:t>зв</a:t>
            </a:r>
            <a:r>
              <a:rPr lang="ru-RU" sz="2000" dirty="0"/>
              <a:t>. «</a:t>
            </a:r>
            <a:r>
              <a:rPr lang="ru-RU" sz="2000" dirty="0" err="1"/>
              <a:t>елітарні</a:t>
            </a:r>
            <a:r>
              <a:rPr lang="ru-RU" sz="2000" dirty="0"/>
              <a:t> </a:t>
            </a:r>
            <a:r>
              <a:rPr lang="ru-RU" sz="2000" dirty="0" err="1"/>
              <a:t>фільми</a:t>
            </a:r>
            <a:r>
              <a:rPr lang="ru-RU" sz="2000" dirty="0" smtClean="0"/>
              <a:t>»).</a:t>
            </a:r>
          </a:p>
          <a:p>
            <a:pPr marL="18288" indent="0">
              <a:buNone/>
            </a:pPr>
            <a:r>
              <a:rPr lang="ru-RU" sz="2000" b="1" u="sng" dirty="0"/>
              <a:t>3. </a:t>
            </a:r>
            <a:r>
              <a:rPr lang="ru-RU" sz="2000" b="1" u="sng" dirty="0" err="1"/>
              <a:t>Класифікація</a:t>
            </a:r>
            <a:r>
              <a:rPr lang="ru-RU" sz="2000" b="1" u="sng" dirty="0"/>
              <a:t> </a:t>
            </a:r>
            <a:r>
              <a:rPr lang="ru-RU" sz="2000" b="1" u="sng" dirty="0" err="1"/>
              <a:t>фільмів</a:t>
            </a:r>
            <a:r>
              <a:rPr lang="ru-RU" sz="2000" b="1" u="sng" dirty="0"/>
              <a:t> за </a:t>
            </a:r>
            <a:r>
              <a:rPr lang="ru-RU" sz="2000" b="1" u="sng" dirty="0" err="1"/>
              <a:t>основними</a:t>
            </a:r>
            <a:r>
              <a:rPr lang="ru-RU" sz="2000" b="1" u="sng" dirty="0"/>
              <a:t> жанрами </a:t>
            </a:r>
            <a:r>
              <a:rPr lang="ru-RU" sz="2000" b="1" u="sng" dirty="0" err="1"/>
              <a:t>драматургії</a:t>
            </a:r>
            <a:r>
              <a:rPr lang="ru-RU" sz="2000" b="1" u="sng" dirty="0"/>
              <a:t>:</a:t>
            </a:r>
          </a:p>
          <a:p>
            <a:pPr marL="18288" indent="0">
              <a:buNone/>
            </a:pPr>
            <a:r>
              <a:rPr lang="ru-RU" sz="2000" dirty="0" smtClean="0"/>
              <a:t>- </a:t>
            </a:r>
            <a:r>
              <a:rPr lang="ru-RU" sz="2000" dirty="0" err="1" smtClean="0"/>
              <a:t>трагедія</a:t>
            </a:r>
            <a:r>
              <a:rPr lang="ru-RU" sz="2000" dirty="0" smtClean="0"/>
              <a:t>;</a:t>
            </a:r>
            <a:endParaRPr lang="ru-RU" sz="2000" dirty="0"/>
          </a:p>
          <a:p>
            <a:pPr marL="18288" indent="0">
              <a:buNone/>
            </a:pPr>
            <a:r>
              <a:rPr lang="ru-RU" sz="2000" dirty="0" smtClean="0"/>
              <a:t>- </a:t>
            </a:r>
            <a:r>
              <a:rPr lang="ru-RU" sz="2000" dirty="0" err="1" smtClean="0"/>
              <a:t>комедія</a:t>
            </a:r>
            <a:r>
              <a:rPr lang="ru-RU" sz="2000" dirty="0" smtClean="0"/>
              <a:t>;</a:t>
            </a:r>
            <a:endParaRPr lang="ru-RU" sz="2000" dirty="0"/>
          </a:p>
          <a:p>
            <a:pPr marL="18288" indent="0">
              <a:buNone/>
            </a:pPr>
            <a:r>
              <a:rPr lang="ru-RU" sz="2000" dirty="0" smtClean="0"/>
              <a:t>- </a:t>
            </a:r>
            <a:r>
              <a:rPr lang="ru-RU" sz="2000" dirty="0" err="1" smtClean="0"/>
              <a:t>трагікомедія</a:t>
            </a:r>
            <a:r>
              <a:rPr lang="ru-RU" sz="2000" dirty="0"/>
              <a:t>.</a:t>
            </a:r>
            <a:endParaRPr lang="uk-UA" sz="2000" dirty="0"/>
          </a:p>
        </p:txBody>
      </p:sp>
      <p:sp>
        <p:nvSpPr>
          <p:cNvPr id="3" name="Заголовок 2"/>
          <p:cNvSpPr>
            <a:spLocks noGrp="1"/>
          </p:cNvSpPr>
          <p:nvPr>
            <p:ph type="title"/>
          </p:nvPr>
        </p:nvSpPr>
        <p:spPr>
          <a:xfrm flipV="1">
            <a:off x="777240" y="5791200"/>
            <a:ext cx="7543800" cy="230088"/>
          </a:xfrm>
        </p:spPr>
        <p:txBody>
          <a:bodyPr/>
          <a:lstStyle/>
          <a:p>
            <a:r>
              <a:rPr lang="uk-UA" dirty="0" smtClean="0"/>
              <a:t/>
            </a:r>
            <a:br>
              <a:rPr lang="uk-UA" dirty="0" smtClean="0"/>
            </a:br>
            <a:endParaRPr lang="uk-U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488522"/>
            <a:ext cx="338567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7295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2015</TotalTime>
  <Words>1752</Words>
  <Application>Microsoft Office PowerPoint</Application>
  <PresentationFormat>Экран (4:3)</PresentationFormat>
  <Paragraphs>90</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Базовая</vt:lpstr>
      <vt:lpstr>КІНО ЯК ЗАСІБ МАСОВОЇ ІНФОРМАЦІЇ</vt:lpstr>
      <vt:lpstr>Презентация PowerPoint</vt:lpstr>
      <vt:lpstr>(від грец. κινεμα, род. в. грец. κινεματος — рух та грец. γραφο — писати, зображати) — галузь культури та економіки, що об'єднує всі види професійної діяльності, пов'язаної з виробництвом, розповсюдженням, зберіганням та демонструванням фільмів, а також навчально-наукову роботу (кінознавство).</vt:lpstr>
      <vt:lpstr>Кінофі́льм, також фільм, кіно, кінострічка — аудіовізуальний твір кінематографії, що складається з епізодів, поєднаних між собою творчим задумом і зображувальними засобами, та який є результатом спільної діяльності його авторів, виконавців і виробників. У технологічному плані фільм являє собою сукупність рухомих зображень (монтажних кадрів), пов'язаних єдиним сюжетом. Кожен монтажний кадр складається з послідовності фотографічних або цифрових нерухомих зображень, на яких зафіксовані окремі фази руху. Фільм, як правило, включає в себе звуковий супровід (Вікіпедія).</vt:lpstr>
      <vt:lpstr>Презентация PowerPoint</vt:lpstr>
      <vt:lpstr>На початку ХХ століття кіно почали активно знімати в США. До того часу працювали маленькі студії, розташовані переважно в Нью-Йорку. Але 1907 року на околиці Лос-Анджелеса майже за безцінь було продано величезне ранчо під назвою Голлівуд. Дешева земля та сприятливий клімат стали причиною будівельного буму. Із цього скористалася кіноіндустрія. Від 2013 року Голлівуд став символом американського кіно. Першою голлівудською стрічкою став вестерн Сесіля де Міля «Чоловік індіанки».</vt:lpstr>
      <vt:lpstr>Презентация PowerPoint</vt:lpstr>
      <vt:lpstr>Презентация PowerPoint</vt:lpstr>
      <vt:lpstr> </vt:lpstr>
      <vt:lpstr>Н-д, мейнстрімним є фільм «Малавіта» (фр. Malavita; англ. The Family, дослівно укр. Сім'я) — американсько-французький комедійно-кримінальний бойовик режисера Люка Бессона (був також продюсером і сценаристом), що вийшов 13 вересня 2013 року в США. У головних ролях Роберт де Ніро, Мішель Пфайфер, Томмі Лі Джонс. </vt:lpstr>
      <vt:lpstr>Прикладом авангардного кіно є «Свята гора» (1973 р.), режисер Алехандро Ходоровськи  (сюрреалістична фантастика з елементами психоделіки) (відео)</vt:lpstr>
      <vt:lpstr>Катарсис  (від дав.-гр. κάθαρσις— підняття, очищення, оздоровлення) — поняття, що вживалося в античній філософії, медицині, естетиці й через свою поліфункціональність набуло чимало тлумачень. Давньогрецький мислитель Аристотель зв'язав його з трагедією як літературним жанром. Трагедія викликає гнів, страх, співчуття, і цим змушує глядача відчувати духовне переживання, тим самим виховуючи людину й очищуючи її душу. У сучасній філософії катарсис трактується як особлива, найвища форма трагізму, коли втілення конфлікту та емоція потрясіння, що його супроводжує, не пригнічують своєю безвихіддю, а «очищують» і «просвітлюють» глядача чи читача.</vt:lpstr>
      <vt:lpstr>Презентация PowerPoint</vt:lpstr>
      <vt:lpstr>Презентация PowerPoint</vt:lpstr>
      <vt:lpstr>Презентация PowerPoint</vt:lpstr>
      <vt:lpstr>2. Кіномистецтво та пропаганда цінностей </vt:lpstr>
      <vt:lpstr>Міноборони розмістило в системі держзакупівель замовлення на 30 радянських і російських фільмів (по 300 копій кожної) для показу в армії. «Захищати Росію» вивчає список фільмів для патріотичного виховання (інформ із сайту https://defendingrussia.ru/a/patrioticheskoe_kino_minoborony-3909/).</vt:lpstr>
      <vt:lpstr>10 фільмів незалежності України: поетичне, патріотичне і соціальне кіно:</vt:lpstr>
      <vt:lpstr>Українське кіно 2014-2018 років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КІНОІНДУСТРІЯ ЯК ЗАСІБ ФОРМУВАННЯ МЕДІАКУЛЬТУРИ</dc:title>
  <dc:creator>Natali</dc:creator>
  <cp:lastModifiedBy>Natali</cp:lastModifiedBy>
  <cp:revision>28</cp:revision>
  <dcterms:created xsi:type="dcterms:W3CDTF">2018-12-04T10:16:32Z</dcterms:created>
  <dcterms:modified xsi:type="dcterms:W3CDTF">2019-04-02T09:58:28Z</dcterms:modified>
</cp:coreProperties>
</file>