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6" r:id="rId19"/>
    <p:sldId id="274" r:id="rId20"/>
    <p:sldId id="275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138F-290E-4EE6-9394-AB094B20FACE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AC4B-6320-4AE1-AC6C-525FB4D22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900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138F-290E-4EE6-9394-AB094B20FACE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AC4B-6320-4AE1-AC6C-525FB4D22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69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138F-290E-4EE6-9394-AB094B20FACE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AC4B-6320-4AE1-AC6C-525FB4D22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138F-290E-4EE6-9394-AB094B20FACE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AC4B-6320-4AE1-AC6C-525FB4D22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39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138F-290E-4EE6-9394-AB094B20FACE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AC4B-6320-4AE1-AC6C-525FB4D22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35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138F-290E-4EE6-9394-AB094B20FACE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AC4B-6320-4AE1-AC6C-525FB4D22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76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138F-290E-4EE6-9394-AB094B20FACE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AC4B-6320-4AE1-AC6C-525FB4D22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089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138F-290E-4EE6-9394-AB094B20FACE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AC4B-6320-4AE1-AC6C-525FB4D22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92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138F-290E-4EE6-9394-AB094B20FACE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AC4B-6320-4AE1-AC6C-525FB4D22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043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138F-290E-4EE6-9394-AB094B20FACE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AC4B-6320-4AE1-AC6C-525FB4D22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12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138F-290E-4EE6-9394-AB094B20FACE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AC4B-6320-4AE1-AC6C-525FB4D22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49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C138F-290E-4EE6-9394-AB094B20FACE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DAC4B-6320-4AE1-AC6C-525FB4D22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86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8941" y="244698"/>
            <a:ext cx="6336405" cy="1650363"/>
          </a:xfrm>
        </p:spPr>
        <p:txBody>
          <a:bodyPr>
            <a:normAutofit/>
          </a:bodyPr>
          <a:lstStyle/>
          <a:p>
            <a:pPr algn="ctr"/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3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ГЕРОЇЧНИЙ ЕПОС 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ДАВНЬОЇ ГРЕЦІЇ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37882" y="2093843"/>
            <a:ext cx="5859887" cy="3903934"/>
          </a:xfrm>
        </p:spPr>
        <p:txBody>
          <a:bodyPr>
            <a:normAutofit/>
          </a:bodyPr>
          <a:lstStyle/>
          <a:p>
            <a:pPr lvl="0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Поняття про героїчний епос. Шляхи виникнення. Особливості функціонування.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Гомерівське питання: сутність, історія, сучасний стан.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Ідейний зміст поем Гомера.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Особливості стилю Гомера.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29" y="457201"/>
            <a:ext cx="5355849" cy="5652051"/>
          </a:xfrm>
        </p:spPr>
      </p:pic>
    </p:spTree>
    <p:extLst>
      <p:ext uri="{BB962C8B-B14F-4D97-AF65-F5344CB8AC3E}">
        <p14:creationId xmlns:p14="http://schemas.microsoft.com/office/powerpoint/2010/main" val="1864412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5430" y="501445"/>
            <a:ext cx="6586491" cy="10323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i="1"/>
              <a:t>   «Гомерівське питання»</a:t>
            </a:r>
            <a:endParaRPr lang="en-US" sz="4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" r="1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482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65431" y="2330247"/>
            <a:ext cx="6586489" cy="4203283"/>
          </a:xfrm>
        </p:spPr>
        <p:txBody>
          <a:bodyPr vert="horz" lIns="91440" tIns="45720" rIns="91440" bIns="45720" rtlCol="0">
            <a:noAutofit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3200"/>
              <a:t>гіпотеза про </a:t>
            </a:r>
            <a:r>
              <a:rPr lang="en-US" sz="3200" b="1"/>
              <a:t>фольклорне походження </a:t>
            </a:r>
            <a:r>
              <a:rPr lang="en-US" sz="3200"/>
              <a:t> творів – Фрідріх Вольф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3200"/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3200"/>
              <a:t>Карл Лахман «</a:t>
            </a:r>
            <a:r>
              <a:rPr lang="en-US" sz="3200" b="1"/>
              <a:t>теорія малих пісень»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3200"/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3200"/>
              <a:t>Готфрід Герман </a:t>
            </a:r>
            <a:r>
              <a:rPr lang="en-US" sz="3200" b="1"/>
              <a:t>«теорія зерна»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92658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928" y="338328"/>
            <a:ext cx="3685032" cy="16083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i="1"/>
              <a:t>Сюжет «Іліади»</a:t>
            </a:r>
            <a:endParaRPr lang="en-US" sz="36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4100" y="338328"/>
            <a:ext cx="6675627" cy="16050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       </a:t>
            </a:r>
            <a:r>
              <a:rPr lang="en-US" sz="3600" dirty="0" err="1"/>
              <a:t>Поеми</a:t>
            </a:r>
            <a:r>
              <a:rPr lang="en-US" sz="3600" dirty="0"/>
              <a:t>  </a:t>
            </a:r>
            <a:r>
              <a:rPr lang="en-US" sz="3600" dirty="0" err="1"/>
              <a:t>Гомера</a:t>
            </a:r>
            <a:r>
              <a:rPr lang="en-US" sz="3600" dirty="0"/>
              <a:t>  </a:t>
            </a:r>
            <a:r>
              <a:rPr lang="en-US" sz="3600" dirty="0" err="1"/>
              <a:t>засновані</a:t>
            </a:r>
            <a:r>
              <a:rPr lang="en-US" sz="3600" dirty="0"/>
              <a:t> </a:t>
            </a:r>
            <a:r>
              <a:rPr lang="en-US" sz="3600" dirty="0" err="1"/>
              <a:t>на</a:t>
            </a:r>
            <a:r>
              <a:rPr lang="en-US" sz="3600" dirty="0"/>
              <a:t> </a:t>
            </a:r>
            <a:r>
              <a:rPr lang="en-US" sz="3600" b="1" dirty="0" err="1"/>
              <a:t>Троянському</a:t>
            </a:r>
            <a:r>
              <a:rPr lang="en-US" sz="3600" b="1" dirty="0"/>
              <a:t> </a:t>
            </a:r>
            <a:r>
              <a:rPr lang="en-US" sz="3600" b="1" dirty="0" err="1"/>
              <a:t>циклі</a:t>
            </a:r>
            <a:r>
              <a:rPr lang="en-US" sz="3600" b="1" dirty="0"/>
              <a:t> </a:t>
            </a:r>
            <a:r>
              <a:rPr lang="en-US" sz="3600" dirty="0" err="1"/>
              <a:t>міфів</a:t>
            </a:r>
            <a:r>
              <a:rPr lang="en-US" sz="36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80" y="2742397"/>
            <a:ext cx="4247535" cy="3291840"/>
          </a:xfrm>
          <a:prstGeom prst="rect">
            <a:avLst/>
          </a:prstGeom>
        </p:spPr>
      </p:pic>
      <p:sp>
        <p:nvSpPr>
          <p:cNvPr id="28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92" y="2742397"/>
            <a:ext cx="4389119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13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6" y="489397"/>
            <a:ext cx="7481552" cy="54220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13" y="592428"/>
            <a:ext cx="4159876" cy="544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74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4" y="659372"/>
            <a:ext cx="6499538" cy="57182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318" y="222832"/>
            <a:ext cx="5191795" cy="32956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317" y="3696237"/>
            <a:ext cx="5191795" cy="291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608" y="206063"/>
            <a:ext cx="10993192" cy="1081824"/>
          </a:xfrm>
        </p:spPr>
        <p:txBody>
          <a:bodyPr>
            <a:normAutofit fontScale="90000"/>
          </a:bodyPr>
          <a:lstStyle/>
          <a:p>
            <a:r>
              <a:rPr lang="uk-UA" dirty="0"/>
              <a:t>  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«Іліада» охоплює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 день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десятого року Троянської війни.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" y="1150617"/>
            <a:ext cx="6465195" cy="52759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25" y="1407337"/>
            <a:ext cx="5759003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03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566" y="90153"/>
            <a:ext cx="10376452" cy="669702"/>
          </a:xfrm>
        </p:spPr>
        <p:txBody>
          <a:bodyPr>
            <a:normAutofit fontScale="90000"/>
          </a:bodyPr>
          <a:lstStyle/>
          <a:p>
            <a:r>
              <a:rPr lang="uk-UA" dirty="0"/>
              <a:t>               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Темою «Іліади» є гнів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Ахіла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25" y="1192695"/>
            <a:ext cx="3433243" cy="55727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443" y="1192696"/>
            <a:ext cx="7649832" cy="557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20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75" y="477078"/>
            <a:ext cx="3679265" cy="591046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6AAE25-BD23-41B5-AAE4-1DA5898C2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BE8C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76" y="1073427"/>
            <a:ext cx="6184580" cy="489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98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4" y="357809"/>
            <a:ext cx="9753600" cy="636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88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276" y="457200"/>
            <a:ext cx="4269749" cy="598868"/>
          </a:xfrm>
        </p:spPr>
        <p:txBody>
          <a:bodyPr>
            <a:norm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Ідейний зміст поеми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02276" y="1287887"/>
            <a:ext cx="5179968" cy="5087155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Поема виражає найважливіші особливості </a:t>
            </a: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сві­тогляду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світосприйняття  лю­дини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родової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доби. 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Ідея — анархічне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споконвічної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належної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гармонії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 родовим індивідом і родовою спільністю, індивідом і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універсумом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спов­нене драматизму її відновлення.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40" y="457200"/>
            <a:ext cx="5715000" cy="5411788"/>
          </a:xfrm>
        </p:spPr>
      </p:pic>
    </p:spTree>
    <p:extLst>
      <p:ext uri="{BB962C8B-B14F-4D97-AF65-F5344CB8AC3E}">
        <p14:creationId xmlns:p14="http://schemas.microsoft.com/office/powerpoint/2010/main" val="3635856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14292" y="513612"/>
            <a:ext cx="9894133" cy="10312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/>
              <a:t>Стиль Гомерових поем</a:t>
            </a:r>
            <a:br>
              <a:rPr lang="en-US" sz="3400"/>
            </a:br>
            <a:endParaRPr lang="en-US" sz="340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" r="1" b="1"/>
          <a:stretch/>
        </p:blipFill>
        <p:spPr>
          <a:xfrm>
            <a:off x="1681423" y="2589086"/>
            <a:ext cx="4735121" cy="2755478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7781373" y="634181"/>
            <a:ext cx="3627063" cy="50321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Гекзаметр</a:t>
            </a:r>
            <a:endParaRPr lang="uk-UA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Поеми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Гомера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складені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гекзаметром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розміром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шести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дактилічних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стоп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662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452" y="457200"/>
            <a:ext cx="5548133" cy="830687"/>
          </a:xfrm>
        </p:spPr>
        <p:txBody>
          <a:bodyPr/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їчний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епос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742" y="457200"/>
            <a:ext cx="5177306" cy="555723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9702" y="1738648"/>
            <a:ext cx="5280338" cy="4130340"/>
          </a:xfrm>
        </p:spPr>
        <p:txBody>
          <a:bodyPr>
            <a:normAutofit/>
          </a:bodyPr>
          <a:lstStyle/>
          <a:p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Героїчний народний епос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різножанрові твори </a:t>
            </a: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усної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словесності, в яких акумульовано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ідеалізовану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монументальну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героїку боротьби давньої, переважно доісторичної епохи.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214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9788" y="457200"/>
            <a:ext cx="4427671" cy="1075386"/>
          </a:xfrm>
        </p:spPr>
        <p:txBody>
          <a:bodyPr>
            <a:norm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Пластичність епосу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097" y="740535"/>
            <a:ext cx="5643647" cy="5634507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05308" y="1777285"/>
            <a:ext cx="4752304" cy="4597757"/>
          </a:xfrm>
        </p:spPr>
        <p:txBody>
          <a:bodyPr>
            <a:normAutofit/>
          </a:bodyPr>
          <a:lstStyle/>
          <a:p>
            <a:r>
              <a:rPr lang="uk-UA" b="1" i="1" dirty="0"/>
              <a:t>    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Стиль Гомера характеризується надзвичайною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увагою до реального, предметного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світу. 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Стильова особливість, яка полягає в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акцен­туванні естетики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зорових, слухових, дотикових та інших вражень, називається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пластичністю.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4227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4543581" cy="599774"/>
          </a:xfrm>
        </p:spPr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Ретардація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382" y="1056975"/>
            <a:ext cx="4170738" cy="526655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6946" y="1519084"/>
            <a:ext cx="4543581" cy="4349905"/>
          </a:xfrm>
        </p:spPr>
        <p:txBody>
          <a:bodyPr>
            <a:norm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Ефект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уповільнення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дії </a:t>
            </a:r>
          </a:p>
          <a:p>
            <a:endParaRPr lang="uk-UA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Нерідко рапсод не просто описує річ, а показує, як вона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робиться,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цим самим дозволяє слу­хачеві пережити процес її виникнення, становлення.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097" y="64394"/>
            <a:ext cx="3335628" cy="434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85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Ретроспекція</a:t>
            </a:r>
            <a:r>
              <a:rPr lang="en-US" sz="4400" b="1" dirty="0"/>
              <a:t> – </a:t>
            </a:r>
            <a:r>
              <a:rPr lang="en-US" sz="4400" b="1" dirty="0" err="1"/>
              <a:t>повернення</a:t>
            </a:r>
            <a:r>
              <a:rPr lang="en-US" sz="4400" b="1" dirty="0"/>
              <a:t> </a:t>
            </a:r>
            <a:r>
              <a:rPr lang="en-US" sz="4400" b="1" dirty="0" err="1"/>
              <a:t>назад</a:t>
            </a:r>
            <a:endParaRPr lang="en-US" sz="4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" r="1" b="1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84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14777"/>
          </a:xfrm>
        </p:spPr>
        <p:txBody>
          <a:bodyPr>
            <a:norm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Порівняння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519707"/>
            <a:ext cx="3932237" cy="4349281"/>
          </a:xfrm>
        </p:spPr>
        <p:txBody>
          <a:bodyPr>
            <a:norm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Гомерівські порів­няння уповільнюють дію.</a:t>
            </a:r>
          </a:p>
          <a:p>
            <a:endParaRPr lang="uk-UA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Кожне з них являє собою цілу жанрову сценку.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919" y="457201"/>
            <a:ext cx="5174887" cy="5403850"/>
          </a:xfrm>
        </p:spPr>
      </p:pic>
    </p:spTree>
    <p:extLst>
      <p:ext uri="{BB962C8B-B14F-4D97-AF65-F5344CB8AC3E}">
        <p14:creationId xmlns:p14="http://schemas.microsoft.com/office/powerpoint/2010/main" val="3438014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43566"/>
          </a:xfrm>
        </p:spPr>
        <p:txBody>
          <a:bodyPr>
            <a:norm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Постійні епітети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6823" y="1519707"/>
            <a:ext cx="5125791" cy="4829578"/>
          </a:xfrm>
        </p:spPr>
        <p:txBody>
          <a:bodyPr>
            <a:no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хитромудрий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Одіс­сей, </a:t>
            </a:r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швидконогий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Ахіллес, </a:t>
            </a:r>
            <a:r>
              <a:rPr lang="uk-UA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осяйливий</a:t>
            </a:r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(або </a:t>
            </a:r>
            <a:r>
              <a:rPr lang="uk-UA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шоломосяйний</a:t>
            </a:r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Гектор, </a:t>
            </a:r>
            <a:r>
              <a:rPr lang="uk-UA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срібнолукий</a:t>
            </a:r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Аполлон, </a:t>
            </a:r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волоока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Гера, </a:t>
            </a:r>
            <a:r>
              <a:rPr lang="uk-UA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совоока</a:t>
            </a:r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(або </a:t>
            </a:r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ясноока)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Афіна, </a:t>
            </a:r>
            <a:r>
              <a:rPr lang="uk-UA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хмаровладний</a:t>
            </a:r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Зевс; </a:t>
            </a:r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круторогі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воли, </a:t>
            </a:r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гостролезий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меч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162" y="682580"/>
            <a:ext cx="5935976" cy="5473521"/>
          </a:xfrm>
        </p:spPr>
      </p:pic>
    </p:spTree>
    <p:extLst>
      <p:ext uri="{BB962C8B-B14F-4D97-AF65-F5344CB8AC3E}">
        <p14:creationId xmlns:p14="http://schemas.microsoft.com/office/powerpoint/2010/main" val="1317238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52659"/>
          </a:xfrm>
        </p:spPr>
        <p:txBody>
          <a:bodyPr>
            <a:normAutofit/>
          </a:bodyPr>
          <a:lstStyle/>
          <a:p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Антипсихологізм</a:t>
            </a:r>
            <a:b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040" y="457200"/>
            <a:ext cx="5692462" cy="563450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416" y="1601921"/>
            <a:ext cx="4553798" cy="4259129"/>
          </a:xfrm>
        </p:spPr>
        <p:txBody>
          <a:bodyPr>
            <a:no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Як душевні переживання, так і фізичні страждання персонажів рапсод розкри­ває однаковими засобами — через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їхнього вияв­лення, а не психологічно.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990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440550" cy="766293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Епос Давньої Греції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719" y="124541"/>
            <a:ext cx="3046015" cy="48736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0456" y="1378039"/>
            <a:ext cx="5331854" cy="4490949"/>
          </a:xfrm>
        </p:spPr>
        <p:txBody>
          <a:bodyPr>
            <a:norm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«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Іліада»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«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Одіссея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Гомера – пам’ятки давньогрецького епосу. 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«Іліаду» створено не пізніше середини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ст. до н.е., «Одіссею» — не пізніше середини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до н.е.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310" y="2152650"/>
            <a:ext cx="3296991" cy="457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8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40535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 епосу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931" y="457200"/>
            <a:ext cx="6038269" cy="505495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0608" y="1442434"/>
            <a:ext cx="5125792" cy="4426554"/>
          </a:xfrm>
        </p:spPr>
        <p:txBody>
          <a:bodyPr>
            <a:no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Виникнення героїчного епосу в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культі героя.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Культ розвивається з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заупокійних плачів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мертвим, але ще не похованим героєм і під час його поховання.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470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"/>
          <a:stretch/>
        </p:blipFill>
        <p:spPr>
          <a:xfrm>
            <a:off x="172278" y="450574"/>
            <a:ext cx="5891236" cy="547314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7540487" y="556591"/>
            <a:ext cx="4479235" cy="5698435"/>
          </a:xfrm>
        </p:spPr>
        <p:txBody>
          <a:bodyPr>
            <a:normAutofit/>
          </a:bodyPr>
          <a:lstStyle/>
          <a:p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Поховання великого героя в усіх народів супроводжувалося </a:t>
            </a:r>
            <a:r>
              <a:rPr lang="uk-UA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плачами та </a:t>
            </a:r>
            <a:r>
              <a:rPr lang="uk-UA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голосіннями</a:t>
            </a:r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котрі часто виконувалися </a:t>
            </a:r>
            <a:r>
              <a:rPr lang="uk-UA" sz="2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професійними </a:t>
            </a:r>
            <a:r>
              <a:rPr lang="uk-UA" sz="2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плакальщиками</a:t>
            </a:r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53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7578" y="457200"/>
            <a:ext cx="4514447" cy="779172"/>
          </a:xfrm>
        </p:spPr>
        <p:txBody>
          <a:bodyPr>
            <a:normAutofit fontScale="90000"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Поява епічних пісень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7578" y="1429555"/>
            <a:ext cx="4675030" cy="4439433"/>
          </a:xfrm>
        </p:spPr>
        <p:txBody>
          <a:bodyPr>
            <a:norm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 напружений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жалобний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 послаблювався. 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Плачі розвинулися в пісні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життя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подвиги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героїв, отримали художню завершеність і стали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традиційними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13" y="643945"/>
            <a:ext cx="6027313" cy="5705340"/>
          </a:xfrm>
        </p:spPr>
      </p:pic>
    </p:spTree>
    <p:extLst>
      <p:ext uri="{BB962C8B-B14F-4D97-AF65-F5344CB8AC3E}">
        <p14:creationId xmlns:p14="http://schemas.microsoft.com/office/powerpoint/2010/main" val="1431777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епічних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пісень</a:t>
            </a:r>
            <a:endParaRPr lang="en-US" sz="3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803113" cy="42635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суворо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регламентоване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обрядів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культових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побутових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свят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святах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честь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Пісні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співалися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мелодійним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речитативом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музичного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флейти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кіфари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9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21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5677225"/>
          </a:xfrm>
        </p:spPr>
        <p:txBody>
          <a:bodyPr anchor="b">
            <a:normAutofit/>
          </a:bodyPr>
          <a:lstStyle/>
          <a:p>
            <a:r>
              <a:rPr lang="uk-UA" sz="1800" dirty="0"/>
              <a:t>    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пісень відбувалося у присутності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 роду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Знання поем напам'ять свідчить про давню традицію зберігати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сакральні знання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шляхом запам'ятовування.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200" dirty="0"/>
              <a:t> </a:t>
            </a:r>
            <a:endParaRPr lang="ru-RU" sz="2200" dirty="0"/>
          </a:p>
          <a:p>
            <a:endParaRPr lang="ru-RU" sz="2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5" r="7550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2437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/>
              <a:t>    З часом пісні почав виконувати спеціальний співець - </a:t>
            </a:r>
            <a:r>
              <a:rPr lang="en-US" sz="3800" b="1" i="1"/>
              <a:t>аед </a:t>
            </a:r>
            <a:r>
              <a:rPr lang="en-US" sz="3800"/>
              <a:t>(від грецького «співаю»).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" r="963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утворилася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мистецька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складача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пісень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керуючись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власним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естетичним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смаком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комбінувати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пісні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відомих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міфів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автор-співець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рапсод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«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зшиваю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і «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пісня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343388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609</Words>
  <Application>Microsoft Office PowerPoint</Application>
  <PresentationFormat>Широкоэкранный</PresentationFormat>
  <Paragraphs>59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Лекція № 3 ГЕРОЇЧНИЙ ЕПОС  ДАВНЬОЇ ГРЕЦІЇ</vt:lpstr>
      <vt:lpstr>Поняття про героїчний епос</vt:lpstr>
      <vt:lpstr>Епос Давньої Греції</vt:lpstr>
      <vt:lpstr>Виникнення епосу</vt:lpstr>
      <vt:lpstr>     Поховання великого героя в усіх народів супроводжувалося плачами та голосіннями, котрі часто виконувалися професійними плакальщиками. </vt:lpstr>
      <vt:lpstr> Поява епічних пісень</vt:lpstr>
      <vt:lpstr>Виконання епічних пісень</vt:lpstr>
      <vt:lpstr>     Виконання пісень відбувалося у присутності всього роду.          Знання поем напам'ять свідчить про давню традицію зберігати сакральні знання шляхом запам'ятовування. </vt:lpstr>
      <vt:lpstr>    З часом пісні почав виконувати спеціальний співець - аед (від грецького «співаю»).</vt:lpstr>
      <vt:lpstr>   «Гомерівське питання»</vt:lpstr>
      <vt:lpstr>Сюжет «Іліади»</vt:lpstr>
      <vt:lpstr>Презентация PowerPoint</vt:lpstr>
      <vt:lpstr>Презентация PowerPoint</vt:lpstr>
      <vt:lpstr>   «Іліада» охоплює 51 день десятого року Троянської війни. </vt:lpstr>
      <vt:lpstr>                Темою «Іліади» є гнів Ахіла</vt:lpstr>
      <vt:lpstr>Презентация PowerPoint</vt:lpstr>
      <vt:lpstr>Презентация PowerPoint</vt:lpstr>
      <vt:lpstr>Ідейний зміст поеми</vt:lpstr>
      <vt:lpstr>Стиль Гомерових поем </vt:lpstr>
      <vt:lpstr>Пластичність епосу</vt:lpstr>
      <vt:lpstr>Ретардація</vt:lpstr>
      <vt:lpstr>Ретроспекція – повернення назад</vt:lpstr>
      <vt:lpstr>   Порівняння</vt:lpstr>
      <vt:lpstr>Постійні епітети</vt:lpstr>
      <vt:lpstr>Антипсихологізм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ГЕРОЇЧНИЙ ЕПОС ДАВНЬОЇ ГРЕЦІЇ</dc:title>
  <dc:creator>Яна Кравченко</dc:creator>
  <cp:lastModifiedBy>Яна Кравченко</cp:lastModifiedBy>
  <cp:revision>5</cp:revision>
  <dcterms:created xsi:type="dcterms:W3CDTF">2021-01-25T18:55:18Z</dcterms:created>
  <dcterms:modified xsi:type="dcterms:W3CDTF">2022-04-19T11:17:20Z</dcterms:modified>
</cp:coreProperties>
</file>