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73" r:id="rId25"/>
    <p:sldId id="280" r:id="rId26"/>
    <p:sldId id="281" r:id="rId27"/>
    <p:sldId id="282" r:id="rId28"/>
    <p:sldId id="283" r:id="rId29"/>
    <p:sldId id="285" r:id="rId30"/>
    <p:sldId id="284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9FA8"/>
    <a:srgbClr val="34A853"/>
    <a:srgbClr val="FABD03"/>
    <a:srgbClr val="378D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4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9/9/23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9/9/23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9/9/23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9/9/23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9/9/23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9/9/23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9/9/23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9/9/23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9/9/23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9/9/23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9/9/23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9/9/23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lemarbet.com/ua/razvitie-internet-magazina/konversiya-v-internet-magazini-i-faktori-yaki-na-neyi-vplivayut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7FIvfx5J10?feature=oembed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dstream.com/blog/ws/2016/02/29/google-adwords-industry-benchmarks" TargetMode="External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arolakarlson.com/instagram-ads-cost-and-bidding/" TargetMode="External"/><Relationship Id="rId5" Type="http://schemas.openxmlformats.org/officeDocument/2006/relationships/hyperlink" Target="https://fitsmallbusiness.com/how-much-does-facebook-advertising-cost/" TargetMode="External"/><Relationship Id="rId4" Type="http://schemas.openxmlformats.org/officeDocument/2006/relationships/hyperlink" Target="https://sendpulse.ua/features/email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www.thinkwithgoogle.com/intl/ru-ru/marketing-strategies/video/kak-stil-povestvovaniia-i-vozrast-zritelei-vliiaiut-na-effektivnost-videoreklam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networldstats.com/stats.htm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E1B8D9-A233-4945-B90A-6971631AD5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ІНТЕРНЕТ-БІЗНЕС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9057196-BDFC-406B-8E9B-7B4F9B9AA1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ЛЕКЦІЯ 3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793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82F225-796E-44EB-9FA8-5C39E3B3F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ru-RU" sz="2800" dirty="0" err="1"/>
              <a:t>Основні</a:t>
            </a:r>
            <a:r>
              <a:rPr lang="ru-RU" sz="2800" dirty="0"/>
              <a:t> </a:t>
            </a:r>
            <a:r>
              <a:rPr lang="ru-RU" sz="2800" dirty="0" err="1"/>
              <a:t>види</a:t>
            </a:r>
            <a:r>
              <a:rPr lang="ru-RU" sz="2800" dirty="0"/>
              <a:t> та </a:t>
            </a:r>
            <a:r>
              <a:rPr lang="ru-RU" sz="2800" dirty="0" err="1"/>
              <a:t>особливості</a:t>
            </a:r>
            <a:r>
              <a:rPr lang="ru-RU" sz="2800" dirty="0"/>
              <a:t> </a:t>
            </a:r>
            <a:r>
              <a:rPr lang="ru-RU" sz="2800" dirty="0" err="1"/>
              <a:t>інтернет-реклами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A1342B-FACE-4B3D-ACFB-ADA4A70FB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798320"/>
            <a:ext cx="6331712" cy="4419600"/>
          </a:xfrm>
        </p:spPr>
        <p:txBody>
          <a:bodyPr>
            <a:normAutofit/>
          </a:bodyPr>
          <a:lstStyle/>
          <a:p>
            <a:pPr fontAlgn="base"/>
            <a:r>
              <a:rPr lang="ru-RU" sz="1500" b="1" cap="all" dirty="0">
                <a:solidFill>
                  <a:srgbClr val="378DD8"/>
                </a:solidFill>
              </a:rPr>
              <a:t>ІНТЕРНЕТ-РЕКЛАМА В </a:t>
            </a:r>
            <a:r>
              <a:rPr lang="en-US" sz="1500" b="1" cap="all" dirty="0">
                <a:solidFill>
                  <a:srgbClr val="378DD8"/>
                </a:solidFill>
              </a:rPr>
              <a:t>GOOGLE ADS</a:t>
            </a:r>
          </a:p>
          <a:p>
            <a:pPr fontAlgn="base"/>
            <a:r>
              <a:rPr lang="ru-RU" sz="1500" dirty="0" err="1"/>
              <a:t>Інтернет</a:t>
            </a:r>
            <a:r>
              <a:rPr lang="ru-RU" sz="1500" dirty="0"/>
              <a:t>-реклама </a:t>
            </a:r>
            <a:r>
              <a:rPr lang="en-US" sz="1500" dirty="0"/>
              <a:t>Google Ads — </a:t>
            </a:r>
            <a:r>
              <a:rPr lang="ru-RU" sz="1500" dirty="0" err="1"/>
              <a:t>рекламний</a:t>
            </a:r>
            <a:r>
              <a:rPr lang="ru-RU" sz="1500" dirty="0"/>
              <a:t> онлайн-</a:t>
            </a:r>
            <a:r>
              <a:rPr lang="ru-RU" sz="1500" dirty="0" err="1"/>
              <a:t>сервіс</a:t>
            </a:r>
            <a:r>
              <a:rPr lang="ru-RU" sz="1500" dirty="0"/>
              <a:t> для </a:t>
            </a:r>
            <a:r>
              <a:rPr lang="ru-RU" sz="1500" dirty="0" err="1"/>
              <a:t>налаштування</a:t>
            </a:r>
            <a:r>
              <a:rPr lang="ru-RU" sz="1500" dirty="0"/>
              <a:t> </a:t>
            </a:r>
            <a:r>
              <a:rPr lang="ru-RU" sz="1500" dirty="0" err="1"/>
              <a:t>різноманітних</a:t>
            </a:r>
            <a:r>
              <a:rPr lang="ru-RU" sz="1500" dirty="0"/>
              <a:t> </a:t>
            </a:r>
            <a:r>
              <a:rPr lang="ru-RU" sz="1500" dirty="0" err="1"/>
              <a:t>типів</a:t>
            </a:r>
            <a:r>
              <a:rPr lang="ru-RU" sz="1500" dirty="0"/>
              <a:t> реклам, </a:t>
            </a:r>
            <a:r>
              <a:rPr lang="ru-RU" sz="1500" dirty="0" err="1"/>
              <a:t>що</a:t>
            </a:r>
            <a:r>
              <a:rPr lang="ru-RU" sz="1500" dirty="0"/>
              <a:t> </a:t>
            </a:r>
            <a:r>
              <a:rPr lang="ru-RU" sz="1500" dirty="0" err="1"/>
              <a:t>дає</a:t>
            </a:r>
            <a:r>
              <a:rPr lang="ru-RU" sz="1500" dirty="0"/>
              <a:t> </a:t>
            </a:r>
            <a:r>
              <a:rPr lang="ru-RU" sz="1500" dirty="0" err="1"/>
              <a:t>змогу</a:t>
            </a:r>
            <a:r>
              <a:rPr lang="ru-RU" sz="1500" dirty="0"/>
              <a:t> </a:t>
            </a:r>
            <a:r>
              <a:rPr lang="ru-RU" sz="1500" dirty="0" err="1"/>
              <a:t>різним</a:t>
            </a:r>
            <a:r>
              <a:rPr lang="ru-RU" sz="1500" dirty="0"/>
              <a:t> </a:t>
            </a:r>
            <a:r>
              <a:rPr lang="ru-RU" sz="1500" dirty="0" err="1"/>
              <a:t>конкуруючим</a:t>
            </a:r>
            <a:r>
              <a:rPr lang="ru-RU" sz="1500" dirty="0"/>
              <a:t> </a:t>
            </a:r>
            <a:r>
              <a:rPr lang="ru-RU" sz="1500" dirty="0" err="1"/>
              <a:t>компаніям</a:t>
            </a:r>
            <a:r>
              <a:rPr lang="ru-RU" sz="1500" dirty="0"/>
              <a:t>, сайтам </a:t>
            </a:r>
            <a:r>
              <a:rPr lang="ru-RU" sz="1500" dirty="0" err="1"/>
              <a:t>чи</a:t>
            </a:r>
            <a:r>
              <a:rPr lang="ru-RU" sz="1500" dirty="0"/>
              <a:t> </a:t>
            </a:r>
            <a:r>
              <a:rPr lang="ru-RU" sz="1500" dirty="0" err="1"/>
              <a:t>інтернет</a:t>
            </a:r>
            <a:r>
              <a:rPr lang="ru-RU" sz="1500" dirty="0"/>
              <a:t>-магазинам «</a:t>
            </a:r>
            <a:r>
              <a:rPr lang="ru-RU" sz="1500" dirty="0" err="1"/>
              <a:t>битися</a:t>
            </a:r>
            <a:r>
              <a:rPr lang="ru-RU" sz="1500" dirty="0"/>
              <a:t>» за </a:t>
            </a:r>
            <a:r>
              <a:rPr lang="ru-RU" sz="1500" dirty="0" err="1"/>
              <a:t>увагу</a:t>
            </a:r>
            <a:r>
              <a:rPr lang="ru-RU" sz="1500" dirty="0"/>
              <a:t> </a:t>
            </a:r>
            <a:r>
              <a:rPr lang="ru-RU" sz="1500" dirty="0" err="1"/>
              <a:t>потенційних</a:t>
            </a:r>
            <a:r>
              <a:rPr lang="ru-RU" sz="1500" dirty="0"/>
              <a:t> </a:t>
            </a:r>
            <a:r>
              <a:rPr lang="ru-RU" sz="1500" dirty="0" err="1"/>
              <a:t>клієнтів</a:t>
            </a:r>
            <a:r>
              <a:rPr lang="ru-RU" sz="1500" dirty="0"/>
              <a:t> </a:t>
            </a:r>
            <a:r>
              <a:rPr lang="ru-RU" sz="1500" dirty="0" err="1"/>
              <a:t>завдяки</a:t>
            </a:r>
            <a:r>
              <a:rPr lang="ru-RU" sz="1500" dirty="0"/>
              <a:t> </a:t>
            </a:r>
            <a:r>
              <a:rPr lang="ru-RU" sz="1500" dirty="0" err="1"/>
              <a:t>різноманітним</a:t>
            </a:r>
            <a:r>
              <a:rPr lang="ru-RU" sz="1500" dirty="0"/>
              <a:t> </a:t>
            </a:r>
            <a:r>
              <a:rPr lang="ru-RU" sz="1500" dirty="0" err="1"/>
              <a:t>пропозиціям</a:t>
            </a:r>
            <a:r>
              <a:rPr lang="ru-RU" sz="1500" dirty="0"/>
              <a:t> та </a:t>
            </a:r>
            <a:r>
              <a:rPr lang="ru-RU" sz="1500" dirty="0" err="1"/>
              <a:t>закликам</a:t>
            </a:r>
            <a:r>
              <a:rPr lang="ru-RU" sz="1500" dirty="0"/>
              <a:t>.</a:t>
            </a:r>
          </a:p>
          <a:p>
            <a:pPr fontAlgn="base"/>
            <a:endParaRPr lang="ru-RU" sz="1500" b="1" dirty="0"/>
          </a:p>
          <a:p>
            <a:pPr fontAlgn="base"/>
            <a:r>
              <a:rPr lang="ru-RU" sz="1500" b="1" dirty="0" err="1">
                <a:solidFill>
                  <a:srgbClr val="34A853"/>
                </a:solidFill>
              </a:rPr>
              <a:t>Інтернет</a:t>
            </a:r>
            <a:r>
              <a:rPr lang="ru-RU" sz="1500" b="1" dirty="0">
                <a:solidFill>
                  <a:srgbClr val="34A853"/>
                </a:solidFill>
              </a:rPr>
              <a:t>-реклама в </a:t>
            </a:r>
            <a:r>
              <a:rPr lang="en-US" sz="1500" b="1" dirty="0">
                <a:solidFill>
                  <a:srgbClr val="34A853"/>
                </a:solidFill>
              </a:rPr>
              <a:t>Google Ads </a:t>
            </a:r>
            <a:r>
              <a:rPr lang="ru-RU" sz="1500" b="1" dirty="0" err="1">
                <a:solidFill>
                  <a:srgbClr val="34A853"/>
                </a:solidFill>
              </a:rPr>
              <a:t>ділиться</a:t>
            </a:r>
            <a:r>
              <a:rPr lang="ru-RU" sz="1500" b="1" dirty="0">
                <a:solidFill>
                  <a:srgbClr val="34A853"/>
                </a:solidFill>
              </a:rPr>
              <a:t> на </a:t>
            </a:r>
            <a:r>
              <a:rPr lang="ru-RU" sz="1500" b="1" dirty="0" err="1">
                <a:solidFill>
                  <a:srgbClr val="34A853"/>
                </a:solidFill>
              </a:rPr>
              <a:t>кілька</a:t>
            </a:r>
            <a:r>
              <a:rPr lang="ru-RU" sz="1500" b="1" dirty="0">
                <a:solidFill>
                  <a:srgbClr val="34A853"/>
                </a:solidFill>
              </a:rPr>
              <a:t> </a:t>
            </a:r>
            <a:r>
              <a:rPr lang="ru-RU" sz="1500" b="1" dirty="0" err="1">
                <a:solidFill>
                  <a:srgbClr val="34A853"/>
                </a:solidFill>
              </a:rPr>
              <a:t>видів</a:t>
            </a:r>
            <a:r>
              <a:rPr lang="ru-RU" sz="1500" b="1" dirty="0">
                <a:solidFill>
                  <a:srgbClr val="34A853"/>
                </a:solidFill>
              </a:rPr>
              <a:t>:</a:t>
            </a:r>
            <a:endParaRPr lang="ru-RU" sz="1500" dirty="0">
              <a:solidFill>
                <a:srgbClr val="34A853"/>
              </a:solidFill>
            </a:endParaRPr>
          </a:p>
          <a:p>
            <a:pPr fontAlgn="base">
              <a:buFont typeface="Wingdings" panose="05000000000000000000" pitchFamily="2" charset="2"/>
              <a:buChar char="v"/>
            </a:pPr>
            <a:r>
              <a:rPr lang="ru-RU" sz="1500" dirty="0" err="1"/>
              <a:t>Контекстна</a:t>
            </a:r>
            <a:r>
              <a:rPr lang="ru-RU" sz="1500" dirty="0"/>
              <a:t> реклама в </a:t>
            </a:r>
            <a:r>
              <a:rPr lang="ru-RU" sz="1500" dirty="0" err="1"/>
              <a:t>інтернеті</a:t>
            </a:r>
            <a:r>
              <a:rPr lang="ru-RU" sz="1500" dirty="0"/>
              <a:t>.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ru-RU" sz="1500" dirty="0" err="1"/>
              <a:t>Класичний</a:t>
            </a:r>
            <a:r>
              <a:rPr lang="ru-RU" sz="1500" dirty="0"/>
              <a:t> та </a:t>
            </a:r>
            <a:r>
              <a:rPr lang="ru-RU" sz="1500" dirty="0" err="1"/>
              <a:t>динамічний</a:t>
            </a:r>
            <a:r>
              <a:rPr lang="ru-RU" sz="1500" dirty="0"/>
              <a:t> ремаркетинг.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ru-RU" sz="1500" dirty="0" err="1"/>
              <a:t>Медійна</a:t>
            </a:r>
            <a:r>
              <a:rPr lang="ru-RU" sz="1500" dirty="0"/>
              <a:t> (</a:t>
            </a:r>
            <a:r>
              <a:rPr lang="ru-RU" sz="1500" dirty="0" err="1"/>
              <a:t>банерна</a:t>
            </a:r>
            <a:r>
              <a:rPr lang="ru-RU" sz="1500" dirty="0"/>
              <a:t>) реклама в </a:t>
            </a:r>
            <a:r>
              <a:rPr lang="ru-RU" sz="1500" dirty="0" err="1"/>
              <a:t>інтернеті</a:t>
            </a:r>
            <a:r>
              <a:rPr lang="ru-RU" sz="1500" dirty="0"/>
              <a:t>.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ru-RU" sz="1500" dirty="0" err="1"/>
              <a:t>Інтернет</a:t>
            </a:r>
            <a:r>
              <a:rPr lang="ru-RU" sz="1500" dirty="0"/>
              <a:t>-реклама </a:t>
            </a:r>
            <a:r>
              <a:rPr lang="en-US" sz="1500" dirty="0"/>
              <a:t>Google Shopping.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ru-RU" sz="1500" dirty="0" err="1"/>
              <a:t>Відеореклама</a:t>
            </a:r>
            <a:r>
              <a:rPr lang="ru-RU" sz="1500" dirty="0"/>
              <a:t> в </a:t>
            </a:r>
            <a:r>
              <a:rPr lang="ru-RU" sz="1500" dirty="0" err="1"/>
              <a:t>інтернеті</a:t>
            </a:r>
            <a:r>
              <a:rPr lang="ru-RU" sz="1500" dirty="0"/>
              <a:t>.</a:t>
            </a:r>
          </a:p>
          <a:p>
            <a:endParaRPr lang="ru-RU" sz="1500" dirty="0"/>
          </a:p>
        </p:txBody>
      </p:sp>
      <p:pic>
        <p:nvPicPr>
          <p:cNvPr id="8194" name="Picture 2" descr="Что такое Google Ads: как работает Гугл АдВордс?">
            <a:extLst>
              <a:ext uri="{FF2B5EF4-FFF2-40B4-BE49-F238E27FC236}">
                <a16:creationId xmlns:a16="http://schemas.microsoft.com/office/drawing/2014/main" id="{560D7D97-71DA-4E9E-991E-D807F3BCF4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3" r="28541" b="-2"/>
          <a:stretch/>
        </p:blipFill>
        <p:spPr bwMode="auto">
          <a:xfrm>
            <a:off x="7552267" y="640080"/>
            <a:ext cx="3999654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734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85ADDC-22E2-4EA9-8BA0-612465D31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4431792" cy="1499616"/>
          </a:xfrm>
        </p:spPr>
        <p:txBody>
          <a:bodyPr>
            <a:normAutofit/>
          </a:bodyPr>
          <a:lstStyle/>
          <a:p>
            <a:r>
              <a:rPr lang="ru-RU" sz="2800" b="1" dirty="0"/>
              <a:t>КОНТЕКСТНА ІНТЕРНЕТ-РЕКЛАМА (</a:t>
            </a:r>
            <a:r>
              <a:rPr lang="en-US" sz="2800" b="1" dirty="0"/>
              <a:t>PPC)</a:t>
            </a:r>
            <a:br>
              <a:rPr lang="en-US" sz="2800" b="1" dirty="0"/>
            </a:b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24B9DE-CAB1-4D6A-9929-3BA566849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4429615" cy="3931920"/>
          </a:xfrm>
        </p:spPr>
        <p:txBody>
          <a:bodyPr>
            <a:normAutofit/>
          </a:bodyPr>
          <a:lstStyle/>
          <a:p>
            <a:pPr algn="just" fontAlgn="base"/>
            <a:r>
              <a:rPr lang="ru-RU" dirty="0"/>
              <a:t>Один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поширених</a:t>
            </a:r>
            <a:r>
              <a:rPr lang="ru-RU" dirty="0"/>
              <a:t> і </a:t>
            </a:r>
            <a:r>
              <a:rPr lang="ru-RU" dirty="0" err="1"/>
              <a:t>популярних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реклами</a:t>
            </a:r>
            <a:r>
              <a:rPr lang="ru-RU" dirty="0"/>
              <a:t>, основою </a:t>
            </a:r>
            <a:r>
              <a:rPr lang="ru-RU" dirty="0" err="1"/>
              <a:t>якого</a:t>
            </a:r>
            <a:r>
              <a:rPr lang="ru-RU" dirty="0"/>
              <a:t> є система оплати за </a:t>
            </a:r>
            <a:r>
              <a:rPr lang="ru-RU" dirty="0" err="1"/>
              <a:t>клік</a:t>
            </a:r>
            <a:r>
              <a:rPr lang="ru-RU" dirty="0"/>
              <a:t> (</a:t>
            </a:r>
            <a:r>
              <a:rPr lang="ru-RU" dirty="0" err="1"/>
              <a:t>Pay</a:t>
            </a:r>
            <a:r>
              <a:rPr lang="ru-RU" dirty="0"/>
              <a:t> </a:t>
            </a:r>
            <a:r>
              <a:rPr lang="ru-RU" dirty="0" err="1"/>
              <a:t>Per</a:t>
            </a:r>
            <a:r>
              <a:rPr lang="ru-RU" dirty="0"/>
              <a:t> </a:t>
            </a:r>
            <a:r>
              <a:rPr lang="ru-RU" dirty="0" err="1"/>
              <a:t>Click</a:t>
            </a:r>
            <a:r>
              <a:rPr lang="ru-RU" dirty="0"/>
              <a:t>).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платите в тому </a:t>
            </a:r>
            <a:r>
              <a:rPr lang="ru-RU" dirty="0" err="1"/>
              <a:t>випадку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користувач</a:t>
            </a:r>
            <a:r>
              <a:rPr lang="ru-RU" dirty="0"/>
              <a:t> </a:t>
            </a:r>
            <a:r>
              <a:rPr lang="ru-RU" dirty="0" err="1"/>
              <a:t>натискає</a:t>
            </a:r>
            <a:r>
              <a:rPr lang="ru-RU" dirty="0"/>
              <a:t> на </a:t>
            </a:r>
            <a:r>
              <a:rPr lang="ru-RU" dirty="0" err="1"/>
              <a:t>оголошення</a:t>
            </a:r>
            <a:r>
              <a:rPr lang="ru-RU" dirty="0"/>
              <a:t> й переходить на ваш (як </a:t>
            </a:r>
            <a:r>
              <a:rPr lang="ru-RU" dirty="0" err="1"/>
              <a:t>рекламодавця</a:t>
            </a:r>
            <a:r>
              <a:rPr lang="ru-RU" dirty="0"/>
              <a:t>) сайт.</a:t>
            </a:r>
          </a:p>
          <a:p>
            <a:pPr algn="just" fontAlgn="base"/>
            <a:r>
              <a:rPr lang="ru-RU" dirty="0" err="1"/>
              <a:t>Оголошення</a:t>
            </a:r>
            <a:r>
              <a:rPr lang="ru-RU" dirty="0"/>
              <a:t> </a:t>
            </a:r>
            <a:r>
              <a:rPr lang="ru-RU" dirty="0" err="1"/>
              <a:t>контекстної</a:t>
            </a:r>
            <a:r>
              <a:rPr lang="ru-RU" dirty="0"/>
              <a:t> </a:t>
            </a:r>
            <a:r>
              <a:rPr lang="ru-RU" dirty="0" err="1"/>
              <a:t>реклами</a:t>
            </a:r>
            <a:r>
              <a:rPr lang="ru-RU" dirty="0"/>
              <a:t> в </a:t>
            </a:r>
            <a:r>
              <a:rPr lang="ru-RU" dirty="0" err="1"/>
              <a:t>інтернеті</a:t>
            </a:r>
            <a:r>
              <a:rPr lang="ru-RU" dirty="0"/>
              <a:t> </a:t>
            </a:r>
            <a:r>
              <a:rPr lang="ru-RU" dirty="0" err="1"/>
              <a:t>показуються</a:t>
            </a:r>
            <a:r>
              <a:rPr lang="ru-RU" dirty="0"/>
              <a:t> в </a:t>
            </a:r>
            <a:r>
              <a:rPr lang="ru-RU" dirty="0" err="1"/>
              <a:t>пошуковому</a:t>
            </a:r>
            <a:r>
              <a:rPr lang="ru-RU" dirty="0"/>
              <a:t> рядку:</a:t>
            </a:r>
          </a:p>
          <a:p>
            <a:endParaRPr lang="ru-RU" dirty="0"/>
          </a:p>
        </p:txBody>
      </p:sp>
      <p:pic>
        <p:nvPicPr>
          <p:cNvPr id="9218" name="Picture 2" descr="Контекстна інтернет-реклама (PPC)">
            <a:extLst>
              <a:ext uri="{FF2B5EF4-FFF2-40B4-BE49-F238E27FC236}">
                <a16:creationId xmlns:a16="http://schemas.microsoft.com/office/drawing/2014/main" id="{7524DEA2-4768-4139-80FC-5C71DA1CA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407659"/>
            <a:ext cx="5455921" cy="404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062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1666DC8-4906-480F-BA38-A562070A1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640080"/>
            <a:ext cx="6209792" cy="5720080"/>
          </a:xfrm>
        </p:spPr>
        <p:txBody>
          <a:bodyPr>
            <a:normAutofit/>
          </a:bodyPr>
          <a:lstStyle/>
          <a:p>
            <a:pPr algn="just" fontAlgn="base"/>
            <a:r>
              <a:rPr lang="ru-RU" sz="1800" dirty="0"/>
              <a:t>У результатах </a:t>
            </a:r>
            <a:r>
              <a:rPr lang="ru-RU" sz="1800" dirty="0" err="1"/>
              <a:t>пошуку</a:t>
            </a:r>
            <a:r>
              <a:rPr lang="ru-RU" sz="1800" dirty="0"/>
              <a:t> </a:t>
            </a:r>
            <a:r>
              <a:rPr lang="ru-RU" sz="1800" dirty="0" err="1"/>
              <a:t>така</a:t>
            </a:r>
            <a:r>
              <a:rPr lang="ru-RU" sz="1800" dirty="0"/>
              <a:t> реклама </a:t>
            </a:r>
            <a:r>
              <a:rPr lang="ru-RU" sz="1800" dirty="0" err="1"/>
              <a:t>виводиться</a:t>
            </a:r>
            <a:r>
              <a:rPr lang="ru-RU" sz="1800" dirty="0"/>
              <a:t> при </a:t>
            </a:r>
            <a:r>
              <a:rPr lang="ru-RU" sz="1800" dirty="0" err="1"/>
              <a:t>введенні</a:t>
            </a:r>
            <a:r>
              <a:rPr lang="ru-RU" sz="1800" dirty="0"/>
              <a:t> </a:t>
            </a:r>
            <a:r>
              <a:rPr lang="ru-RU" sz="1800" dirty="0" err="1"/>
              <a:t>користувачем</a:t>
            </a:r>
            <a:r>
              <a:rPr lang="ru-RU" sz="1800" dirty="0"/>
              <a:t> </a:t>
            </a:r>
            <a:r>
              <a:rPr lang="ru-RU" sz="1800" dirty="0" err="1"/>
              <a:t>відповідного</a:t>
            </a:r>
            <a:r>
              <a:rPr lang="ru-RU" sz="1800" dirty="0"/>
              <a:t> </a:t>
            </a:r>
            <a:r>
              <a:rPr lang="ru-RU" sz="1800" dirty="0" err="1"/>
              <a:t>ключового</a:t>
            </a:r>
            <a:r>
              <a:rPr lang="ru-RU" sz="1800" dirty="0"/>
              <a:t> слова, </a:t>
            </a:r>
            <a:r>
              <a:rPr lang="ru-RU" sz="1800" dirty="0" err="1"/>
              <a:t>під</a:t>
            </a:r>
            <a:r>
              <a:rPr lang="ru-RU" sz="1800" dirty="0"/>
              <a:t> яке </a:t>
            </a:r>
            <a:r>
              <a:rPr lang="ru-RU" sz="1800" dirty="0" err="1"/>
              <a:t>налаштована</a:t>
            </a:r>
            <a:r>
              <a:rPr lang="ru-RU" sz="1800" dirty="0"/>
              <a:t> </a:t>
            </a:r>
            <a:r>
              <a:rPr lang="ru-RU" sz="1800" dirty="0" err="1"/>
              <a:t>кампанія</a:t>
            </a:r>
            <a:r>
              <a:rPr lang="ru-RU" sz="1800" dirty="0"/>
              <a:t> </a:t>
            </a:r>
            <a:r>
              <a:rPr lang="ru-RU" sz="1800" dirty="0" err="1"/>
              <a:t>рекламодавця</a:t>
            </a:r>
            <a:r>
              <a:rPr lang="ru-RU" sz="1800" dirty="0"/>
              <a:t>. Тому </a:t>
            </a:r>
            <a:r>
              <a:rPr lang="ru-RU" sz="1800" dirty="0" err="1"/>
              <a:t>її</a:t>
            </a:r>
            <a:r>
              <a:rPr lang="ru-RU" sz="1800" dirty="0"/>
              <a:t> й </a:t>
            </a:r>
            <a:r>
              <a:rPr lang="ru-RU" sz="1800" dirty="0" err="1"/>
              <a:t>називають</a:t>
            </a:r>
            <a:r>
              <a:rPr lang="ru-RU" sz="1800" dirty="0"/>
              <a:t> контекстною, </a:t>
            </a:r>
            <a:r>
              <a:rPr lang="ru-RU" sz="1800" dirty="0" err="1"/>
              <a:t>бо</a:t>
            </a:r>
            <a:r>
              <a:rPr lang="ru-RU" sz="1800" dirty="0"/>
              <a:t> </a:t>
            </a:r>
            <a:r>
              <a:rPr lang="ru-RU" sz="1800" dirty="0" err="1"/>
              <a:t>оголошення</a:t>
            </a:r>
            <a:r>
              <a:rPr lang="ru-RU" sz="1800" dirty="0"/>
              <a:t> </a:t>
            </a:r>
            <a:r>
              <a:rPr lang="ru-RU" sz="1800" dirty="0" err="1"/>
              <a:t>засновані</a:t>
            </a:r>
            <a:r>
              <a:rPr lang="ru-RU" sz="1800" dirty="0"/>
              <a:t> на </a:t>
            </a:r>
            <a:r>
              <a:rPr lang="ru-RU" sz="1800" dirty="0" err="1"/>
              <a:t>врахуванні</a:t>
            </a:r>
            <a:r>
              <a:rPr lang="ru-RU" sz="1800" dirty="0"/>
              <a:t> </a:t>
            </a:r>
            <a:r>
              <a:rPr lang="ru-RU" sz="1800" dirty="0" err="1"/>
              <a:t>суті</a:t>
            </a:r>
            <a:r>
              <a:rPr lang="ru-RU" sz="1800" dirty="0"/>
              <a:t> контенту </a:t>
            </a:r>
            <a:r>
              <a:rPr lang="ru-RU" sz="1800" dirty="0" err="1"/>
              <a:t>або</a:t>
            </a:r>
            <a:r>
              <a:rPr lang="ru-RU" sz="1800" dirty="0"/>
              <a:t> конкретного </a:t>
            </a:r>
            <a:r>
              <a:rPr lang="ru-RU" sz="1800" dirty="0" err="1"/>
              <a:t>пошукового</a:t>
            </a:r>
            <a:r>
              <a:rPr lang="ru-RU" sz="1800" dirty="0"/>
              <a:t> </a:t>
            </a:r>
            <a:r>
              <a:rPr lang="ru-RU" sz="1800" dirty="0" err="1"/>
              <a:t>запиту</a:t>
            </a:r>
            <a:r>
              <a:rPr lang="ru-RU" sz="1800" dirty="0"/>
              <a:t>.</a:t>
            </a:r>
          </a:p>
          <a:p>
            <a:pPr algn="just" fontAlgn="base"/>
            <a:r>
              <a:rPr lang="ru-RU" sz="1800" dirty="0"/>
              <a:t>Провайдерами </a:t>
            </a:r>
            <a:r>
              <a:rPr lang="ru-RU" sz="1800" dirty="0" err="1"/>
              <a:t>контекстної</a:t>
            </a:r>
            <a:r>
              <a:rPr lang="ru-RU" sz="1800" dirty="0"/>
              <a:t> </a:t>
            </a:r>
            <a:r>
              <a:rPr lang="ru-RU" sz="1800" dirty="0" err="1"/>
              <a:t>реклами</a:t>
            </a:r>
            <a:r>
              <a:rPr lang="ru-RU" sz="1800" dirty="0"/>
              <a:t> є </a:t>
            </a:r>
            <a:r>
              <a:rPr lang="ru-RU" sz="1800" dirty="0" err="1"/>
              <a:t>самі</a:t>
            </a:r>
            <a:r>
              <a:rPr lang="ru-RU" sz="1800" dirty="0"/>
              <a:t> </a:t>
            </a:r>
            <a:r>
              <a:rPr lang="ru-RU" sz="1800" dirty="0" err="1"/>
              <a:t>пошукові</a:t>
            </a:r>
            <a:r>
              <a:rPr lang="ru-RU" sz="1800" dirty="0"/>
              <a:t> </a:t>
            </a:r>
            <a:r>
              <a:rPr lang="ru-RU" sz="1800" dirty="0" err="1"/>
              <a:t>системи</a:t>
            </a:r>
            <a:r>
              <a:rPr lang="ru-RU" sz="1800" dirty="0"/>
              <a:t>. </a:t>
            </a:r>
            <a:r>
              <a:rPr lang="ru-RU" sz="1800" dirty="0" err="1"/>
              <a:t>Найбільші</a:t>
            </a:r>
            <a:r>
              <a:rPr lang="ru-RU" sz="1800" dirty="0"/>
              <a:t> </a:t>
            </a:r>
            <a:r>
              <a:rPr lang="ru-RU" sz="1800" dirty="0" err="1"/>
              <a:t>сервіси</a:t>
            </a:r>
            <a:r>
              <a:rPr lang="ru-RU" sz="1800" dirty="0"/>
              <a:t> такого типу — </a:t>
            </a:r>
            <a:r>
              <a:rPr lang="en-US" sz="1800" dirty="0"/>
              <a:t>Google AdWords </a:t>
            </a:r>
            <a:r>
              <a:rPr lang="ru-RU" sz="1800" dirty="0"/>
              <a:t>і </a:t>
            </a:r>
            <a:r>
              <a:rPr lang="ru-RU" sz="1800" dirty="0" err="1"/>
              <a:t>Яндекс.Директ</a:t>
            </a:r>
            <a:r>
              <a:rPr lang="ru-RU" sz="1800" dirty="0"/>
              <a:t>.</a:t>
            </a:r>
          </a:p>
          <a:p>
            <a:pPr algn="just" fontAlgn="base"/>
            <a:r>
              <a:rPr lang="ru-RU" sz="1800" dirty="0"/>
              <a:t>Варто </a:t>
            </a:r>
            <a:r>
              <a:rPr lang="ru-RU" sz="1800" dirty="0" err="1"/>
              <a:t>відзначити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en-US" sz="1800" dirty="0"/>
              <a:t>PPC — </a:t>
            </a:r>
            <a:r>
              <a:rPr lang="ru-RU" sz="1800" dirty="0"/>
              <a:t>один </a:t>
            </a:r>
            <a:r>
              <a:rPr lang="ru-RU" sz="1800" dirty="0" err="1"/>
              <a:t>із</a:t>
            </a:r>
            <a:r>
              <a:rPr lang="ru-RU" sz="1800" dirty="0"/>
              <a:t> </a:t>
            </a:r>
            <a:r>
              <a:rPr lang="ru-RU" sz="1800" dirty="0" err="1"/>
              <a:t>найбільш</a:t>
            </a:r>
            <a:r>
              <a:rPr lang="ru-RU" sz="1800" dirty="0"/>
              <a:t> </a:t>
            </a:r>
            <a:r>
              <a:rPr lang="ru-RU" sz="1800" dirty="0" err="1"/>
              <a:t>ефективних</a:t>
            </a:r>
            <a:r>
              <a:rPr lang="ru-RU" sz="1800" dirty="0"/>
              <a:t> </a:t>
            </a:r>
            <a:r>
              <a:rPr lang="ru-RU" sz="1800" dirty="0" err="1"/>
              <a:t>видів</a:t>
            </a:r>
            <a:r>
              <a:rPr lang="ru-RU" sz="1800" dirty="0"/>
              <a:t> </a:t>
            </a:r>
            <a:r>
              <a:rPr lang="ru-RU" sz="1800" dirty="0" err="1"/>
              <a:t>реклами</a:t>
            </a:r>
            <a:r>
              <a:rPr lang="ru-RU" sz="1800" dirty="0"/>
              <a:t>, </a:t>
            </a:r>
            <a:r>
              <a:rPr lang="ru-RU" sz="1800" dirty="0" err="1"/>
              <a:t>повністю</a:t>
            </a:r>
            <a:r>
              <a:rPr lang="ru-RU" sz="1800" dirty="0"/>
              <a:t> </a:t>
            </a:r>
            <a:r>
              <a:rPr lang="ru-RU" sz="1800" dirty="0" err="1"/>
              <a:t>безпечних</a:t>
            </a:r>
            <a:r>
              <a:rPr lang="ru-RU" sz="1800" dirty="0"/>
              <a:t> і </a:t>
            </a:r>
            <a:r>
              <a:rPr lang="ru-RU" sz="1800" dirty="0" err="1"/>
              <a:t>легальних</a:t>
            </a:r>
            <a:r>
              <a:rPr lang="ru-RU" sz="1800" dirty="0"/>
              <a:t>. До того ж, </a:t>
            </a:r>
            <a:r>
              <a:rPr lang="ru-RU" sz="1800" dirty="0" err="1"/>
              <a:t>прибутки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контексту </a:t>
            </a:r>
            <a:r>
              <a:rPr lang="ru-RU" sz="1800" dirty="0" err="1"/>
              <a:t>становлять</a:t>
            </a:r>
            <a:r>
              <a:rPr lang="ru-RU" sz="1800" dirty="0"/>
              <a:t> </a:t>
            </a:r>
            <a:r>
              <a:rPr lang="ru-RU" sz="1800" dirty="0" err="1"/>
              <a:t>більшу</a:t>
            </a:r>
            <a:r>
              <a:rPr lang="ru-RU" sz="1800" dirty="0"/>
              <a:t> </a:t>
            </a:r>
            <a:r>
              <a:rPr lang="ru-RU" sz="1800" dirty="0" err="1"/>
              <a:t>частину</a:t>
            </a:r>
            <a:r>
              <a:rPr lang="ru-RU" sz="1800" dirty="0"/>
              <a:t> </a:t>
            </a:r>
            <a:r>
              <a:rPr lang="ru-RU" sz="1800" dirty="0" err="1"/>
              <a:t>всього</a:t>
            </a:r>
            <a:r>
              <a:rPr lang="ru-RU" sz="1800" dirty="0"/>
              <a:t> </a:t>
            </a:r>
            <a:r>
              <a:rPr lang="ru-RU" sz="1800" dirty="0" err="1"/>
              <a:t>прибутку</a:t>
            </a:r>
            <a:r>
              <a:rPr lang="ru-RU" sz="1800" dirty="0"/>
              <a:t>, </a:t>
            </a:r>
            <a:r>
              <a:rPr lang="ru-RU" sz="1800" dirty="0" err="1"/>
              <a:t>який</a:t>
            </a:r>
            <a:r>
              <a:rPr lang="ru-RU" sz="1800" dirty="0"/>
              <a:t> </a:t>
            </a:r>
            <a:r>
              <a:rPr lang="ru-RU" sz="1800" dirty="0" err="1"/>
              <a:t>отримують</a:t>
            </a:r>
            <a:r>
              <a:rPr lang="ru-RU" sz="1800" dirty="0"/>
              <a:t> </a:t>
            </a:r>
            <a:r>
              <a:rPr lang="ru-RU" sz="1800" dirty="0" err="1"/>
              <a:t>пошукові</a:t>
            </a:r>
            <a:r>
              <a:rPr lang="ru-RU" sz="1800" dirty="0"/>
              <a:t> </a:t>
            </a:r>
            <a:r>
              <a:rPr lang="ru-RU" sz="1800" dirty="0" err="1"/>
              <a:t>системи</a:t>
            </a:r>
            <a:r>
              <a:rPr lang="ru-RU" sz="1800" dirty="0"/>
              <a:t>, тому вони </a:t>
            </a:r>
            <a:r>
              <a:rPr lang="ru-RU" sz="1800" dirty="0" err="1"/>
              <a:t>всіляко</a:t>
            </a:r>
            <a:r>
              <a:rPr lang="ru-RU" sz="1800" dirty="0"/>
              <a:t> </a:t>
            </a:r>
            <a:r>
              <a:rPr lang="ru-RU" sz="1800" dirty="0" err="1"/>
              <a:t>заохочують</a:t>
            </a:r>
            <a:r>
              <a:rPr lang="ru-RU" sz="1800" dirty="0"/>
              <a:t> </a:t>
            </a:r>
            <a:r>
              <a:rPr lang="ru-RU" sz="1800" dirty="0" err="1"/>
              <a:t>її</a:t>
            </a:r>
            <a:r>
              <a:rPr lang="ru-RU" sz="1800" dirty="0"/>
              <a:t> </a:t>
            </a:r>
            <a:r>
              <a:rPr lang="ru-RU" sz="1800" dirty="0" err="1"/>
              <a:t>використання</a:t>
            </a:r>
            <a:r>
              <a:rPr lang="ru-RU" sz="1800" dirty="0"/>
              <a:t> з боку </a:t>
            </a:r>
            <a:r>
              <a:rPr lang="ru-RU" sz="1800" dirty="0" err="1"/>
              <a:t>бізнесу</a:t>
            </a:r>
            <a:r>
              <a:rPr lang="ru-RU" sz="1800" dirty="0"/>
              <a:t>.</a:t>
            </a:r>
          </a:p>
          <a:p>
            <a:pPr algn="just" fontAlgn="base"/>
            <a:r>
              <a:rPr lang="ru-RU" sz="1800" dirty="0" err="1"/>
              <a:t>Однак</a:t>
            </a:r>
            <a:r>
              <a:rPr lang="ru-RU" sz="1800" dirty="0"/>
              <a:t> </a:t>
            </a:r>
            <a:r>
              <a:rPr lang="ru-RU" sz="1800" dirty="0" err="1"/>
              <a:t>ціна</a:t>
            </a:r>
            <a:r>
              <a:rPr lang="ru-RU" sz="1800" dirty="0"/>
              <a:t> за </a:t>
            </a:r>
            <a:r>
              <a:rPr lang="ru-RU" sz="1800" dirty="0" err="1"/>
              <a:t>клік</a:t>
            </a:r>
            <a:r>
              <a:rPr lang="ru-RU" sz="1800" dirty="0"/>
              <a:t> </a:t>
            </a:r>
            <a:r>
              <a:rPr lang="ru-RU" sz="1800" dirty="0" err="1"/>
              <a:t>визначається</a:t>
            </a:r>
            <a:r>
              <a:rPr lang="ru-RU" sz="1800" dirty="0"/>
              <a:t> на </a:t>
            </a:r>
            <a:r>
              <a:rPr lang="ru-RU" sz="1800" dirty="0" err="1"/>
              <a:t>підставі</a:t>
            </a:r>
            <a:r>
              <a:rPr lang="ru-RU" sz="1800" dirty="0"/>
              <a:t> </a:t>
            </a:r>
            <a:r>
              <a:rPr lang="ru-RU" sz="1800" dirty="0" err="1"/>
              <a:t>аукціону</a:t>
            </a:r>
            <a:r>
              <a:rPr lang="ru-RU" sz="1800" dirty="0"/>
              <a:t> </a:t>
            </a:r>
            <a:r>
              <a:rPr lang="ru-RU" sz="1800" dirty="0" err="1"/>
              <a:t>між</a:t>
            </a:r>
            <a:r>
              <a:rPr lang="ru-RU" sz="1800" dirty="0"/>
              <a:t> </a:t>
            </a:r>
            <a:r>
              <a:rPr lang="ru-RU" sz="1800" dirty="0" err="1"/>
              <a:t>рекламодавцями</a:t>
            </a:r>
            <a:r>
              <a:rPr lang="ru-RU" sz="1800" dirty="0"/>
              <a:t>. </a:t>
            </a:r>
            <a:r>
              <a:rPr lang="ru-RU" sz="1800" dirty="0" err="1"/>
              <a:t>Тобто</a:t>
            </a:r>
            <a:r>
              <a:rPr lang="ru-RU" sz="1800" dirty="0"/>
              <a:t> </a:t>
            </a:r>
            <a:r>
              <a:rPr lang="ru-RU" sz="1800" dirty="0" err="1"/>
              <a:t>хто</a:t>
            </a:r>
            <a:r>
              <a:rPr lang="ru-RU" sz="1800" dirty="0"/>
              <a:t> </a:t>
            </a:r>
            <a:r>
              <a:rPr lang="ru-RU" sz="1800" dirty="0" err="1"/>
              <a:t>запропонує</a:t>
            </a:r>
            <a:r>
              <a:rPr lang="ru-RU" sz="1800" dirty="0"/>
              <a:t> </a:t>
            </a:r>
            <a:r>
              <a:rPr lang="ru-RU" sz="1800" dirty="0" err="1"/>
              <a:t>більшу</a:t>
            </a:r>
            <a:r>
              <a:rPr lang="ru-RU" sz="1800" dirty="0"/>
              <a:t> </a:t>
            </a:r>
            <a:r>
              <a:rPr lang="ru-RU" sz="1800" dirty="0" err="1"/>
              <a:t>ціну</a:t>
            </a:r>
            <a:r>
              <a:rPr lang="ru-RU" sz="1800" dirty="0"/>
              <a:t>, той і </a:t>
            </a:r>
            <a:r>
              <a:rPr lang="ru-RU" sz="1800" dirty="0" err="1"/>
              <a:t>отримає</a:t>
            </a:r>
            <a:r>
              <a:rPr lang="ru-RU" sz="1800" dirty="0"/>
              <a:t> перше </a:t>
            </a:r>
            <a:r>
              <a:rPr lang="ru-RU" sz="1800" dirty="0" err="1"/>
              <a:t>місце</a:t>
            </a:r>
            <a:r>
              <a:rPr lang="ru-RU" sz="1800" dirty="0"/>
              <a:t>. У </a:t>
            </a:r>
            <a:r>
              <a:rPr lang="ru-RU" sz="1800" dirty="0" err="1"/>
              <a:t>результаті</a:t>
            </a:r>
            <a:r>
              <a:rPr lang="ru-RU" sz="1800" dirty="0"/>
              <a:t> в </a:t>
            </a:r>
            <a:r>
              <a:rPr lang="ru-RU" sz="1800" dirty="0" err="1"/>
              <a:t>деяких</a:t>
            </a:r>
            <a:r>
              <a:rPr lang="ru-RU" sz="1800" dirty="0"/>
              <a:t> тематиках </a:t>
            </a:r>
            <a:r>
              <a:rPr lang="ru-RU" sz="1800" dirty="0" err="1"/>
              <a:t>конкуренція</a:t>
            </a:r>
            <a:r>
              <a:rPr lang="ru-RU" sz="1800" dirty="0"/>
              <a:t> стала </a:t>
            </a:r>
            <a:r>
              <a:rPr lang="ru-RU" sz="1800" dirty="0" err="1"/>
              <a:t>настільки</a:t>
            </a:r>
            <a:r>
              <a:rPr lang="ru-RU" sz="1800" dirty="0"/>
              <a:t> </a:t>
            </a:r>
            <a:r>
              <a:rPr lang="ru-RU" sz="1800" dirty="0" err="1"/>
              <a:t>високою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тільки</a:t>
            </a:r>
            <a:r>
              <a:rPr lang="ru-RU" sz="1800" dirty="0"/>
              <a:t> </a:t>
            </a:r>
            <a:r>
              <a:rPr lang="ru-RU" sz="1800" dirty="0" err="1"/>
              <a:t>великі</a:t>
            </a:r>
            <a:r>
              <a:rPr lang="ru-RU" sz="1800" dirty="0"/>
              <a:t> </a:t>
            </a:r>
            <a:r>
              <a:rPr lang="ru-RU" sz="1800" dirty="0" err="1"/>
              <a:t>компанії</a:t>
            </a:r>
            <a:r>
              <a:rPr lang="ru-RU" sz="1800" dirty="0"/>
              <a:t> </a:t>
            </a:r>
            <a:r>
              <a:rPr lang="ru-RU" sz="1800" dirty="0" err="1"/>
              <a:t>можуть</a:t>
            </a:r>
            <a:r>
              <a:rPr lang="ru-RU" sz="1800" dirty="0"/>
              <a:t> </a:t>
            </a:r>
            <a:r>
              <a:rPr lang="ru-RU" sz="1800" dirty="0" err="1"/>
              <a:t>дозволити</a:t>
            </a:r>
            <a:r>
              <a:rPr lang="ru-RU" sz="1800" dirty="0"/>
              <a:t> </a:t>
            </a:r>
            <a:r>
              <a:rPr lang="ru-RU" sz="1800" dirty="0" err="1"/>
              <a:t>собі</a:t>
            </a:r>
            <a:r>
              <a:rPr lang="ru-RU" sz="1800" dirty="0"/>
              <a:t> </a:t>
            </a:r>
            <a:r>
              <a:rPr lang="ru-RU" sz="1800" dirty="0" err="1"/>
              <a:t>такий</a:t>
            </a:r>
            <a:r>
              <a:rPr lang="ru-RU" sz="1800" dirty="0"/>
              <a:t> вид </a:t>
            </a:r>
            <a:r>
              <a:rPr lang="ru-RU" sz="1800" dirty="0" err="1"/>
              <a:t>реклами</a:t>
            </a:r>
            <a:r>
              <a:rPr lang="ru-RU" sz="1800" dirty="0"/>
              <a:t>.</a:t>
            </a:r>
          </a:p>
          <a:p>
            <a:pPr algn="just"/>
            <a:endParaRPr lang="ru-RU" sz="1800" dirty="0"/>
          </a:p>
        </p:txBody>
      </p:sp>
      <p:pic>
        <p:nvPicPr>
          <p:cNvPr id="10242" name="Picture 2" descr="Pay Per Click - PPC - що це таке, в чому відмінність від CPC">
            <a:extLst>
              <a:ext uri="{FF2B5EF4-FFF2-40B4-BE49-F238E27FC236}">
                <a16:creationId xmlns:a16="http://schemas.microsoft.com/office/drawing/2014/main" id="{48D5B463-87F0-42A5-9BFD-B69B83398C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3" r="36334" b="-1"/>
          <a:stretch/>
        </p:blipFill>
        <p:spPr bwMode="auto">
          <a:xfrm>
            <a:off x="7552267" y="640080"/>
            <a:ext cx="3999654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437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Wl6CsKk">
            <a:extLst>
              <a:ext uri="{FF2B5EF4-FFF2-40B4-BE49-F238E27FC236}">
                <a16:creationId xmlns:a16="http://schemas.microsoft.com/office/drawing/2014/main" id="{BC0A7BE7-4631-499D-BCBA-25E084E754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DF330DE-344E-4F40-A47D-23B08D3A9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326F3A-598F-49B0-BABB-44083B0D2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6" cy="1499616"/>
          </a:xfrm>
        </p:spPr>
        <p:txBody>
          <a:bodyPr>
            <a:normAutofit/>
          </a:bodyPr>
          <a:lstStyle/>
          <a:p>
            <a:pPr fontAlgn="base"/>
            <a:r>
              <a:rPr lang="ru-RU" sz="2800" b="1">
                <a:solidFill>
                  <a:srgbClr val="000000"/>
                </a:solidFill>
              </a:rPr>
              <a:t>КЛАСИЧНИЙ ТА ДИНАМІЧНИЙ РЕМАРКЕТИНГ — ОДИН ІЗ НАЙДІЄВІШИХ ВИДІВ РЕКЛАМИ В ІНТЕРНЕТІ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F9A6F53-5F68-47E7-A15D-7301CCB6A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1CB38E-460E-4F85-97AA-0B5E4BA21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6" cy="4023360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</a:rPr>
              <a:t>Ремаркетинг — одна з </a:t>
            </a:r>
            <a:r>
              <a:rPr lang="ru-RU" dirty="0" err="1">
                <a:solidFill>
                  <a:srgbClr val="000000"/>
                </a:solidFill>
              </a:rPr>
              <a:t>функцій</a:t>
            </a:r>
            <a:r>
              <a:rPr lang="ru-RU" dirty="0">
                <a:solidFill>
                  <a:srgbClr val="000000"/>
                </a:solidFill>
              </a:rPr>
              <a:t>, </a:t>
            </a:r>
            <a:r>
              <a:rPr lang="ru-RU" dirty="0" err="1">
                <a:solidFill>
                  <a:srgbClr val="000000"/>
                </a:solidFill>
              </a:rPr>
              <a:t>доступних</a:t>
            </a:r>
            <a:r>
              <a:rPr lang="ru-RU" dirty="0">
                <a:solidFill>
                  <a:srgbClr val="000000"/>
                </a:solidFill>
              </a:rPr>
              <a:t> у системах </a:t>
            </a:r>
            <a:r>
              <a:rPr lang="ru-RU" dirty="0" err="1">
                <a:solidFill>
                  <a:srgbClr val="000000"/>
                </a:solidFill>
              </a:rPr>
              <a:t>контекстної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реклами</a:t>
            </a:r>
            <a:r>
              <a:rPr lang="ru-RU" dirty="0">
                <a:solidFill>
                  <a:srgbClr val="000000"/>
                </a:solidFill>
              </a:rPr>
              <a:t>. Але через низку </a:t>
            </a:r>
            <a:r>
              <a:rPr lang="ru-RU" dirty="0" err="1">
                <a:solidFill>
                  <a:srgbClr val="000000"/>
                </a:solidFill>
              </a:rPr>
              <a:t>відмінних</a:t>
            </a:r>
            <a:r>
              <a:rPr lang="ru-RU" dirty="0">
                <a:solidFill>
                  <a:srgbClr val="000000"/>
                </a:solidFill>
              </a:rPr>
              <a:t> рис </a:t>
            </a:r>
            <a:r>
              <a:rPr lang="ru-RU" dirty="0" err="1">
                <a:solidFill>
                  <a:srgbClr val="000000"/>
                </a:solidFill>
              </a:rPr>
              <a:t>цей</a:t>
            </a:r>
            <a:r>
              <a:rPr lang="ru-RU" dirty="0">
                <a:solidFill>
                  <a:srgbClr val="000000"/>
                </a:solidFill>
              </a:rPr>
              <a:t> вид </a:t>
            </a:r>
            <a:r>
              <a:rPr lang="ru-RU" dirty="0" err="1">
                <a:solidFill>
                  <a:srgbClr val="000000"/>
                </a:solidFill>
              </a:rPr>
              <a:t>реклами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можна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винести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окремо</a:t>
            </a:r>
            <a:r>
              <a:rPr lang="ru-RU" dirty="0">
                <a:solidFill>
                  <a:srgbClr val="000000"/>
                </a:solidFill>
              </a:rPr>
              <a:t>. Суть ремаркетингу в </a:t>
            </a:r>
            <a:r>
              <a:rPr lang="ru-RU" dirty="0" err="1">
                <a:solidFill>
                  <a:srgbClr val="000000"/>
                </a:solidFill>
              </a:rPr>
              <a:t>можливості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відслідковувати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користувачів</a:t>
            </a:r>
            <a:r>
              <a:rPr lang="ru-RU" dirty="0">
                <a:solidFill>
                  <a:srgbClr val="000000"/>
                </a:solidFill>
              </a:rPr>
              <a:t>, </a:t>
            </a:r>
            <a:r>
              <a:rPr lang="ru-RU" dirty="0" err="1">
                <a:solidFill>
                  <a:srgbClr val="000000"/>
                </a:solidFill>
              </a:rPr>
              <a:t>які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відвідали</a:t>
            </a:r>
            <a:r>
              <a:rPr lang="ru-RU" dirty="0">
                <a:solidFill>
                  <a:srgbClr val="000000"/>
                </a:solidFill>
              </a:rPr>
              <a:t> ваш сайт, і </a:t>
            </a:r>
            <a:r>
              <a:rPr lang="ru-RU" dirty="0" err="1">
                <a:solidFill>
                  <a:srgbClr val="000000"/>
                </a:solidFill>
              </a:rPr>
              <a:t>показувати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їм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оголошення</a:t>
            </a:r>
            <a:r>
              <a:rPr lang="ru-RU" dirty="0">
                <a:solidFill>
                  <a:srgbClr val="000000"/>
                </a:solidFill>
              </a:rPr>
              <a:t> повторно, </a:t>
            </a:r>
            <a:r>
              <a:rPr lang="ru-RU" dirty="0" err="1">
                <a:solidFill>
                  <a:srgbClr val="000000"/>
                </a:solidFill>
              </a:rPr>
              <a:t>ніби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нагадуючи</a:t>
            </a:r>
            <a:r>
              <a:rPr lang="ru-RU" dirty="0">
                <a:solidFill>
                  <a:srgbClr val="000000"/>
                </a:solidFill>
              </a:rPr>
              <a:t> про себе.</a:t>
            </a:r>
          </a:p>
        </p:txBody>
      </p:sp>
    </p:spTree>
    <p:extLst>
      <p:ext uri="{BB962C8B-B14F-4D97-AF65-F5344CB8AC3E}">
        <p14:creationId xmlns:p14="http://schemas.microsoft.com/office/powerpoint/2010/main" val="1715438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04AF83C-1D84-428A-8CDD-345A684B7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653" y="634365"/>
            <a:ext cx="5338572" cy="6461760"/>
          </a:xfrm>
        </p:spPr>
        <p:txBody>
          <a:bodyPr>
            <a:normAutofit/>
          </a:bodyPr>
          <a:lstStyle/>
          <a:p>
            <a:pPr algn="just" fontAlgn="base"/>
            <a:r>
              <a:rPr lang="ru-RU" sz="1600" dirty="0"/>
              <a:t>Коли </a:t>
            </a:r>
            <a:r>
              <a:rPr lang="ru-RU" sz="1600" dirty="0" err="1"/>
              <a:t>користувач</a:t>
            </a:r>
            <a:r>
              <a:rPr lang="ru-RU" sz="1600" dirty="0"/>
              <a:t> </a:t>
            </a:r>
            <a:r>
              <a:rPr lang="ru-RU" sz="1600" dirty="0" err="1"/>
              <a:t>відвідує</a:t>
            </a:r>
            <a:r>
              <a:rPr lang="ru-RU" sz="1600" dirty="0"/>
              <a:t> сайт, на </a:t>
            </a:r>
            <a:r>
              <a:rPr lang="ru-RU" sz="1600" dirty="0" err="1"/>
              <a:t>якому</a:t>
            </a:r>
            <a:r>
              <a:rPr lang="ru-RU" sz="1600" dirty="0"/>
              <a:t> </a:t>
            </a:r>
            <a:r>
              <a:rPr lang="ru-RU" sz="1600" dirty="0" err="1"/>
              <a:t>встановлений</a:t>
            </a:r>
            <a:r>
              <a:rPr lang="ru-RU" sz="1600" dirty="0"/>
              <a:t> </a:t>
            </a:r>
            <a:r>
              <a:rPr lang="ru-RU" sz="1600" dirty="0" err="1"/>
              <a:t>спеціальний</a:t>
            </a:r>
            <a:r>
              <a:rPr lang="ru-RU" sz="1600" dirty="0"/>
              <a:t> код ремаркетингу,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ідентифікатор</a:t>
            </a:r>
            <a:r>
              <a:rPr lang="ru-RU" sz="1600" dirty="0"/>
              <a:t> вноситься до </a:t>
            </a:r>
            <a:r>
              <a:rPr lang="ru-RU" sz="1600" dirty="0" err="1"/>
              <a:t>спеціального</a:t>
            </a:r>
            <a:r>
              <a:rPr lang="ru-RU" sz="1600" dirty="0"/>
              <a:t> списку ремаркетингу. </a:t>
            </a:r>
            <a:r>
              <a:rPr lang="ru-RU" sz="1600" dirty="0" err="1"/>
              <a:t>Потім</a:t>
            </a:r>
            <a:r>
              <a:rPr lang="ru-RU" sz="1600" dirty="0"/>
              <a:t> </a:t>
            </a:r>
            <a:r>
              <a:rPr lang="ru-RU" sz="1600" dirty="0" err="1"/>
              <a:t>ви</a:t>
            </a:r>
            <a:r>
              <a:rPr lang="ru-RU" sz="1600" dirty="0"/>
              <a:t> можете </a:t>
            </a:r>
            <a:r>
              <a:rPr lang="ru-RU" sz="1600" dirty="0" err="1"/>
              <a:t>створити</a:t>
            </a:r>
            <a:r>
              <a:rPr lang="ru-RU" sz="1600" dirty="0"/>
              <a:t> </a:t>
            </a:r>
            <a:r>
              <a:rPr lang="ru-RU" sz="1600" dirty="0" err="1"/>
              <a:t>кампанію</a:t>
            </a:r>
            <a:r>
              <a:rPr lang="ru-RU" sz="1600" dirty="0"/>
              <a:t> в </a:t>
            </a:r>
            <a:r>
              <a:rPr lang="en-US" sz="1600" dirty="0"/>
              <a:t>AdWords, </a:t>
            </a:r>
            <a:r>
              <a:rPr lang="ru-RU" sz="1600" dirty="0" err="1"/>
              <a:t>показуючи</a:t>
            </a:r>
            <a:r>
              <a:rPr lang="ru-RU" sz="1600" dirty="0"/>
              <a:t> таким </a:t>
            </a:r>
            <a:r>
              <a:rPr lang="ru-RU" sz="1600" dirty="0" err="1"/>
              <a:t>користувачам</a:t>
            </a:r>
            <a:r>
              <a:rPr lang="ru-RU" sz="1600" dirty="0"/>
              <a:t> </a:t>
            </a:r>
            <a:r>
              <a:rPr lang="ru-RU" sz="1600" dirty="0" err="1"/>
              <a:t>оголошення</a:t>
            </a:r>
            <a:r>
              <a:rPr lang="ru-RU" sz="1600" dirty="0"/>
              <a:t> на </a:t>
            </a:r>
            <a:r>
              <a:rPr lang="ru-RU" sz="1600" dirty="0" err="1"/>
              <a:t>інших</a:t>
            </a:r>
            <a:r>
              <a:rPr lang="ru-RU" sz="1600" dirty="0"/>
              <a:t> сайтах у </a:t>
            </a:r>
            <a:r>
              <a:rPr lang="ru-RU" sz="1600" dirty="0" err="1"/>
              <a:t>медійній</a:t>
            </a:r>
            <a:r>
              <a:rPr lang="ru-RU" sz="1600" dirty="0"/>
              <a:t> </a:t>
            </a:r>
            <a:r>
              <a:rPr lang="ru-RU" sz="1600" dirty="0" err="1"/>
              <a:t>мережі</a:t>
            </a:r>
            <a:r>
              <a:rPr lang="ru-RU" sz="1600" dirty="0"/>
              <a:t>.</a:t>
            </a:r>
          </a:p>
          <a:p>
            <a:pPr algn="just" fontAlgn="base"/>
            <a:r>
              <a:rPr lang="ru-RU" sz="1600" dirty="0" err="1"/>
              <a:t>Простий</a:t>
            </a:r>
            <a:r>
              <a:rPr lang="ru-RU" sz="1600" dirty="0"/>
              <a:t> приклад: </a:t>
            </a:r>
            <a:r>
              <a:rPr lang="ru-RU" sz="1600" dirty="0" err="1"/>
              <a:t>якщо</a:t>
            </a:r>
            <a:r>
              <a:rPr lang="ru-RU" sz="1600" dirty="0"/>
              <a:t> </a:t>
            </a:r>
            <a:r>
              <a:rPr lang="ru-RU" sz="1600" dirty="0" err="1">
                <a:hlinkClick r:id="rId2"/>
              </a:rPr>
              <a:t>показник</a:t>
            </a:r>
            <a:r>
              <a:rPr lang="ru-RU" sz="1600" dirty="0">
                <a:hlinkClick r:id="rId2"/>
              </a:rPr>
              <a:t> </a:t>
            </a:r>
            <a:r>
              <a:rPr lang="ru-RU" sz="1600" dirty="0" err="1">
                <a:hlinkClick r:id="rId2"/>
              </a:rPr>
              <a:t>конверсії</a:t>
            </a:r>
            <a:r>
              <a:rPr lang="ru-RU" sz="1600" dirty="0"/>
              <a:t> на </a:t>
            </a:r>
            <a:r>
              <a:rPr lang="ru-RU" sz="1600" dirty="0" err="1"/>
              <a:t>вашому</a:t>
            </a:r>
            <a:r>
              <a:rPr lang="ru-RU" sz="1600" dirty="0"/>
              <a:t> </a:t>
            </a:r>
            <a:r>
              <a:rPr lang="ru-RU" sz="1600" dirty="0" err="1"/>
              <a:t>сайті</a:t>
            </a:r>
            <a:r>
              <a:rPr lang="ru-RU" sz="1600" dirty="0"/>
              <a:t> 1 %,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означає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99 % </a:t>
            </a:r>
            <a:r>
              <a:rPr lang="ru-RU" sz="1600" dirty="0" err="1"/>
              <a:t>відвідувачів</a:t>
            </a:r>
            <a:r>
              <a:rPr lang="ru-RU" sz="1600" dirty="0"/>
              <a:t> сайту </a:t>
            </a:r>
            <a:r>
              <a:rPr lang="ru-RU" sz="1600" dirty="0" err="1"/>
              <a:t>залишає</a:t>
            </a:r>
            <a:r>
              <a:rPr lang="ru-RU" sz="1600" dirty="0"/>
              <a:t> </a:t>
            </a:r>
            <a:r>
              <a:rPr lang="ru-RU" sz="1600" dirty="0" err="1"/>
              <a:t>його</a:t>
            </a:r>
            <a:r>
              <a:rPr lang="ru-RU" sz="1600" dirty="0"/>
              <a:t> з </a:t>
            </a:r>
            <a:r>
              <a:rPr lang="ru-RU" sz="1600" dirty="0" err="1"/>
              <a:t>якихось</a:t>
            </a:r>
            <a:r>
              <a:rPr lang="ru-RU" sz="1600" dirty="0"/>
              <a:t> причин, так і не </a:t>
            </a:r>
            <a:r>
              <a:rPr lang="ru-RU" sz="1600" dirty="0" err="1"/>
              <a:t>здійснивши</a:t>
            </a:r>
            <a:r>
              <a:rPr lang="ru-RU" sz="1600" dirty="0"/>
              <a:t> </a:t>
            </a:r>
            <a:r>
              <a:rPr lang="ru-RU" sz="1600" dirty="0" err="1"/>
              <a:t>купівлі</a:t>
            </a:r>
            <a:r>
              <a:rPr lang="ru-RU" sz="1600" dirty="0"/>
              <a:t> </a:t>
            </a:r>
            <a:r>
              <a:rPr lang="ru-RU" sz="1600" dirty="0" err="1"/>
              <a:t>чи</a:t>
            </a:r>
            <a:r>
              <a:rPr lang="ru-RU" sz="1600" dirty="0"/>
              <a:t> </a:t>
            </a:r>
            <a:r>
              <a:rPr lang="ru-RU" sz="1600" dirty="0" err="1"/>
              <a:t>іншої</a:t>
            </a:r>
            <a:r>
              <a:rPr lang="ru-RU" sz="1600" dirty="0"/>
              <a:t> </a:t>
            </a:r>
            <a:r>
              <a:rPr lang="ru-RU" sz="1600" dirty="0" err="1"/>
              <a:t>конверсійної</a:t>
            </a:r>
            <a:r>
              <a:rPr lang="ru-RU" sz="1600" dirty="0"/>
              <a:t> </a:t>
            </a:r>
            <a:r>
              <a:rPr lang="ru-RU" sz="1600" dirty="0" err="1"/>
              <a:t>дії</a:t>
            </a:r>
            <a:r>
              <a:rPr lang="ru-RU" sz="1600" dirty="0"/>
              <a:t>. За </a:t>
            </a:r>
            <a:r>
              <a:rPr lang="ru-RU" sz="1600" dirty="0" err="1"/>
              <a:t>допомогою</a:t>
            </a:r>
            <a:r>
              <a:rPr lang="ru-RU" sz="1600" dirty="0"/>
              <a:t> </a:t>
            </a:r>
            <a:r>
              <a:rPr lang="ru-RU" sz="1600" dirty="0" err="1"/>
              <a:t>класичного</a:t>
            </a:r>
            <a:r>
              <a:rPr lang="ru-RU" sz="1600" dirty="0"/>
              <a:t> ремаркетингу </a:t>
            </a:r>
            <a:r>
              <a:rPr lang="ru-RU" sz="1600" dirty="0" err="1"/>
              <a:t>ви</a:t>
            </a:r>
            <a:r>
              <a:rPr lang="ru-RU" sz="1600" dirty="0"/>
              <a:t> можете </a:t>
            </a:r>
            <a:r>
              <a:rPr lang="ru-RU" sz="1600" dirty="0" err="1"/>
              <a:t>знову</a:t>
            </a:r>
            <a:r>
              <a:rPr lang="ru-RU" sz="1600" dirty="0"/>
              <a:t> </a:t>
            </a:r>
            <a:r>
              <a:rPr lang="ru-RU" sz="1600" dirty="0" err="1"/>
              <a:t>нагадати</a:t>
            </a:r>
            <a:r>
              <a:rPr lang="ru-RU" sz="1600" dirty="0"/>
              <a:t> </a:t>
            </a:r>
            <a:r>
              <a:rPr lang="ru-RU" sz="1600" dirty="0" err="1"/>
              <a:t>їм</a:t>
            </a:r>
            <a:r>
              <a:rPr lang="ru-RU" sz="1600" dirty="0"/>
              <a:t> про себе і, </a:t>
            </a:r>
            <a:r>
              <a:rPr lang="ru-RU" sz="1600" dirty="0" err="1"/>
              <a:t>цілком</a:t>
            </a:r>
            <a:r>
              <a:rPr lang="ru-RU" sz="1600" dirty="0"/>
              <a:t> </a:t>
            </a:r>
            <a:r>
              <a:rPr lang="ru-RU" sz="1600" dirty="0" err="1"/>
              <a:t>ймовірно</a:t>
            </a:r>
            <a:r>
              <a:rPr lang="ru-RU" sz="1600" dirty="0"/>
              <a:t>, </a:t>
            </a:r>
            <a:r>
              <a:rPr lang="ru-RU" sz="1600" dirty="0" err="1"/>
              <a:t>підштовхнути</a:t>
            </a:r>
            <a:r>
              <a:rPr lang="ru-RU" sz="1600" dirty="0"/>
              <a:t> до </a:t>
            </a:r>
            <a:r>
              <a:rPr lang="ru-RU" sz="1600" dirty="0" err="1"/>
              <a:t>зміни</a:t>
            </a:r>
            <a:r>
              <a:rPr lang="ru-RU" sz="1600" dirty="0"/>
              <a:t> </a:t>
            </a:r>
            <a:r>
              <a:rPr lang="ru-RU" sz="1600" dirty="0" err="1"/>
              <a:t>свого</a:t>
            </a:r>
            <a:r>
              <a:rPr lang="ru-RU" sz="1600" dirty="0"/>
              <a:t> </a:t>
            </a:r>
            <a:r>
              <a:rPr lang="ru-RU" sz="1600" dirty="0" err="1"/>
              <a:t>рішення</a:t>
            </a:r>
            <a:r>
              <a:rPr lang="ru-RU" sz="1600" dirty="0"/>
              <a:t>.</a:t>
            </a:r>
          </a:p>
          <a:p>
            <a:pPr algn="just" fontAlgn="base"/>
            <a:r>
              <a:rPr lang="en-US" sz="1600" dirty="0"/>
              <a:t>Google </a:t>
            </a:r>
            <a:r>
              <a:rPr lang="ru-RU" sz="1600" dirty="0" err="1"/>
              <a:t>постійно</a:t>
            </a:r>
            <a:r>
              <a:rPr lang="ru-RU" sz="1600" dirty="0"/>
              <a:t> </a:t>
            </a:r>
            <a:r>
              <a:rPr lang="ru-RU" sz="1600" dirty="0" err="1"/>
              <a:t>покращує</a:t>
            </a:r>
            <a:r>
              <a:rPr lang="ru-RU" sz="1600" dirty="0"/>
              <a:t> </a:t>
            </a:r>
            <a:r>
              <a:rPr lang="ru-RU" sz="1600" dirty="0" err="1"/>
              <a:t>свої</a:t>
            </a:r>
            <a:r>
              <a:rPr lang="ru-RU" sz="1600" dirty="0"/>
              <a:t> </a:t>
            </a:r>
            <a:r>
              <a:rPr lang="ru-RU" sz="1600" dirty="0" err="1"/>
              <a:t>технології</a:t>
            </a:r>
            <a:r>
              <a:rPr lang="ru-RU" sz="1600" dirty="0"/>
              <a:t> </a:t>
            </a:r>
            <a:r>
              <a:rPr lang="ru-RU" sz="1600" dirty="0" err="1"/>
              <a:t>відстеження</a:t>
            </a:r>
            <a:r>
              <a:rPr lang="ru-RU" sz="1600" dirty="0"/>
              <a:t> </a:t>
            </a:r>
            <a:r>
              <a:rPr lang="ru-RU" sz="1600" dirty="0" err="1"/>
              <a:t>поведінки</a:t>
            </a:r>
            <a:r>
              <a:rPr lang="ru-RU" sz="1600" dirty="0"/>
              <a:t> </a:t>
            </a:r>
            <a:r>
              <a:rPr lang="ru-RU" sz="1600" dirty="0" err="1"/>
              <a:t>користувачів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відкриває</a:t>
            </a:r>
            <a:r>
              <a:rPr lang="ru-RU" sz="1600" dirty="0"/>
              <a:t> </a:t>
            </a:r>
            <a:r>
              <a:rPr lang="ru-RU" sz="1600" dirty="0" err="1"/>
              <a:t>ще</a:t>
            </a:r>
            <a:r>
              <a:rPr lang="ru-RU" sz="1600" dirty="0"/>
              <a:t> </a:t>
            </a:r>
            <a:r>
              <a:rPr lang="ru-RU" sz="1600" dirty="0" err="1"/>
              <a:t>більші</a:t>
            </a:r>
            <a:r>
              <a:rPr lang="ru-RU" sz="1600" dirty="0"/>
              <a:t> </a:t>
            </a:r>
            <a:r>
              <a:rPr lang="ru-RU" sz="1600" dirty="0" err="1"/>
              <a:t>можливості</a:t>
            </a:r>
            <a:r>
              <a:rPr lang="ru-RU" sz="1600" dirty="0"/>
              <a:t> для </a:t>
            </a:r>
            <a:r>
              <a:rPr lang="ru-RU" sz="1600" dirty="0" err="1"/>
              <a:t>проведення</a:t>
            </a:r>
            <a:r>
              <a:rPr lang="ru-RU" sz="1600" dirty="0"/>
              <a:t> </a:t>
            </a:r>
            <a:r>
              <a:rPr lang="ru-RU" sz="1600" dirty="0" err="1"/>
              <a:t>рекламних</a:t>
            </a:r>
            <a:r>
              <a:rPr lang="ru-RU" sz="1600" dirty="0"/>
              <a:t> </a:t>
            </a:r>
            <a:r>
              <a:rPr lang="ru-RU" sz="1600" dirty="0" err="1"/>
              <a:t>кампаній</a:t>
            </a:r>
            <a:r>
              <a:rPr lang="ru-RU" sz="1600" dirty="0"/>
              <a:t>. </a:t>
            </a:r>
            <a:r>
              <a:rPr lang="ru-RU" sz="1600" dirty="0" err="1"/>
              <a:t>Однак</a:t>
            </a:r>
            <a:r>
              <a:rPr lang="ru-RU" sz="1600" dirty="0"/>
              <a:t> </a:t>
            </a:r>
            <a:r>
              <a:rPr lang="ru-RU" sz="1600" dirty="0" err="1"/>
              <a:t>існує</a:t>
            </a:r>
            <a:r>
              <a:rPr lang="ru-RU" sz="1600" dirty="0"/>
              <a:t> в </a:t>
            </a:r>
            <a:r>
              <a:rPr lang="ru-RU" sz="1600" dirty="0" err="1"/>
              <a:t>класичному</a:t>
            </a:r>
            <a:r>
              <a:rPr lang="ru-RU" sz="1600" dirty="0"/>
              <a:t> ремаркетингу й </a:t>
            </a:r>
            <a:r>
              <a:rPr lang="ru-RU" sz="1600" dirty="0" err="1"/>
              <a:t>такий</a:t>
            </a:r>
            <a:r>
              <a:rPr lang="ru-RU" sz="1600" dirty="0"/>
              <a:t> </a:t>
            </a:r>
            <a:r>
              <a:rPr lang="ru-RU" sz="1600" dirty="0" err="1"/>
              <a:t>недолік</a:t>
            </a:r>
            <a:r>
              <a:rPr lang="ru-RU" sz="1600" dirty="0"/>
              <a:t> — </a:t>
            </a:r>
            <a:r>
              <a:rPr lang="ru-RU" sz="1600" dirty="0" err="1"/>
              <a:t>користувачі</a:t>
            </a:r>
            <a:r>
              <a:rPr lang="ru-RU" sz="1600" dirty="0"/>
              <a:t> </a:t>
            </a:r>
            <a:r>
              <a:rPr lang="ru-RU" sz="1600" dirty="0" err="1"/>
              <a:t>можуть</a:t>
            </a:r>
            <a:r>
              <a:rPr lang="ru-RU" sz="1600" dirty="0"/>
              <a:t> </a:t>
            </a:r>
            <a:r>
              <a:rPr lang="ru-RU" sz="1600" dirty="0" err="1"/>
              <a:t>бачити</a:t>
            </a:r>
            <a:r>
              <a:rPr lang="ru-RU" sz="1600" dirty="0"/>
              <a:t> рекламу </a:t>
            </a:r>
            <a:r>
              <a:rPr lang="ru-RU" sz="1600" dirty="0" err="1"/>
              <a:t>однієї</a:t>
            </a:r>
            <a:r>
              <a:rPr lang="ru-RU" sz="1600" dirty="0"/>
              <a:t> й </a:t>
            </a:r>
            <a:r>
              <a:rPr lang="ru-RU" sz="1600" dirty="0" err="1"/>
              <a:t>тієї</a:t>
            </a:r>
            <a:r>
              <a:rPr lang="ru-RU" sz="1600" dirty="0"/>
              <a:t> ж </a:t>
            </a:r>
            <a:r>
              <a:rPr lang="ru-RU" sz="1600" dirty="0" err="1"/>
              <a:t>компанії</a:t>
            </a:r>
            <a:r>
              <a:rPr lang="ru-RU" sz="1600" dirty="0"/>
              <a:t> </a:t>
            </a:r>
            <a:r>
              <a:rPr lang="ru-RU" sz="1600" dirty="0" err="1"/>
              <a:t>знову</a:t>
            </a:r>
            <a:r>
              <a:rPr lang="ru-RU" sz="1600" dirty="0"/>
              <a:t> і </a:t>
            </a:r>
            <a:r>
              <a:rPr lang="ru-RU" sz="1600" dirty="0" err="1"/>
              <a:t>знову</a:t>
            </a:r>
            <a:r>
              <a:rPr lang="ru-RU" sz="1600" dirty="0"/>
              <a:t>, </a:t>
            </a:r>
            <a:r>
              <a:rPr lang="ru-RU" sz="1600" dirty="0" err="1"/>
              <a:t>незалежно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того, </a:t>
            </a:r>
            <a:r>
              <a:rPr lang="ru-RU" sz="1600" dirty="0" err="1"/>
              <a:t>зацікавлені</a:t>
            </a:r>
            <a:r>
              <a:rPr lang="ru-RU" sz="1600" dirty="0"/>
              <a:t> вони в </a:t>
            </a:r>
            <a:r>
              <a:rPr lang="ru-RU" sz="1600" dirty="0" err="1"/>
              <a:t>цій</a:t>
            </a:r>
            <a:r>
              <a:rPr lang="ru-RU" sz="1600" dirty="0"/>
              <a:t> </a:t>
            </a:r>
            <a:r>
              <a:rPr lang="ru-RU" sz="1600" dirty="0" err="1"/>
              <a:t>пропозиції</a:t>
            </a:r>
            <a:r>
              <a:rPr lang="ru-RU" sz="1600" dirty="0"/>
              <a:t> </a:t>
            </a:r>
            <a:r>
              <a:rPr lang="ru-RU" sz="1600" dirty="0" err="1"/>
              <a:t>чи</a:t>
            </a:r>
            <a:r>
              <a:rPr lang="ru-RU" sz="1600" dirty="0"/>
              <a:t> </a:t>
            </a:r>
            <a:r>
              <a:rPr lang="ru-RU" sz="1600" dirty="0" err="1"/>
              <a:t>ні</a:t>
            </a:r>
            <a:r>
              <a:rPr lang="ru-RU" sz="1600" dirty="0"/>
              <a:t>.</a:t>
            </a:r>
          </a:p>
          <a:p>
            <a:pPr algn="just" fontAlgn="base"/>
            <a:r>
              <a:rPr lang="ru-RU" sz="1600" dirty="0"/>
              <a:t>А от </a:t>
            </a:r>
            <a:r>
              <a:rPr lang="ru-RU" sz="1600" dirty="0" err="1"/>
              <a:t>динамічний</a:t>
            </a:r>
            <a:r>
              <a:rPr lang="ru-RU" sz="1600" dirty="0"/>
              <a:t> ремаркетинг усе ж </a:t>
            </a:r>
            <a:r>
              <a:rPr lang="ru-RU" sz="1600" dirty="0" err="1"/>
              <a:t>налаштований</a:t>
            </a:r>
            <a:r>
              <a:rPr lang="ru-RU" sz="1600" dirty="0"/>
              <a:t> на те, </a:t>
            </a:r>
            <a:r>
              <a:rPr lang="ru-RU" sz="1600" dirty="0" err="1"/>
              <a:t>щоби</a:t>
            </a:r>
            <a:r>
              <a:rPr lang="ru-RU" sz="1600" dirty="0"/>
              <a:t> </a:t>
            </a:r>
            <a:r>
              <a:rPr lang="ru-RU" sz="1600" dirty="0" err="1"/>
              <a:t>користувачу</a:t>
            </a:r>
            <a:r>
              <a:rPr lang="ru-RU" sz="1600" dirty="0"/>
              <a:t> </a:t>
            </a:r>
            <a:r>
              <a:rPr lang="ru-RU" sz="1600" dirty="0" err="1"/>
              <a:t>залежно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переглянутих</a:t>
            </a:r>
            <a:r>
              <a:rPr lang="ru-RU" sz="1600" dirty="0"/>
              <a:t> </a:t>
            </a:r>
            <a:r>
              <a:rPr lang="ru-RU" sz="1600" dirty="0" err="1"/>
              <a:t>товарів</a:t>
            </a:r>
            <a:r>
              <a:rPr lang="ru-RU" sz="1600" dirty="0"/>
              <a:t> </a:t>
            </a:r>
            <a:r>
              <a:rPr lang="ru-RU" sz="1600" dirty="0" err="1"/>
              <a:t>генерувалося</a:t>
            </a:r>
            <a:r>
              <a:rPr lang="ru-RU" sz="1600" dirty="0"/>
              <a:t> </a:t>
            </a:r>
            <a:r>
              <a:rPr lang="ru-RU" sz="1600" dirty="0" err="1"/>
              <a:t>індивідуальне</a:t>
            </a:r>
            <a:r>
              <a:rPr lang="ru-RU" sz="1600" dirty="0"/>
              <a:t> </a:t>
            </a:r>
            <a:r>
              <a:rPr lang="ru-RU" sz="1600" dirty="0" err="1"/>
              <a:t>оголошення</a:t>
            </a:r>
            <a:r>
              <a:rPr lang="ru-RU" sz="1600" dirty="0"/>
              <a:t>. </a:t>
            </a:r>
            <a:r>
              <a:rPr lang="ru-RU" sz="1600" dirty="0" err="1"/>
              <a:t>Завдяки</a:t>
            </a:r>
            <a:r>
              <a:rPr lang="ru-RU" sz="1600" dirty="0"/>
              <a:t> </a:t>
            </a:r>
            <a:r>
              <a:rPr lang="ru-RU" sz="1600" dirty="0" err="1"/>
              <a:t>цьому</a:t>
            </a:r>
            <a:r>
              <a:rPr lang="ru-RU" sz="1600" dirty="0"/>
              <a:t> </a:t>
            </a:r>
            <a:r>
              <a:rPr lang="ru-RU" sz="1600" dirty="0" err="1"/>
              <a:t>вдається</a:t>
            </a:r>
            <a:r>
              <a:rPr lang="ru-RU" sz="1600" dirty="0"/>
              <a:t> </a:t>
            </a:r>
            <a:r>
              <a:rPr lang="ru-RU" sz="1600" dirty="0" err="1"/>
              <a:t>збільшити</a:t>
            </a:r>
            <a:r>
              <a:rPr lang="ru-RU" sz="1600" dirty="0"/>
              <a:t> </a:t>
            </a:r>
            <a:r>
              <a:rPr lang="ru-RU" sz="1600" dirty="0" err="1"/>
              <a:t>конверсії</a:t>
            </a:r>
            <a:r>
              <a:rPr lang="ru-RU" sz="1600" dirty="0"/>
              <a:t> практично </a:t>
            </a:r>
            <a:r>
              <a:rPr lang="ru-RU" sz="1600" dirty="0" err="1"/>
              <a:t>вдвічі</a:t>
            </a:r>
            <a:r>
              <a:rPr lang="ru-RU" sz="1600" dirty="0"/>
              <a:t>.</a:t>
            </a:r>
          </a:p>
          <a:p>
            <a:pPr algn="just"/>
            <a:endParaRPr lang="ru-RU" sz="1600" dirty="0"/>
          </a:p>
        </p:txBody>
      </p:sp>
      <p:pic>
        <p:nvPicPr>
          <p:cNvPr id="12290" name="Picture 2" descr="Конверсия интернет магазина, как измерять и увеличить конверсию в  интернет-магазине">
            <a:extLst>
              <a:ext uri="{FF2B5EF4-FFF2-40B4-BE49-F238E27FC236}">
                <a16:creationId xmlns:a16="http://schemas.microsoft.com/office/drawing/2014/main" id="{4EB4F05F-139C-4187-856B-1D3B94002E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4" r="20766" b="1"/>
          <a:stretch/>
        </p:blipFill>
        <p:spPr bwMode="auto">
          <a:xfrm>
            <a:off x="6979922" y="1076325"/>
            <a:ext cx="4526278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258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671102-5914-4141-AA19-3F91141FA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>
            <a:normAutofit/>
          </a:bodyPr>
          <a:lstStyle/>
          <a:p>
            <a:r>
              <a:rPr lang="ru-RU" sz="2200" b="1"/>
              <a:t>МЕДІЙНА (БАНЕРНА) РЕКЛАМА В ІНТЕРНЕТІ</a:t>
            </a:r>
            <a:br>
              <a:rPr lang="ru-RU" sz="2200" b="1"/>
            </a:br>
            <a:endParaRPr lang="ru-RU" sz="22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8A15F2-4CF3-422F-8931-B4402884C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370" y="3429000"/>
            <a:ext cx="10887980" cy="4779645"/>
          </a:xfrm>
        </p:spPr>
        <p:txBody>
          <a:bodyPr>
            <a:normAutofit/>
          </a:bodyPr>
          <a:lstStyle/>
          <a:p>
            <a:pPr algn="just" fontAlgn="base"/>
            <a:r>
              <a:rPr lang="ru-RU" sz="1600" dirty="0" err="1"/>
              <a:t>Медійну</a:t>
            </a:r>
            <a:r>
              <a:rPr lang="ru-RU" sz="1600" dirty="0"/>
              <a:t> рекламу </a:t>
            </a:r>
            <a:r>
              <a:rPr lang="ru-RU" sz="1600" dirty="0" err="1"/>
              <a:t>можна</a:t>
            </a:r>
            <a:r>
              <a:rPr lang="ru-RU" sz="1600" dirty="0"/>
              <a:t> </a:t>
            </a:r>
            <a:r>
              <a:rPr lang="ru-RU" sz="1600" dirty="0" err="1"/>
              <a:t>розміщувати</a:t>
            </a:r>
            <a:r>
              <a:rPr lang="ru-RU" sz="1600" dirty="0"/>
              <a:t> за </a:t>
            </a:r>
            <a:r>
              <a:rPr lang="ru-RU" sz="1600" dirty="0" err="1"/>
              <a:t>допомогою</a:t>
            </a:r>
            <a:r>
              <a:rPr lang="ru-RU" sz="1600" dirty="0"/>
              <a:t> </a:t>
            </a:r>
            <a:r>
              <a:rPr lang="en-US" sz="1600" dirty="0"/>
              <a:t>Google AdWords, </a:t>
            </a:r>
            <a:r>
              <a:rPr lang="ru-RU" sz="1600" dirty="0" err="1"/>
              <a:t>який</a:t>
            </a:r>
            <a:r>
              <a:rPr lang="ru-RU" sz="1600" dirty="0"/>
              <a:t> </a:t>
            </a:r>
            <a:r>
              <a:rPr lang="ru-RU" sz="1600" dirty="0" err="1"/>
              <a:t>надає</a:t>
            </a:r>
            <a:r>
              <a:rPr lang="ru-RU" sz="1600" dirty="0"/>
              <a:t> для </a:t>
            </a:r>
            <a:r>
              <a:rPr lang="ru-RU" sz="1600" dirty="0" err="1"/>
              <a:t>цього</a:t>
            </a:r>
            <a:r>
              <a:rPr lang="ru-RU" sz="1600" dirty="0"/>
              <a:t> </a:t>
            </a:r>
            <a:r>
              <a:rPr lang="ru-RU" sz="1600" dirty="0" err="1"/>
              <a:t>всі</a:t>
            </a:r>
            <a:r>
              <a:rPr lang="ru-RU" sz="1600" dirty="0"/>
              <a:t> </a:t>
            </a:r>
            <a:r>
              <a:rPr lang="ru-RU" sz="1600" dirty="0" err="1"/>
              <a:t>необхідні</a:t>
            </a:r>
            <a:r>
              <a:rPr lang="ru-RU" sz="1600" dirty="0"/>
              <a:t> </a:t>
            </a:r>
            <a:r>
              <a:rPr lang="ru-RU" sz="1600" dirty="0" err="1"/>
              <a:t>можливості</a:t>
            </a:r>
            <a:r>
              <a:rPr lang="ru-RU" sz="1600" dirty="0"/>
              <a:t>, а </a:t>
            </a:r>
            <a:r>
              <a:rPr lang="ru-RU" sz="1600" dirty="0" err="1"/>
              <a:t>також</a:t>
            </a:r>
            <a:r>
              <a:rPr lang="ru-RU" sz="1600" dirty="0"/>
              <a:t> </a:t>
            </a:r>
            <a:r>
              <a:rPr lang="ru-RU" sz="1600" dirty="0" err="1"/>
              <a:t>майданчики</a:t>
            </a:r>
            <a:r>
              <a:rPr lang="ru-RU" sz="1600" dirty="0"/>
              <a:t> у </a:t>
            </a:r>
            <a:r>
              <a:rPr lang="ru-RU" sz="1600" dirty="0" err="1"/>
              <a:t>вигляді</a:t>
            </a:r>
            <a:r>
              <a:rPr lang="ru-RU" sz="1600" dirty="0"/>
              <a:t> </a:t>
            </a:r>
            <a:r>
              <a:rPr lang="ru-RU" sz="1600" dirty="0" err="1"/>
              <a:t>сайтів-учасників</a:t>
            </a:r>
            <a:r>
              <a:rPr lang="ru-RU" sz="1600" dirty="0"/>
              <a:t> </a:t>
            </a:r>
            <a:r>
              <a:rPr lang="ru-RU" sz="1600" dirty="0" err="1"/>
              <a:t>партнерської</a:t>
            </a:r>
            <a:r>
              <a:rPr lang="ru-RU" sz="1600" dirty="0"/>
              <a:t> </a:t>
            </a:r>
            <a:r>
              <a:rPr lang="ru-RU" sz="1600" dirty="0" err="1"/>
              <a:t>мережі</a:t>
            </a:r>
            <a:r>
              <a:rPr lang="ru-RU" sz="1600" dirty="0"/>
              <a:t>. </a:t>
            </a:r>
            <a:r>
              <a:rPr lang="ru-RU" sz="1600" dirty="0" err="1"/>
              <a:t>Крім</a:t>
            </a:r>
            <a:r>
              <a:rPr lang="ru-RU" sz="1600" dirty="0"/>
              <a:t> того, </a:t>
            </a:r>
            <a:r>
              <a:rPr lang="ru-RU" sz="1600" dirty="0" err="1"/>
              <a:t>можна</a:t>
            </a:r>
            <a:r>
              <a:rPr lang="ru-RU" sz="1600" dirty="0"/>
              <a:t> </a:t>
            </a:r>
            <a:r>
              <a:rPr lang="ru-RU" sz="1600" dirty="0" err="1"/>
              <a:t>домовлятися</a:t>
            </a:r>
            <a:r>
              <a:rPr lang="ru-RU" sz="1600" dirty="0"/>
              <a:t> про </a:t>
            </a:r>
            <a:r>
              <a:rPr lang="ru-RU" sz="1600" dirty="0" err="1"/>
              <a:t>розміщення</a:t>
            </a:r>
            <a:r>
              <a:rPr lang="ru-RU" sz="1600" dirty="0"/>
              <a:t> </a:t>
            </a:r>
            <a:r>
              <a:rPr lang="ru-RU" sz="1600" dirty="0" err="1"/>
              <a:t>безпосередньо</a:t>
            </a:r>
            <a:r>
              <a:rPr lang="ru-RU" sz="1600" dirty="0"/>
              <a:t> з </a:t>
            </a:r>
            <a:r>
              <a:rPr lang="ru-RU" sz="1600" dirty="0" err="1"/>
              <a:t>власниками</a:t>
            </a:r>
            <a:r>
              <a:rPr lang="ru-RU" sz="1600" dirty="0"/>
              <a:t> </a:t>
            </a:r>
            <a:r>
              <a:rPr lang="ru-RU" sz="1600" dirty="0" err="1"/>
              <a:t>цікавих</a:t>
            </a:r>
            <a:r>
              <a:rPr lang="ru-RU" sz="1600" dirty="0"/>
              <a:t> для вас </a:t>
            </a:r>
            <a:r>
              <a:rPr lang="ru-RU" sz="1600" dirty="0" err="1"/>
              <a:t>ресурсів</a:t>
            </a:r>
            <a:r>
              <a:rPr lang="ru-RU" sz="1600" dirty="0"/>
              <a:t>, а </a:t>
            </a:r>
            <a:r>
              <a:rPr lang="ru-RU" sz="1600" dirty="0" err="1"/>
              <a:t>створення</a:t>
            </a:r>
            <a:r>
              <a:rPr lang="ru-RU" sz="1600" dirty="0"/>
              <a:t> </a:t>
            </a:r>
            <a:r>
              <a:rPr lang="ru-RU" sz="1600" dirty="0" err="1"/>
              <a:t>банерів</a:t>
            </a:r>
            <a:r>
              <a:rPr lang="ru-RU" sz="1600" dirty="0"/>
              <a:t> </a:t>
            </a:r>
            <a:r>
              <a:rPr lang="ru-RU" sz="1600" dirty="0" err="1"/>
              <a:t>замовляти</a:t>
            </a:r>
            <a:r>
              <a:rPr lang="ru-RU" sz="1600" dirty="0"/>
              <a:t> у </a:t>
            </a:r>
            <a:r>
              <a:rPr lang="ru-RU" sz="1600" dirty="0" err="1"/>
              <a:t>фахівців</a:t>
            </a:r>
            <a:r>
              <a:rPr lang="ru-RU" sz="1600" dirty="0"/>
              <a:t> </a:t>
            </a:r>
            <a:r>
              <a:rPr lang="ru-RU" sz="1600" dirty="0" err="1"/>
              <a:t>із</a:t>
            </a:r>
            <a:r>
              <a:rPr lang="ru-RU" sz="1600" dirty="0"/>
              <a:t> веб-дизайну.</a:t>
            </a:r>
          </a:p>
          <a:p>
            <a:pPr algn="just" fontAlgn="base"/>
            <a:r>
              <a:rPr lang="ru-RU" sz="1600" dirty="0"/>
              <a:t>Основною схемою оплати, яка </a:t>
            </a:r>
            <a:r>
              <a:rPr lang="ru-RU" sz="1600" dirty="0" err="1"/>
              <a:t>використовується</a:t>
            </a:r>
            <a:r>
              <a:rPr lang="ru-RU" sz="1600" dirty="0"/>
              <a:t> в </a:t>
            </a:r>
            <a:r>
              <a:rPr lang="ru-RU" sz="1600" dirty="0" err="1"/>
              <a:t>банерній</a:t>
            </a:r>
            <a:r>
              <a:rPr lang="ru-RU" sz="1600" dirty="0"/>
              <a:t> </a:t>
            </a:r>
            <a:r>
              <a:rPr lang="ru-RU" sz="1600" dirty="0" err="1"/>
              <a:t>рекламі</a:t>
            </a:r>
            <a:r>
              <a:rPr lang="ru-RU" sz="1600" dirty="0"/>
              <a:t>, є </a:t>
            </a:r>
            <a:r>
              <a:rPr lang="en-US" sz="1600" dirty="0"/>
              <a:t>CPM — </a:t>
            </a:r>
            <a:r>
              <a:rPr lang="ru-RU" sz="1600" dirty="0"/>
              <a:t>оплата за </a:t>
            </a:r>
            <a:r>
              <a:rPr lang="ru-RU" sz="1600" dirty="0" err="1"/>
              <a:t>тисячу</a:t>
            </a:r>
            <a:r>
              <a:rPr lang="ru-RU" sz="1600" dirty="0"/>
              <a:t> </a:t>
            </a:r>
            <a:r>
              <a:rPr lang="ru-RU" sz="1600" dirty="0" err="1"/>
              <a:t>показів</a:t>
            </a:r>
            <a:r>
              <a:rPr lang="ru-RU" sz="1600" dirty="0"/>
              <a:t> (в </a:t>
            </a:r>
            <a:r>
              <a:rPr lang="en-US" sz="1600" dirty="0"/>
              <a:t>Google AdWords — </a:t>
            </a:r>
            <a:r>
              <a:rPr lang="ru-RU" sz="1600" dirty="0"/>
              <a:t>оплата за </a:t>
            </a:r>
            <a:r>
              <a:rPr lang="ru-RU" sz="1600" dirty="0" err="1"/>
              <a:t>клік</a:t>
            </a:r>
            <a:r>
              <a:rPr lang="ru-RU" sz="1600" dirty="0"/>
              <a:t>). З одного боку,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може</a:t>
            </a:r>
            <a:r>
              <a:rPr lang="ru-RU" sz="1600" dirty="0"/>
              <a:t> </a:t>
            </a:r>
            <a:r>
              <a:rPr lang="ru-RU" sz="1600" dirty="0" err="1"/>
              <a:t>здатися</a:t>
            </a:r>
            <a:r>
              <a:rPr lang="ru-RU" sz="1600" dirty="0"/>
              <a:t> </a:t>
            </a:r>
            <a:r>
              <a:rPr lang="ru-RU" sz="1600" dirty="0" err="1"/>
              <a:t>невигідним</a:t>
            </a:r>
            <a:r>
              <a:rPr lang="ru-RU" sz="1600" dirty="0"/>
              <a:t>, </a:t>
            </a:r>
            <a:r>
              <a:rPr lang="ru-RU" sz="1600" dirty="0" err="1"/>
              <a:t>бо</a:t>
            </a:r>
            <a:r>
              <a:rPr lang="ru-RU" sz="1600" dirty="0"/>
              <a:t> </a:t>
            </a:r>
            <a:r>
              <a:rPr lang="ru-RU" sz="1600" dirty="0" err="1"/>
              <a:t>рекламодавець</a:t>
            </a:r>
            <a:r>
              <a:rPr lang="ru-RU" sz="1600" dirty="0"/>
              <a:t> платить за </a:t>
            </a:r>
            <a:r>
              <a:rPr lang="ru-RU" sz="1600" dirty="0" err="1"/>
              <a:t>покази</a:t>
            </a:r>
            <a:r>
              <a:rPr lang="ru-RU" sz="1600" dirty="0"/>
              <a:t>, </a:t>
            </a:r>
            <a:r>
              <a:rPr lang="ru-RU" sz="1600" dirty="0" err="1"/>
              <a:t>ефект</a:t>
            </a:r>
            <a:r>
              <a:rPr lang="ru-RU" sz="1600" dirty="0"/>
              <a:t> </a:t>
            </a:r>
            <a:r>
              <a:rPr lang="ru-RU" sz="1600" dirty="0" err="1"/>
              <a:t>яких</a:t>
            </a:r>
            <a:r>
              <a:rPr lang="ru-RU" sz="1600" dirty="0"/>
              <a:t> </a:t>
            </a:r>
            <a:r>
              <a:rPr lang="ru-RU" sz="1600" dirty="0" err="1"/>
              <a:t>неможливо</a:t>
            </a:r>
            <a:r>
              <a:rPr lang="ru-RU" sz="1600" dirty="0"/>
              <a:t> </a:t>
            </a:r>
            <a:r>
              <a:rPr lang="ru-RU" sz="1600" dirty="0" err="1"/>
              <a:t>передбачити</a:t>
            </a:r>
            <a:r>
              <a:rPr lang="ru-RU" sz="1600" dirty="0"/>
              <a:t> </a:t>
            </a:r>
            <a:r>
              <a:rPr lang="ru-RU" sz="1600" dirty="0" err="1"/>
              <a:t>заздалегідь</a:t>
            </a:r>
            <a:r>
              <a:rPr lang="ru-RU" sz="1600" dirty="0"/>
              <a:t>. Але </a:t>
            </a:r>
            <a:r>
              <a:rPr lang="ru-RU" sz="1600" dirty="0" err="1"/>
              <a:t>водночас</a:t>
            </a:r>
            <a:r>
              <a:rPr lang="ru-RU" sz="1600" dirty="0"/>
              <a:t> </a:t>
            </a:r>
            <a:r>
              <a:rPr lang="ru-RU" sz="1600" dirty="0" err="1"/>
              <a:t>вартість</a:t>
            </a:r>
            <a:r>
              <a:rPr lang="ru-RU" sz="1600" dirty="0"/>
              <a:t> </a:t>
            </a:r>
            <a:r>
              <a:rPr lang="ru-RU" sz="1600" dirty="0" err="1"/>
              <a:t>тисячі</a:t>
            </a:r>
            <a:r>
              <a:rPr lang="ru-RU" sz="1600" dirty="0"/>
              <a:t> </a:t>
            </a:r>
            <a:r>
              <a:rPr lang="ru-RU" sz="1600" dirty="0" err="1"/>
              <a:t>показів</a:t>
            </a:r>
            <a:r>
              <a:rPr lang="ru-RU" sz="1600" dirty="0"/>
              <a:t> </a:t>
            </a:r>
            <a:r>
              <a:rPr lang="ru-RU" sz="1600" dirty="0" err="1"/>
              <a:t>зазвичай</a:t>
            </a:r>
            <a:r>
              <a:rPr lang="ru-RU" sz="1600" dirty="0"/>
              <a:t> </a:t>
            </a:r>
            <a:r>
              <a:rPr lang="ru-RU" sz="1600" dirty="0" err="1"/>
              <a:t>досить</a:t>
            </a:r>
            <a:r>
              <a:rPr lang="ru-RU" sz="1600" dirty="0"/>
              <a:t> </a:t>
            </a:r>
            <a:r>
              <a:rPr lang="ru-RU" sz="1600" dirty="0" err="1"/>
              <a:t>низька</a:t>
            </a:r>
            <a:r>
              <a:rPr lang="ru-RU" sz="1600" dirty="0"/>
              <a:t>, і </a:t>
            </a:r>
            <a:r>
              <a:rPr lang="ru-RU" sz="1600" dirty="0" err="1"/>
              <a:t>унаслідок</a:t>
            </a:r>
            <a:r>
              <a:rPr lang="ru-RU" sz="1600" dirty="0"/>
              <a:t> в плюсах </a:t>
            </a:r>
            <a:r>
              <a:rPr lang="ru-RU" sz="1600" dirty="0" err="1"/>
              <a:t>залишаються</a:t>
            </a:r>
            <a:r>
              <a:rPr lang="ru-RU" sz="1600" dirty="0"/>
              <a:t> </a:t>
            </a:r>
            <a:r>
              <a:rPr lang="ru-RU" sz="1600" dirty="0" err="1"/>
              <a:t>обидві</a:t>
            </a:r>
            <a:r>
              <a:rPr lang="ru-RU" sz="1600" dirty="0"/>
              <a:t> </a:t>
            </a:r>
            <a:r>
              <a:rPr lang="ru-RU" sz="1600" dirty="0" err="1"/>
              <a:t>сторони</a:t>
            </a:r>
            <a:r>
              <a:rPr lang="ru-RU" sz="1600" dirty="0"/>
              <a:t>.</a:t>
            </a:r>
          </a:p>
          <a:p>
            <a:pPr algn="just" fontAlgn="base"/>
            <a:r>
              <a:rPr lang="ru-RU" sz="1600" dirty="0" err="1"/>
              <a:t>Якщо</a:t>
            </a:r>
            <a:r>
              <a:rPr lang="ru-RU" sz="1600" dirty="0"/>
              <a:t> </a:t>
            </a:r>
            <a:r>
              <a:rPr lang="ru-RU" sz="1600" dirty="0" err="1"/>
              <a:t>використовувати</a:t>
            </a:r>
            <a:r>
              <a:rPr lang="ru-RU" sz="1600" dirty="0"/>
              <a:t> для запуску </a:t>
            </a:r>
            <a:r>
              <a:rPr lang="ru-RU" sz="1600" dirty="0" err="1"/>
              <a:t>медійної</a:t>
            </a:r>
            <a:r>
              <a:rPr lang="ru-RU" sz="1600" dirty="0"/>
              <a:t> </a:t>
            </a:r>
            <a:r>
              <a:rPr lang="ru-RU" sz="1600" dirty="0" err="1"/>
              <a:t>реклами</a:t>
            </a:r>
            <a:r>
              <a:rPr lang="ru-RU" sz="1600" dirty="0"/>
              <a:t> той </a:t>
            </a:r>
            <a:r>
              <a:rPr lang="ru-RU" sz="1600" dirty="0" err="1"/>
              <a:t>самий</a:t>
            </a:r>
            <a:r>
              <a:rPr lang="ru-RU" sz="1600" dirty="0"/>
              <a:t> </a:t>
            </a:r>
            <a:r>
              <a:rPr lang="en-US" sz="1600" dirty="0"/>
              <a:t>Google AdWords, </a:t>
            </a:r>
            <a:r>
              <a:rPr lang="ru-RU" sz="1600" dirty="0" err="1"/>
              <a:t>рекламодавець</a:t>
            </a:r>
            <a:r>
              <a:rPr lang="ru-RU" sz="1600" dirty="0"/>
              <a:t> </a:t>
            </a:r>
            <a:r>
              <a:rPr lang="ru-RU" sz="1600" dirty="0" err="1"/>
              <a:t>отримує</a:t>
            </a:r>
            <a:r>
              <a:rPr lang="ru-RU" sz="1600" dirty="0"/>
              <a:t> </a:t>
            </a:r>
            <a:r>
              <a:rPr lang="ru-RU" sz="1600" dirty="0" err="1"/>
              <a:t>набагато</a:t>
            </a:r>
            <a:r>
              <a:rPr lang="ru-RU" sz="1600" dirty="0"/>
              <a:t> </a:t>
            </a:r>
            <a:r>
              <a:rPr lang="ru-RU" sz="1600" dirty="0" err="1"/>
              <a:t>більше</a:t>
            </a:r>
            <a:r>
              <a:rPr lang="ru-RU" sz="1600" dirty="0"/>
              <a:t> </a:t>
            </a:r>
            <a:r>
              <a:rPr lang="ru-RU" sz="1600" dirty="0" err="1"/>
              <a:t>можливостей</a:t>
            </a:r>
            <a:r>
              <a:rPr lang="ru-RU" sz="1600" dirty="0"/>
              <a:t> для </a:t>
            </a:r>
            <a:r>
              <a:rPr lang="ru-RU" sz="1600" dirty="0" err="1"/>
              <a:t>налаштування</a:t>
            </a:r>
            <a:r>
              <a:rPr lang="ru-RU" sz="1600" dirty="0"/>
              <a:t>, </a:t>
            </a:r>
            <a:r>
              <a:rPr lang="ru-RU" sz="1600" dirty="0" err="1"/>
              <a:t>ніж</a:t>
            </a:r>
            <a:r>
              <a:rPr lang="ru-RU" sz="1600" dirty="0"/>
              <a:t> за </a:t>
            </a:r>
            <a:r>
              <a:rPr lang="ru-RU" sz="1600" dirty="0" err="1"/>
              <a:t>умови</a:t>
            </a:r>
            <a:r>
              <a:rPr lang="ru-RU" sz="1600" dirty="0"/>
              <a:t> </a:t>
            </a:r>
            <a:r>
              <a:rPr lang="ru-RU" sz="1600" dirty="0" err="1"/>
              <a:t>розміщення</a:t>
            </a:r>
            <a:r>
              <a:rPr lang="ru-RU" sz="1600" dirty="0"/>
              <a:t> за </a:t>
            </a:r>
            <a:r>
              <a:rPr lang="ru-RU" sz="1600" dirty="0" err="1"/>
              <a:t>безпосередньою</a:t>
            </a:r>
            <a:r>
              <a:rPr lang="ru-RU" sz="1600" dirty="0"/>
              <a:t> </a:t>
            </a:r>
            <a:r>
              <a:rPr lang="ru-RU" sz="1600" dirty="0" err="1"/>
              <a:t>домовленістю</a:t>
            </a:r>
            <a:r>
              <a:rPr lang="ru-RU" sz="1600" dirty="0"/>
              <a:t>. Головне —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можливість</a:t>
            </a:r>
            <a:r>
              <a:rPr lang="ru-RU" sz="1600" dirty="0"/>
              <a:t> </a:t>
            </a:r>
            <a:r>
              <a:rPr lang="ru-RU" sz="1600" dirty="0" err="1"/>
              <a:t>використовувати</a:t>
            </a:r>
            <a:r>
              <a:rPr lang="ru-RU" sz="1600" dirty="0"/>
              <a:t> </a:t>
            </a:r>
            <a:r>
              <a:rPr lang="ru-RU" sz="1600" dirty="0" err="1"/>
              <a:t>географічний</a:t>
            </a:r>
            <a:r>
              <a:rPr lang="ru-RU" sz="1600" dirty="0"/>
              <a:t> і </a:t>
            </a:r>
            <a:r>
              <a:rPr lang="ru-RU" sz="1600" dirty="0" err="1"/>
              <a:t>демографічний</a:t>
            </a:r>
            <a:r>
              <a:rPr lang="ru-RU" sz="1600" dirty="0"/>
              <a:t> таргетинг, та й саму </a:t>
            </a:r>
            <a:r>
              <a:rPr lang="ru-RU" sz="1600" dirty="0" err="1"/>
              <a:t>кампанію</a:t>
            </a:r>
            <a:r>
              <a:rPr lang="ru-RU" sz="1600" dirty="0"/>
              <a:t> </a:t>
            </a:r>
            <a:r>
              <a:rPr lang="ru-RU" sz="1600" dirty="0" err="1"/>
              <a:t>можна</a:t>
            </a:r>
            <a:r>
              <a:rPr lang="ru-RU" sz="1600" dirty="0"/>
              <a:t> просто </a:t>
            </a:r>
            <a:r>
              <a:rPr lang="ru-RU" sz="1600" dirty="0" err="1"/>
              <a:t>зупинити</a:t>
            </a:r>
            <a:r>
              <a:rPr lang="ru-RU" sz="1600" dirty="0"/>
              <a:t> в будь-</a:t>
            </a:r>
            <a:r>
              <a:rPr lang="ru-RU" sz="1600" dirty="0" err="1"/>
              <a:t>який</a:t>
            </a:r>
            <a:r>
              <a:rPr lang="ru-RU" sz="1600" dirty="0"/>
              <a:t> час, </a:t>
            </a:r>
            <a:r>
              <a:rPr lang="ru-RU" sz="1600" dirty="0" err="1"/>
              <a:t>якщо</a:t>
            </a:r>
            <a:r>
              <a:rPr lang="ru-RU" sz="1600" dirty="0"/>
              <a:t> </a:t>
            </a:r>
            <a:r>
              <a:rPr lang="ru-RU" sz="1600" dirty="0" err="1"/>
              <a:t>ви</a:t>
            </a:r>
            <a:r>
              <a:rPr lang="ru-RU" sz="1600" dirty="0"/>
              <a:t> </a:t>
            </a:r>
            <a:r>
              <a:rPr lang="ru-RU" sz="1600" dirty="0" err="1"/>
              <a:t>вважаєте</a:t>
            </a:r>
            <a:r>
              <a:rPr lang="ru-RU" sz="1600" dirty="0"/>
              <a:t> </a:t>
            </a:r>
            <a:r>
              <a:rPr lang="ru-RU" sz="1600" dirty="0" err="1"/>
              <a:t>її</a:t>
            </a:r>
            <a:r>
              <a:rPr lang="ru-RU" sz="1600" dirty="0"/>
              <a:t> </a:t>
            </a:r>
            <a:r>
              <a:rPr lang="ru-RU" sz="1600" dirty="0" err="1"/>
              <a:t>неефективною</a:t>
            </a:r>
            <a:r>
              <a:rPr lang="ru-RU" sz="1600" dirty="0"/>
              <a:t>.</a:t>
            </a:r>
          </a:p>
          <a:p>
            <a:endParaRPr lang="ru-RU" sz="11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A4E42C-A278-46BB-9605-18ECCDBFAF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88" b="5482"/>
          <a:stretch/>
        </p:blipFill>
        <p:spPr>
          <a:xfrm>
            <a:off x="4911971" y="0"/>
            <a:ext cx="6482858" cy="326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99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Інтернет-реклама Google Shopping">
            <a:extLst>
              <a:ext uri="{FF2B5EF4-FFF2-40B4-BE49-F238E27FC236}">
                <a16:creationId xmlns:a16="http://schemas.microsoft.com/office/drawing/2014/main" id="{FE346492-FDA7-44FE-B9A9-D516C801D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2423" y="775425"/>
            <a:ext cx="6909577" cy="516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5A2DD-C7C4-46DE-9B6F-A8B954F51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4421632" cy="1499616"/>
          </a:xfrm>
        </p:spPr>
        <p:txBody>
          <a:bodyPr>
            <a:normAutofit/>
          </a:bodyPr>
          <a:lstStyle/>
          <a:p>
            <a:r>
              <a:rPr lang="ru-RU" sz="1900" b="1" dirty="0"/>
              <a:t>ІНТЕРНЕТ-РЕКЛАМА GOOGLE SHOPPING — НОВИЙ СПОСІБ РЕКЛАМИ ДЛЯ ІНТЕРНЕТ-МАГАЗИНІВ</a:t>
            </a:r>
            <a:br>
              <a:rPr lang="ru-RU" sz="1900" b="1" dirty="0"/>
            </a:br>
            <a:endParaRPr lang="ru-RU" sz="19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248862-54F1-4A3E-BB98-9FC60B16D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4909312" cy="4338320"/>
          </a:xfrm>
        </p:spPr>
        <p:txBody>
          <a:bodyPr>
            <a:normAutofit/>
          </a:bodyPr>
          <a:lstStyle/>
          <a:p>
            <a:pPr algn="just"/>
            <a:r>
              <a:rPr lang="ru-RU" sz="2400" dirty="0" err="1"/>
              <a:t>Інтернет</a:t>
            </a:r>
            <a:r>
              <a:rPr lang="ru-RU" sz="2400" dirty="0"/>
              <a:t>-реклама </a:t>
            </a:r>
            <a:r>
              <a:rPr lang="en-US" sz="2400" dirty="0"/>
              <a:t>Google Shopping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інша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назва</a:t>
            </a:r>
            <a:r>
              <a:rPr lang="ru-RU" sz="2400" dirty="0"/>
              <a:t> “</a:t>
            </a:r>
            <a:r>
              <a:rPr lang="ru-RU" sz="2400" dirty="0" err="1"/>
              <a:t>товарні</a:t>
            </a:r>
            <a:r>
              <a:rPr lang="ru-RU" sz="2400" dirty="0"/>
              <a:t> </a:t>
            </a:r>
            <a:r>
              <a:rPr lang="ru-RU" sz="2400" dirty="0" err="1"/>
              <a:t>оголошення</a:t>
            </a:r>
            <a:r>
              <a:rPr lang="ru-RU" sz="2400" dirty="0"/>
              <a:t>” </a:t>
            </a:r>
            <a:r>
              <a:rPr lang="ru-RU" sz="2400" dirty="0" err="1"/>
              <a:t>з’явилася</a:t>
            </a:r>
            <a:r>
              <a:rPr lang="ru-RU" sz="2400" dirty="0"/>
              <a:t> </a:t>
            </a:r>
            <a:r>
              <a:rPr lang="ru-RU" sz="2400" dirty="0" err="1"/>
              <a:t>відносно</a:t>
            </a:r>
            <a:r>
              <a:rPr lang="ru-RU" sz="2400" dirty="0"/>
              <a:t> недавно, </a:t>
            </a:r>
            <a:r>
              <a:rPr lang="ru-RU" sz="2400" dirty="0" err="1"/>
              <a:t>зважаючи</a:t>
            </a:r>
            <a:r>
              <a:rPr lang="ru-RU" sz="2400" dirty="0"/>
              <a:t> на </a:t>
            </a:r>
            <a:r>
              <a:rPr lang="ru-RU" sz="2400" dirty="0" err="1"/>
              <a:t>всі</a:t>
            </a:r>
            <a:r>
              <a:rPr lang="ru-RU" sz="2400" dirty="0"/>
              <a:t> </a:t>
            </a:r>
            <a:r>
              <a:rPr lang="ru-RU" sz="2400" dirty="0" err="1"/>
              <a:t>попередні</a:t>
            </a:r>
            <a:r>
              <a:rPr lang="ru-RU" sz="2400" dirty="0"/>
              <a:t> </a:t>
            </a:r>
            <a:r>
              <a:rPr lang="ru-RU" sz="2400" dirty="0" err="1"/>
              <a:t>види</a:t>
            </a:r>
            <a:r>
              <a:rPr lang="ru-RU" sz="2400" dirty="0"/>
              <a:t> </a:t>
            </a:r>
            <a:r>
              <a:rPr lang="ru-RU" sz="2400" dirty="0" err="1"/>
              <a:t>інтернет-реклами</a:t>
            </a:r>
            <a:r>
              <a:rPr lang="ru-RU" sz="2400" dirty="0"/>
              <a:t>. </a:t>
            </a:r>
            <a:r>
              <a:rPr lang="ru-RU" sz="2400" dirty="0" err="1"/>
              <a:t>Товарні</a:t>
            </a:r>
            <a:r>
              <a:rPr lang="ru-RU" sz="2400" dirty="0"/>
              <a:t> </a:t>
            </a:r>
            <a:r>
              <a:rPr lang="ru-RU" sz="2400" dirty="0" err="1"/>
              <a:t>оголошення</a:t>
            </a:r>
            <a:r>
              <a:rPr lang="ru-RU" sz="2400" dirty="0"/>
              <a:t> у </a:t>
            </a:r>
            <a:r>
              <a:rPr lang="ru-RU" sz="2400" dirty="0" err="1"/>
              <a:t>видачі</a:t>
            </a:r>
            <a:r>
              <a:rPr lang="ru-RU" sz="2400" dirty="0"/>
              <a:t> </a:t>
            </a:r>
            <a:r>
              <a:rPr lang="en-US" sz="2400" dirty="0"/>
              <a:t>Google — </a:t>
            </a:r>
            <a:r>
              <a:rPr lang="ru-RU" sz="2400" dirty="0"/>
              <a:t>один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видів</a:t>
            </a:r>
            <a:r>
              <a:rPr lang="ru-RU" sz="2400" dirty="0"/>
              <a:t> </a:t>
            </a:r>
            <a:r>
              <a:rPr lang="ru-RU" sz="2400" dirty="0" err="1"/>
              <a:t>візуальної</a:t>
            </a:r>
            <a:r>
              <a:rPr lang="ru-RU" sz="2400" dirty="0"/>
              <a:t> </a:t>
            </a:r>
            <a:r>
              <a:rPr lang="ru-RU" sz="2400" dirty="0" err="1"/>
              <a:t>реклами</a:t>
            </a:r>
            <a:r>
              <a:rPr lang="ru-RU" sz="2400" dirty="0"/>
              <a:t> в </a:t>
            </a:r>
            <a:r>
              <a:rPr lang="ru-RU" sz="2400" dirty="0" err="1"/>
              <a:t>інтернеті</a:t>
            </a:r>
            <a:r>
              <a:rPr lang="ru-RU" sz="2400" dirty="0"/>
              <a:t>, за </a:t>
            </a:r>
            <a:r>
              <a:rPr lang="ru-RU" sz="2400" dirty="0" err="1"/>
              <a:t>допомогою</a:t>
            </a:r>
            <a:r>
              <a:rPr lang="ru-RU" sz="2400" dirty="0"/>
              <a:t> </a:t>
            </a:r>
            <a:r>
              <a:rPr lang="ru-RU" sz="2400" dirty="0" err="1"/>
              <a:t>якої</a:t>
            </a:r>
            <a:r>
              <a:rPr lang="ru-RU" sz="2400" dirty="0"/>
              <a:t> Ви з </a:t>
            </a:r>
            <a:r>
              <a:rPr lang="ru-RU" sz="2400" dirty="0" err="1"/>
              <a:t>пошуку</a:t>
            </a:r>
            <a:r>
              <a:rPr lang="ru-RU" sz="2400" dirty="0"/>
              <a:t> </a:t>
            </a:r>
            <a:r>
              <a:rPr lang="ru-RU" sz="2400" dirty="0" err="1"/>
              <a:t>одразу</a:t>
            </a:r>
            <a:r>
              <a:rPr lang="ru-RU" sz="2400" dirty="0"/>
              <a:t> можете </a:t>
            </a:r>
            <a:r>
              <a:rPr lang="ru-RU" sz="2400" dirty="0" err="1"/>
              <a:t>переглянути</a:t>
            </a:r>
            <a:r>
              <a:rPr lang="ru-RU" sz="2400" dirty="0"/>
              <a:t> </a:t>
            </a:r>
            <a:r>
              <a:rPr lang="ru-RU" sz="2400" dirty="0" err="1"/>
              <a:t>декілька</a:t>
            </a:r>
            <a:r>
              <a:rPr lang="ru-RU" sz="2400" dirty="0"/>
              <a:t> </a:t>
            </a:r>
            <a:r>
              <a:rPr lang="ru-RU" sz="2400" dirty="0" err="1"/>
              <a:t>варіантів</a:t>
            </a:r>
            <a:r>
              <a:rPr lang="ru-RU" sz="2400" dirty="0"/>
              <a:t> </a:t>
            </a:r>
            <a:r>
              <a:rPr lang="ru-RU" sz="2400" dirty="0" err="1"/>
              <a:t>запропонованих</a:t>
            </a:r>
            <a:r>
              <a:rPr lang="ru-RU" sz="2400" dirty="0"/>
              <a:t> </a:t>
            </a:r>
            <a:r>
              <a:rPr lang="ru-RU" sz="2400" dirty="0" err="1"/>
              <a:t>товарів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1947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2ACD79-344D-41CA-A4B0-660E124DB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>
            <a:normAutofit/>
          </a:bodyPr>
          <a:lstStyle/>
          <a:p>
            <a:r>
              <a:rPr lang="ru-RU" sz="2200" b="1"/>
              <a:t>ВІДЕОРЕКЛАМА В ІНТЕРНЕТІ — РЕКЛАМА НА YOUTUBE</a:t>
            </a:r>
            <a:br>
              <a:rPr lang="ru-RU" sz="2200" b="1"/>
            </a:br>
            <a:endParaRPr lang="ru-RU" sz="22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6AAF98-22D8-46E5-A723-741114E8E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3497072" cy="4155440"/>
          </a:xfrm>
        </p:spPr>
        <p:txBody>
          <a:bodyPr>
            <a:normAutofit/>
          </a:bodyPr>
          <a:lstStyle/>
          <a:p>
            <a:pPr algn="just"/>
            <a:r>
              <a:rPr lang="ru-RU" sz="1600" dirty="0" err="1"/>
              <a:t>Цей</a:t>
            </a:r>
            <a:r>
              <a:rPr lang="ru-RU" sz="1600" dirty="0"/>
              <a:t> вид </a:t>
            </a:r>
            <a:r>
              <a:rPr lang="ru-RU" sz="1600" dirty="0" err="1"/>
              <a:t>реклами</a:t>
            </a:r>
            <a:r>
              <a:rPr lang="ru-RU" sz="1600" dirty="0"/>
              <a:t> в </a:t>
            </a:r>
            <a:r>
              <a:rPr lang="ru-RU" sz="1600" dirty="0" err="1"/>
              <a:t>інтернеті</a:t>
            </a:r>
            <a:r>
              <a:rPr lang="ru-RU" sz="1600" dirty="0"/>
              <a:t> </a:t>
            </a:r>
            <a:r>
              <a:rPr lang="ru-RU" sz="1600" dirty="0" err="1"/>
              <a:t>дуже</a:t>
            </a:r>
            <a:r>
              <a:rPr lang="ru-RU" sz="1600" dirty="0"/>
              <a:t> </a:t>
            </a:r>
            <a:r>
              <a:rPr lang="ru-RU" sz="1600" dirty="0" err="1"/>
              <a:t>швидко</a:t>
            </a:r>
            <a:r>
              <a:rPr lang="ru-RU" sz="1600" dirty="0"/>
              <a:t> </a:t>
            </a:r>
            <a:r>
              <a:rPr lang="ru-RU" sz="1600" dirty="0" err="1"/>
              <a:t>набирає</a:t>
            </a:r>
            <a:r>
              <a:rPr lang="ru-RU" sz="1600" dirty="0"/>
              <a:t> </a:t>
            </a:r>
            <a:r>
              <a:rPr lang="ru-RU" sz="1600" dirty="0" err="1"/>
              <a:t>популярності</a:t>
            </a:r>
            <a:r>
              <a:rPr lang="ru-RU" sz="1600" dirty="0"/>
              <a:t>. Рекламу </a:t>
            </a:r>
            <a:r>
              <a:rPr lang="ru-RU" sz="1600" dirty="0" err="1"/>
              <a:t>створюють</a:t>
            </a:r>
            <a:r>
              <a:rPr lang="ru-RU" sz="1600" dirty="0"/>
              <a:t> у </a:t>
            </a:r>
            <a:r>
              <a:rPr lang="ru-RU" sz="1600" dirty="0" err="1"/>
              <a:t>відеоформаті</a:t>
            </a:r>
            <a:r>
              <a:rPr lang="ru-RU" sz="1600" dirty="0"/>
              <a:t> і </a:t>
            </a:r>
            <a:r>
              <a:rPr lang="ru-RU" sz="1600" dirty="0" err="1"/>
              <a:t>розміщують</a:t>
            </a:r>
            <a:r>
              <a:rPr lang="ru-RU" sz="1600" dirty="0"/>
              <a:t> на таких </a:t>
            </a:r>
            <a:r>
              <a:rPr lang="ru-RU" sz="1600" dirty="0" err="1"/>
              <a:t>сервісах</a:t>
            </a:r>
            <a:r>
              <a:rPr lang="ru-RU" sz="1600" dirty="0"/>
              <a:t>, як </a:t>
            </a:r>
            <a:r>
              <a:rPr lang="en-US" sz="1600" dirty="0"/>
              <a:t>YouTube, Vimeo, </a:t>
            </a:r>
            <a:r>
              <a:rPr lang="en-US" sz="1600" dirty="0" err="1"/>
              <a:t>DailyMotion</a:t>
            </a:r>
            <a:r>
              <a:rPr lang="en-US" sz="1600" dirty="0"/>
              <a:t> </a:t>
            </a:r>
            <a:r>
              <a:rPr lang="ru-RU" sz="1600" dirty="0"/>
              <a:t>і </a:t>
            </a:r>
            <a:r>
              <a:rPr lang="en-US" sz="1600" dirty="0"/>
              <a:t>Vine. </a:t>
            </a:r>
            <a:r>
              <a:rPr lang="ru-RU" sz="1600" dirty="0" err="1"/>
              <a:t>Відеоролики</a:t>
            </a:r>
            <a:r>
              <a:rPr lang="ru-RU" sz="1600" dirty="0"/>
              <a:t> </a:t>
            </a:r>
            <a:r>
              <a:rPr lang="ru-RU" sz="1600" dirty="0" err="1"/>
              <a:t>коштують</a:t>
            </a:r>
            <a:r>
              <a:rPr lang="ru-RU" sz="1600" dirty="0"/>
              <a:t> дорого, </a:t>
            </a:r>
            <a:r>
              <a:rPr lang="ru-RU" sz="1600" dirty="0" err="1"/>
              <a:t>проте</a:t>
            </a:r>
            <a:r>
              <a:rPr lang="ru-RU" sz="1600" dirty="0"/>
              <a:t>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ефективність</a:t>
            </a:r>
            <a:r>
              <a:rPr lang="ru-RU" sz="1600" dirty="0"/>
              <a:t> </a:t>
            </a:r>
            <a:r>
              <a:rPr lang="ru-RU" sz="1600" dirty="0" err="1"/>
              <a:t>може</a:t>
            </a:r>
            <a:r>
              <a:rPr lang="ru-RU" sz="1600" dirty="0"/>
              <a:t> бути </a:t>
            </a:r>
            <a:r>
              <a:rPr lang="ru-RU" sz="1600" dirty="0" err="1"/>
              <a:t>дуже</a:t>
            </a:r>
            <a:r>
              <a:rPr lang="ru-RU" sz="1600" dirty="0"/>
              <a:t> </a:t>
            </a:r>
            <a:r>
              <a:rPr lang="ru-RU" sz="1600" dirty="0" err="1"/>
              <a:t>висока</a:t>
            </a:r>
            <a:r>
              <a:rPr lang="ru-RU" sz="1600" dirty="0"/>
              <a:t>, </a:t>
            </a:r>
            <a:r>
              <a:rPr lang="ru-RU" sz="1600" dirty="0" err="1"/>
              <a:t>оскільки</a:t>
            </a:r>
            <a:r>
              <a:rPr lang="ru-RU" sz="1600" dirty="0"/>
              <a:t> </a:t>
            </a:r>
            <a:r>
              <a:rPr lang="ru-RU" sz="1600" dirty="0" err="1"/>
              <a:t>кращі</a:t>
            </a:r>
            <a:r>
              <a:rPr lang="ru-RU" sz="1600" dirty="0"/>
              <a:t> з них </a:t>
            </a:r>
            <a:r>
              <a:rPr lang="ru-RU" sz="1600" dirty="0" err="1"/>
              <a:t>швидко</a:t>
            </a:r>
            <a:r>
              <a:rPr lang="ru-RU" sz="1600" dirty="0"/>
              <a:t> </a:t>
            </a:r>
            <a:r>
              <a:rPr lang="ru-RU" sz="1600" dirty="0" err="1"/>
              <a:t>стають</a:t>
            </a:r>
            <a:r>
              <a:rPr lang="ru-RU" sz="1600" dirty="0"/>
              <a:t> </a:t>
            </a:r>
            <a:r>
              <a:rPr lang="ru-RU" sz="1600" dirty="0" err="1"/>
              <a:t>вірусними</a:t>
            </a:r>
            <a:r>
              <a:rPr lang="ru-RU" sz="1600" dirty="0"/>
              <a:t>.</a:t>
            </a:r>
          </a:p>
        </p:txBody>
      </p:sp>
      <p:pic>
        <p:nvPicPr>
          <p:cNvPr id="14340" name="Picture 4" descr="Відеореклама в інтернеті — реклама на YouTube">
            <a:extLst>
              <a:ext uri="{FF2B5EF4-FFF2-40B4-BE49-F238E27FC236}">
                <a16:creationId xmlns:a16="http://schemas.microsoft.com/office/drawing/2014/main" id="{FAB5EBBA-1FE0-44BE-8C19-597284B90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2342" y="1442497"/>
            <a:ext cx="6909577" cy="397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317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3A2E9C-7C9B-4440-8584-A99B8BA04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>
            <a:normAutofit/>
          </a:bodyPr>
          <a:lstStyle/>
          <a:p>
            <a:r>
              <a:rPr lang="ru-RU" sz="2500" b="1"/>
              <a:t>ІНТЕРНЕТ-РЕКЛАМА В СОЦІАЛЬНИХ МЕРЕЖАХ</a:t>
            </a:r>
            <a:br>
              <a:rPr lang="ru-RU" sz="2500" b="1"/>
            </a:br>
            <a:endParaRPr lang="ru-RU" sz="25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37414D-BE74-4352-84A9-B1A374B60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048" y="1879600"/>
            <a:ext cx="6195822" cy="3931920"/>
          </a:xfrm>
        </p:spPr>
        <p:txBody>
          <a:bodyPr>
            <a:normAutofit/>
          </a:bodyPr>
          <a:lstStyle/>
          <a:p>
            <a:pPr algn="just"/>
            <a:r>
              <a:rPr lang="ru-RU" sz="1600" dirty="0" err="1"/>
              <a:t>Таргетована</a:t>
            </a:r>
            <a:r>
              <a:rPr lang="ru-RU" sz="1600" dirty="0"/>
              <a:t> реклама в </a:t>
            </a:r>
            <a:r>
              <a:rPr lang="ru-RU" sz="1600" dirty="0" err="1"/>
              <a:t>соціальних</a:t>
            </a:r>
            <a:r>
              <a:rPr lang="ru-RU" sz="1600" dirty="0"/>
              <a:t> мережах зараз один з </a:t>
            </a:r>
            <a:r>
              <a:rPr lang="ru-RU" sz="1600" dirty="0" err="1"/>
              <a:t>основних</a:t>
            </a:r>
            <a:r>
              <a:rPr lang="ru-RU" sz="1600" dirty="0"/>
              <a:t> </a:t>
            </a:r>
            <a:r>
              <a:rPr lang="ru-RU" sz="1600" dirty="0" err="1"/>
              <a:t>видів</a:t>
            </a:r>
            <a:r>
              <a:rPr lang="ru-RU" sz="1600" dirty="0"/>
              <a:t> </a:t>
            </a:r>
            <a:r>
              <a:rPr lang="ru-RU" sz="1600" dirty="0" err="1"/>
              <a:t>реклами</a:t>
            </a:r>
            <a:r>
              <a:rPr lang="ru-RU" sz="1600" dirty="0"/>
              <a:t> в </a:t>
            </a:r>
            <a:r>
              <a:rPr lang="ru-RU" sz="1600" dirty="0" err="1"/>
              <a:t>Інтернеті</a:t>
            </a:r>
            <a:r>
              <a:rPr lang="ru-RU" sz="1600" dirty="0"/>
              <a:t>. </a:t>
            </a:r>
            <a:r>
              <a:rPr lang="ru-RU" sz="1600" dirty="0" err="1"/>
              <a:t>Крім</a:t>
            </a:r>
            <a:r>
              <a:rPr lang="ru-RU" sz="1600" dirty="0"/>
              <a:t> того, активно </a:t>
            </a:r>
            <a:r>
              <a:rPr lang="ru-RU" sz="1600" dirty="0" err="1"/>
              <a:t>використовується</a:t>
            </a:r>
            <a:r>
              <a:rPr lang="ru-RU" sz="1600" dirty="0"/>
              <a:t> так званий SMM — маркетинг у </a:t>
            </a:r>
            <a:r>
              <a:rPr lang="ru-RU" sz="1600" dirty="0" err="1"/>
              <a:t>соціальних</a:t>
            </a:r>
            <a:r>
              <a:rPr lang="ru-RU" sz="1600" dirty="0"/>
              <a:t> </a:t>
            </a:r>
            <a:r>
              <a:rPr lang="ru-RU" sz="1600" dirty="0" err="1"/>
              <a:t>медіа</a:t>
            </a:r>
            <a:r>
              <a:rPr lang="ru-RU" sz="1600" dirty="0"/>
              <a:t>, суть </a:t>
            </a:r>
            <a:r>
              <a:rPr lang="ru-RU" sz="1600" dirty="0" err="1"/>
              <a:t>якого</a:t>
            </a:r>
            <a:r>
              <a:rPr lang="ru-RU" sz="1600" dirty="0"/>
              <a:t> </a:t>
            </a:r>
            <a:r>
              <a:rPr lang="ru-RU" sz="1600" dirty="0" err="1"/>
              <a:t>полягає</a:t>
            </a:r>
            <a:r>
              <a:rPr lang="ru-RU" sz="1600" dirty="0"/>
              <a:t> у </a:t>
            </a:r>
            <a:r>
              <a:rPr lang="ru-RU" sz="1600" dirty="0" err="1"/>
              <a:t>формуванні</a:t>
            </a:r>
            <a:r>
              <a:rPr lang="ru-RU" sz="1600" dirty="0"/>
              <a:t> та </a:t>
            </a:r>
            <a:r>
              <a:rPr lang="ru-RU" sz="1600" dirty="0" err="1"/>
              <a:t>розвитку</a:t>
            </a:r>
            <a:r>
              <a:rPr lang="ru-RU" sz="1600" dirty="0"/>
              <a:t> </a:t>
            </a:r>
            <a:r>
              <a:rPr lang="ru-RU" sz="1600" dirty="0" err="1"/>
              <a:t>спільнот</a:t>
            </a:r>
            <a:r>
              <a:rPr lang="ru-RU" sz="1600" dirty="0"/>
              <a:t> </a:t>
            </a:r>
            <a:r>
              <a:rPr lang="ru-RU" sz="1600" dirty="0" err="1"/>
              <a:t>навколо</a:t>
            </a:r>
            <a:r>
              <a:rPr lang="ru-RU" sz="1600" dirty="0"/>
              <a:t> </a:t>
            </a:r>
            <a:r>
              <a:rPr lang="ru-RU" sz="1600" dirty="0" err="1"/>
              <a:t>сторінки</a:t>
            </a:r>
            <a:r>
              <a:rPr lang="ru-RU" sz="1600" dirty="0"/>
              <a:t> бренду в </a:t>
            </a:r>
            <a:r>
              <a:rPr lang="ru-RU" sz="1600" dirty="0" err="1"/>
              <a:t>певній</a:t>
            </a:r>
            <a:r>
              <a:rPr lang="ru-RU" sz="1600" dirty="0"/>
              <a:t> </a:t>
            </a:r>
            <a:r>
              <a:rPr lang="ru-RU" sz="1600" dirty="0" err="1"/>
              <a:t>соціальній</a:t>
            </a:r>
            <a:r>
              <a:rPr lang="ru-RU" sz="1600" dirty="0"/>
              <a:t> </a:t>
            </a:r>
            <a:r>
              <a:rPr lang="ru-RU" sz="1600" dirty="0" err="1"/>
              <a:t>мережі</a:t>
            </a:r>
            <a:r>
              <a:rPr lang="ru-RU" sz="1600" dirty="0"/>
              <a:t>.</a:t>
            </a:r>
          </a:p>
          <a:p>
            <a:pPr algn="just"/>
            <a:endParaRPr lang="ru-RU" sz="1600" dirty="0"/>
          </a:p>
        </p:txBody>
      </p:sp>
      <p:pic>
        <p:nvPicPr>
          <p:cNvPr id="15362" name="Picture 2" descr="таргетована реклама у Facebook">
            <a:extLst>
              <a:ext uri="{FF2B5EF4-FFF2-40B4-BE49-F238E27FC236}">
                <a16:creationId xmlns:a16="http://schemas.microsoft.com/office/drawing/2014/main" id="{47D9EFDB-2053-45C9-A5D3-E5EA9418F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45162" y="91440"/>
            <a:ext cx="4048962" cy="493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таргетована реклама в Instagram">
            <a:extLst>
              <a:ext uri="{FF2B5EF4-FFF2-40B4-BE49-F238E27FC236}">
                <a16:creationId xmlns:a16="http://schemas.microsoft.com/office/drawing/2014/main" id="{B4C659B5-F591-493F-B71D-4A64F0BB4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56" y="2963174"/>
            <a:ext cx="3058160" cy="389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DB58A4-9316-472A-B610-29EBF480BF32}"/>
              </a:ext>
            </a:extLst>
          </p:cNvPr>
          <p:cNvSpPr txBox="1"/>
          <p:nvPr/>
        </p:nvSpPr>
        <p:spPr>
          <a:xfrm>
            <a:off x="993928" y="3340926"/>
            <a:ext cx="4035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/>
              <a:t>Різниця між таргетованою рекламою і </a:t>
            </a:r>
            <a:r>
              <a:rPr lang="en-US" sz="1600"/>
              <a:t>SMM-</a:t>
            </a:r>
            <a:r>
              <a:rPr lang="ru-RU" sz="1600"/>
              <a:t>просуванням у тому, що в першому випадку ви фактично платите за кліки, як і в </a:t>
            </a:r>
            <a:r>
              <a:rPr lang="en-US" sz="1600"/>
              <a:t>PPC, </a:t>
            </a:r>
            <a:r>
              <a:rPr lang="ru-RU" sz="1600"/>
              <a:t>а другий варіант передбачає саме роботу зі спільнотою й розвиток сторінки бренду. Причому маркетинг у соціальних медіа може бути комплексним і передбачати зокрема і використання рекламних оголошень.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345572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8B5BAE-67D9-4193-9E54-1B6A11658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4431792" cy="1499616"/>
          </a:xfrm>
        </p:spPr>
        <p:txBody>
          <a:bodyPr>
            <a:normAutofit/>
          </a:bodyPr>
          <a:lstStyle/>
          <a:p>
            <a:r>
              <a:rPr lang="ru-RU" sz="3500" b="1"/>
              <a:t>ТІЗЕРНА РЕКЛАМА В ІНТЕРНЕТІ</a:t>
            </a:r>
            <a:br>
              <a:rPr lang="ru-RU" sz="3500" b="1"/>
            </a:br>
            <a:endParaRPr lang="ru-RU" sz="35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D14927-D25C-467C-8113-B418FFD9F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4429615" cy="3931920"/>
          </a:xfrm>
        </p:spPr>
        <p:txBody>
          <a:bodyPr>
            <a:normAutofit fontScale="77500" lnSpcReduction="20000"/>
          </a:bodyPr>
          <a:lstStyle/>
          <a:p>
            <a:pPr algn="just" fontAlgn="base"/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своєрідний</a:t>
            </a:r>
            <a:r>
              <a:rPr lang="ru-RU" dirty="0"/>
              <a:t> </a:t>
            </a:r>
            <a:r>
              <a:rPr lang="ru-RU" dirty="0" err="1"/>
              <a:t>мікс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медійної</a:t>
            </a:r>
            <a:r>
              <a:rPr lang="ru-RU" dirty="0"/>
              <a:t> й </a:t>
            </a:r>
            <a:r>
              <a:rPr lang="ru-RU" dirty="0" err="1"/>
              <a:t>контекстної</a:t>
            </a:r>
            <a:r>
              <a:rPr lang="ru-RU" dirty="0"/>
              <a:t> </a:t>
            </a:r>
            <a:r>
              <a:rPr lang="ru-RU" dirty="0" err="1"/>
              <a:t>реклами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низку </a:t>
            </a:r>
            <a:r>
              <a:rPr lang="ru-RU" dirty="0" err="1"/>
              <a:t>особливостей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й </a:t>
            </a:r>
            <a:r>
              <a:rPr lang="ru-RU" dirty="0" err="1"/>
              <a:t>дозволяють</a:t>
            </a:r>
            <a:r>
              <a:rPr lang="ru-RU" dirty="0"/>
              <a:t> </a:t>
            </a:r>
            <a:r>
              <a:rPr lang="ru-RU" dirty="0" err="1"/>
              <a:t>винести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в </a:t>
            </a:r>
            <a:r>
              <a:rPr lang="ru-RU" dirty="0" err="1"/>
              <a:t>окрему</a:t>
            </a:r>
            <a:r>
              <a:rPr lang="ru-RU" dirty="0"/>
              <a:t> </a:t>
            </a:r>
            <a:r>
              <a:rPr lang="ru-RU" dirty="0" err="1"/>
              <a:t>групу</a:t>
            </a:r>
            <a:r>
              <a:rPr lang="ru-RU" dirty="0"/>
              <a:t>. </a:t>
            </a:r>
            <a:r>
              <a:rPr lang="ru-RU" dirty="0" err="1"/>
              <a:t>Тізер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рекламне</a:t>
            </a:r>
            <a:r>
              <a:rPr lang="ru-RU" dirty="0"/>
              <a:t> </a:t>
            </a:r>
            <a:r>
              <a:rPr lang="ru-RU" dirty="0" err="1"/>
              <a:t>оголошення</a:t>
            </a:r>
            <a:r>
              <a:rPr lang="ru-RU" dirty="0"/>
              <a:t>, яке </a:t>
            </a:r>
            <a:r>
              <a:rPr lang="ru-RU" dirty="0" err="1"/>
              <a:t>складається</a:t>
            </a:r>
            <a:r>
              <a:rPr lang="ru-RU" dirty="0"/>
              <a:t> з заголовка, невеликого тексту,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характеризує</a:t>
            </a:r>
            <a:r>
              <a:rPr lang="ru-RU" dirty="0"/>
              <a:t> </a:t>
            </a:r>
            <a:r>
              <a:rPr lang="ru-RU" dirty="0" err="1"/>
              <a:t>рекламований</a:t>
            </a:r>
            <a:r>
              <a:rPr lang="ru-RU" dirty="0"/>
              <a:t> продукт і </a:t>
            </a:r>
            <a:r>
              <a:rPr lang="ru-RU" dirty="0" err="1"/>
              <a:t>його</a:t>
            </a:r>
            <a:r>
              <a:rPr lang="ru-RU" dirty="0"/>
              <a:t> фото. </a:t>
            </a:r>
            <a:r>
              <a:rPr lang="ru-RU" dirty="0" err="1"/>
              <a:t>Наприклад</a:t>
            </a:r>
            <a:r>
              <a:rPr lang="ru-RU" dirty="0"/>
              <a:t>, ось як </a:t>
            </a:r>
            <a:r>
              <a:rPr lang="ru-RU" dirty="0" err="1"/>
              <a:t>виглядають</a:t>
            </a:r>
            <a:r>
              <a:rPr lang="ru-RU" dirty="0"/>
              <a:t> </a:t>
            </a:r>
            <a:r>
              <a:rPr lang="ru-RU" dirty="0" err="1"/>
              <a:t>типові</a:t>
            </a:r>
            <a:r>
              <a:rPr lang="ru-RU" dirty="0"/>
              <a:t> </a:t>
            </a:r>
            <a:r>
              <a:rPr lang="ru-RU" dirty="0" err="1"/>
              <a:t>тізери</a:t>
            </a:r>
            <a:r>
              <a:rPr lang="ru-RU" dirty="0"/>
              <a:t>:</a:t>
            </a:r>
          </a:p>
          <a:p>
            <a:pPr algn="just" fontAlgn="base"/>
            <a:endParaRPr lang="ru-RU" dirty="0"/>
          </a:p>
          <a:p>
            <a:pPr algn="just" fontAlgn="base"/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 </a:t>
            </a:r>
            <a:r>
              <a:rPr lang="ru-RU" dirty="0" err="1"/>
              <a:t>яскравий</a:t>
            </a:r>
            <a:r>
              <a:rPr lang="ru-RU" dirty="0"/>
              <a:t> заголовок, текст,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інтригує</a:t>
            </a:r>
            <a:r>
              <a:rPr lang="ru-RU" dirty="0"/>
              <a:t>, і фото, яке </a:t>
            </a:r>
            <a:r>
              <a:rPr lang="ru-RU" dirty="0" err="1"/>
              <a:t>привертає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. </a:t>
            </a:r>
            <a:r>
              <a:rPr lang="ru-RU" dirty="0" err="1"/>
              <a:t>Унаслідок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en-US" dirty="0"/>
              <a:t>CTR-</a:t>
            </a:r>
            <a:r>
              <a:rPr lang="ru-RU" dirty="0" err="1"/>
              <a:t>тізерів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в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разів</a:t>
            </a:r>
            <a:r>
              <a:rPr lang="ru-RU" dirty="0"/>
              <a:t> </a:t>
            </a:r>
            <a:r>
              <a:rPr lang="ru-RU" dirty="0" err="1"/>
              <a:t>підвищуватися</a:t>
            </a:r>
            <a:r>
              <a:rPr lang="ru-RU" dirty="0"/>
              <a:t> </a:t>
            </a:r>
            <a:r>
              <a:rPr lang="ru-RU" dirty="0" err="1"/>
              <a:t>аналогічний</a:t>
            </a:r>
            <a:r>
              <a:rPr lang="ru-RU" dirty="0"/>
              <a:t> </a:t>
            </a:r>
            <a:r>
              <a:rPr lang="ru-RU" dirty="0" err="1"/>
              <a:t>показник</a:t>
            </a:r>
            <a:r>
              <a:rPr lang="ru-RU" dirty="0"/>
              <a:t> </a:t>
            </a:r>
            <a:r>
              <a:rPr lang="ru-RU" dirty="0" err="1"/>
              <a:t>контекстної</a:t>
            </a:r>
            <a:r>
              <a:rPr lang="ru-RU" dirty="0"/>
              <a:t> </a:t>
            </a:r>
            <a:r>
              <a:rPr lang="ru-RU" dirty="0" err="1"/>
              <a:t>реклами</a:t>
            </a:r>
            <a:r>
              <a:rPr lang="ru-RU" dirty="0"/>
              <a:t> на сайтах </a:t>
            </a:r>
            <a:r>
              <a:rPr lang="ru-RU" dirty="0" err="1"/>
              <a:t>партнерів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.</a:t>
            </a:r>
          </a:p>
          <a:p>
            <a:br>
              <a:rPr lang="ru-RU" dirty="0"/>
            </a:br>
            <a:endParaRPr lang="ru-RU" dirty="0"/>
          </a:p>
        </p:txBody>
      </p:sp>
      <p:pic>
        <p:nvPicPr>
          <p:cNvPr id="16386" name="Picture 2" descr="FsGNKkY">
            <a:extLst>
              <a:ext uri="{FF2B5EF4-FFF2-40B4-BE49-F238E27FC236}">
                <a16:creationId xmlns:a16="http://schemas.microsoft.com/office/drawing/2014/main" id="{2806A974-BC89-4D1E-A79A-D91B8E164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492148"/>
            <a:ext cx="6096000" cy="432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349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D5523BF6-8865-48E5-97BC-E5F426458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5E1A445-F7EF-41B3-B20D-1112A814F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087938AD-76BE-4FBD-B8C0-18679A331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3B5C36-EDD3-40CF-9FF8-A83CC6B22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1" y="685893"/>
            <a:ext cx="3566407" cy="29890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spc="200" dirty="0"/>
              <a:t>ІН</a:t>
            </a:r>
            <a:r>
              <a:rPr lang="ru-RU" sz="4400" spc="200" dirty="0"/>
              <a:t>т</a:t>
            </a:r>
            <a:r>
              <a:rPr lang="en-US" sz="4400" spc="200" dirty="0"/>
              <a:t>Е</a:t>
            </a:r>
            <a:r>
              <a:rPr lang="ru-RU" sz="4400" spc="200" dirty="0"/>
              <a:t>р</a:t>
            </a:r>
            <a:r>
              <a:rPr lang="en-US" sz="4400" spc="200" dirty="0"/>
              <a:t>НЕТ РЕКЛАМА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22886D-2BDD-48A1-8997-54FF80404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1" y="3849540"/>
            <a:ext cx="3566407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це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комплекс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інструментів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які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компанії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використовують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для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просування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бренду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і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підвищення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продажів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1A20809E-C9E6-4146-AF55-8EB22ED7A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3610" y="3759161"/>
            <a:ext cx="356616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Как работает реклама в сети Интернет? – самое простое и понятное объяснение">
            <a:extLst>
              <a:ext uri="{FF2B5EF4-FFF2-40B4-BE49-F238E27FC236}">
                <a16:creationId xmlns:a16="http://schemas.microsoft.com/office/drawing/2014/main" id="{3553D814-66FB-4249-A9B2-C6A74E1A9E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9" r="7123" b="-2"/>
          <a:stretch/>
        </p:blipFill>
        <p:spPr bwMode="auto">
          <a:xfrm>
            <a:off x="4654984" y="975"/>
            <a:ext cx="75337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353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36C978-C37B-40F8-A7A2-5C5EC7CDE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ru-RU" sz="3500" b="1"/>
              <a:t>МОБІЛЬНА ІНТЕРНЕТ-РЕКЛАМА</a:t>
            </a:r>
            <a:br>
              <a:rPr lang="ru-RU" sz="3500" b="1"/>
            </a:br>
            <a:endParaRPr lang="ru-RU" sz="35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EBC28C-D193-462F-A33F-E460AFEE8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353" y="1895475"/>
            <a:ext cx="6066818" cy="474726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err="1"/>
              <a:t>Цей</a:t>
            </a:r>
            <a:r>
              <a:rPr lang="ru-RU" dirty="0"/>
              <a:t> вид </a:t>
            </a:r>
            <a:r>
              <a:rPr lang="ru-RU" dirty="0" err="1"/>
              <a:t>реклами</a:t>
            </a:r>
            <a:r>
              <a:rPr lang="ru-RU" dirty="0"/>
              <a:t> </a:t>
            </a:r>
            <a:r>
              <a:rPr lang="ru-RU" dirty="0" err="1"/>
              <a:t>цікавий</a:t>
            </a:r>
            <a:r>
              <a:rPr lang="ru-RU" dirty="0"/>
              <a:t> </a:t>
            </a:r>
            <a:r>
              <a:rPr lang="ru-RU" dirty="0" err="1"/>
              <a:t>хоча</a:t>
            </a:r>
            <a:r>
              <a:rPr lang="ru-RU" dirty="0"/>
              <a:t> б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звернутися</a:t>
            </a:r>
            <a:r>
              <a:rPr lang="ru-RU" dirty="0"/>
              <a:t> до </a:t>
            </a:r>
            <a:r>
              <a:rPr lang="ru-RU" dirty="0" err="1"/>
              <a:t>потенційної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 через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персональний</a:t>
            </a:r>
            <a:r>
              <a:rPr lang="ru-RU" dirty="0"/>
              <a:t> для </a:t>
            </a:r>
            <a:r>
              <a:rPr lang="ru-RU" dirty="0" err="1"/>
              <a:t>сучасної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пристрій</a:t>
            </a:r>
            <a:r>
              <a:rPr lang="ru-RU" dirty="0"/>
              <a:t> — </a:t>
            </a:r>
            <a:r>
              <a:rPr lang="ru-RU" dirty="0" err="1"/>
              <a:t>її</a:t>
            </a:r>
            <a:r>
              <a:rPr lang="ru-RU" dirty="0"/>
              <a:t> смартфон. Той факт,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пристрій</a:t>
            </a:r>
            <a:r>
              <a:rPr lang="ru-RU" dirty="0"/>
              <a:t> </a:t>
            </a:r>
            <a:r>
              <a:rPr lang="ru-RU" dirty="0" err="1"/>
              <a:t>перебуває</a:t>
            </a:r>
            <a:r>
              <a:rPr lang="ru-RU" dirty="0"/>
              <a:t> </a:t>
            </a:r>
            <a:r>
              <a:rPr lang="ru-RU" dirty="0" err="1"/>
              <a:t>поруч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людиною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усього</a:t>
            </a:r>
            <a:r>
              <a:rPr lang="ru-RU" dirty="0"/>
              <a:t> дня, — </a:t>
            </a:r>
            <a:r>
              <a:rPr lang="ru-RU" dirty="0" err="1"/>
              <a:t>незаперечний</a:t>
            </a:r>
            <a:r>
              <a:rPr lang="ru-RU" dirty="0"/>
              <a:t> аргумент і очевидна </a:t>
            </a:r>
            <a:r>
              <a:rPr lang="ru-RU" dirty="0" err="1"/>
              <a:t>перевага</a:t>
            </a:r>
            <a:r>
              <a:rPr lang="ru-RU" dirty="0"/>
              <a:t> </a:t>
            </a:r>
            <a:r>
              <a:rPr lang="ru-RU" dirty="0" err="1"/>
              <a:t>мобільної</a:t>
            </a:r>
            <a:r>
              <a:rPr lang="ru-RU" dirty="0"/>
              <a:t> </a:t>
            </a:r>
            <a:r>
              <a:rPr lang="ru-RU" dirty="0" err="1"/>
              <a:t>реклами</a:t>
            </a:r>
            <a:r>
              <a:rPr lang="ru-RU" dirty="0"/>
              <a:t>.</a:t>
            </a:r>
          </a:p>
          <a:p>
            <a:pPr algn="just" fontAlgn="base"/>
            <a:r>
              <a:rPr lang="ru-RU" dirty="0"/>
              <a:t>У </a:t>
            </a:r>
            <a:r>
              <a:rPr lang="en-US" dirty="0"/>
              <a:t>Google </a:t>
            </a:r>
            <a:r>
              <a:rPr lang="ru-RU" dirty="0"/>
              <a:t>створили </a:t>
            </a:r>
            <a:r>
              <a:rPr lang="ru-RU" dirty="0" err="1"/>
              <a:t>спеціальну</a:t>
            </a:r>
            <a:r>
              <a:rPr lang="ru-RU" dirty="0"/>
              <a:t> платформу для </a:t>
            </a:r>
            <a:r>
              <a:rPr lang="ru-RU" dirty="0" err="1"/>
              <a:t>мобільної</a:t>
            </a:r>
            <a:r>
              <a:rPr lang="ru-RU" dirty="0"/>
              <a:t> </a:t>
            </a:r>
            <a:r>
              <a:rPr lang="ru-RU" dirty="0" err="1"/>
              <a:t>реклами</a:t>
            </a:r>
            <a:r>
              <a:rPr lang="ru-RU" dirty="0"/>
              <a:t> — </a:t>
            </a:r>
            <a:r>
              <a:rPr lang="en-US" dirty="0" err="1"/>
              <a:t>AdMob</a:t>
            </a:r>
            <a:r>
              <a:rPr lang="en-US" dirty="0"/>
              <a:t>. </a:t>
            </a:r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ru-RU" dirty="0" err="1"/>
              <a:t>створювати</a:t>
            </a:r>
            <a:r>
              <a:rPr lang="ru-RU" dirty="0"/>
              <a:t> </a:t>
            </a:r>
            <a:r>
              <a:rPr lang="ru-RU" dirty="0" err="1"/>
              <a:t>оголошення</a:t>
            </a:r>
            <a:r>
              <a:rPr lang="ru-RU" dirty="0"/>
              <a:t> для </a:t>
            </a:r>
            <a:r>
              <a:rPr lang="ru-RU" dirty="0" err="1"/>
              <a:t>мобільних</a:t>
            </a:r>
            <a:r>
              <a:rPr lang="ru-RU" dirty="0"/>
              <a:t> </a:t>
            </a:r>
            <a:r>
              <a:rPr lang="ru-RU" dirty="0" err="1"/>
              <a:t>пристроїв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і в </a:t>
            </a:r>
            <a:r>
              <a:rPr lang="en-US" dirty="0"/>
              <a:t>Google Ads. </a:t>
            </a:r>
            <a:r>
              <a:rPr lang="ru-RU" dirty="0"/>
              <a:t>У будь-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запуск </a:t>
            </a:r>
            <a:r>
              <a:rPr lang="ru-RU" dirty="0" err="1"/>
              <a:t>кампанії</a:t>
            </a:r>
            <a:r>
              <a:rPr lang="ru-RU" dirty="0"/>
              <a:t> з показом на </a:t>
            </a:r>
            <a:r>
              <a:rPr lang="ru-RU" dirty="0" err="1"/>
              <a:t>мобільних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скористатися</a:t>
            </a:r>
            <a:r>
              <a:rPr lang="ru-RU" dirty="0"/>
              <a:t> </a:t>
            </a:r>
            <a:r>
              <a:rPr lang="ru-RU" dirty="0" err="1"/>
              <a:t>всіма</a:t>
            </a:r>
            <a:r>
              <a:rPr lang="ru-RU" dirty="0"/>
              <a:t> </a:t>
            </a:r>
            <a:r>
              <a:rPr lang="ru-RU" dirty="0" err="1"/>
              <a:t>перевагами</a:t>
            </a:r>
            <a:r>
              <a:rPr lang="ru-RU" dirty="0"/>
              <a:t> </a:t>
            </a:r>
            <a:r>
              <a:rPr lang="ru-RU" dirty="0" err="1"/>
              <a:t>контекстної</a:t>
            </a:r>
            <a:r>
              <a:rPr lang="ru-RU" dirty="0"/>
              <a:t> </a:t>
            </a:r>
            <a:r>
              <a:rPr lang="ru-RU" dirty="0" err="1"/>
              <a:t>реклами</a:t>
            </a:r>
            <a:r>
              <a:rPr lang="ru-RU" dirty="0"/>
              <a:t>, </a:t>
            </a:r>
            <a:r>
              <a:rPr lang="ru-RU" dirty="0" err="1"/>
              <a:t>перерахованими</a:t>
            </a:r>
            <a:r>
              <a:rPr lang="ru-RU" dirty="0"/>
              <a:t> </a:t>
            </a:r>
            <a:r>
              <a:rPr lang="ru-RU" dirty="0" err="1"/>
              <a:t>раніше</a:t>
            </a:r>
            <a:r>
              <a:rPr lang="ru-RU" dirty="0"/>
              <a:t>. </a:t>
            </a:r>
            <a:r>
              <a:rPr lang="ru-RU" dirty="0" err="1"/>
              <a:t>Зокрема</a:t>
            </a:r>
            <a:r>
              <a:rPr lang="ru-RU" dirty="0"/>
              <a:t>, </a:t>
            </a:r>
            <a:r>
              <a:rPr lang="ru-RU" dirty="0" err="1"/>
              <a:t>точними</a:t>
            </a:r>
            <a:r>
              <a:rPr lang="ru-RU" dirty="0"/>
              <a:t> </a:t>
            </a:r>
            <a:r>
              <a:rPr lang="ru-RU" dirty="0" err="1"/>
              <a:t>налаштуваннями</a:t>
            </a:r>
            <a:r>
              <a:rPr lang="ru-RU" dirty="0"/>
              <a:t> </a:t>
            </a:r>
            <a:r>
              <a:rPr lang="ru-RU" dirty="0" err="1"/>
              <a:t>демографії</a:t>
            </a:r>
            <a:r>
              <a:rPr lang="ru-RU" dirty="0"/>
              <a:t> та </a:t>
            </a:r>
            <a:r>
              <a:rPr lang="ru-RU" dirty="0" err="1"/>
              <a:t>географічного</a:t>
            </a:r>
            <a:r>
              <a:rPr lang="ru-RU" dirty="0"/>
              <a:t> таргетингу.</a:t>
            </a:r>
          </a:p>
          <a:p>
            <a:pPr algn="just" fontAlgn="base"/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технології</a:t>
            </a:r>
            <a:r>
              <a:rPr lang="ru-RU" dirty="0"/>
              <a:t>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 </a:t>
            </a:r>
            <a:r>
              <a:rPr lang="ru-RU" dirty="0" err="1"/>
              <a:t>розташування</a:t>
            </a:r>
            <a:r>
              <a:rPr lang="ru-RU" dirty="0"/>
              <a:t> </a:t>
            </a:r>
            <a:r>
              <a:rPr lang="ru-RU" dirty="0" err="1"/>
              <a:t>користувача</a:t>
            </a:r>
            <a:r>
              <a:rPr lang="ru-RU" dirty="0"/>
              <a:t> </a:t>
            </a:r>
            <a:r>
              <a:rPr lang="ru-RU" dirty="0" err="1"/>
              <a:t>дозволяють</a:t>
            </a:r>
            <a:r>
              <a:rPr lang="ru-RU" dirty="0"/>
              <a:t> маркетологам </a:t>
            </a:r>
            <a:r>
              <a:rPr lang="ru-RU" dirty="0" err="1"/>
              <a:t>запускати</a:t>
            </a:r>
            <a:r>
              <a:rPr lang="ru-RU" dirty="0"/>
              <a:t> рекламу </a:t>
            </a:r>
            <a:r>
              <a:rPr lang="ru-RU" dirty="0" err="1"/>
              <a:t>орієнтовану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на </a:t>
            </a:r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відвідувачів</a:t>
            </a:r>
            <a:r>
              <a:rPr lang="ru-RU" dirty="0"/>
              <a:t> до </a:t>
            </a:r>
            <a:r>
              <a:rPr lang="ru-RU" dirty="0" err="1"/>
              <a:t>місцевих</a:t>
            </a:r>
            <a:r>
              <a:rPr lang="ru-RU" dirty="0"/>
              <a:t> </a:t>
            </a:r>
            <a:r>
              <a:rPr lang="ru-RU" dirty="0" err="1"/>
              <a:t>розважальних</a:t>
            </a:r>
            <a:r>
              <a:rPr lang="ru-RU" dirty="0"/>
              <a:t> </a:t>
            </a:r>
            <a:r>
              <a:rPr lang="ru-RU" dirty="0" err="1"/>
              <a:t>закладів</a:t>
            </a:r>
            <a:r>
              <a:rPr lang="ru-RU" dirty="0"/>
              <a:t>.</a:t>
            </a:r>
          </a:p>
          <a:p>
            <a:pPr algn="just" fontAlgn="base"/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рекламні</a:t>
            </a:r>
            <a:r>
              <a:rPr lang="ru-RU" dirty="0"/>
              <a:t> </a:t>
            </a:r>
            <a:r>
              <a:rPr lang="ru-RU" dirty="0" err="1"/>
              <a:t>оголошення</a:t>
            </a:r>
            <a:r>
              <a:rPr lang="ru-RU" dirty="0"/>
              <a:t> й </a:t>
            </a:r>
            <a:r>
              <a:rPr lang="ru-RU" dirty="0" err="1"/>
              <a:t>показуються</a:t>
            </a:r>
            <a:r>
              <a:rPr lang="ru-RU" dirty="0"/>
              <a:t> на невеликому </a:t>
            </a:r>
            <a:r>
              <a:rPr lang="ru-RU" dirty="0" err="1"/>
              <a:t>екрані</a:t>
            </a:r>
            <a:r>
              <a:rPr lang="ru-RU" dirty="0"/>
              <a:t>, </a:t>
            </a:r>
            <a:r>
              <a:rPr lang="ru-RU" dirty="0" err="1"/>
              <a:t>рекламодавці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персоналізувати</a:t>
            </a:r>
            <a:r>
              <a:rPr lang="ru-RU" dirty="0"/>
              <a:t> </a:t>
            </a:r>
            <a:r>
              <a:rPr lang="ru-RU" dirty="0" err="1"/>
              <a:t>оголошення</a:t>
            </a:r>
            <a:r>
              <a:rPr lang="ru-RU" dirty="0"/>
              <a:t>, таким чином </a:t>
            </a:r>
            <a:r>
              <a:rPr lang="ru-RU" dirty="0" err="1"/>
              <a:t>зробивши</a:t>
            </a:r>
            <a:r>
              <a:rPr lang="ru-RU" dirty="0"/>
              <a:t> </a:t>
            </a:r>
            <a:r>
              <a:rPr lang="ru-RU" dirty="0" err="1"/>
              <a:t>кампанію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ефективною</a:t>
            </a:r>
            <a:r>
              <a:rPr lang="ru-RU" dirty="0"/>
              <a:t>.</a:t>
            </a:r>
          </a:p>
          <a:p>
            <a:pPr algn="just"/>
            <a:endParaRPr lang="ru-RU" dirty="0"/>
          </a:p>
        </p:txBody>
      </p:sp>
      <p:pic>
        <p:nvPicPr>
          <p:cNvPr id="17410" name="Picture 2" descr="eSsDshQ">
            <a:extLst>
              <a:ext uri="{FF2B5EF4-FFF2-40B4-BE49-F238E27FC236}">
                <a16:creationId xmlns:a16="http://schemas.microsoft.com/office/drawing/2014/main" id="{2D2D3852-5E1C-49DE-84E2-DFCBDAFEA2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6" r="29887"/>
          <a:stretch/>
        </p:blipFill>
        <p:spPr bwMode="auto">
          <a:xfrm>
            <a:off x="7552266" y="10"/>
            <a:ext cx="46397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96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52AE4-D29D-463E-9572-DEBD929BB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Є три </a:t>
            </a:r>
            <a:r>
              <a:rPr lang="ru-RU" sz="3600" dirty="0" err="1"/>
              <a:t>основні</a:t>
            </a:r>
            <a:r>
              <a:rPr lang="ru-RU" sz="3600" dirty="0"/>
              <a:t> </a:t>
            </a:r>
            <a:r>
              <a:rPr lang="ru-RU" sz="3600" dirty="0" err="1"/>
              <a:t>методи</a:t>
            </a:r>
            <a:r>
              <a:rPr lang="ru-RU" sz="3600" dirty="0"/>
              <a:t> </a:t>
            </a:r>
            <a:r>
              <a:rPr lang="ru-RU" sz="3600" dirty="0" err="1"/>
              <a:t>використання</a:t>
            </a:r>
            <a:r>
              <a:rPr lang="ru-RU" sz="3600" dirty="0"/>
              <a:t> </a:t>
            </a:r>
            <a:r>
              <a:rPr lang="ru-RU" sz="3600" dirty="0" err="1"/>
              <a:t>мобільної</a:t>
            </a:r>
            <a:r>
              <a:rPr lang="ru-RU" sz="3600" dirty="0"/>
              <a:t> </a:t>
            </a:r>
            <a:r>
              <a:rPr lang="ru-RU" sz="3600" dirty="0" err="1"/>
              <a:t>реклами</a:t>
            </a:r>
            <a:r>
              <a:rPr lang="ru-RU" sz="3600" dirty="0"/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8D937B-DBF6-48F9-9C99-8F60C4847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fontAlgn="base">
              <a:buFont typeface="Wingdings" panose="05000000000000000000" pitchFamily="2" charset="2"/>
              <a:buChar char="v"/>
            </a:pPr>
            <a:r>
              <a:rPr lang="ru-RU" dirty="0"/>
              <a:t>реклама на весь </a:t>
            </a:r>
            <a:r>
              <a:rPr lang="ru-RU" dirty="0" err="1"/>
              <a:t>екран</a:t>
            </a:r>
            <a:r>
              <a:rPr lang="ru-RU" dirty="0"/>
              <a:t>. Часто </a:t>
            </a:r>
            <a:r>
              <a:rPr lang="ru-RU" dirty="0" err="1"/>
              <a:t>використовується</a:t>
            </a:r>
            <a:r>
              <a:rPr lang="ru-RU" dirty="0"/>
              <a:t> в </a:t>
            </a:r>
            <a:r>
              <a:rPr lang="ru-RU" dirty="0" err="1"/>
              <a:t>безкоштовних</a:t>
            </a:r>
            <a:r>
              <a:rPr lang="ru-RU" dirty="0"/>
              <a:t> </a:t>
            </a:r>
            <a:r>
              <a:rPr lang="ru-RU" dirty="0" err="1"/>
              <a:t>мобільних</a:t>
            </a:r>
            <a:r>
              <a:rPr lang="ru-RU" dirty="0"/>
              <a:t> </a:t>
            </a:r>
            <a:r>
              <a:rPr lang="ru-RU" dirty="0" err="1"/>
              <a:t>додатках</a:t>
            </a:r>
            <a:r>
              <a:rPr lang="ru-RU" dirty="0"/>
              <a:t>, </a:t>
            </a:r>
            <a:r>
              <a:rPr lang="ru-RU" dirty="0" err="1"/>
              <a:t>розробники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монетизують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таким чином.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проміжків</a:t>
            </a:r>
            <a:r>
              <a:rPr lang="ru-RU" dirty="0"/>
              <a:t> часу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з’являється</a:t>
            </a:r>
            <a:r>
              <a:rPr lang="ru-RU" dirty="0"/>
              <a:t> </a:t>
            </a:r>
            <a:r>
              <a:rPr lang="ru-RU" dirty="0" err="1"/>
              <a:t>повноекранний</a:t>
            </a:r>
            <a:r>
              <a:rPr lang="ru-RU" dirty="0"/>
              <a:t> </a:t>
            </a:r>
            <a:r>
              <a:rPr lang="ru-RU" dirty="0" err="1"/>
              <a:t>банер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заставкою</a:t>
            </a:r>
            <a:r>
              <a:rPr lang="ru-RU" dirty="0"/>
              <a:t>, у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показується</a:t>
            </a:r>
            <a:r>
              <a:rPr lang="ru-RU" dirty="0"/>
              <a:t> реклама;</a:t>
            </a:r>
          </a:p>
          <a:p>
            <a:pPr algn="just" fontAlgn="base">
              <a:buFont typeface="Wingdings" panose="05000000000000000000" pitchFamily="2" charset="2"/>
              <a:buChar char="v"/>
            </a:pPr>
            <a:r>
              <a:rPr lang="ru-RU" dirty="0" err="1"/>
              <a:t>продакт-плейсмент</a:t>
            </a:r>
            <a:r>
              <a:rPr lang="ru-RU" dirty="0"/>
              <a:t>. </a:t>
            </a:r>
            <a:r>
              <a:rPr lang="ru-RU" dirty="0" err="1"/>
              <a:t>Інтеграція</a:t>
            </a:r>
            <a:r>
              <a:rPr lang="ru-RU" dirty="0"/>
              <a:t> маркетингового </a:t>
            </a:r>
            <a:r>
              <a:rPr lang="ru-RU" dirty="0" err="1"/>
              <a:t>повідомлення</a:t>
            </a:r>
            <a:r>
              <a:rPr lang="ru-RU" dirty="0"/>
              <a:t> в </a:t>
            </a:r>
            <a:r>
              <a:rPr lang="ru-RU" dirty="0" err="1"/>
              <a:t>додаток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елемента</a:t>
            </a:r>
            <a:r>
              <a:rPr lang="ru-RU" dirty="0"/>
              <a:t> дизайну </a:t>
            </a:r>
            <a:r>
              <a:rPr lang="ru-RU" dirty="0" err="1"/>
              <a:t>або</a:t>
            </a:r>
            <a:r>
              <a:rPr lang="ru-RU" dirty="0"/>
              <a:t> контенту. </a:t>
            </a:r>
            <a:r>
              <a:rPr lang="ru-RU" dirty="0" err="1"/>
              <a:t>Дорогий</a:t>
            </a:r>
            <a:r>
              <a:rPr lang="ru-RU" dirty="0"/>
              <a:t> і </a:t>
            </a:r>
            <a:r>
              <a:rPr lang="ru-RU" dirty="0" err="1"/>
              <a:t>складний</a:t>
            </a:r>
            <a:r>
              <a:rPr lang="ru-RU" dirty="0"/>
              <a:t> метод,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відомі</a:t>
            </a:r>
            <a:r>
              <a:rPr lang="ru-RU" dirty="0"/>
              <a:t> бренди;</a:t>
            </a:r>
          </a:p>
          <a:p>
            <a:pPr algn="just" fontAlgn="base">
              <a:buFont typeface="Wingdings" panose="05000000000000000000" pitchFamily="2" charset="2"/>
              <a:buChar char="v"/>
            </a:pPr>
            <a:r>
              <a:rPr lang="ru-RU" dirty="0" err="1"/>
              <a:t>покази</a:t>
            </a:r>
            <a:r>
              <a:rPr lang="ru-RU" dirty="0"/>
              <a:t> на </a:t>
            </a:r>
            <a:r>
              <a:rPr lang="ru-RU" dirty="0" err="1"/>
              <a:t>мобільних</a:t>
            </a:r>
            <a:r>
              <a:rPr lang="ru-RU" dirty="0"/>
              <a:t> в PPC. </a:t>
            </a:r>
            <a:r>
              <a:rPr lang="ru-RU" dirty="0" err="1"/>
              <a:t>Це</a:t>
            </a:r>
            <a:r>
              <a:rPr lang="ru-RU" dirty="0"/>
              <a:t> та ж </a:t>
            </a:r>
            <a:r>
              <a:rPr lang="ru-RU" dirty="0" err="1"/>
              <a:t>контекстна</a:t>
            </a:r>
            <a:r>
              <a:rPr lang="ru-RU" dirty="0"/>
              <a:t> реклама, але </a:t>
            </a:r>
            <a:r>
              <a:rPr lang="ru-RU" dirty="0" err="1"/>
              <a:t>оголошення</a:t>
            </a:r>
            <a:r>
              <a:rPr lang="ru-RU" dirty="0"/>
              <a:t> </a:t>
            </a:r>
            <a:r>
              <a:rPr lang="ru-RU" dirty="0" err="1"/>
              <a:t>рекламодавців</a:t>
            </a:r>
            <a:r>
              <a:rPr lang="ru-RU" dirty="0"/>
              <a:t> </a:t>
            </a:r>
            <a:r>
              <a:rPr lang="ru-RU" dirty="0" err="1"/>
              <a:t>показуються</a:t>
            </a:r>
            <a:r>
              <a:rPr lang="ru-RU" dirty="0"/>
              <a:t> в </a:t>
            </a:r>
            <a:r>
              <a:rPr lang="ru-RU" dirty="0" err="1"/>
              <a:t>мобільному</a:t>
            </a:r>
            <a:r>
              <a:rPr lang="ru-RU" dirty="0"/>
              <a:t> </a:t>
            </a:r>
            <a:r>
              <a:rPr lang="ru-RU" dirty="0" err="1"/>
              <a:t>пошуку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3663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E7EED9-EB95-434C-A115-1B1244A7A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ru-RU" sz="3500" b="1"/>
              <a:t>ГЕОКОНТЕКСТНА ІНТЕРНЕТ-РЕКЛАМА</a:t>
            </a:r>
            <a:br>
              <a:rPr lang="ru-RU" sz="3500" b="1"/>
            </a:br>
            <a:endParaRPr lang="ru-RU" sz="35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F418CA-D136-410B-BEAE-F2798BA9D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>
            <a:normAutofit/>
          </a:bodyPr>
          <a:lstStyle/>
          <a:p>
            <a:pPr algn="just"/>
            <a:r>
              <a:rPr lang="ru-RU" dirty="0" err="1"/>
              <a:t>Геоконтекстна</a:t>
            </a:r>
            <a:r>
              <a:rPr lang="ru-RU" dirty="0"/>
              <a:t> </a:t>
            </a:r>
            <a:r>
              <a:rPr lang="ru-RU" dirty="0" err="1"/>
              <a:t>інтернет</a:t>
            </a:r>
            <a:r>
              <a:rPr lang="ru-RU" dirty="0"/>
              <a:t>-реклама — </a:t>
            </a:r>
            <a:r>
              <a:rPr lang="ru-RU" dirty="0" err="1"/>
              <a:t>сучасний</a:t>
            </a:r>
            <a:r>
              <a:rPr lang="ru-RU" dirty="0"/>
              <a:t> вид </a:t>
            </a:r>
            <a:r>
              <a:rPr lang="ru-RU" dirty="0" err="1"/>
              <a:t>реклами</a:t>
            </a:r>
            <a:r>
              <a:rPr lang="ru-RU" dirty="0"/>
              <a:t> в </a:t>
            </a:r>
            <a:r>
              <a:rPr lang="ru-RU" dirty="0" err="1"/>
              <a:t>інтернеті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таргетований</a:t>
            </a:r>
            <a:r>
              <a:rPr lang="ru-RU" dirty="0"/>
              <a:t> на </a:t>
            </a:r>
            <a:r>
              <a:rPr lang="ru-RU" dirty="0" err="1"/>
              <a:t>користувачів</a:t>
            </a:r>
            <a:r>
              <a:rPr lang="ru-RU" dirty="0"/>
              <a:t> </a:t>
            </a:r>
            <a:r>
              <a:rPr lang="ru-RU" dirty="0" err="1"/>
              <a:t>інтернету</a:t>
            </a:r>
            <a:r>
              <a:rPr lang="ru-RU" dirty="0"/>
              <a:t> у </a:t>
            </a:r>
            <a:r>
              <a:rPr lang="ru-RU" dirty="0" err="1"/>
              <a:t>вибраній</a:t>
            </a:r>
            <a:r>
              <a:rPr lang="ru-RU" dirty="0"/>
              <a:t> </a:t>
            </a:r>
            <a:r>
              <a:rPr lang="ru-RU" dirty="0" err="1"/>
              <a:t>місцевості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: </a:t>
            </a:r>
            <a:r>
              <a:rPr lang="ru-RU" dirty="0" err="1"/>
              <a:t>якщо</a:t>
            </a:r>
            <a:r>
              <a:rPr lang="ru-RU" dirty="0"/>
              <a:t> Ви </a:t>
            </a:r>
            <a:r>
              <a:rPr lang="ru-RU" dirty="0" err="1"/>
              <a:t>власник</a:t>
            </a:r>
            <a:r>
              <a:rPr lang="ru-RU" dirty="0"/>
              <a:t> </a:t>
            </a:r>
            <a:r>
              <a:rPr lang="ru-RU" dirty="0" err="1"/>
              <a:t>придорожнього</a:t>
            </a:r>
            <a:r>
              <a:rPr lang="ru-RU" dirty="0"/>
              <a:t> кафе, Ви можете </a:t>
            </a:r>
            <a:r>
              <a:rPr lang="ru-RU" dirty="0" err="1"/>
              <a:t>налаштувати</a:t>
            </a:r>
            <a:r>
              <a:rPr lang="ru-RU" dirty="0"/>
              <a:t> </a:t>
            </a:r>
            <a:r>
              <a:rPr lang="ru-RU" dirty="0" err="1"/>
              <a:t>геоконтекстну</a:t>
            </a:r>
            <a:r>
              <a:rPr lang="ru-RU" dirty="0"/>
              <a:t> рекламу на </a:t>
            </a:r>
            <a:r>
              <a:rPr lang="ru-RU" dirty="0" err="1"/>
              <a:t>користувачів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проїжджають</a:t>
            </a:r>
            <a:r>
              <a:rPr lang="ru-RU" dirty="0"/>
              <a:t> через </a:t>
            </a:r>
            <a:r>
              <a:rPr lang="ru-RU" dirty="0" err="1"/>
              <a:t>дану</a:t>
            </a:r>
            <a:r>
              <a:rPr lang="ru-RU" dirty="0"/>
              <a:t> </a:t>
            </a:r>
            <a:r>
              <a:rPr lang="ru-RU" dirty="0" err="1"/>
              <a:t>територію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планують</a:t>
            </a:r>
            <a:r>
              <a:rPr lang="ru-RU" dirty="0"/>
              <a:t> </a:t>
            </a:r>
            <a:r>
              <a:rPr lang="ru-RU" dirty="0" err="1"/>
              <a:t>поїздку</a:t>
            </a:r>
            <a:r>
              <a:rPr lang="ru-RU" dirty="0"/>
              <a:t> через Вашу </a:t>
            </a:r>
            <a:r>
              <a:rPr lang="ru-RU" dirty="0" err="1"/>
              <a:t>місцевість</a:t>
            </a:r>
            <a:r>
              <a:rPr lang="ru-RU" dirty="0"/>
              <a:t>. </a:t>
            </a:r>
            <a:r>
              <a:rPr lang="ru-RU" dirty="0" err="1"/>
              <a:t>Така</a:t>
            </a:r>
            <a:r>
              <a:rPr lang="ru-RU" dirty="0"/>
              <a:t> </a:t>
            </a:r>
            <a:r>
              <a:rPr lang="ru-RU" dirty="0" err="1"/>
              <a:t>інтернет</a:t>
            </a:r>
            <a:r>
              <a:rPr lang="ru-RU" dirty="0"/>
              <a:t>-реклама буде </a:t>
            </a:r>
            <a:r>
              <a:rPr lang="ru-RU" dirty="0" err="1"/>
              <a:t>показуватися</a:t>
            </a:r>
            <a:r>
              <a:rPr lang="ru-RU" dirty="0"/>
              <a:t> в </a:t>
            </a:r>
            <a:r>
              <a:rPr lang="ru-RU" dirty="0" err="1"/>
              <a:t>додатках</a:t>
            </a:r>
            <a:r>
              <a:rPr lang="ru-RU" dirty="0"/>
              <a:t>, веб-картах, </a:t>
            </a:r>
            <a:r>
              <a:rPr lang="ru-RU" dirty="0" err="1"/>
              <a:t>навігаторах</a:t>
            </a:r>
            <a:r>
              <a:rPr lang="ru-RU" dirty="0"/>
              <a:t>. Таким чином, Ви </a:t>
            </a:r>
            <a:r>
              <a:rPr lang="ru-RU" dirty="0" err="1"/>
              <a:t>зможете</a:t>
            </a:r>
            <a:r>
              <a:rPr lang="ru-RU" dirty="0"/>
              <a:t> </a:t>
            </a:r>
            <a:r>
              <a:rPr lang="ru-RU" dirty="0" err="1"/>
              <a:t>збільшувати</a:t>
            </a:r>
            <a:r>
              <a:rPr lang="ru-RU" dirty="0"/>
              <a:t> </a:t>
            </a:r>
            <a:r>
              <a:rPr lang="ru-RU" dirty="0" err="1"/>
              <a:t>відвідуваність</a:t>
            </a:r>
            <a:r>
              <a:rPr lang="ru-RU" dirty="0"/>
              <a:t> </a:t>
            </a:r>
            <a:r>
              <a:rPr lang="ru-RU" dirty="0" err="1"/>
              <a:t>Вашого</a:t>
            </a:r>
            <a:r>
              <a:rPr lang="ru-RU" dirty="0"/>
              <a:t> кафе.</a:t>
            </a:r>
          </a:p>
        </p:txBody>
      </p:sp>
      <p:pic>
        <p:nvPicPr>
          <p:cNvPr id="18434" name="Picture 2" descr="Геоконтекстна інтернет-реклама">
            <a:extLst>
              <a:ext uri="{FF2B5EF4-FFF2-40B4-BE49-F238E27FC236}">
                <a16:creationId xmlns:a16="http://schemas.microsoft.com/office/drawing/2014/main" id="{AF878488-63FF-4259-AF2B-D899EE68F6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7" r="-1" b="-1"/>
          <a:stretch/>
        </p:blipFill>
        <p:spPr bwMode="auto">
          <a:xfrm>
            <a:off x="7552266" y="10"/>
            <a:ext cx="46397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32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Вирусный маркетинг: эффективность, особенности и его примеры • Marketer">
            <a:extLst>
              <a:ext uri="{FF2B5EF4-FFF2-40B4-BE49-F238E27FC236}">
                <a16:creationId xmlns:a16="http://schemas.microsoft.com/office/drawing/2014/main" id="{897E5DD4-7464-4F24-97B5-23F763FD22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2" r="9091" b="1806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DF330DE-344E-4F40-A47D-23B08D3A9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783A93-BBBD-4E07-8903-253A88930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6" cy="1499616"/>
          </a:xfrm>
        </p:spPr>
        <p:txBody>
          <a:bodyPr>
            <a:normAutofit/>
          </a:bodyPr>
          <a:lstStyle/>
          <a:p>
            <a:r>
              <a:rPr lang="ru-RU" sz="3500" b="1" dirty="0">
                <a:solidFill>
                  <a:srgbClr val="000000"/>
                </a:solidFill>
              </a:rPr>
              <a:t>ВІРУСНА РЕКЛАМА В ІНТЕРНЕТІ</a:t>
            </a:r>
            <a:br>
              <a:rPr lang="ru-RU" sz="3500" b="1" dirty="0">
                <a:solidFill>
                  <a:srgbClr val="000000"/>
                </a:solidFill>
              </a:rPr>
            </a:br>
            <a:endParaRPr lang="ru-RU" sz="3500" dirty="0">
              <a:solidFill>
                <a:srgbClr val="000000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F9A6F53-5F68-47E7-A15D-7301CCB6A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3A8216-5FF6-4F85-89E5-21D4E80EB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6" cy="4023360"/>
          </a:xfrm>
        </p:spPr>
        <p:txBody>
          <a:bodyPr>
            <a:normAutofit/>
          </a:bodyPr>
          <a:lstStyle/>
          <a:p>
            <a:pPr algn="just"/>
            <a:r>
              <a:rPr lang="ru-RU" sz="2000" dirty="0" err="1">
                <a:solidFill>
                  <a:srgbClr val="000000"/>
                </a:solidFill>
              </a:rPr>
              <a:t>Вірусна</a:t>
            </a:r>
            <a:r>
              <a:rPr lang="ru-RU" sz="2000" dirty="0">
                <a:solidFill>
                  <a:srgbClr val="000000"/>
                </a:solidFill>
              </a:rPr>
              <a:t> реклама в </a:t>
            </a:r>
            <a:r>
              <a:rPr lang="ru-RU" sz="2000" dirty="0" err="1">
                <a:solidFill>
                  <a:srgbClr val="000000"/>
                </a:solidFill>
              </a:rPr>
              <a:t>інтернеті</a:t>
            </a:r>
            <a:r>
              <a:rPr lang="ru-RU" sz="2000" dirty="0">
                <a:solidFill>
                  <a:srgbClr val="000000"/>
                </a:solidFill>
              </a:rPr>
              <a:t> — вид </a:t>
            </a:r>
            <a:r>
              <a:rPr lang="ru-RU" sz="2000" dirty="0" err="1">
                <a:solidFill>
                  <a:srgbClr val="000000"/>
                </a:solidFill>
              </a:rPr>
              <a:t>рекламних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матеріалів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головним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завданням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яких</a:t>
            </a:r>
            <a:r>
              <a:rPr lang="ru-RU" sz="2000" dirty="0">
                <a:solidFill>
                  <a:srgbClr val="000000"/>
                </a:solidFill>
              </a:rPr>
              <a:t> є </a:t>
            </a:r>
            <a:r>
              <a:rPr lang="ru-RU" sz="2000" dirty="0" err="1">
                <a:solidFill>
                  <a:srgbClr val="000000"/>
                </a:solidFill>
              </a:rPr>
              <a:t>привернути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увагу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користувачів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інтернету</a:t>
            </a:r>
            <a:r>
              <a:rPr lang="ru-RU" sz="2000" dirty="0">
                <a:solidFill>
                  <a:srgbClr val="000000"/>
                </a:solidFill>
              </a:rPr>
              <a:t> (</a:t>
            </a:r>
            <a:r>
              <a:rPr lang="ru-RU" sz="2000" dirty="0" err="1">
                <a:solidFill>
                  <a:srgbClr val="000000"/>
                </a:solidFill>
              </a:rPr>
              <a:t>можливо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потенційних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покупців</a:t>
            </a:r>
            <a:r>
              <a:rPr lang="ru-RU" sz="2000" dirty="0">
                <a:solidFill>
                  <a:srgbClr val="000000"/>
                </a:solidFill>
              </a:rPr>
              <a:t>) і </a:t>
            </a:r>
            <a:r>
              <a:rPr lang="ru-RU" sz="2000" dirty="0" err="1">
                <a:solidFill>
                  <a:srgbClr val="000000"/>
                </a:solidFill>
              </a:rPr>
              <a:t>сподобатися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настільки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щоби</a:t>
            </a:r>
            <a:r>
              <a:rPr lang="ru-RU" sz="2000" dirty="0">
                <a:solidFill>
                  <a:srgbClr val="000000"/>
                </a:solidFill>
              </a:rPr>
              <a:t> вони </a:t>
            </a:r>
            <a:r>
              <a:rPr lang="ru-RU" sz="2000" dirty="0" err="1">
                <a:solidFill>
                  <a:srgbClr val="000000"/>
                </a:solidFill>
              </a:rPr>
              <a:t>готові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були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самостійно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поділитися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цією</a:t>
            </a:r>
            <a:r>
              <a:rPr lang="ru-RU" sz="2000" dirty="0">
                <a:solidFill>
                  <a:srgbClr val="000000"/>
                </a:solidFill>
              </a:rPr>
              <a:t> рекламою з </a:t>
            </a:r>
            <a:r>
              <a:rPr lang="ru-RU" sz="2000" dirty="0" err="1">
                <a:solidFill>
                  <a:srgbClr val="000000"/>
                </a:solidFill>
              </a:rPr>
              <a:t>іншими</a:t>
            </a:r>
            <a:r>
              <a:rPr lang="ru-RU" sz="2000" dirty="0">
                <a:solidFill>
                  <a:srgbClr val="000000"/>
                </a:solidFill>
              </a:rPr>
              <a:t> (</a:t>
            </a:r>
            <a:r>
              <a:rPr lang="ru-RU" sz="2000" dirty="0" err="1">
                <a:solidFill>
                  <a:srgbClr val="000000"/>
                </a:solidFill>
              </a:rPr>
              <a:t>можливо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навіть</a:t>
            </a:r>
            <a:r>
              <a:rPr lang="ru-RU" sz="2000" dirty="0">
                <a:solidFill>
                  <a:srgbClr val="000000"/>
                </a:solidFill>
              </a:rPr>
              <a:t> не </a:t>
            </a:r>
            <a:r>
              <a:rPr lang="ru-RU" sz="2000" dirty="0" err="1">
                <a:solidFill>
                  <a:srgbClr val="000000"/>
                </a:solidFill>
              </a:rPr>
              <a:t>підозрюючи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що</a:t>
            </a:r>
            <a:r>
              <a:rPr lang="ru-RU" sz="2000" dirty="0">
                <a:solidFill>
                  <a:srgbClr val="000000"/>
                </a:solidFill>
              </a:rPr>
              <a:t> вони </a:t>
            </a:r>
            <a:r>
              <a:rPr lang="ru-RU" sz="2000" dirty="0" err="1">
                <a:solidFill>
                  <a:srgbClr val="000000"/>
                </a:solidFill>
              </a:rPr>
              <a:t>діляться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саме</a:t>
            </a:r>
            <a:r>
              <a:rPr lang="ru-RU" sz="2000" dirty="0">
                <a:solidFill>
                  <a:srgbClr val="000000"/>
                </a:solidFill>
              </a:rPr>
              <a:t> рекламою, а не </a:t>
            </a:r>
            <a:r>
              <a:rPr lang="ru-RU" sz="2000" dirty="0" err="1">
                <a:solidFill>
                  <a:srgbClr val="000000"/>
                </a:solidFill>
              </a:rPr>
              <a:t>цікавою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інформацією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тощо</a:t>
            </a:r>
            <a:r>
              <a:rPr lang="ru-RU" sz="2000" dirty="0">
                <a:solidFill>
                  <a:srgbClr val="000000"/>
                </a:solidFill>
              </a:rPr>
              <a:t>).</a:t>
            </a:r>
          </a:p>
          <a:p>
            <a:endParaRPr lang="ru-RU" sz="2000" dirty="0">
              <a:solidFill>
                <a:srgbClr val="000000"/>
              </a:solidFill>
            </a:endParaRPr>
          </a:p>
          <a:p>
            <a:pPr algn="just"/>
            <a:r>
              <a:rPr lang="ru-RU" sz="2000" dirty="0" err="1">
                <a:solidFill>
                  <a:srgbClr val="000000"/>
                </a:solidFill>
              </a:rPr>
              <a:t>Найчастіше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такий</a:t>
            </a:r>
            <a:r>
              <a:rPr lang="ru-RU" sz="2000" dirty="0">
                <a:solidFill>
                  <a:srgbClr val="000000"/>
                </a:solidFill>
              </a:rPr>
              <a:t> вид </a:t>
            </a:r>
            <a:r>
              <a:rPr lang="ru-RU" sz="2000" dirty="0" err="1">
                <a:solidFill>
                  <a:srgbClr val="000000"/>
                </a:solidFill>
              </a:rPr>
              <a:t>реклами</a:t>
            </a:r>
            <a:r>
              <a:rPr lang="ru-RU" sz="2000" dirty="0">
                <a:solidFill>
                  <a:srgbClr val="000000"/>
                </a:solidFill>
              </a:rPr>
              <a:t> в </a:t>
            </a:r>
            <a:r>
              <a:rPr lang="ru-RU" sz="2000" dirty="0" err="1">
                <a:solidFill>
                  <a:srgbClr val="000000"/>
                </a:solidFill>
              </a:rPr>
              <a:t>інтернеті</a:t>
            </a:r>
            <a:r>
              <a:rPr lang="ru-RU" sz="2000" dirty="0">
                <a:solidFill>
                  <a:srgbClr val="000000"/>
                </a:solidFill>
              </a:rPr>
              <a:t> є у </a:t>
            </a:r>
            <a:r>
              <a:rPr lang="ru-RU" sz="2000" dirty="0" err="1">
                <a:solidFill>
                  <a:srgbClr val="000000"/>
                </a:solidFill>
              </a:rPr>
              <a:t>вигляді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відео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смішних</a:t>
            </a:r>
            <a:r>
              <a:rPr lang="ru-RU" sz="2000" dirty="0">
                <a:solidFill>
                  <a:srgbClr val="000000"/>
                </a:solidFill>
              </a:rPr>
              <a:t> картинок, </a:t>
            </a:r>
            <a:r>
              <a:rPr lang="ru-RU" sz="2000" dirty="0" err="1">
                <a:solidFill>
                  <a:srgbClr val="000000"/>
                </a:solidFill>
              </a:rPr>
              <a:t>мемів</a:t>
            </a:r>
            <a:r>
              <a:rPr lang="ru-RU" sz="2000" dirty="0">
                <a:solidFill>
                  <a:srgbClr val="000000"/>
                </a:solidFill>
              </a:rPr>
              <a:t>. </a:t>
            </a:r>
            <a:r>
              <a:rPr lang="ru-RU" sz="2000" dirty="0" err="1">
                <a:solidFill>
                  <a:srgbClr val="000000"/>
                </a:solidFill>
              </a:rPr>
              <a:t>Щоби</a:t>
            </a:r>
            <a:r>
              <a:rPr lang="ru-RU" sz="2000" dirty="0">
                <a:solidFill>
                  <a:srgbClr val="000000"/>
                </a:solidFill>
              </a:rPr>
              <a:t> реклама </a:t>
            </a:r>
            <a:r>
              <a:rPr lang="ru-RU" sz="2000" dirty="0" err="1">
                <a:solidFill>
                  <a:srgbClr val="000000"/>
                </a:solidFill>
              </a:rPr>
              <a:t>справді</a:t>
            </a:r>
            <a:r>
              <a:rPr lang="ru-RU" sz="2000" dirty="0">
                <a:solidFill>
                  <a:srgbClr val="000000"/>
                </a:solidFill>
              </a:rPr>
              <a:t> стала </a:t>
            </a:r>
            <a:r>
              <a:rPr lang="ru-RU" sz="2000" dirty="0" err="1">
                <a:solidFill>
                  <a:srgbClr val="000000"/>
                </a:solidFill>
              </a:rPr>
              <a:t>вірусною</a:t>
            </a:r>
            <a:r>
              <a:rPr lang="ru-RU" sz="2000" dirty="0">
                <a:solidFill>
                  <a:srgbClr val="000000"/>
                </a:solidFill>
              </a:rPr>
              <a:t>, Вам </a:t>
            </a:r>
            <a:r>
              <a:rPr lang="ru-RU" sz="2000" dirty="0" err="1">
                <a:solidFill>
                  <a:srgbClr val="000000"/>
                </a:solidFill>
              </a:rPr>
              <a:t>необхідно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постійно</a:t>
            </a:r>
            <a:r>
              <a:rPr lang="ru-RU" sz="2000" dirty="0">
                <a:solidFill>
                  <a:srgbClr val="000000"/>
                </a:solidFill>
              </a:rPr>
              <a:t> бути в </a:t>
            </a:r>
            <a:r>
              <a:rPr lang="ru-RU" sz="2000" dirty="0" err="1">
                <a:solidFill>
                  <a:srgbClr val="000000"/>
                </a:solidFill>
              </a:rPr>
              <a:t>тренді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нових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жартів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ситуацій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або</a:t>
            </a:r>
            <a:r>
              <a:rPr lang="ru-RU" sz="2000" dirty="0">
                <a:solidFill>
                  <a:srgbClr val="000000"/>
                </a:solidFill>
              </a:rPr>
              <a:t> просто </a:t>
            </a:r>
            <a:r>
              <a:rPr lang="ru-RU" sz="2000" dirty="0" err="1">
                <a:solidFill>
                  <a:srgbClr val="000000"/>
                </a:solidFill>
              </a:rPr>
              <a:t>вдало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потрапити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під</a:t>
            </a:r>
            <a:r>
              <a:rPr lang="ru-RU" sz="2000" dirty="0">
                <a:solidFill>
                  <a:srgbClr val="000000"/>
                </a:solidFill>
              </a:rPr>
              <a:t> хороший </a:t>
            </a:r>
            <a:r>
              <a:rPr lang="ru-RU" sz="2000" dirty="0" err="1">
                <a:solidFill>
                  <a:srgbClr val="000000"/>
                </a:solidFill>
              </a:rPr>
              <a:t>настрій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користувачів</a:t>
            </a:r>
            <a:r>
              <a:rPr lang="ru-RU" sz="20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0652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706145B-5654-4DFF-A609-F13A9359E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5743574"/>
            <a:ext cx="9720073" cy="565785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вірусне</a:t>
            </a:r>
            <a:r>
              <a:rPr lang="ru-RU" dirty="0"/>
              <a:t> </a:t>
            </a:r>
            <a:r>
              <a:rPr lang="ru-RU" dirty="0" err="1"/>
              <a:t>відео</a:t>
            </a:r>
            <a:r>
              <a:rPr lang="ru-RU" dirty="0"/>
              <a:t> </a:t>
            </a:r>
            <a:r>
              <a:rPr lang="ru-RU" dirty="0" err="1"/>
              <a:t>запрацювало</a:t>
            </a:r>
            <a:r>
              <a:rPr lang="ru-RU" dirty="0"/>
              <a:t> для </a:t>
            </a:r>
            <a:r>
              <a:rPr lang="en-US" dirty="0"/>
              <a:t>Volvo 170 </a:t>
            </a:r>
            <a:r>
              <a:rPr lang="ru-RU" dirty="0" err="1"/>
              <a:t>мільйонів</a:t>
            </a:r>
            <a:r>
              <a:rPr lang="ru-RU" dirty="0"/>
              <a:t> </a:t>
            </a:r>
            <a:r>
              <a:rPr lang="ru-RU" dirty="0" err="1"/>
              <a:t>доларів</a:t>
            </a:r>
            <a:r>
              <a:rPr lang="ru-RU" dirty="0"/>
              <a:t>.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зірки</a:t>
            </a:r>
            <a:r>
              <a:rPr lang="ru-RU" dirty="0"/>
              <a:t> </a:t>
            </a:r>
            <a:r>
              <a:rPr lang="ru-RU" dirty="0" err="1"/>
              <a:t>знімали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відповіді</a:t>
            </a:r>
            <a:r>
              <a:rPr lang="ru-RU" dirty="0"/>
              <a:t> на трюк Ван </a:t>
            </a:r>
            <a:r>
              <a:rPr lang="ru-RU" dirty="0" err="1"/>
              <a:t>Дамма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поперечний</a:t>
            </a:r>
            <a:r>
              <a:rPr lang="ru-RU" dirty="0"/>
              <a:t> шпагат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рухомими</a:t>
            </a:r>
            <a:r>
              <a:rPr lang="ru-RU" dirty="0"/>
              <a:t> </a:t>
            </a:r>
            <a:r>
              <a:rPr lang="ru-RU" dirty="0" err="1"/>
              <a:t>вантажівками</a:t>
            </a:r>
            <a:r>
              <a:rPr lang="ru-RU" dirty="0"/>
              <a:t> став мемом і </a:t>
            </a:r>
            <a:r>
              <a:rPr lang="ru-RU" dirty="0" err="1"/>
              <a:t>довго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гуляв по </a:t>
            </a:r>
            <a:r>
              <a:rPr lang="ru-RU" dirty="0" err="1"/>
              <a:t>мережі</a:t>
            </a:r>
            <a:r>
              <a:rPr lang="ru-RU" dirty="0"/>
              <a:t>.</a:t>
            </a:r>
          </a:p>
        </p:txBody>
      </p:sp>
      <p:pic>
        <p:nvPicPr>
          <p:cNvPr id="4" name="Мультимедиа в Интернете 3" title="Volvo Trucks - The Epic Split feat. Van Damme (Live Test)">
            <a:hlinkClick r:id="" action="ppaction://media"/>
            <a:extLst>
              <a:ext uri="{FF2B5EF4-FFF2-40B4-BE49-F238E27FC236}">
                <a16:creationId xmlns:a16="http://schemas.microsoft.com/office/drawing/2014/main" id="{11D17FB4-1381-4E02-AF6F-8ADEB48EF66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24128" y="0"/>
            <a:ext cx="9915525" cy="560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7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к оптимизировать email-рассылку?">
            <a:extLst>
              <a:ext uri="{FF2B5EF4-FFF2-40B4-BE49-F238E27FC236}">
                <a16:creationId xmlns:a16="http://schemas.microsoft.com/office/drawing/2014/main" id="{E93DB6DC-35E7-4EE2-8F23-37AF4CE2B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34" r="909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DF330DE-344E-4F40-A47D-23B08D3A9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B68A05-DD0D-44D3-A15E-567053C44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6" cy="1499616"/>
          </a:xfrm>
        </p:spPr>
        <p:txBody>
          <a:bodyPr>
            <a:normAutofit/>
          </a:bodyPr>
          <a:lstStyle/>
          <a:p>
            <a:r>
              <a:rPr lang="ru-RU" sz="3100" b="1" dirty="0">
                <a:solidFill>
                  <a:srgbClr val="000000"/>
                </a:solidFill>
              </a:rPr>
              <a:t>E-MAIL РОЗСИЛКА — ОДИН ІЗ ВИДІВ ІНТЕРНЕТ-РЕКЛАМИ</a:t>
            </a:r>
            <a:br>
              <a:rPr lang="ru-RU" sz="3100" b="1" dirty="0">
                <a:solidFill>
                  <a:srgbClr val="000000"/>
                </a:solidFill>
              </a:rPr>
            </a:br>
            <a:endParaRPr lang="ru-RU" sz="3100" dirty="0">
              <a:solidFill>
                <a:srgbClr val="000000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F9A6F53-5F68-47E7-A15D-7301CCB6A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525D4E-85C4-4CFC-A5BC-B0B9B92A3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648" y="2145442"/>
            <a:ext cx="7114032" cy="4590638"/>
          </a:xfrm>
        </p:spPr>
        <p:txBody>
          <a:bodyPr>
            <a:normAutofit/>
          </a:bodyPr>
          <a:lstStyle/>
          <a:p>
            <a:pPr algn="just" fontAlgn="base"/>
            <a:r>
              <a:rPr lang="ru-RU" sz="1800" dirty="0">
                <a:solidFill>
                  <a:srgbClr val="000000"/>
                </a:solidFill>
              </a:rPr>
              <a:t>Даний вид </a:t>
            </a:r>
            <a:r>
              <a:rPr lang="ru-RU" sz="1800" dirty="0" err="1">
                <a:solidFill>
                  <a:srgbClr val="000000"/>
                </a:solidFill>
              </a:rPr>
              <a:t>реклами</a:t>
            </a:r>
            <a:r>
              <a:rPr lang="ru-RU" sz="1800" dirty="0">
                <a:solidFill>
                  <a:srgbClr val="000000"/>
                </a:solidFill>
              </a:rPr>
              <a:t> в </a:t>
            </a:r>
            <a:r>
              <a:rPr lang="ru-RU" sz="1800" dirty="0" err="1">
                <a:solidFill>
                  <a:srgbClr val="000000"/>
                </a:solidFill>
              </a:rPr>
              <a:t>інтернеті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можна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ще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назвати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інтернет</a:t>
            </a:r>
            <a:r>
              <a:rPr lang="ru-RU" sz="1800" dirty="0">
                <a:solidFill>
                  <a:srgbClr val="000000"/>
                </a:solidFill>
              </a:rPr>
              <a:t>-блогом у </a:t>
            </a:r>
            <a:r>
              <a:rPr lang="ru-RU" sz="1800" dirty="0" err="1">
                <a:solidFill>
                  <a:srgbClr val="000000"/>
                </a:solidFill>
              </a:rPr>
              <a:t>власній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електронній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скриньці</a:t>
            </a:r>
            <a:r>
              <a:rPr lang="ru-RU" sz="1800" dirty="0">
                <a:solidFill>
                  <a:srgbClr val="000000"/>
                </a:solidFill>
              </a:rPr>
              <a:t>. </a:t>
            </a:r>
            <a:r>
              <a:rPr lang="ru-RU" sz="1800" dirty="0" err="1">
                <a:solidFill>
                  <a:srgbClr val="000000"/>
                </a:solidFill>
              </a:rPr>
              <a:t>Зазвичай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E-mail </a:t>
            </a:r>
            <a:r>
              <a:rPr lang="ru-RU" sz="1800" dirty="0" err="1">
                <a:solidFill>
                  <a:srgbClr val="000000"/>
                </a:solidFill>
              </a:rPr>
              <a:t>розсилка</a:t>
            </a:r>
            <a:r>
              <a:rPr lang="ru-RU" sz="1800" dirty="0">
                <a:solidFill>
                  <a:srgbClr val="000000"/>
                </a:solidFill>
              </a:rPr>
              <a:t> — </a:t>
            </a:r>
            <a:r>
              <a:rPr lang="ru-RU" sz="1800" dirty="0" err="1">
                <a:solidFill>
                  <a:srgbClr val="000000"/>
                </a:solidFill>
              </a:rPr>
              <a:t>це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обмін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цікавою</a:t>
            </a:r>
            <a:r>
              <a:rPr lang="ru-RU" sz="1800" dirty="0">
                <a:solidFill>
                  <a:srgbClr val="000000"/>
                </a:solidFill>
              </a:rPr>
              <a:t>, </a:t>
            </a:r>
            <a:r>
              <a:rPr lang="ru-RU" sz="1800" dirty="0" err="1">
                <a:solidFill>
                  <a:srgbClr val="000000"/>
                </a:solidFill>
              </a:rPr>
              <a:t>корисною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інформацією</a:t>
            </a:r>
            <a:r>
              <a:rPr lang="ru-RU" sz="1800" dirty="0">
                <a:solidFill>
                  <a:srgbClr val="000000"/>
                </a:solidFill>
              </a:rPr>
              <a:t> з </a:t>
            </a:r>
            <a:r>
              <a:rPr lang="ru-RU" sz="1800" dirty="0" err="1">
                <a:solidFill>
                  <a:srgbClr val="000000"/>
                </a:solidFill>
              </a:rPr>
              <a:t>підписниками</a:t>
            </a:r>
            <a:r>
              <a:rPr lang="ru-RU" sz="1800" dirty="0">
                <a:solidFill>
                  <a:srgbClr val="000000"/>
                </a:solidFill>
              </a:rPr>
              <a:t>. </a:t>
            </a:r>
            <a:r>
              <a:rPr lang="ru-RU" sz="1800" dirty="0" err="1">
                <a:solidFill>
                  <a:srgbClr val="000000"/>
                </a:solidFill>
              </a:rPr>
              <a:t>Тобто</a:t>
            </a:r>
            <a:r>
              <a:rPr lang="ru-RU" sz="1800" dirty="0">
                <a:solidFill>
                  <a:srgbClr val="000000"/>
                </a:solidFill>
              </a:rPr>
              <a:t> не </a:t>
            </a:r>
            <a:r>
              <a:rPr lang="ru-RU" sz="1800" dirty="0" err="1">
                <a:solidFill>
                  <a:srgbClr val="000000"/>
                </a:solidFill>
              </a:rPr>
              <a:t>покидаючи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власну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пошту</a:t>
            </a:r>
            <a:r>
              <a:rPr lang="ru-RU" sz="1800" dirty="0">
                <a:solidFill>
                  <a:srgbClr val="000000"/>
                </a:solidFill>
              </a:rPr>
              <a:t>, Ви можете </a:t>
            </a:r>
            <a:r>
              <a:rPr lang="ru-RU" sz="1800" dirty="0" err="1">
                <a:solidFill>
                  <a:srgbClr val="000000"/>
                </a:solidFill>
              </a:rPr>
              <a:t>завдяки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їй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дізнатися</a:t>
            </a:r>
            <a:r>
              <a:rPr lang="ru-RU" sz="1800" dirty="0">
                <a:solidFill>
                  <a:srgbClr val="000000"/>
                </a:solidFill>
              </a:rPr>
              <a:t> новинки </a:t>
            </a:r>
            <a:r>
              <a:rPr lang="ru-RU" sz="1800" dirty="0" err="1">
                <a:solidFill>
                  <a:srgbClr val="000000"/>
                </a:solidFill>
              </a:rPr>
              <a:t>від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бізнесу</a:t>
            </a:r>
            <a:r>
              <a:rPr lang="ru-RU" sz="1800" dirty="0">
                <a:solidFill>
                  <a:srgbClr val="000000"/>
                </a:solidFill>
              </a:rPr>
              <a:t>.</a:t>
            </a:r>
          </a:p>
          <a:p>
            <a:pPr algn="just" fontAlgn="base"/>
            <a:br>
              <a:rPr lang="ru-RU" sz="1800" dirty="0">
                <a:solidFill>
                  <a:srgbClr val="000000"/>
                </a:solidFill>
              </a:rPr>
            </a:br>
            <a:r>
              <a:rPr lang="ru-RU" sz="1800" dirty="0">
                <a:solidFill>
                  <a:srgbClr val="000000"/>
                </a:solidFill>
              </a:rPr>
              <a:t>Вам </a:t>
            </a:r>
            <a:r>
              <a:rPr lang="ru-RU" sz="1800" dirty="0" err="1">
                <a:solidFill>
                  <a:srgbClr val="000000"/>
                </a:solidFill>
              </a:rPr>
              <a:t>варто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використовувати</a:t>
            </a:r>
            <a:r>
              <a:rPr lang="ru-RU" sz="1800" dirty="0">
                <a:solidFill>
                  <a:srgbClr val="000000"/>
                </a:solidFill>
              </a:rPr>
              <a:t> E-</a:t>
            </a:r>
            <a:r>
              <a:rPr lang="ru-RU" sz="1800" dirty="0" err="1">
                <a:solidFill>
                  <a:srgbClr val="000000"/>
                </a:solidFill>
              </a:rPr>
              <a:t>mail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розсилку</a:t>
            </a:r>
            <a:r>
              <a:rPr lang="ru-RU" sz="1800" dirty="0">
                <a:solidFill>
                  <a:srgbClr val="000000"/>
                </a:solidFill>
              </a:rPr>
              <a:t> як один </a:t>
            </a:r>
            <a:r>
              <a:rPr lang="ru-RU" sz="1800" dirty="0" err="1">
                <a:solidFill>
                  <a:srgbClr val="000000"/>
                </a:solidFill>
              </a:rPr>
              <a:t>із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варіантів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інтернет-реклами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якщо</a:t>
            </a:r>
            <a:r>
              <a:rPr lang="ru-RU" sz="1800" dirty="0">
                <a:solidFill>
                  <a:srgbClr val="000000"/>
                </a:solidFill>
              </a:rPr>
              <a:t>:</a:t>
            </a:r>
          </a:p>
          <a:p>
            <a:pPr algn="just" fontAlgn="base"/>
            <a:r>
              <a:rPr lang="ru-RU" sz="1800" dirty="0">
                <a:solidFill>
                  <a:srgbClr val="000000"/>
                </a:solidFill>
              </a:rPr>
              <a:t>Ви </a:t>
            </a:r>
            <a:r>
              <a:rPr lang="ru-RU" sz="1800" dirty="0" err="1">
                <a:solidFill>
                  <a:srgbClr val="000000"/>
                </a:solidFill>
              </a:rPr>
              <a:t>представники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інтернет-магазинів</a:t>
            </a:r>
            <a:r>
              <a:rPr lang="ru-RU" sz="1800" dirty="0">
                <a:solidFill>
                  <a:srgbClr val="000000"/>
                </a:solidFill>
              </a:rPr>
              <a:t> та </a:t>
            </a:r>
            <a:r>
              <a:rPr lang="ru-RU" sz="1800" dirty="0" err="1">
                <a:solidFill>
                  <a:srgbClr val="000000"/>
                </a:solidFill>
              </a:rPr>
              <a:t>сайтів</a:t>
            </a:r>
            <a:r>
              <a:rPr lang="ru-RU" sz="1800" dirty="0">
                <a:solidFill>
                  <a:srgbClr val="000000"/>
                </a:solidFill>
              </a:rPr>
              <a:t>, де </a:t>
            </a:r>
            <a:r>
              <a:rPr lang="ru-RU" sz="1800" dirty="0" err="1">
                <a:solidFill>
                  <a:srgbClr val="000000"/>
                </a:solidFill>
              </a:rPr>
              <a:t>користувачу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цікава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інформація</a:t>
            </a:r>
            <a:r>
              <a:rPr lang="ru-RU" sz="1800" dirty="0">
                <a:solidFill>
                  <a:srgbClr val="000000"/>
                </a:solidFill>
              </a:rPr>
              <a:t> про Ваш товар </a:t>
            </a:r>
            <a:r>
              <a:rPr lang="ru-RU" sz="1800" dirty="0" err="1">
                <a:solidFill>
                  <a:srgbClr val="000000"/>
                </a:solidFill>
              </a:rPr>
              <a:t>чи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послугу</a:t>
            </a:r>
            <a:r>
              <a:rPr lang="ru-RU" sz="1800" dirty="0">
                <a:solidFill>
                  <a:srgbClr val="000000"/>
                </a:solidFill>
              </a:rPr>
              <a:t>. Таким чином, Ви можете </a:t>
            </a:r>
            <a:r>
              <a:rPr lang="ru-RU" sz="1800" dirty="0" err="1">
                <a:solidFill>
                  <a:srgbClr val="000000"/>
                </a:solidFill>
              </a:rPr>
              <a:t>надсилати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цікаві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пропозиції</a:t>
            </a:r>
            <a:r>
              <a:rPr lang="ru-RU" sz="1800" dirty="0">
                <a:solidFill>
                  <a:srgbClr val="000000"/>
                </a:solidFill>
              </a:rPr>
              <a:t>, </a:t>
            </a:r>
            <a:r>
              <a:rPr lang="ru-RU" sz="1800" dirty="0" err="1">
                <a:solidFill>
                  <a:srgbClr val="000000"/>
                </a:solidFill>
              </a:rPr>
              <a:t>актуальні</a:t>
            </a:r>
            <a:r>
              <a:rPr lang="ru-RU" sz="1800" dirty="0">
                <a:solidFill>
                  <a:srgbClr val="000000"/>
                </a:solidFill>
              </a:rPr>
              <a:t> новинки у </a:t>
            </a:r>
            <a:r>
              <a:rPr lang="ru-RU" sz="1800" dirty="0" err="1">
                <a:solidFill>
                  <a:srgbClr val="000000"/>
                </a:solidFill>
              </a:rPr>
              <a:t>сфері</a:t>
            </a:r>
            <a:r>
              <a:rPr lang="ru-RU" sz="1800" dirty="0">
                <a:solidFill>
                  <a:srgbClr val="000000"/>
                </a:solidFill>
              </a:rPr>
              <a:t>, </a:t>
            </a:r>
            <a:r>
              <a:rPr lang="ru-RU" sz="1800" dirty="0" err="1">
                <a:solidFill>
                  <a:srgbClr val="000000"/>
                </a:solidFill>
              </a:rPr>
              <a:t>якою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цікавиться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покупець</a:t>
            </a:r>
            <a:r>
              <a:rPr lang="ru-RU" sz="1800" dirty="0">
                <a:solidFill>
                  <a:srgbClr val="000000"/>
                </a:solidFill>
              </a:rPr>
              <a:t>, </a:t>
            </a:r>
            <a:r>
              <a:rPr lang="ru-RU" sz="1800" dirty="0" err="1">
                <a:solidFill>
                  <a:srgbClr val="000000"/>
                </a:solidFill>
              </a:rPr>
              <a:t>або</a:t>
            </a:r>
            <a:r>
              <a:rPr lang="ru-RU" sz="1800" dirty="0">
                <a:solidFill>
                  <a:srgbClr val="000000"/>
                </a:solidFill>
              </a:rPr>
              <a:t> просто </a:t>
            </a:r>
            <a:r>
              <a:rPr lang="ru-RU" sz="1800" dirty="0" err="1">
                <a:solidFill>
                  <a:srgbClr val="000000"/>
                </a:solidFill>
              </a:rPr>
              <a:t>корисну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інформацію</a:t>
            </a:r>
            <a:r>
              <a:rPr lang="ru-RU" sz="1800" dirty="0">
                <a:solidFill>
                  <a:srgbClr val="000000"/>
                </a:solidFill>
              </a:rPr>
              <a:t>;</a:t>
            </a:r>
          </a:p>
          <a:p>
            <a:pPr algn="just" fontAlgn="base"/>
            <a:r>
              <a:rPr lang="ru-RU" sz="1800" dirty="0">
                <a:solidFill>
                  <a:srgbClr val="000000"/>
                </a:solidFill>
              </a:rPr>
              <a:t>Ви </a:t>
            </a:r>
            <a:r>
              <a:rPr lang="ru-RU" sz="1800" dirty="0" err="1">
                <a:solidFill>
                  <a:srgbClr val="000000"/>
                </a:solidFill>
              </a:rPr>
              <a:t>представники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новинних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сайтів</a:t>
            </a:r>
            <a:r>
              <a:rPr lang="ru-RU" sz="1800" dirty="0">
                <a:solidFill>
                  <a:srgbClr val="000000"/>
                </a:solidFill>
              </a:rPr>
              <a:t>, </a:t>
            </a:r>
            <a:r>
              <a:rPr lang="ru-RU" sz="1800" dirty="0" err="1">
                <a:solidFill>
                  <a:srgbClr val="000000"/>
                </a:solidFill>
              </a:rPr>
              <a:t>порталів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чи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маркетплейсів</a:t>
            </a:r>
            <a:r>
              <a:rPr lang="ru-RU" sz="1800" dirty="0">
                <a:solidFill>
                  <a:srgbClr val="000000"/>
                </a:solidFill>
              </a:rPr>
              <a:t>. Так, Ви </a:t>
            </a:r>
            <a:r>
              <a:rPr lang="ru-RU" sz="1800" dirty="0" err="1">
                <a:solidFill>
                  <a:srgbClr val="000000"/>
                </a:solidFill>
              </a:rPr>
              <a:t>більше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дізнаватиметесь</a:t>
            </a:r>
            <a:r>
              <a:rPr lang="ru-RU" sz="1800" dirty="0">
                <a:solidFill>
                  <a:srgbClr val="000000"/>
                </a:solidFill>
              </a:rPr>
              <a:t> про </a:t>
            </a:r>
            <a:r>
              <a:rPr lang="ru-RU" sz="1800" dirty="0" err="1">
                <a:solidFill>
                  <a:srgbClr val="000000"/>
                </a:solidFill>
              </a:rPr>
              <a:t>користувачів</a:t>
            </a:r>
            <a:r>
              <a:rPr lang="ru-RU" sz="1800" dirty="0">
                <a:solidFill>
                  <a:srgbClr val="000000"/>
                </a:solidFill>
              </a:rPr>
              <a:t> та </a:t>
            </a:r>
            <a:r>
              <a:rPr lang="ru-RU" sz="1800" dirty="0" err="1">
                <a:solidFill>
                  <a:srgbClr val="000000"/>
                </a:solidFill>
              </a:rPr>
              <a:t>збільшуватимете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власний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трафік</a:t>
            </a:r>
            <a:r>
              <a:rPr lang="ru-RU" sz="1800" dirty="0">
                <a:solidFill>
                  <a:srgbClr val="000000"/>
                </a:solidFill>
              </a:rPr>
              <a:t>.</a:t>
            </a:r>
          </a:p>
          <a:p>
            <a:pPr algn="just"/>
            <a:endParaRPr lang="ru-RU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22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D3FFC4-6AD2-481F-A443-92372A579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4431792" cy="1499616"/>
          </a:xfrm>
        </p:spPr>
        <p:txBody>
          <a:bodyPr>
            <a:normAutofit/>
          </a:bodyPr>
          <a:lstStyle/>
          <a:p>
            <a:r>
              <a:rPr lang="ru-RU" sz="2800" b="1"/>
              <a:t>СПЛИВНІ (</a:t>
            </a:r>
            <a:r>
              <a:rPr lang="en-US" sz="2800" b="1"/>
              <a:t>POP-UP) </a:t>
            </a:r>
            <a:r>
              <a:rPr lang="ru-RU" sz="2800" b="1"/>
              <a:t>ВІКНА — РІЗНОВИД АГРЕСИВНОЇ РЕКЛАМИ В ІНТЕРНЕТІ</a:t>
            </a:r>
            <a:br>
              <a:rPr lang="ru-RU" sz="2800" b="1"/>
            </a:br>
            <a:endParaRPr lang="ru-RU" sz="28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0B3CB4-7ECE-4621-9DFC-8D9342406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270" y="2286000"/>
            <a:ext cx="5436730" cy="3986784"/>
          </a:xfrm>
        </p:spPr>
        <p:txBody>
          <a:bodyPr>
            <a:normAutofit/>
          </a:bodyPr>
          <a:lstStyle/>
          <a:p>
            <a:pPr algn="just"/>
            <a:r>
              <a:rPr lang="ru-RU" dirty="0" err="1"/>
              <a:t>Спливні</a:t>
            </a:r>
            <a:r>
              <a:rPr lang="ru-RU" dirty="0"/>
              <a:t> (</a:t>
            </a:r>
            <a:r>
              <a:rPr lang="en-US" dirty="0"/>
              <a:t>pop-up) </a:t>
            </a:r>
            <a:r>
              <a:rPr lang="ru-RU" dirty="0" err="1"/>
              <a:t>вікна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зарекомендували</a:t>
            </a:r>
            <a:r>
              <a:rPr lang="ru-RU" dirty="0"/>
              <a:t> себе як </a:t>
            </a:r>
            <a:r>
              <a:rPr lang="ru-RU" dirty="0" err="1"/>
              <a:t>агресивна</a:t>
            </a:r>
            <a:r>
              <a:rPr lang="ru-RU" dirty="0"/>
              <a:t> реклама в </a:t>
            </a:r>
            <a:r>
              <a:rPr lang="ru-RU" dirty="0" err="1"/>
              <a:t>інтернеті</a:t>
            </a:r>
            <a:r>
              <a:rPr lang="ru-RU" dirty="0"/>
              <a:t>, яка </a:t>
            </a:r>
            <a:r>
              <a:rPr lang="ru-RU" dirty="0" err="1"/>
              <a:t>досі</a:t>
            </a:r>
            <a:r>
              <a:rPr lang="ru-RU" dirty="0"/>
              <a:t> </a:t>
            </a:r>
            <a:r>
              <a:rPr lang="ru-RU" dirty="0" err="1"/>
              <a:t>користується</a:t>
            </a:r>
            <a:r>
              <a:rPr lang="ru-RU" dirty="0"/>
              <a:t> великим попитом. Попри </a:t>
            </a:r>
            <a:r>
              <a:rPr lang="ru-RU" dirty="0" err="1"/>
              <a:t>погану</a:t>
            </a:r>
            <a:r>
              <a:rPr lang="ru-RU" dirty="0"/>
              <a:t> </a:t>
            </a:r>
            <a:r>
              <a:rPr lang="ru-RU" dirty="0" err="1"/>
              <a:t>репутацію</a:t>
            </a:r>
            <a:r>
              <a:rPr lang="ru-RU" dirty="0"/>
              <a:t>, усе ж при правильному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використанні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покращити</a:t>
            </a:r>
            <a:r>
              <a:rPr lang="ru-RU" dirty="0"/>
              <a:t> </a:t>
            </a:r>
            <a:r>
              <a:rPr lang="ru-RU" dirty="0" err="1"/>
              <a:t>конверсії</a:t>
            </a:r>
            <a:r>
              <a:rPr lang="ru-RU" dirty="0"/>
              <a:t> сайту, </a:t>
            </a:r>
            <a:r>
              <a:rPr lang="ru-RU" dirty="0" err="1"/>
              <a:t>проінформувати</a:t>
            </a:r>
            <a:r>
              <a:rPr lang="ru-RU" dirty="0"/>
              <a:t> </a:t>
            </a:r>
            <a:r>
              <a:rPr lang="ru-RU" dirty="0" err="1"/>
              <a:t>користувачів</a:t>
            </a:r>
            <a:r>
              <a:rPr lang="ru-RU" dirty="0"/>
              <a:t> про новинки, </a:t>
            </a:r>
            <a:r>
              <a:rPr lang="ru-RU" dirty="0" err="1"/>
              <a:t>зібрати</a:t>
            </a:r>
            <a:r>
              <a:rPr lang="ru-RU" dirty="0"/>
              <a:t> </a:t>
            </a:r>
            <a:r>
              <a:rPr lang="en-US" dirty="0"/>
              <a:t>E-mail </a:t>
            </a:r>
            <a:r>
              <a:rPr lang="ru-RU" dirty="0"/>
              <a:t>базу для </a:t>
            </a:r>
            <a:r>
              <a:rPr lang="ru-RU" dirty="0" err="1"/>
              <a:t>подальшої</a:t>
            </a:r>
            <a:r>
              <a:rPr lang="ru-RU" dirty="0"/>
              <a:t> </a:t>
            </a:r>
            <a:r>
              <a:rPr lang="ru-RU" dirty="0" err="1"/>
              <a:t>розсилки</a:t>
            </a:r>
            <a:r>
              <a:rPr lang="ru-RU" dirty="0"/>
              <a:t> та </a:t>
            </a:r>
            <a:r>
              <a:rPr lang="ru-RU" dirty="0" err="1"/>
              <a:t>покращити</a:t>
            </a:r>
            <a:r>
              <a:rPr lang="ru-RU" dirty="0"/>
              <a:t> </a:t>
            </a:r>
            <a:r>
              <a:rPr lang="ru-RU" dirty="0" err="1"/>
              <a:t>поведінкові</a:t>
            </a:r>
            <a:r>
              <a:rPr lang="ru-RU" dirty="0"/>
              <a:t> </a:t>
            </a:r>
            <a:r>
              <a:rPr lang="ru-RU" dirty="0" err="1"/>
              <a:t>фактори</a:t>
            </a:r>
            <a:r>
              <a:rPr lang="ru-RU" dirty="0"/>
              <a:t> сайту.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FEAAFC-CD81-42B9-9AFD-1D9CCC6C3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081" y="1595120"/>
            <a:ext cx="5436730" cy="305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2778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ush-сповіщення — популярний вид інтернет-реклами">
            <a:extLst>
              <a:ext uri="{FF2B5EF4-FFF2-40B4-BE49-F238E27FC236}">
                <a16:creationId xmlns:a16="http://schemas.microsoft.com/office/drawing/2014/main" id="{3514C657-88C4-42DC-9F87-352C022FD3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3" r="9091" b="222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DF330DE-344E-4F40-A47D-23B08D3A9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BE152B-0275-47DC-83CB-582758D3F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6" cy="1499616"/>
          </a:xfrm>
        </p:spPr>
        <p:txBody>
          <a:bodyPr>
            <a:normAutofit/>
          </a:bodyPr>
          <a:lstStyle/>
          <a:p>
            <a:r>
              <a:rPr lang="en-US" sz="2800" b="1">
                <a:solidFill>
                  <a:srgbClr val="000000"/>
                </a:solidFill>
              </a:rPr>
              <a:t>PUSH-</a:t>
            </a:r>
            <a:r>
              <a:rPr lang="ru-RU" sz="2800" b="1">
                <a:solidFill>
                  <a:srgbClr val="000000"/>
                </a:solidFill>
              </a:rPr>
              <a:t>СПОВІЩЕННЯ — ПОПУЛЯРНИЙ ВИД ІНТЕРНЕТ-РЕКЛАМИ</a:t>
            </a:r>
            <a:br>
              <a:rPr lang="ru-RU" sz="2800" b="1">
                <a:solidFill>
                  <a:srgbClr val="000000"/>
                </a:solidFill>
              </a:rPr>
            </a:br>
            <a:endParaRPr lang="ru-RU" sz="2800">
              <a:solidFill>
                <a:srgbClr val="000000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F9A6F53-5F68-47E7-A15D-7301CCB6A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A05AD9-1920-492A-A080-18BA4243A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6" cy="4023360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rgbClr val="000000"/>
                </a:solidFill>
              </a:rPr>
              <a:t>Push-</a:t>
            </a:r>
            <a:r>
              <a:rPr lang="ru-RU" dirty="0" err="1">
                <a:solidFill>
                  <a:srgbClr val="000000"/>
                </a:solidFill>
              </a:rPr>
              <a:t>сповіщення</a:t>
            </a:r>
            <a:r>
              <a:rPr lang="ru-RU" dirty="0">
                <a:solidFill>
                  <a:srgbClr val="000000"/>
                </a:solidFill>
              </a:rPr>
              <a:t> — вид </a:t>
            </a:r>
            <a:r>
              <a:rPr lang="ru-RU" dirty="0" err="1">
                <a:solidFill>
                  <a:srgbClr val="000000"/>
                </a:solidFill>
              </a:rPr>
              <a:t>інтернет-реклами</a:t>
            </a:r>
            <a:r>
              <a:rPr lang="ru-RU" dirty="0">
                <a:solidFill>
                  <a:srgbClr val="000000"/>
                </a:solidFill>
              </a:rPr>
              <a:t>, </a:t>
            </a:r>
            <a:r>
              <a:rPr lang="ru-RU" dirty="0" err="1">
                <a:solidFill>
                  <a:srgbClr val="000000"/>
                </a:solidFill>
              </a:rPr>
              <a:t>що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відносно</a:t>
            </a:r>
            <a:r>
              <a:rPr lang="ru-RU" dirty="0">
                <a:solidFill>
                  <a:srgbClr val="000000"/>
                </a:solidFill>
              </a:rPr>
              <a:t> недавно </a:t>
            </a:r>
            <a:r>
              <a:rPr lang="ru-RU" dirty="0" err="1">
                <a:solidFill>
                  <a:srgbClr val="000000"/>
                </a:solidFill>
              </a:rPr>
              <a:t>увірвався</a:t>
            </a:r>
            <a:r>
              <a:rPr lang="ru-RU" dirty="0">
                <a:solidFill>
                  <a:srgbClr val="000000"/>
                </a:solidFill>
              </a:rPr>
              <a:t> в </a:t>
            </a:r>
            <a:r>
              <a:rPr lang="ru-RU" dirty="0" err="1">
                <a:solidFill>
                  <a:srgbClr val="000000"/>
                </a:solidFill>
              </a:rPr>
              <a:t>рекламний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світ</a:t>
            </a:r>
            <a:r>
              <a:rPr lang="ru-RU" dirty="0">
                <a:solidFill>
                  <a:srgbClr val="000000"/>
                </a:solidFill>
              </a:rPr>
              <a:t>. </a:t>
            </a:r>
            <a:r>
              <a:rPr lang="en-US" dirty="0">
                <a:solidFill>
                  <a:srgbClr val="000000"/>
                </a:solidFill>
              </a:rPr>
              <a:t>Push-</a:t>
            </a:r>
            <a:r>
              <a:rPr lang="ru-RU" dirty="0" err="1">
                <a:solidFill>
                  <a:srgbClr val="000000"/>
                </a:solidFill>
              </a:rPr>
              <a:t>сповіщення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дуже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ефективний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спосіб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рекламації</a:t>
            </a:r>
            <a:r>
              <a:rPr lang="ru-RU" dirty="0">
                <a:solidFill>
                  <a:srgbClr val="000000"/>
                </a:solidFill>
              </a:rPr>
              <a:t>, </a:t>
            </a:r>
            <a:r>
              <a:rPr lang="ru-RU" dirty="0" err="1">
                <a:solidFill>
                  <a:srgbClr val="000000"/>
                </a:solidFill>
              </a:rPr>
              <a:t>адже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такі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спливаючі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повідомлення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зазвичай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бачать</a:t>
            </a:r>
            <a:r>
              <a:rPr lang="ru-RU" dirty="0">
                <a:solidFill>
                  <a:srgbClr val="000000"/>
                </a:solidFill>
              </a:rPr>
              <a:t> 80–85 % </a:t>
            </a:r>
            <a:r>
              <a:rPr lang="ru-RU" dirty="0" err="1">
                <a:solidFill>
                  <a:srgbClr val="000000"/>
                </a:solidFill>
              </a:rPr>
              <a:t>користувачів</a:t>
            </a:r>
            <a:r>
              <a:rPr lang="ru-RU" dirty="0">
                <a:solidFill>
                  <a:srgbClr val="000000"/>
                </a:solidFill>
              </a:rPr>
              <a:t>.</a:t>
            </a:r>
          </a:p>
          <a:p>
            <a:r>
              <a:rPr lang="ru-RU" dirty="0" err="1">
                <a:solidFill>
                  <a:srgbClr val="000000"/>
                </a:solidFill>
              </a:rPr>
              <a:t>Спочатку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Push-</a:t>
            </a:r>
            <a:r>
              <a:rPr lang="ru-RU" dirty="0" err="1">
                <a:solidFill>
                  <a:srgbClr val="000000"/>
                </a:solidFill>
              </a:rPr>
              <a:t>сповіщення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використовувалися</a:t>
            </a:r>
            <a:r>
              <a:rPr lang="ru-RU" dirty="0">
                <a:solidFill>
                  <a:srgbClr val="000000"/>
                </a:solidFill>
              </a:rPr>
              <a:t> у веб-</a:t>
            </a:r>
            <a:r>
              <a:rPr lang="ru-RU" dirty="0" err="1">
                <a:solidFill>
                  <a:srgbClr val="000000"/>
                </a:solidFill>
              </a:rPr>
              <a:t>додатках</a:t>
            </a:r>
            <a:r>
              <a:rPr lang="ru-RU" dirty="0">
                <a:solidFill>
                  <a:srgbClr val="000000"/>
                </a:solidFill>
              </a:rPr>
              <a:t>, для </a:t>
            </a:r>
            <a:r>
              <a:rPr lang="ru-RU" dirty="0" err="1">
                <a:solidFill>
                  <a:srgbClr val="000000"/>
                </a:solidFill>
              </a:rPr>
              <a:t>постійного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нагадування</a:t>
            </a:r>
            <a:r>
              <a:rPr lang="ru-RU" dirty="0">
                <a:solidFill>
                  <a:srgbClr val="000000"/>
                </a:solidFill>
              </a:rPr>
              <a:t> про </a:t>
            </a:r>
            <a:r>
              <a:rPr lang="ru-RU" dirty="0" err="1">
                <a:solidFill>
                  <a:srgbClr val="000000"/>
                </a:solidFill>
              </a:rPr>
              <a:t>додаток</a:t>
            </a:r>
            <a:r>
              <a:rPr lang="ru-RU" dirty="0">
                <a:solidFill>
                  <a:srgbClr val="000000"/>
                </a:solidFill>
              </a:rPr>
              <a:t>, </a:t>
            </a:r>
            <a:r>
              <a:rPr lang="ru-RU" dirty="0" err="1">
                <a:solidFill>
                  <a:srgbClr val="000000"/>
                </a:solidFill>
              </a:rPr>
              <a:t>його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зміни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тощо</a:t>
            </a:r>
            <a:r>
              <a:rPr lang="ru-RU" dirty="0">
                <a:solidFill>
                  <a:srgbClr val="000000"/>
                </a:solidFill>
              </a:rPr>
              <a:t>. </a:t>
            </a:r>
            <a:r>
              <a:rPr lang="ru-RU" dirty="0" err="1">
                <a:solidFill>
                  <a:srgbClr val="000000"/>
                </a:solidFill>
              </a:rPr>
              <a:t>Проте</a:t>
            </a:r>
            <a:r>
              <a:rPr lang="ru-RU" dirty="0">
                <a:solidFill>
                  <a:srgbClr val="000000"/>
                </a:solidFill>
              </a:rPr>
              <a:t>, </a:t>
            </a:r>
            <a:r>
              <a:rPr lang="ru-RU" dirty="0" err="1">
                <a:solidFill>
                  <a:srgbClr val="000000"/>
                </a:solidFill>
              </a:rPr>
              <a:t>цей</a:t>
            </a:r>
            <a:r>
              <a:rPr lang="ru-RU" dirty="0">
                <a:solidFill>
                  <a:srgbClr val="000000"/>
                </a:solidFill>
              </a:rPr>
              <a:t> метод для </a:t>
            </a:r>
            <a:r>
              <a:rPr lang="ru-RU" dirty="0" err="1">
                <a:solidFill>
                  <a:srgbClr val="000000"/>
                </a:solidFill>
              </a:rPr>
              <a:t>рекламодавців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видався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дуже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перспективним</a:t>
            </a:r>
            <a:r>
              <a:rPr lang="ru-RU" dirty="0">
                <a:solidFill>
                  <a:srgbClr val="000000"/>
                </a:solidFill>
              </a:rPr>
              <a:t>, і </a:t>
            </a:r>
            <a:r>
              <a:rPr lang="ru-RU" dirty="0" err="1">
                <a:solidFill>
                  <a:srgbClr val="000000"/>
                </a:solidFill>
              </a:rPr>
              <a:t>вже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сьогодні</a:t>
            </a:r>
            <a:r>
              <a:rPr lang="ru-RU" dirty="0">
                <a:solidFill>
                  <a:srgbClr val="000000"/>
                </a:solidFill>
              </a:rPr>
              <a:t> ми </a:t>
            </a:r>
            <a:r>
              <a:rPr lang="ru-RU" dirty="0" err="1">
                <a:solidFill>
                  <a:srgbClr val="000000"/>
                </a:solidFill>
              </a:rPr>
              <a:t>бачимо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активне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використання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Push-</a:t>
            </a:r>
            <a:r>
              <a:rPr lang="ru-RU" dirty="0" err="1">
                <a:solidFill>
                  <a:srgbClr val="000000"/>
                </a:solidFill>
              </a:rPr>
              <a:t>сповіщення</a:t>
            </a:r>
            <a:r>
              <a:rPr lang="ru-RU" dirty="0">
                <a:solidFill>
                  <a:srgbClr val="000000"/>
                </a:solidFill>
              </a:rPr>
              <a:t> в </a:t>
            </a:r>
            <a:r>
              <a:rPr lang="ru-RU" dirty="0" err="1">
                <a:solidFill>
                  <a:srgbClr val="000000"/>
                </a:solidFill>
              </a:rPr>
              <a:t>рекламі</a:t>
            </a:r>
            <a:r>
              <a:rPr lang="ru-RU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84842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BCC73B6-1B4E-40AB-A681-AD3C50A77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uk-UA" dirty="0"/>
              <a:t>Вартість реклами</a:t>
            </a:r>
            <a:endParaRPr lang="ru-RU" dirty="0"/>
          </a:p>
        </p:txBody>
      </p:sp>
      <p:pic>
        <p:nvPicPr>
          <p:cNvPr id="7" name="Рисунок 6" descr="Изображение выглядит как внутренний, темный&#10;&#10;Автоматически созданное описание">
            <a:extLst>
              <a:ext uri="{FF2B5EF4-FFF2-40B4-BE49-F238E27FC236}">
                <a16:creationId xmlns:a16="http://schemas.microsoft.com/office/drawing/2014/main" id="{459B8701-0D4A-42AC-B430-B18010529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947" y="2386051"/>
            <a:ext cx="3103965" cy="3448851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0C76892-76FC-4706-BCFD-A5216FD0E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2493" y="2084832"/>
            <a:ext cx="6711827" cy="4592320"/>
          </a:xfrm>
        </p:spPr>
        <p:txBody>
          <a:bodyPr>
            <a:normAutofit/>
          </a:bodyPr>
          <a:lstStyle/>
          <a:p>
            <a:pPr algn="just"/>
            <a:r>
              <a:rPr lang="ru-RU" sz="1600" b="1" dirty="0" err="1"/>
              <a:t>Пошукова</a:t>
            </a:r>
            <a:r>
              <a:rPr lang="ru-RU" sz="1600" b="1" dirty="0"/>
              <a:t> реклама.</a:t>
            </a:r>
            <a:r>
              <a:rPr lang="ru-RU" sz="1600" dirty="0"/>
              <a:t> </a:t>
            </a:r>
            <a:r>
              <a:rPr lang="ru-RU" sz="1600" dirty="0" err="1"/>
              <a:t>Середня</a:t>
            </a:r>
            <a:r>
              <a:rPr lang="ru-RU" sz="1600" dirty="0"/>
              <a:t> </a:t>
            </a:r>
            <a:r>
              <a:rPr lang="ru-RU" sz="1600" dirty="0" err="1"/>
              <a:t>ціна</a:t>
            </a:r>
            <a:r>
              <a:rPr lang="ru-RU" sz="1600" dirty="0"/>
              <a:t> за </a:t>
            </a:r>
            <a:r>
              <a:rPr lang="ru-RU" sz="1600" dirty="0" err="1"/>
              <a:t>клік</a:t>
            </a:r>
            <a:r>
              <a:rPr lang="ru-RU" sz="1600" dirty="0"/>
              <a:t> у </a:t>
            </a:r>
            <a:r>
              <a:rPr lang="ru-RU" sz="1600" dirty="0" err="1"/>
              <a:t>всіх</a:t>
            </a:r>
            <a:r>
              <a:rPr lang="ru-RU" sz="1600" dirty="0"/>
              <a:t> </a:t>
            </a:r>
            <a:r>
              <a:rPr lang="ru-RU" sz="1600" dirty="0" err="1"/>
              <a:t>галузях</a:t>
            </a:r>
            <a:r>
              <a:rPr lang="ru-RU" sz="1600" dirty="0"/>
              <a:t> становить </a:t>
            </a:r>
            <a:r>
              <a:rPr lang="ru-RU" sz="1600" dirty="0">
                <a:hlinkClick r:id="rId3"/>
              </a:rPr>
              <a:t>$2,32</a:t>
            </a:r>
            <a:r>
              <a:rPr lang="ru-RU" sz="1600" dirty="0"/>
              <a:t>. </a:t>
            </a:r>
            <a:r>
              <a:rPr lang="ru-RU" sz="1600" dirty="0" err="1"/>
              <a:t>Вартість</a:t>
            </a:r>
            <a:r>
              <a:rPr lang="ru-RU" sz="1600" dirty="0"/>
              <a:t> </a:t>
            </a:r>
            <a:r>
              <a:rPr lang="ru-RU" sz="1600" dirty="0" err="1"/>
              <a:t>залежить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кількості</a:t>
            </a:r>
            <a:r>
              <a:rPr lang="ru-RU" sz="1600" dirty="0"/>
              <a:t> </a:t>
            </a:r>
            <a:r>
              <a:rPr lang="ru-RU" sz="1600" dirty="0" err="1"/>
              <a:t>пошукових</a:t>
            </a:r>
            <a:r>
              <a:rPr lang="ru-RU" sz="1600" dirty="0"/>
              <a:t> </a:t>
            </a:r>
            <a:r>
              <a:rPr lang="ru-RU" sz="1600" dirty="0" err="1"/>
              <a:t>запитів</a:t>
            </a:r>
            <a:r>
              <a:rPr lang="ru-RU" sz="1600" dirty="0"/>
              <a:t> в </a:t>
            </a:r>
            <a:r>
              <a:rPr lang="ru-RU" sz="1600" dirty="0" err="1"/>
              <a:t>місяць</a:t>
            </a:r>
            <a:r>
              <a:rPr lang="ru-RU" sz="1600" dirty="0"/>
              <a:t>, </a:t>
            </a:r>
            <a:r>
              <a:rPr lang="ru-RU" sz="1600" dirty="0" err="1"/>
              <a:t>рівня</a:t>
            </a:r>
            <a:r>
              <a:rPr lang="ru-RU" sz="1600" dirty="0"/>
              <a:t> </a:t>
            </a:r>
            <a:r>
              <a:rPr lang="ru-RU" sz="1600" dirty="0" err="1"/>
              <a:t>конкуренції</a:t>
            </a:r>
            <a:r>
              <a:rPr lang="ru-RU" sz="1600" dirty="0"/>
              <a:t>, </a:t>
            </a:r>
            <a:r>
              <a:rPr lang="ru-RU" sz="1600" dirty="0" err="1"/>
              <a:t>тобто</a:t>
            </a:r>
            <a:r>
              <a:rPr lang="ru-RU" sz="1600" dirty="0"/>
              <a:t> числа </a:t>
            </a:r>
            <a:r>
              <a:rPr lang="ru-RU" sz="1600" dirty="0" err="1"/>
              <a:t>компаній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використовують</a:t>
            </a:r>
            <a:r>
              <a:rPr lang="ru-RU" sz="1600" dirty="0"/>
              <a:t>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ключове</a:t>
            </a:r>
            <a:r>
              <a:rPr lang="ru-RU" sz="1600" dirty="0"/>
              <a:t> слово і </a:t>
            </a:r>
            <a:r>
              <a:rPr lang="ru-RU" sz="1600" dirty="0" err="1"/>
              <a:t>розміру</a:t>
            </a:r>
            <a:r>
              <a:rPr lang="ru-RU" sz="1600" dirty="0"/>
              <a:t> ставки на </a:t>
            </a:r>
            <a:r>
              <a:rPr lang="ru-RU" sz="1600" dirty="0" err="1"/>
              <a:t>аукціоні</a:t>
            </a:r>
            <a:r>
              <a:rPr lang="ru-RU" sz="1600" dirty="0"/>
              <a:t> </a:t>
            </a:r>
            <a:r>
              <a:rPr lang="ru-RU" sz="1600" dirty="0" err="1"/>
              <a:t>оголошень</a:t>
            </a:r>
            <a:r>
              <a:rPr lang="ru-RU" sz="1600" dirty="0"/>
              <a:t>.</a:t>
            </a:r>
          </a:p>
          <a:p>
            <a:pPr algn="just"/>
            <a:r>
              <a:rPr lang="en-US" sz="1600" b="1" dirty="0"/>
              <a:t>Email </a:t>
            </a:r>
            <a:r>
              <a:rPr lang="ru-RU" sz="1600" b="1" dirty="0"/>
              <a:t>маркетинг.</a:t>
            </a:r>
            <a:r>
              <a:rPr lang="ru-RU" sz="1600" dirty="0"/>
              <a:t> </a:t>
            </a:r>
            <a:r>
              <a:rPr lang="ru-RU" sz="1600" dirty="0" err="1"/>
              <a:t>Проаналізувавши</a:t>
            </a:r>
            <a:r>
              <a:rPr lang="ru-RU" sz="1600" dirty="0"/>
              <a:t> </a:t>
            </a:r>
            <a:r>
              <a:rPr lang="ru-RU" sz="1600" dirty="0" err="1"/>
              <a:t>такі</a:t>
            </a:r>
            <a:r>
              <a:rPr lang="ru-RU" sz="1600" dirty="0"/>
              <a:t> </a:t>
            </a:r>
            <a:r>
              <a:rPr lang="ru-RU" sz="1600" dirty="0" err="1"/>
              <a:t>сервіси</a:t>
            </a:r>
            <a:r>
              <a:rPr lang="ru-RU" sz="1600" dirty="0"/>
              <a:t> як </a:t>
            </a:r>
            <a:r>
              <a:rPr lang="en-US" sz="1600" dirty="0"/>
              <a:t>MailChimp, </a:t>
            </a:r>
            <a:r>
              <a:rPr lang="en-US" sz="1600" dirty="0" err="1"/>
              <a:t>Unisender</a:t>
            </a:r>
            <a:r>
              <a:rPr lang="en-US" sz="1600" dirty="0"/>
              <a:t> </a:t>
            </a:r>
            <a:r>
              <a:rPr lang="ru-RU" sz="1600" dirty="0"/>
              <a:t>і </a:t>
            </a:r>
            <a:r>
              <a:rPr lang="en-US" sz="1600" dirty="0" err="1"/>
              <a:t>GetResponse</a:t>
            </a:r>
            <a:r>
              <a:rPr lang="en-US" sz="1600" dirty="0"/>
              <a:t>, </a:t>
            </a:r>
            <a:r>
              <a:rPr lang="ru-RU" sz="1600" dirty="0"/>
              <a:t>ми </a:t>
            </a:r>
            <a:r>
              <a:rPr lang="ru-RU" sz="1600" dirty="0" err="1"/>
              <a:t>прийшли</a:t>
            </a:r>
            <a:r>
              <a:rPr lang="ru-RU" sz="1600" dirty="0"/>
              <a:t> до </a:t>
            </a:r>
            <a:r>
              <a:rPr lang="ru-RU" sz="1600" dirty="0" err="1"/>
              <a:t>висновку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середня</a:t>
            </a:r>
            <a:r>
              <a:rPr lang="ru-RU" sz="1600" dirty="0"/>
              <a:t> </a:t>
            </a:r>
            <a:r>
              <a:rPr lang="ru-RU" sz="1600" dirty="0" err="1"/>
              <a:t>ціна</a:t>
            </a:r>
            <a:r>
              <a:rPr lang="ru-RU" sz="1600" dirty="0"/>
              <a:t> за 2000 </a:t>
            </a:r>
            <a:r>
              <a:rPr lang="ru-RU" sz="1600" dirty="0" err="1"/>
              <a:t>підписників</a:t>
            </a:r>
            <a:r>
              <a:rPr lang="ru-RU" sz="1600" dirty="0"/>
              <a:t> </a:t>
            </a:r>
            <a:r>
              <a:rPr lang="ru-RU" sz="1600" dirty="0" err="1"/>
              <a:t>починається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$20, за 5000 — </a:t>
            </a:r>
            <a:r>
              <a:rPr lang="ru-RU" sz="1600" dirty="0" err="1"/>
              <a:t>від</a:t>
            </a:r>
            <a:r>
              <a:rPr lang="ru-RU" sz="1600" dirty="0"/>
              <a:t> $30, за 10 000 — </a:t>
            </a:r>
            <a:r>
              <a:rPr lang="ru-RU" sz="1600" dirty="0" err="1"/>
              <a:t>від</a:t>
            </a:r>
            <a:r>
              <a:rPr lang="ru-RU" sz="1600" dirty="0"/>
              <a:t> $42, за 50 000 — </a:t>
            </a:r>
            <a:r>
              <a:rPr lang="ru-RU" sz="1600" dirty="0" err="1"/>
              <a:t>від</a:t>
            </a:r>
            <a:r>
              <a:rPr lang="ru-RU" sz="1600" dirty="0"/>
              <a:t> $227. У </a:t>
            </a:r>
            <a:r>
              <a:rPr lang="en-US" sz="1600" dirty="0" err="1"/>
              <a:t>SendPulse</a:t>
            </a:r>
            <a:r>
              <a:rPr lang="en-US" sz="1600" dirty="0"/>
              <a:t> </a:t>
            </a:r>
            <a:r>
              <a:rPr lang="ru-RU" sz="1600" dirty="0" err="1"/>
              <a:t>ви</a:t>
            </a:r>
            <a:r>
              <a:rPr lang="ru-RU" sz="1600" dirty="0"/>
              <a:t> можете </a:t>
            </a:r>
            <a:r>
              <a:rPr lang="ru-RU" sz="1600" dirty="0" err="1"/>
              <a:t>безкоштовно</a:t>
            </a:r>
            <a:r>
              <a:rPr lang="ru-RU" sz="1600" dirty="0"/>
              <a:t> </a:t>
            </a:r>
            <a:r>
              <a:rPr lang="ru-RU" sz="1600" dirty="0" err="1">
                <a:hlinkClick r:id="rId4"/>
              </a:rPr>
              <a:t>відправляти</a:t>
            </a:r>
            <a:r>
              <a:rPr lang="ru-RU" sz="1600" dirty="0">
                <a:hlinkClick r:id="rId4"/>
              </a:rPr>
              <a:t> до 15 000 </a:t>
            </a:r>
            <a:r>
              <a:rPr lang="ru-RU" sz="1600" dirty="0" err="1">
                <a:hlinkClick r:id="rId4"/>
              </a:rPr>
              <a:t>листів</a:t>
            </a:r>
            <a:r>
              <a:rPr lang="ru-RU" sz="1600" dirty="0"/>
              <a:t> 500 </a:t>
            </a:r>
            <a:r>
              <a:rPr lang="ru-RU" sz="1600" dirty="0" err="1"/>
              <a:t>підписникам</a:t>
            </a:r>
            <a:r>
              <a:rPr lang="ru-RU" sz="1600" dirty="0"/>
              <a:t> </a:t>
            </a:r>
            <a:r>
              <a:rPr lang="ru-RU" sz="1600" dirty="0" err="1"/>
              <a:t>щомісяця</a:t>
            </a:r>
            <a:r>
              <a:rPr lang="ru-RU" sz="1600" dirty="0"/>
              <a:t>. </a:t>
            </a:r>
            <a:r>
              <a:rPr lang="ru-RU" sz="1600" dirty="0" err="1"/>
              <a:t>Сервіс</a:t>
            </a:r>
            <a:r>
              <a:rPr lang="ru-RU" sz="1600" dirty="0"/>
              <a:t> </a:t>
            </a:r>
            <a:r>
              <a:rPr lang="ru-RU" sz="1600" dirty="0" err="1"/>
              <a:t>дозволяє</a:t>
            </a:r>
            <a:r>
              <a:rPr lang="ru-RU" sz="1600" dirty="0"/>
              <a:t> </a:t>
            </a:r>
            <a:r>
              <a:rPr lang="ru-RU" sz="1600" dirty="0" err="1"/>
              <a:t>створювати</a:t>
            </a:r>
            <a:r>
              <a:rPr lang="ru-RU" sz="1600" dirty="0"/>
              <a:t> </a:t>
            </a:r>
            <a:r>
              <a:rPr lang="ru-RU" sz="1600" dirty="0" err="1"/>
              <a:t>шаблони</a:t>
            </a:r>
            <a:r>
              <a:rPr lang="ru-RU" sz="1600" dirty="0"/>
              <a:t> </a:t>
            </a:r>
            <a:r>
              <a:rPr lang="ru-RU" sz="1600" dirty="0" err="1"/>
              <a:t>листів</a:t>
            </a:r>
            <a:r>
              <a:rPr lang="ru-RU" sz="1600" dirty="0"/>
              <a:t> і </a:t>
            </a:r>
            <a:r>
              <a:rPr lang="ru-RU" sz="1600" dirty="0" err="1"/>
              <a:t>відправляти</a:t>
            </a:r>
            <a:r>
              <a:rPr lang="ru-RU" sz="1600" dirty="0"/>
              <a:t> </a:t>
            </a:r>
            <a:r>
              <a:rPr lang="ru-RU" sz="1600" dirty="0" err="1"/>
              <a:t>тригерні</a:t>
            </a:r>
            <a:r>
              <a:rPr lang="ru-RU" sz="1600" dirty="0"/>
              <a:t> </a:t>
            </a:r>
            <a:r>
              <a:rPr lang="ru-RU" sz="1600" dirty="0" err="1"/>
              <a:t>розсилки</a:t>
            </a:r>
            <a:r>
              <a:rPr lang="ru-RU" sz="1600" dirty="0"/>
              <a:t>, а </a:t>
            </a:r>
            <a:r>
              <a:rPr lang="ru-RU" sz="1600" dirty="0" err="1"/>
              <a:t>ще</a:t>
            </a:r>
            <a:r>
              <a:rPr lang="ru-RU" sz="1600" dirty="0"/>
              <a:t> </a:t>
            </a:r>
            <a:r>
              <a:rPr lang="ru-RU" sz="1600" dirty="0" err="1"/>
              <a:t>надає</a:t>
            </a:r>
            <a:r>
              <a:rPr lang="ru-RU" sz="1600" dirty="0"/>
              <a:t> </a:t>
            </a:r>
            <a:r>
              <a:rPr lang="ru-RU" sz="1600" dirty="0" err="1"/>
              <a:t>безліч</a:t>
            </a:r>
            <a:r>
              <a:rPr lang="ru-RU" sz="1600" dirty="0"/>
              <a:t> </a:t>
            </a:r>
            <a:r>
              <a:rPr lang="ru-RU" sz="1600" dirty="0" err="1"/>
              <a:t>корисних</a:t>
            </a:r>
            <a:r>
              <a:rPr lang="ru-RU" sz="1600" dirty="0"/>
              <a:t> </a:t>
            </a:r>
            <a:r>
              <a:rPr lang="ru-RU" sz="1600" dirty="0" err="1"/>
              <a:t>інструментів</a:t>
            </a:r>
            <a:r>
              <a:rPr lang="ru-RU" sz="1600" dirty="0"/>
              <a:t>.</a:t>
            </a:r>
          </a:p>
          <a:p>
            <a:pPr algn="just"/>
            <a:r>
              <a:rPr lang="ru-RU" sz="1600" b="1" dirty="0"/>
              <a:t>Реклама в </a:t>
            </a:r>
            <a:r>
              <a:rPr lang="ru-RU" sz="1600" b="1" dirty="0" err="1"/>
              <a:t>соціальних</a:t>
            </a:r>
            <a:r>
              <a:rPr lang="ru-RU" sz="1600" b="1" dirty="0"/>
              <a:t> мережах.</a:t>
            </a:r>
            <a:r>
              <a:rPr lang="ru-RU" sz="1600" dirty="0"/>
              <a:t> </a:t>
            </a:r>
            <a:r>
              <a:rPr lang="ru-RU" sz="1600" dirty="0" err="1">
                <a:hlinkClick r:id="rId5"/>
              </a:rPr>
              <a:t>Залежно</a:t>
            </a:r>
            <a:r>
              <a:rPr lang="ru-RU" sz="1600" dirty="0">
                <a:hlinkClick r:id="rId5"/>
              </a:rPr>
              <a:t> </a:t>
            </a:r>
            <a:r>
              <a:rPr lang="ru-RU" sz="1600" dirty="0" err="1">
                <a:hlinkClick r:id="rId5"/>
              </a:rPr>
              <a:t>від</a:t>
            </a:r>
            <a:r>
              <a:rPr lang="ru-RU" sz="1600" dirty="0">
                <a:hlinkClick r:id="rId5"/>
              </a:rPr>
              <a:t> </a:t>
            </a:r>
            <a:r>
              <a:rPr lang="ru-RU" sz="1600" dirty="0" err="1">
                <a:hlinkClick r:id="rId5"/>
              </a:rPr>
              <a:t>галузі</a:t>
            </a:r>
            <a:r>
              <a:rPr lang="ru-RU" sz="1600" dirty="0"/>
              <a:t>, </a:t>
            </a:r>
            <a:r>
              <a:rPr lang="ru-RU" sz="1600" dirty="0" err="1"/>
              <a:t>середня</a:t>
            </a:r>
            <a:r>
              <a:rPr lang="ru-RU" sz="1600" dirty="0"/>
              <a:t> </a:t>
            </a:r>
            <a:r>
              <a:rPr lang="ru-RU" sz="1600" dirty="0" err="1"/>
              <a:t>ціна</a:t>
            </a:r>
            <a:r>
              <a:rPr lang="ru-RU" sz="1600" dirty="0"/>
              <a:t> за </a:t>
            </a:r>
            <a:r>
              <a:rPr lang="ru-RU" sz="1600" dirty="0" err="1"/>
              <a:t>клік</a:t>
            </a:r>
            <a:r>
              <a:rPr lang="ru-RU" sz="1600" dirty="0"/>
              <a:t> (</a:t>
            </a:r>
            <a:r>
              <a:rPr lang="en-US" sz="1600" dirty="0"/>
              <a:t>CPC) </a:t>
            </a:r>
            <a:r>
              <a:rPr lang="ru-RU" sz="1600" dirty="0"/>
              <a:t>в </a:t>
            </a:r>
            <a:r>
              <a:rPr lang="en-US" sz="1600" dirty="0"/>
              <a:t>Facebook </a:t>
            </a:r>
            <a:r>
              <a:rPr lang="ru-RU" sz="1600" dirty="0"/>
              <a:t>становить $1,86, а </a:t>
            </a:r>
            <a:r>
              <a:rPr lang="ru-RU" sz="1600" dirty="0" err="1"/>
              <a:t>ціна</a:t>
            </a:r>
            <a:r>
              <a:rPr lang="ru-RU" sz="1600" dirty="0"/>
              <a:t> за </a:t>
            </a:r>
            <a:r>
              <a:rPr lang="ru-RU" sz="1600" dirty="0" err="1"/>
              <a:t>тисячу</a:t>
            </a:r>
            <a:r>
              <a:rPr lang="ru-RU" sz="1600" dirty="0"/>
              <a:t> </a:t>
            </a:r>
            <a:r>
              <a:rPr lang="ru-RU" sz="1600" dirty="0" err="1"/>
              <a:t>показів</a:t>
            </a:r>
            <a:r>
              <a:rPr lang="ru-RU" sz="1600" dirty="0"/>
              <a:t> (</a:t>
            </a:r>
            <a:r>
              <a:rPr lang="en-US" sz="1600" dirty="0"/>
              <a:t>CPM) — $11,20. </a:t>
            </a:r>
            <a:r>
              <a:rPr lang="ru-RU" sz="1600" dirty="0"/>
              <a:t>В </a:t>
            </a:r>
            <a:r>
              <a:rPr lang="en-US" sz="1600" dirty="0"/>
              <a:t>Instagram </a:t>
            </a:r>
            <a:r>
              <a:rPr lang="ru-RU" sz="1600" dirty="0" err="1">
                <a:hlinkClick r:id="rId6"/>
              </a:rPr>
              <a:t>середня</a:t>
            </a:r>
            <a:r>
              <a:rPr lang="ru-RU" sz="1600" dirty="0">
                <a:hlinkClick r:id="rId6"/>
              </a:rPr>
              <a:t> </a:t>
            </a:r>
            <a:r>
              <a:rPr lang="ru-RU" sz="1600" dirty="0" err="1">
                <a:hlinkClick r:id="rId6"/>
              </a:rPr>
              <a:t>ціна</a:t>
            </a:r>
            <a:r>
              <a:rPr lang="ru-RU" sz="1600" dirty="0">
                <a:hlinkClick r:id="rId6"/>
              </a:rPr>
              <a:t> за </a:t>
            </a:r>
            <a:r>
              <a:rPr lang="ru-RU" sz="1600" dirty="0" err="1">
                <a:hlinkClick r:id="rId6"/>
              </a:rPr>
              <a:t>клік</a:t>
            </a:r>
            <a:r>
              <a:rPr lang="ru-RU" sz="1600" dirty="0"/>
              <a:t> становить $0,50 — $1,00. У </a:t>
            </a:r>
            <a:r>
              <a:rPr lang="ru-RU" sz="1600" dirty="0" err="1"/>
              <a:t>більш</a:t>
            </a:r>
            <a:r>
              <a:rPr lang="ru-RU" sz="1600" dirty="0"/>
              <a:t> </a:t>
            </a:r>
            <a:r>
              <a:rPr lang="ru-RU" sz="1600" dirty="0" err="1"/>
              <a:t>конкурентних</a:t>
            </a:r>
            <a:r>
              <a:rPr lang="ru-RU" sz="1600" dirty="0"/>
              <a:t> </a:t>
            </a:r>
            <a:r>
              <a:rPr lang="ru-RU" sz="1600" dirty="0" err="1"/>
              <a:t>галузях</a:t>
            </a:r>
            <a:r>
              <a:rPr lang="ru-RU" sz="1600" dirty="0"/>
              <a:t>, таких як </a:t>
            </a:r>
            <a:r>
              <a:rPr lang="ru-RU" sz="1600" dirty="0" err="1"/>
              <a:t>швейна</a:t>
            </a:r>
            <a:r>
              <a:rPr lang="ru-RU" sz="1600" dirty="0"/>
              <a:t> </a:t>
            </a:r>
            <a:r>
              <a:rPr lang="ru-RU" sz="1600" dirty="0" err="1"/>
              <a:t>промисловість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юриспруденція</a:t>
            </a:r>
            <a:r>
              <a:rPr lang="ru-RU" sz="1600" dirty="0"/>
              <a:t>, </a:t>
            </a:r>
            <a:r>
              <a:rPr lang="ru-RU" sz="1600" dirty="0" err="1"/>
              <a:t>вартість</a:t>
            </a:r>
            <a:r>
              <a:rPr lang="ru-RU" sz="1600" dirty="0"/>
              <a:t> </a:t>
            </a:r>
            <a:r>
              <a:rPr lang="ru-RU" sz="1600" dirty="0" err="1"/>
              <a:t>реклами</a:t>
            </a:r>
            <a:r>
              <a:rPr lang="ru-RU" sz="1600" dirty="0"/>
              <a:t> </a:t>
            </a:r>
            <a:r>
              <a:rPr lang="ru-RU" sz="1600" dirty="0" err="1"/>
              <a:t>досягає</a:t>
            </a:r>
            <a:r>
              <a:rPr lang="ru-RU" sz="1600" dirty="0"/>
              <a:t> $3,00 за </a:t>
            </a:r>
            <a:r>
              <a:rPr lang="ru-RU" sz="1600" dirty="0" err="1"/>
              <a:t>клік</a:t>
            </a:r>
            <a:r>
              <a:rPr lang="ru-RU" sz="1600" dirty="0"/>
              <a:t>.</a:t>
            </a:r>
          </a:p>
          <a:p>
            <a:pPr algn="just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487088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7A5BFE-CCBB-40C1-B676-4F9D7F9DD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4732244" cy="149961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469FA8"/>
                </a:solidFill>
              </a:rPr>
              <a:t>Як стиль </a:t>
            </a:r>
            <a:r>
              <a:rPr lang="ru-RU" sz="2800" b="1" dirty="0" err="1">
                <a:solidFill>
                  <a:srgbClr val="469FA8"/>
                </a:solidFill>
              </a:rPr>
              <a:t>оповіді</a:t>
            </a:r>
            <a:r>
              <a:rPr lang="ru-RU" sz="2800" b="1" dirty="0">
                <a:solidFill>
                  <a:srgbClr val="469FA8"/>
                </a:solidFill>
              </a:rPr>
              <a:t> і </a:t>
            </a:r>
            <a:r>
              <a:rPr lang="ru-RU" sz="2800" b="1" dirty="0" err="1">
                <a:solidFill>
                  <a:srgbClr val="469FA8"/>
                </a:solidFill>
              </a:rPr>
              <a:t>вік</a:t>
            </a:r>
            <a:r>
              <a:rPr lang="ru-RU" sz="2800" b="1" dirty="0">
                <a:solidFill>
                  <a:srgbClr val="469FA8"/>
                </a:solidFill>
              </a:rPr>
              <a:t> </a:t>
            </a:r>
            <a:r>
              <a:rPr lang="ru-RU" sz="2800" b="1" dirty="0" err="1">
                <a:solidFill>
                  <a:srgbClr val="469FA8"/>
                </a:solidFill>
              </a:rPr>
              <a:t>глядачів</a:t>
            </a:r>
            <a:r>
              <a:rPr lang="ru-RU" sz="2800" b="1" dirty="0">
                <a:solidFill>
                  <a:srgbClr val="469FA8"/>
                </a:solidFill>
              </a:rPr>
              <a:t> </a:t>
            </a:r>
            <a:r>
              <a:rPr lang="ru-RU" sz="2800" b="1" dirty="0" err="1">
                <a:solidFill>
                  <a:srgbClr val="469FA8"/>
                </a:solidFill>
              </a:rPr>
              <a:t>впливають</a:t>
            </a:r>
            <a:r>
              <a:rPr lang="ru-RU" sz="2800" b="1" dirty="0">
                <a:solidFill>
                  <a:srgbClr val="469FA8"/>
                </a:solidFill>
              </a:rPr>
              <a:t> на </a:t>
            </a:r>
            <a:r>
              <a:rPr lang="ru-RU" sz="2800" b="1" dirty="0" err="1">
                <a:solidFill>
                  <a:srgbClr val="469FA8"/>
                </a:solidFill>
              </a:rPr>
              <a:t>ефективність</a:t>
            </a:r>
            <a:r>
              <a:rPr lang="ru-RU" sz="2800" b="1" dirty="0">
                <a:solidFill>
                  <a:srgbClr val="469FA8"/>
                </a:solidFill>
              </a:rPr>
              <a:t> </a:t>
            </a:r>
            <a:r>
              <a:rPr lang="ru-RU" sz="2800" b="1" dirty="0" err="1">
                <a:solidFill>
                  <a:srgbClr val="469FA8"/>
                </a:solidFill>
              </a:rPr>
              <a:t>відеореклами</a:t>
            </a:r>
            <a:endParaRPr lang="ru-RU" sz="2800" b="1" dirty="0">
              <a:solidFill>
                <a:srgbClr val="469FA8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CC18B7-72C1-4B09-9D7E-1D9D1EF4D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4656236" cy="4023360"/>
          </a:xfrm>
        </p:spPr>
        <p:txBody>
          <a:bodyPr>
            <a:normAutofit/>
          </a:bodyPr>
          <a:lstStyle/>
          <a:p>
            <a:pPr algn="just"/>
            <a:r>
              <a:rPr lang="uk-UA" dirty="0"/>
              <a:t>Чи потрібно створювати різну рекламу, щоб охопити аудиторію різного віку? Компанія </a:t>
            </a:r>
            <a:r>
              <a:rPr lang="en-US" dirty="0"/>
              <a:t>Google </a:t>
            </a:r>
            <a:r>
              <a:rPr lang="uk-UA" dirty="0"/>
              <a:t>спільно з </a:t>
            </a:r>
            <a:r>
              <a:rPr lang="en-US" dirty="0"/>
              <a:t>L'Oréal Paris </a:t>
            </a:r>
            <a:r>
              <a:rPr lang="uk-UA" dirty="0"/>
              <a:t>провела дослідження, щоб відповісти на це питання.</a:t>
            </a:r>
          </a:p>
          <a:p>
            <a:endParaRPr lang="uk-UA" dirty="0"/>
          </a:p>
          <a:p>
            <a:r>
              <a:rPr lang="en-US" dirty="0">
                <a:hlinkClick r:id="rId2"/>
              </a:rPr>
              <a:t>https://www.thinkwithgoogle.com/intl/ru-ru/marketing-strategies/video/kak-stil-povestvovaniia-i-vozrast-zritelei-vliiaiut-na-effektivnost-videoreklamy/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60E76B6-34F8-4E6C-92B8-6F8C71DE3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3275" y="0"/>
            <a:ext cx="610545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99ED165-830E-4E68-AB64-C96EA50B1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009" y="321731"/>
            <a:ext cx="3932506" cy="36622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'Oréal Paris Discovers the Beauty of Search for Building Brand Love">
            <a:extLst>
              <a:ext uri="{FF2B5EF4-FFF2-40B4-BE49-F238E27FC236}">
                <a16:creationId xmlns:a16="http://schemas.microsoft.com/office/drawing/2014/main" id="{C2A9EA38-3D09-451E-9221-F6A1DEFB8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9894" y="1139578"/>
            <a:ext cx="3602736" cy="202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51FF5BD5-2504-4FF6-B6AC-D06DBDFB7D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09128" y="321732"/>
            <a:ext cx="1352695" cy="3668542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8E98F08-4E7B-411E-AC2A-0419B8E76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008" y="4157447"/>
            <a:ext cx="2104750" cy="2312282"/>
          </a:xfrm>
          <a:prstGeom prst="rect">
            <a:avLst/>
          </a:prstGeom>
          <a:solidFill>
            <a:schemeClr val="accent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AD1333C-075B-4963-A1F6-A5D1E1002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0625" y="4157447"/>
            <a:ext cx="3206709" cy="23122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В Google заявили о возможной утечке данных 52,5 млн пользователей - LDaily">
            <a:extLst>
              <a:ext uri="{FF2B5EF4-FFF2-40B4-BE49-F238E27FC236}">
                <a16:creationId xmlns:a16="http://schemas.microsoft.com/office/drawing/2014/main" id="{46EACC1E-5EA0-4856-9898-1E1E51111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33799" y="4503487"/>
            <a:ext cx="2880360" cy="162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994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BF2ABC8-4FD6-4B60-92A7-BB3BEE3C1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C0B6E-E1DB-48F3-8328-D9A9161FF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8018272" cy="1499616"/>
          </a:xfrm>
        </p:spPr>
        <p:txBody>
          <a:bodyPr>
            <a:normAutofit/>
          </a:bodyPr>
          <a:lstStyle/>
          <a:p>
            <a:r>
              <a:rPr lang="ru-RU" b="1" dirty="0" err="1"/>
              <a:t>Переваги</a:t>
            </a:r>
            <a:r>
              <a:rPr lang="ru-RU" b="1" dirty="0"/>
              <a:t> </a:t>
            </a:r>
            <a:r>
              <a:rPr lang="ru-RU" b="1" dirty="0" err="1"/>
              <a:t>реклами</a:t>
            </a:r>
            <a:r>
              <a:rPr lang="ru-RU" b="1" dirty="0"/>
              <a:t> в </a:t>
            </a:r>
            <a:r>
              <a:rPr lang="ru-RU" b="1" dirty="0" err="1"/>
              <a:t>інтернеті</a:t>
            </a:r>
            <a:endParaRPr lang="ru-RU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D479D3-536C-4161-A6F8-813D30719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05C470-4CE1-4119-92B2-2D320DE5B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8018271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err="1"/>
              <a:t>Широке</a:t>
            </a:r>
            <a:r>
              <a:rPr lang="ru-RU" dirty="0"/>
              <a:t> </a:t>
            </a:r>
            <a:r>
              <a:rPr lang="ru-RU" dirty="0" err="1"/>
              <a:t>охоплення</a:t>
            </a: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/>
              <a:t>Підходить</a:t>
            </a:r>
            <a:r>
              <a:rPr lang="ru-RU" dirty="0"/>
              <a:t> для будь-</a:t>
            </a:r>
            <a:r>
              <a:rPr lang="ru-RU" dirty="0" err="1"/>
              <a:t>якого</a:t>
            </a:r>
            <a:r>
              <a:rPr lang="ru-RU" dirty="0"/>
              <a:t> бюджету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/>
              <a:t>Збільшує</a:t>
            </a:r>
            <a:r>
              <a:rPr lang="ru-RU" dirty="0"/>
              <a:t> </a:t>
            </a:r>
            <a:r>
              <a:rPr lang="ru-RU" dirty="0" err="1"/>
              <a:t>трафік</a:t>
            </a:r>
            <a:r>
              <a:rPr lang="ru-RU" dirty="0"/>
              <a:t> на сайт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таргетингу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знайти</a:t>
            </a:r>
            <a:r>
              <a:rPr lang="ru-RU" dirty="0"/>
              <a:t> точки </a:t>
            </a:r>
            <a:r>
              <a:rPr lang="ru-RU" dirty="0" err="1"/>
              <a:t>взаємодії</a:t>
            </a:r>
            <a:r>
              <a:rPr lang="ru-RU" dirty="0"/>
              <a:t> з </a:t>
            </a:r>
            <a:r>
              <a:rPr lang="ru-RU" dirty="0" err="1"/>
              <a:t>аудиторією</a:t>
            </a: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чітку</a:t>
            </a:r>
            <a:r>
              <a:rPr lang="ru-RU" dirty="0"/>
              <a:t> статистику</a:t>
            </a:r>
          </a:p>
          <a:p>
            <a:endParaRPr lang="ru-R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57FF53D-AD57-4D6E-A1A7-7F28F79ED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9571" y="585216"/>
            <a:ext cx="3432471" cy="343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1032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447B9B-86DA-44D8-A47F-C1EEAD234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592B85-3A67-4F07-9315-79065B1DB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E446995-A354-4D26-890E-44EFDA5349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C6697E-A1CB-4B45-93E6-A6425AFD5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D1584D-608C-4DA0-93BC-BC96C92D9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6" y="640080"/>
            <a:ext cx="420865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spc="200">
                <a:solidFill>
                  <a:srgbClr val="FFFFFF"/>
                </a:solidFill>
              </a:rPr>
              <a:t>Дякую за увагу</a:t>
            </a:r>
          </a:p>
        </p:txBody>
      </p:sp>
      <p:cxnSp>
        <p:nvCxnSpPr>
          <p:cNvPr id="23" name="Straight Connector 17">
            <a:extLst>
              <a:ext uri="{FF2B5EF4-FFF2-40B4-BE49-F238E27FC236}">
                <a16:creationId xmlns:a16="http://schemas.microsoft.com/office/drawing/2014/main" id="{5600556F-1AA2-4751-A6E2-82164CC43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765314"/>
            <a:ext cx="3931920" cy="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 descr="Изображение выглядит как темный&#10;&#10;Автоматически созданное описание">
            <a:extLst>
              <a:ext uri="{FF2B5EF4-FFF2-40B4-BE49-F238E27FC236}">
                <a16:creationId xmlns:a16="http://schemas.microsoft.com/office/drawing/2014/main" id="{8B2CE089-5E44-4034-8C3E-3F9FA2E04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209" y="640080"/>
            <a:ext cx="4463052" cy="55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772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В Google Search тестируется показ коротких видео из Instagram и TikTok -  ITC.ua">
            <a:extLst>
              <a:ext uri="{FF2B5EF4-FFF2-40B4-BE49-F238E27FC236}">
                <a16:creationId xmlns:a16="http://schemas.microsoft.com/office/drawing/2014/main" id="{EE90ABB4-4F2E-4782-95A3-D3FC6B4070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4" r="9091" b="1563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DF330DE-344E-4F40-A47D-23B08D3A9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16129C-38B1-4F15-A2B0-2E4EAB320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6" cy="1499616"/>
          </a:xfrm>
        </p:spPr>
        <p:txBody>
          <a:bodyPr>
            <a:normAutofit/>
          </a:bodyPr>
          <a:lstStyle/>
          <a:p>
            <a:r>
              <a:rPr lang="ru-RU" b="1">
                <a:solidFill>
                  <a:srgbClr val="000000"/>
                </a:solidFill>
              </a:rPr>
              <a:t>Широке охоплення</a:t>
            </a:r>
            <a:endParaRPr lang="ru-RU">
              <a:solidFill>
                <a:srgbClr val="000000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F9A6F53-5F68-47E7-A15D-7301CCB6A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715312-8D7C-4966-BED2-27104A8FB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6" cy="4023360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</a:rPr>
              <a:t>Люди </a:t>
            </a:r>
            <a:r>
              <a:rPr lang="ru-RU" dirty="0" err="1">
                <a:solidFill>
                  <a:srgbClr val="000000"/>
                </a:solidFill>
              </a:rPr>
              <a:t>шукають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інформацію</a:t>
            </a:r>
            <a:r>
              <a:rPr lang="ru-RU" dirty="0">
                <a:solidFill>
                  <a:srgbClr val="000000"/>
                </a:solidFill>
              </a:rPr>
              <a:t> про </a:t>
            </a:r>
            <a:r>
              <a:rPr lang="ru-RU" dirty="0" err="1">
                <a:solidFill>
                  <a:srgbClr val="000000"/>
                </a:solidFill>
              </a:rPr>
              <a:t>продукти</a:t>
            </a:r>
            <a:r>
              <a:rPr lang="ru-RU" dirty="0">
                <a:solidFill>
                  <a:srgbClr val="000000"/>
                </a:solidFill>
              </a:rPr>
              <a:t> і </a:t>
            </a:r>
            <a:r>
              <a:rPr lang="ru-RU" dirty="0" err="1">
                <a:solidFill>
                  <a:srgbClr val="000000"/>
                </a:solidFill>
              </a:rPr>
              <a:t>послуги</a:t>
            </a:r>
            <a:r>
              <a:rPr lang="ru-RU" dirty="0">
                <a:solidFill>
                  <a:srgbClr val="000000"/>
                </a:solidFill>
              </a:rPr>
              <a:t> за </a:t>
            </a:r>
            <a:r>
              <a:rPr lang="ru-RU" dirty="0" err="1">
                <a:solidFill>
                  <a:srgbClr val="000000"/>
                </a:solidFill>
              </a:rPr>
              <a:t>допомогою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пошукових</a:t>
            </a:r>
            <a:r>
              <a:rPr lang="ru-RU" dirty="0">
                <a:solidFill>
                  <a:srgbClr val="000000"/>
                </a:solidFill>
              </a:rPr>
              <a:t> систем, таких як </a:t>
            </a:r>
            <a:r>
              <a:rPr lang="en-US" dirty="0">
                <a:solidFill>
                  <a:srgbClr val="000000"/>
                </a:solidFill>
              </a:rPr>
              <a:t>Google, Yandex, Yahoo </a:t>
            </a:r>
            <a:r>
              <a:rPr lang="ru-RU" dirty="0">
                <a:solidFill>
                  <a:srgbClr val="000000"/>
                </a:solidFill>
              </a:rPr>
              <a:t>і </a:t>
            </a:r>
            <a:r>
              <a:rPr lang="ru-RU" dirty="0" err="1">
                <a:solidFill>
                  <a:srgbClr val="000000"/>
                </a:solidFill>
              </a:rPr>
              <a:t>інші</a:t>
            </a:r>
            <a:r>
              <a:rPr lang="ru-RU" dirty="0">
                <a:solidFill>
                  <a:srgbClr val="000000"/>
                </a:solidFill>
              </a:rPr>
              <a:t>. Реклама в </a:t>
            </a:r>
            <a:r>
              <a:rPr lang="ru-RU" dirty="0" err="1">
                <a:solidFill>
                  <a:srgbClr val="000000"/>
                </a:solidFill>
              </a:rPr>
              <a:t>інтернеті</a:t>
            </a:r>
            <a:r>
              <a:rPr lang="ru-RU" dirty="0">
                <a:solidFill>
                  <a:srgbClr val="000000"/>
                </a:solidFill>
              </a:rPr>
              <a:t> — </a:t>
            </a:r>
            <a:r>
              <a:rPr lang="ru-RU" dirty="0" err="1">
                <a:solidFill>
                  <a:srgbClr val="000000"/>
                </a:solidFill>
              </a:rPr>
              <a:t>це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спосіб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розповісти</a:t>
            </a:r>
            <a:r>
              <a:rPr lang="ru-RU" dirty="0">
                <a:solidFill>
                  <a:srgbClr val="000000"/>
                </a:solidFill>
              </a:rPr>
              <a:t> про бренд </a:t>
            </a:r>
            <a:r>
              <a:rPr lang="ru-RU" dirty="0" err="1">
                <a:solidFill>
                  <a:srgbClr val="000000"/>
                </a:solidFill>
              </a:rPr>
              <a:t>більш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ніж</a:t>
            </a:r>
            <a:r>
              <a:rPr lang="ru-RU" dirty="0">
                <a:solidFill>
                  <a:srgbClr val="000000"/>
                </a:solidFill>
              </a:rPr>
              <a:t> </a:t>
            </a:r>
            <a:r>
              <a:rPr lang="ru-RU" dirty="0">
                <a:solidFill>
                  <a:srgbClr val="000000"/>
                </a:solidFill>
                <a:hlinkClick r:id="rId3"/>
              </a:rPr>
              <a:t>4,3 </a:t>
            </a:r>
            <a:r>
              <a:rPr lang="ru-RU" dirty="0" err="1">
                <a:solidFill>
                  <a:srgbClr val="000000"/>
                </a:solidFill>
                <a:hlinkClick r:id="rId3"/>
              </a:rPr>
              <a:t>мільярдам</a:t>
            </a:r>
            <a:r>
              <a:rPr lang="ru-RU" dirty="0">
                <a:solidFill>
                  <a:srgbClr val="000000"/>
                </a:solidFill>
                <a:hlinkClick r:id="rId3"/>
              </a:rPr>
              <a:t> </a:t>
            </a:r>
            <a:r>
              <a:rPr lang="ru-RU" dirty="0" err="1">
                <a:solidFill>
                  <a:srgbClr val="000000"/>
                </a:solidFill>
              </a:rPr>
              <a:t>користувачів</a:t>
            </a:r>
            <a:r>
              <a:rPr lang="ru-RU" dirty="0">
                <a:solidFill>
                  <a:srgbClr val="000000"/>
                </a:solidFill>
              </a:rPr>
              <a:t> по </a:t>
            </a:r>
            <a:r>
              <a:rPr lang="ru-RU" dirty="0" err="1">
                <a:solidFill>
                  <a:srgbClr val="000000"/>
                </a:solidFill>
              </a:rPr>
              <a:t>всьому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світу</a:t>
            </a:r>
            <a:r>
              <a:rPr lang="ru-RU" dirty="0">
                <a:solidFill>
                  <a:srgbClr val="000000"/>
                </a:solidFill>
              </a:rPr>
              <a:t>. </a:t>
            </a:r>
            <a:r>
              <a:rPr lang="ru-RU" dirty="0" err="1">
                <a:solidFill>
                  <a:srgbClr val="000000"/>
                </a:solidFill>
              </a:rPr>
              <a:t>Завдяки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інтернету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можна</a:t>
            </a:r>
            <a:r>
              <a:rPr lang="ru-RU" dirty="0">
                <a:solidFill>
                  <a:srgbClr val="000000"/>
                </a:solidFill>
              </a:rPr>
              <a:t> легко </a:t>
            </a:r>
            <a:r>
              <a:rPr lang="ru-RU" dirty="0" err="1">
                <a:solidFill>
                  <a:srgbClr val="000000"/>
                </a:solidFill>
              </a:rPr>
              <a:t>охопити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цільову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аудиторію</a:t>
            </a:r>
            <a:r>
              <a:rPr lang="ru-RU" dirty="0">
                <a:solidFill>
                  <a:srgbClr val="000000"/>
                </a:solidFill>
              </a:rPr>
              <a:t> в </a:t>
            </a:r>
            <a:r>
              <a:rPr lang="ru-RU" dirty="0" err="1">
                <a:solidFill>
                  <a:srgbClr val="000000"/>
                </a:solidFill>
              </a:rPr>
              <a:t>різних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країнах</a:t>
            </a:r>
            <a:r>
              <a:rPr lang="ru-RU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1415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2FECA7-837F-4858-9EA5-0AF6F3F96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ru-RU" sz="4300" b="1" err="1"/>
              <a:t>Підходить</a:t>
            </a:r>
            <a:r>
              <a:rPr lang="ru-RU" sz="4300" b="1"/>
              <a:t> для будь-</a:t>
            </a:r>
            <a:r>
              <a:rPr lang="ru-RU" sz="4300" b="1" err="1"/>
              <a:t>якого</a:t>
            </a:r>
            <a:r>
              <a:rPr lang="ru-RU" sz="4300" b="1"/>
              <a:t> бюджету</a:t>
            </a:r>
            <a:endParaRPr lang="ru-RU" sz="43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51A360-3A9D-4078-8386-1A92ECC31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5902061" cy="3931920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Будь-яка </a:t>
            </a:r>
            <a:r>
              <a:rPr lang="ru-RU" dirty="0" err="1"/>
              <a:t>компанія</a:t>
            </a:r>
            <a:r>
              <a:rPr lang="ru-RU" dirty="0"/>
              <a:t>, </a:t>
            </a:r>
            <a:r>
              <a:rPr lang="ru-RU" dirty="0" err="1"/>
              <a:t>від</a:t>
            </a:r>
            <a:r>
              <a:rPr lang="ru-RU" dirty="0"/>
              <a:t> невеликого </a:t>
            </a:r>
            <a:r>
              <a:rPr lang="ru-RU" dirty="0" err="1"/>
              <a:t>сімейного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 до </a:t>
            </a:r>
            <a:r>
              <a:rPr lang="ru-RU" dirty="0" err="1"/>
              <a:t>величезного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,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онлайн-рекламу і </a:t>
            </a:r>
            <a:r>
              <a:rPr lang="ru-RU" dirty="0" err="1"/>
              <a:t>отримувати</a:t>
            </a:r>
            <a:r>
              <a:rPr lang="ru-RU" dirty="0"/>
              <a:t> </a:t>
            </a:r>
            <a:r>
              <a:rPr lang="ru-RU" dirty="0" err="1"/>
              <a:t>максимальний</a:t>
            </a:r>
            <a:r>
              <a:rPr lang="ru-RU" dirty="0"/>
              <a:t> результат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вкладень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реклами</a:t>
            </a:r>
            <a:r>
              <a:rPr lang="ru-RU" dirty="0"/>
              <a:t> як </a:t>
            </a:r>
            <a:r>
              <a:rPr lang="ru-RU" dirty="0" err="1"/>
              <a:t>пошуковий</a:t>
            </a:r>
            <a:r>
              <a:rPr lang="ru-RU" dirty="0"/>
              <a:t> маркетинг та </a:t>
            </a:r>
            <a:r>
              <a:rPr lang="ru-RU" dirty="0" err="1"/>
              <a:t>email</a:t>
            </a:r>
            <a:r>
              <a:rPr lang="ru-RU" dirty="0"/>
              <a:t> маркетинг </a:t>
            </a:r>
            <a:r>
              <a:rPr lang="ru-RU" dirty="0" err="1"/>
              <a:t>взагалі</a:t>
            </a:r>
            <a:r>
              <a:rPr lang="ru-RU" dirty="0"/>
              <a:t> не </a:t>
            </a:r>
            <a:r>
              <a:rPr lang="ru-RU" dirty="0" err="1"/>
              <a:t>потребують</a:t>
            </a:r>
            <a:r>
              <a:rPr lang="ru-RU" dirty="0"/>
              <a:t> </a:t>
            </a:r>
            <a:r>
              <a:rPr lang="ru-RU" dirty="0" err="1"/>
              <a:t>інвестицій</a:t>
            </a:r>
            <a:r>
              <a:rPr lang="ru-RU" dirty="0"/>
              <a:t> на початковому </a:t>
            </a:r>
            <a:r>
              <a:rPr lang="ru-RU" dirty="0" err="1"/>
              <a:t>етапі</a:t>
            </a:r>
            <a:r>
              <a:rPr lang="ru-RU" dirty="0"/>
              <a:t>.</a:t>
            </a:r>
          </a:p>
        </p:txBody>
      </p:sp>
      <p:pic>
        <p:nvPicPr>
          <p:cNvPr id="5" name="Рисунок 4" descr="Изображение выглядит как внутренний, черный, белый, темный&#10;&#10;Автоматически созданное описание">
            <a:extLst>
              <a:ext uri="{FF2B5EF4-FFF2-40B4-BE49-F238E27FC236}">
                <a16:creationId xmlns:a16="http://schemas.microsoft.com/office/drawing/2014/main" id="{F5A597CF-051A-46FB-979B-AD14B0694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027" y="640080"/>
            <a:ext cx="3364134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731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Трафик - какие виды существуют?">
            <a:extLst>
              <a:ext uri="{FF2B5EF4-FFF2-40B4-BE49-F238E27FC236}">
                <a16:creationId xmlns:a16="http://schemas.microsoft.com/office/drawing/2014/main" id="{54D7EBF7-F294-49DE-AA73-A2D1C8833A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67" b="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DF330DE-344E-4F40-A47D-23B08D3A9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5B925E-4786-46EA-9E82-25F41147E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6" cy="1499616"/>
          </a:xfrm>
        </p:spPr>
        <p:txBody>
          <a:bodyPr>
            <a:normAutofit/>
          </a:bodyPr>
          <a:lstStyle/>
          <a:p>
            <a:r>
              <a:rPr lang="ru-RU" b="1">
                <a:solidFill>
                  <a:srgbClr val="000000"/>
                </a:solidFill>
              </a:rPr>
              <a:t>Збільшує трафік на сайт</a:t>
            </a:r>
            <a:endParaRPr lang="ru-RU">
              <a:solidFill>
                <a:srgbClr val="000000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F9A6F53-5F68-47E7-A15D-7301CCB6A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4C9237-2ED2-466F-860D-F10E1C57A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6" cy="4023360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000000"/>
                </a:solidFill>
              </a:rPr>
              <a:t>Чим більше відвідувачів компанія залучить, тим більше клієнтів отримає і тим вище буде рівень продажів. Мета реклами в інтернеті — привернути увагу користувачів і привести їх на свій сайт. Тому, оголошення повинні викликати інтерес таі надавати людям вагомі підстави для переходу.</a:t>
            </a:r>
          </a:p>
        </p:txBody>
      </p:sp>
    </p:spTree>
    <p:extLst>
      <p:ext uri="{BB962C8B-B14F-4D97-AF65-F5344CB8AC3E}">
        <p14:creationId xmlns:p14="http://schemas.microsoft.com/office/powerpoint/2010/main" val="3453114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E2BA67-C39B-4BA6-A222-D26FAFF32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4980431" cy="1499616"/>
          </a:xfrm>
        </p:spPr>
        <p:txBody>
          <a:bodyPr>
            <a:normAutofit/>
          </a:bodyPr>
          <a:lstStyle/>
          <a:p>
            <a:r>
              <a:rPr lang="ru-RU" sz="3500" b="1" dirty="0" err="1"/>
              <a:t>Надає</a:t>
            </a:r>
            <a:r>
              <a:rPr lang="ru-RU" sz="3500" b="1" dirty="0"/>
              <a:t> </a:t>
            </a:r>
            <a:r>
              <a:rPr lang="ru-RU" sz="3500" b="1" dirty="0" err="1"/>
              <a:t>можливість</a:t>
            </a:r>
            <a:r>
              <a:rPr lang="ru-RU" sz="3500" b="1" dirty="0"/>
              <a:t> таргетингу</a:t>
            </a:r>
            <a:endParaRPr lang="ru-RU" sz="35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1947E1-9947-427C-8F89-98E7D4165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5999"/>
            <a:ext cx="4852797" cy="4200525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традиційної</a:t>
            </a:r>
            <a:r>
              <a:rPr lang="ru-RU" dirty="0"/>
              <a:t> </a:t>
            </a:r>
            <a:r>
              <a:rPr lang="ru-RU" dirty="0" err="1"/>
              <a:t>реклами</a:t>
            </a:r>
            <a:r>
              <a:rPr lang="ru-RU" dirty="0"/>
              <a:t>, яку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бачити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без </a:t>
            </a:r>
            <a:r>
              <a:rPr lang="ru-RU" dirty="0" err="1"/>
              <a:t>винятку</a:t>
            </a:r>
            <a:r>
              <a:rPr lang="ru-RU" dirty="0"/>
              <a:t>, </a:t>
            </a:r>
            <a:r>
              <a:rPr lang="ru-RU" dirty="0" err="1"/>
              <a:t>оголошення</a:t>
            </a:r>
            <a:r>
              <a:rPr lang="ru-RU" dirty="0"/>
              <a:t> в </a:t>
            </a:r>
            <a:r>
              <a:rPr lang="ru-RU" dirty="0" err="1"/>
              <a:t>інтернеті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таргетувати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компанія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займається</a:t>
            </a:r>
            <a:r>
              <a:rPr lang="ru-RU" dirty="0"/>
              <a:t> </a:t>
            </a:r>
            <a:r>
              <a:rPr lang="ru-RU" dirty="0" err="1"/>
              <a:t>реалізацією</a:t>
            </a:r>
            <a:r>
              <a:rPr lang="ru-RU" dirty="0"/>
              <a:t> </a:t>
            </a:r>
            <a:r>
              <a:rPr lang="ru-RU" dirty="0" err="1"/>
              <a:t>туристичного</a:t>
            </a:r>
            <a:r>
              <a:rPr lang="ru-RU" dirty="0"/>
              <a:t> </a:t>
            </a:r>
            <a:r>
              <a:rPr lang="ru-RU" dirty="0" err="1"/>
              <a:t>спорядження</a:t>
            </a:r>
            <a:r>
              <a:rPr lang="ru-RU" dirty="0"/>
              <a:t>,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рекламувати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 в </a:t>
            </a:r>
            <a:r>
              <a:rPr lang="ru-RU" dirty="0" err="1"/>
              <a:t>соціальних</a:t>
            </a:r>
            <a:r>
              <a:rPr lang="ru-RU" dirty="0"/>
              <a:t> мережах людям,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захоплюються</a:t>
            </a:r>
            <a:r>
              <a:rPr lang="ru-RU" dirty="0"/>
              <a:t> </a:t>
            </a:r>
            <a:r>
              <a:rPr lang="ru-RU" dirty="0" err="1"/>
              <a:t>подорожами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заохочувати</a:t>
            </a:r>
            <a:r>
              <a:rPr lang="ru-RU" dirty="0"/>
              <a:t> лайки, </a:t>
            </a:r>
            <a:r>
              <a:rPr lang="ru-RU" dirty="0" err="1"/>
              <a:t>репости</a:t>
            </a:r>
            <a:r>
              <a:rPr lang="ru-RU" dirty="0"/>
              <a:t> і </a:t>
            </a:r>
            <a:r>
              <a:rPr lang="ru-RU" dirty="0" err="1"/>
              <a:t>продажі</a:t>
            </a:r>
            <a:r>
              <a:rPr lang="ru-RU" dirty="0"/>
              <a:t>.</a:t>
            </a:r>
          </a:p>
        </p:txBody>
      </p:sp>
      <p:pic>
        <p:nvPicPr>
          <p:cNvPr id="5122" name="Picture 2" descr="Таргетинг - что это такое: преимущества ретаргетинга">
            <a:extLst>
              <a:ext uri="{FF2B5EF4-FFF2-40B4-BE49-F238E27FC236}">
                <a16:creationId xmlns:a16="http://schemas.microsoft.com/office/drawing/2014/main" id="{E56A6F56-31EA-4359-BE04-9395F7945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595650"/>
            <a:ext cx="5455921" cy="366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52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B0EE3A-63E3-46E3-9922-C01CDC0C2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ru-RU" sz="3500" b="1" err="1"/>
              <a:t>Допомагає</a:t>
            </a:r>
            <a:r>
              <a:rPr lang="ru-RU" sz="3500" b="1"/>
              <a:t> </a:t>
            </a:r>
            <a:r>
              <a:rPr lang="ru-RU" sz="3500" b="1" err="1"/>
              <a:t>знайти</a:t>
            </a:r>
            <a:r>
              <a:rPr lang="ru-RU" sz="3500" b="1"/>
              <a:t> точки </a:t>
            </a:r>
            <a:r>
              <a:rPr lang="ru-RU" sz="3500" b="1" err="1"/>
              <a:t>взаємодії</a:t>
            </a:r>
            <a:r>
              <a:rPr lang="ru-RU" sz="3500" b="1"/>
              <a:t> з </a:t>
            </a:r>
            <a:r>
              <a:rPr lang="ru-RU" sz="3500" b="1" err="1"/>
              <a:t>аудиторією</a:t>
            </a:r>
            <a:endParaRPr lang="ru-RU" sz="35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8AEC90-E0AE-4DC9-AC49-9E72B8401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Реклама в </a:t>
            </a:r>
            <a:r>
              <a:rPr lang="ru-RU" dirty="0" err="1"/>
              <a:t>інтернеті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компаніям</a:t>
            </a:r>
            <a:r>
              <a:rPr lang="ru-RU" dirty="0"/>
              <a:t> </a:t>
            </a:r>
            <a:r>
              <a:rPr lang="ru-RU" dirty="0" err="1"/>
              <a:t>з'являтися</a:t>
            </a:r>
            <a:r>
              <a:rPr lang="ru-RU" dirty="0"/>
              <a:t> в </a:t>
            </a:r>
            <a:r>
              <a:rPr lang="ru-RU" dirty="0" err="1"/>
              <a:t>потрібний</a:t>
            </a:r>
            <a:r>
              <a:rPr lang="ru-RU" dirty="0"/>
              <a:t> час в </a:t>
            </a:r>
            <a:r>
              <a:rPr lang="ru-RU" dirty="0" err="1"/>
              <a:t>потрібному</a:t>
            </a:r>
            <a:r>
              <a:rPr lang="ru-RU" dirty="0"/>
              <a:t> </a:t>
            </a:r>
            <a:r>
              <a:rPr lang="ru-RU" dirty="0" err="1"/>
              <a:t>місці</a:t>
            </a:r>
            <a:r>
              <a:rPr lang="ru-RU" dirty="0"/>
              <a:t>.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продемонструвати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, </a:t>
            </a:r>
            <a:r>
              <a:rPr lang="ru-RU" dirty="0" err="1"/>
              <a:t>використовуйте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 як </a:t>
            </a:r>
            <a:r>
              <a:rPr lang="en-US" dirty="0"/>
              <a:t>Instagram </a:t>
            </a:r>
            <a:r>
              <a:rPr lang="ru-RU" dirty="0"/>
              <a:t>і </a:t>
            </a:r>
            <a:r>
              <a:rPr lang="en-US" dirty="0"/>
              <a:t>Pinterest. </a:t>
            </a:r>
            <a:r>
              <a:rPr lang="ru-RU" dirty="0"/>
              <a:t>А для </a:t>
            </a:r>
            <a:r>
              <a:rPr lang="ru-RU" dirty="0" err="1"/>
              <a:t>розповсюдження</a:t>
            </a:r>
            <a:r>
              <a:rPr lang="ru-RU" dirty="0"/>
              <a:t> новин і </a:t>
            </a:r>
            <a:r>
              <a:rPr lang="ru-RU" dirty="0" err="1"/>
              <a:t>побудови</a:t>
            </a:r>
            <a:r>
              <a:rPr lang="ru-RU" dirty="0"/>
              <a:t> </a:t>
            </a:r>
            <a:r>
              <a:rPr lang="ru-RU" dirty="0" err="1"/>
              <a:t>довгострокових</a:t>
            </a:r>
            <a:r>
              <a:rPr lang="ru-RU" dirty="0"/>
              <a:t> </a:t>
            </a:r>
            <a:r>
              <a:rPr lang="ru-RU" dirty="0" err="1"/>
              <a:t>взаємин</a:t>
            </a:r>
            <a:r>
              <a:rPr lang="ru-RU" dirty="0"/>
              <a:t> з </a:t>
            </a:r>
            <a:r>
              <a:rPr lang="ru-RU" dirty="0" err="1"/>
              <a:t>клієнтами</a:t>
            </a:r>
            <a:r>
              <a:rPr lang="ru-RU" dirty="0"/>
              <a:t> — </a:t>
            </a:r>
            <a:r>
              <a:rPr lang="en-US" dirty="0"/>
              <a:t>email </a:t>
            </a:r>
            <a:r>
              <a:rPr lang="ru-RU" dirty="0"/>
              <a:t>маркетинг. </a:t>
            </a:r>
            <a:r>
              <a:rPr lang="ru-RU" dirty="0" err="1"/>
              <a:t>Об'єднуйте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онлайн </a:t>
            </a:r>
            <a:r>
              <a:rPr lang="ru-RU" dirty="0" err="1"/>
              <a:t>реклами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показати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ваша </a:t>
            </a:r>
            <a:r>
              <a:rPr lang="ru-RU" dirty="0" err="1"/>
              <a:t>компанія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поруч</a:t>
            </a:r>
            <a:r>
              <a:rPr lang="ru-RU" dirty="0"/>
              <a:t>, і готова </a:t>
            </a:r>
            <a:r>
              <a:rPr lang="ru-RU" dirty="0" err="1"/>
              <a:t>допомогти</a:t>
            </a:r>
            <a:r>
              <a:rPr lang="ru-RU" dirty="0"/>
              <a:t>.</a:t>
            </a:r>
          </a:p>
        </p:txBody>
      </p:sp>
      <p:pic>
        <p:nvPicPr>
          <p:cNvPr id="6152" name="Picture 8" descr="Instagram меняет правила в отношении женской наготы после спора с  темнокожими и пышными моделями - ITC.ua">
            <a:extLst>
              <a:ext uri="{FF2B5EF4-FFF2-40B4-BE49-F238E27FC236}">
                <a16:creationId xmlns:a16="http://schemas.microsoft.com/office/drawing/2014/main" id="{0DE5222D-6CDD-4C6C-B79D-58B8974134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0" r="13105" b="8"/>
          <a:stretch/>
        </p:blipFill>
        <p:spPr bwMode="auto">
          <a:xfrm>
            <a:off x="7552266" y="10"/>
            <a:ext cx="4639733" cy="423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Что такое Pinterest?">
            <a:extLst>
              <a:ext uri="{FF2B5EF4-FFF2-40B4-BE49-F238E27FC236}">
                <a16:creationId xmlns:a16="http://schemas.microsoft.com/office/drawing/2014/main" id="{30E8D22D-EDE6-47B5-854F-7AE88C2986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328"/>
          <a:stretch/>
        </p:blipFill>
        <p:spPr bwMode="auto">
          <a:xfrm>
            <a:off x="7552266" y="4233673"/>
            <a:ext cx="4639733" cy="262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378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168A97-B9BC-433E-B5B3-C1672A738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>
            <a:normAutofit/>
          </a:bodyPr>
          <a:lstStyle/>
          <a:p>
            <a:r>
              <a:rPr lang="ru-RU" sz="3700" b="1"/>
              <a:t>Надає чітку статистику</a:t>
            </a:r>
            <a:endParaRPr lang="ru-RU" sz="37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FA5FB8-05B4-4296-8D43-5696191AF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962274"/>
            <a:ext cx="4024122" cy="3255645"/>
          </a:xfrm>
        </p:spPr>
        <p:txBody>
          <a:bodyPr>
            <a:normAutofit/>
          </a:bodyPr>
          <a:lstStyle/>
          <a:p>
            <a:pPr algn="just"/>
            <a:r>
              <a:rPr lang="ru-RU" sz="1600" dirty="0"/>
              <a:t>На </a:t>
            </a:r>
            <a:r>
              <a:rPr lang="ru-RU" sz="1600" dirty="0" err="1"/>
              <a:t>відміну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офлайн-маркетингу, де </a:t>
            </a:r>
            <a:r>
              <a:rPr lang="ru-RU" sz="1600" dirty="0" err="1"/>
              <a:t>ефективність</a:t>
            </a:r>
            <a:r>
              <a:rPr lang="ru-RU" sz="1600" dirty="0"/>
              <a:t> </a:t>
            </a:r>
            <a:r>
              <a:rPr lang="ru-RU" sz="1600" dirty="0" err="1"/>
              <a:t>виміряти</a:t>
            </a:r>
            <a:r>
              <a:rPr lang="ru-RU" sz="1600" dirty="0"/>
              <a:t> </a:t>
            </a:r>
            <a:r>
              <a:rPr lang="ru-RU" sz="1600" dirty="0" err="1"/>
              <a:t>досить</a:t>
            </a:r>
            <a:r>
              <a:rPr lang="ru-RU" sz="1600" dirty="0"/>
              <a:t> </a:t>
            </a:r>
            <a:r>
              <a:rPr lang="ru-RU" sz="1600" dirty="0" err="1"/>
              <a:t>важко</a:t>
            </a:r>
            <a:r>
              <a:rPr lang="ru-RU" sz="1600" dirty="0"/>
              <a:t>, реклама в </a:t>
            </a:r>
            <a:r>
              <a:rPr lang="ru-RU" sz="1600" dirty="0" err="1"/>
              <a:t>інтернеті</a:t>
            </a:r>
            <a:r>
              <a:rPr lang="ru-RU" sz="1600" dirty="0"/>
              <a:t> </a:t>
            </a:r>
            <a:r>
              <a:rPr lang="ru-RU" sz="1600" dirty="0" err="1"/>
              <a:t>дозволяє</a:t>
            </a:r>
            <a:r>
              <a:rPr lang="ru-RU" sz="1600" dirty="0"/>
              <a:t> точно </a:t>
            </a:r>
            <a:r>
              <a:rPr lang="ru-RU" sz="1600" dirty="0" err="1"/>
              <a:t>відстежувати</a:t>
            </a:r>
            <a:r>
              <a:rPr lang="ru-RU" sz="1600" dirty="0"/>
              <a:t> </a:t>
            </a:r>
            <a:r>
              <a:rPr lang="ru-RU" sz="1600" dirty="0" err="1"/>
              <a:t>результати</a:t>
            </a:r>
            <a:r>
              <a:rPr lang="ru-RU" sz="1600" dirty="0"/>
              <a:t> за </a:t>
            </a:r>
            <a:r>
              <a:rPr lang="ru-RU" sz="1600" dirty="0" err="1"/>
              <a:t>допомогою</a:t>
            </a:r>
            <a:r>
              <a:rPr lang="ru-RU" sz="1600" dirty="0"/>
              <a:t> платформ веб-</a:t>
            </a:r>
            <a:r>
              <a:rPr lang="ru-RU" sz="1600" dirty="0" err="1"/>
              <a:t>аналітики</a:t>
            </a:r>
            <a:r>
              <a:rPr lang="ru-RU" sz="1600" dirty="0"/>
              <a:t>, таких як </a:t>
            </a:r>
            <a:r>
              <a:rPr lang="en-US" sz="1600" dirty="0"/>
              <a:t>Google Analytics.</a:t>
            </a:r>
            <a:endParaRPr lang="ru-RU" sz="1600" dirty="0"/>
          </a:p>
        </p:txBody>
      </p:sp>
      <p:pic>
        <p:nvPicPr>
          <p:cNvPr id="7170" name="Picture 2" descr="Статистика Интернет 2019: что происходит в сети за 60 секунд">
            <a:extLst>
              <a:ext uri="{FF2B5EF4-FFF2-40B4-BE49-F238E27FC236}">
                <a16:creationId xmlns:a16="http://schemas.microsoft.com/office/drawing/2014/main" id="{A6F190C8-3FC7-4318-9036-8382A47A8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1221" y="640080"/>
            <a:ext cx="5591819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0976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Integral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C1C93EF2-4785-427F-84A5-F1666490E9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1945</TotalTime>
  <Words>2320</Words>
  <Application>Microsoft Macintosh PowerPoint</Application>
  <PresentationFormat>Широкоэкранный</PresentationFormat>
  <Paragraphs>97</Paragraphs>
  <Slides>30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Calibri</vt:lpstr>
      <vt:lpstr>Tw Cen MT</vt:lpstr>
      <vt:lpstr>Tw Cen MT Condensed</vt:lpstr>
      <vt:lpstr>Wingdings</vt:lpstr>
      <vt:lpstr>Wingdings 3</vt:lpstr>
      <vt:lpstr>Интеграл</vt:lpstr>
      <vt:lpstr>ІНТЕРНЕТ-БІЗНЕС</vt:lpstr>
      <vt:lpstr>ІНтЕрНЕТ РЕКЛАМА</vt:lpstr>
      <vt:lpstr>Переваги реклами в інтернеті</vt:lpstr>
      <vt:lpstr>Широке охоплення</vt:lpstr>
      <vt:lpstr>Підходить для будь-якого бюджету</vt:lpstr>
      <vt:lpstr>Збільшує трафік на сайт</vt:lpstr>
      <vt:lpstr>Надає можливість таргетингу</vt:lpstr>
      <vt:lpstr>Допомагає знайти точки взаємодії з аудиторією</vt:lpstr>
      <vt:lpstr>Надає чітку статистику</vt:lpstr>
      <vt:lpstr>Основні види та особливості інтернет-реклами </vt:lpstr>
      <vt:lpstr>КОНТЕКСТНА ІНТЕРНЕТ-РЕКЛАМА (PPC) </vt:lpstr>
      <vt:lpstr>Презентация PowerPoint</vt:lpstr>
      <vt:lpstr>КЛАСИЧНИЙ ТА ДИНАМІЧНИЙ РЕМАРКЕТИНГ — ОДИН ІЗ НАЙДІЄВІШИХ ВИДІВ РЕКЛАМИ В ІНТЕРНЕТІ</vt:lpstr>
      <vt:lpstr>Презентация PowerPoint</vt:lpstr>
      <vt:lpstr>МЕДІЙНА (БАНЕРНА) РЕКЛАМА В ІНТЕРНЕТІ </vt:lpstr>
      <vt:lpstr>ІНТЕРНЕТ-РЕКЛАМА GOOGLE SHOPPING — НОВИЙ СПОСІБ РЕКЛАМИ ДЛЯ ІНТЕРНЕТ-МАГАЗИНІВ </vt:lpstr>
      <vt:lpstr>ВІДЕОРЕКЛАМА В ІНТЕРНЕТІ — РЕКЛАМА НА YOUTUBE </vt:lpstr>
      <vt:lpstr>ІНТЕРНЕТ-РЕКЛАМА В СОЦІАЛЬНИХ МЕРЕЖАХ </vt:lpstr>
      <vt:lpstr>ТІЗЕРНА РЕКЛАМА В ІНТЕРНЕТІ </vt:lpstr>
      <vt:lpstr>МОБІЛЬНА ІНТЕРНЕТ-РЕКЛАМА </vt:lpstr>
      <vt:lpstr>Є три основні методи використання мобільної реклами:</vt:lpstr>
      <vt:lpstr>ГЕОКОНТЕКСТНА ІНТЕРНЕТ-РЕКЛАМА </vt:lpstr>
      <vt:lpstr>ВІРУСНА РЕКЛАМА В ІНТЕРНЕТІ </vt:lpstr>
      <vt:lpstr>Презентация PowerPoint</vt:lpstr>
      <vt:lpstr>E-MAIL РОЗСИЛКА — ОДИН ІЗ ВИДІВ ІНТЕРНЕТ-РЕКЛАМИ </vt:lpstr>
      <vt:lpstr>СПЛИВНІ (POP-UP) ВІКНА — РІЗНОВИД АГРЕСИВНОЇ РЕКЛАМИ В ІНТЕРНЕТІ </vt:lpstr>
      <vt:lpstr>PUSH-СПОВІЩЕННЯ — ПОПУЛЯРНИЙ ВИД ІНТЕРНЕТ-РЕКЛАМИ </vt:lpstr>
      <vt:lpstr>Вартість реклами</vt:lpstr>
      <vt:lpstr>Як стиль оповіді і вік глядачів впливають на ефективність відеореклами</vt:lpstr>
      <vt:lpstr>Дякую за увагу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ІНТЕРНЕТ-БІЗНЕС</dc:title>
  <dc:creator> </dc:creator>
  <cp:lastModifiedBy>Microsoft Office User</cp:lastModifiedBy>
  <cp:revision>3</cp:revision>
  <dcterms:created xsi:type="dcterms:W3CDTF">2021-02-27T08:02:39Z</dcterms:created>
  <dcterms:modified xsi:type="dcterms:W3CDTF">2023-09-09T05:37:25Z</dcterms:modified>
</cp:coreProperties>
</file>