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1628800"/>
            <a:ext cx="4320480" cy="1974081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викидів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4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89844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в </a:t>
            </a:r>
            <a:r>
              <a:rPr lang="ru-RU" dirty="0" err="1"/>
              <a:t>розвинених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є предметом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з боку як </a:t>
            </a:r>
            <a:r>
              <a:rPr lang="ru-RU" dirty="0" err="1"/>
              <a:t>громадськості</a:t>
            </a:r>
            <a:r>
              <a:rPr lang="ru-RU" dirty="0"/>
              <a:t>, так і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вивчається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стан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Все </a:t>
            </a:r>
            <a:r>
              <a:rPr lang="ru-RU" dirty="0" err="1"/>
              <a:t>більше</a:t>
            </a:r>
            <a:r>
              <a:rPr lang="ru-RU" dirty="0"/>
              <a:t> держав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дотації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для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електричних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, </a:t>
            </a:r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батареї</a:t>
            </a:r>
            <a:r>
              <a:rPr lang="ru-RU" dirty="0"/>
              <a:t>,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та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</a:t>
            </a:r>
            <a:r>
              <a:rPr lang="ru-RU" dirty="0" err="1"/>
              <a:t>електростанцій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з </a:t>
            </a:r>
            <a:r>
              <a:rPr lang="ru-RU" dirty="0" err="1"/>
              <a:t>усіма</a:t>
            </a:r>
            <a:r>
              <a:rPr lang="ru-RU" dirty="0"/>
              <a:t> видами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: з </a:t>
            </a:r>
            <a:r>
              <a:rPr lang="ru-RU" dirty="0" err="1"/>
              <a:t>опаленням</a:t>
            </a:r>
            <a:r>
              <a:rPr lang="ru-RU" dirty="0"/>
              <a:t> </a:t>
            </a:r>
            <a:r>
              <a:rPr lang="ru-RU" dirty="0" err="1"/>
              <a:t>будинків</a:t>
            </a:r>
            <a:r>
              <a:rPr lang="ru-RU" dirty="0"/>
              <a:t>, </a:t>
            </a:r>
            <a:r>
              <a:rPr lang="ru-RU" dirty="0" err="1"/>
              <a:t>приготуванням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промисловістю</a:t>
            </a:r>
            <a:r>
              <a:rPr lang="ru-RU" dirty="0"/>
              <a:t>, </a:t>
            </a:r>
            <a:r>
              <a:rPr lang="ru-RU" dirty="0" err="1"/>
              <a:t>сільськогосподарським</a:t>
            </a:r>
            <a:r>
              <a:rPr lang="ru-RU" dirty="0"/>
              <a:t> </a:t>
            </a:r>
            <a:r>
              <a:rPr lang="ru-RU" dirty="0" err="1"/>
              <a:t>виробництвом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як увесь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</a:t>
            </a:r>
            <a:r>
              <a:rPr lang="ru-RU" dirty="0" err="1"/>
              <a:t>електростанцій</a:t>
            </a:r>
            <a:r>
              <a:rPr lang="ru-RU" dirty="0"/>
              <a:t>,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закупівлю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для ТЕС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ПЕК на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масштабними</a:t>
            </a:r>
            <a:r>
              <a:rPr lang="ru-RU" dirty="0"/>
              <a:t> є </a:t>
            </a:r>
            <a:r>
              <a:rPr lang="ru-RU" dirty="0" err="1"/>
              <a:t>викиди</a:t>
            </a:r>
            <a:r>
              <a:rPr lang="ru-RU" dirty="0"/>
              <a:t> </a:t>
            </a:r>
            <a:r>
              <a:rPr lang="ru-RU" dirty="0" err="1"/>
              <a:t>забруднюючих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атмосферу,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викидів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становить </a:t>
            </a:r>
            <a:r>
              <a:rPr lang="ru-RU" dirty="0" err="1"/>
              <a:t>близько</a:t>
            </a:r>
            <a:r>
              <a:rPr lang="ru-RU" dirty="0"/>
              <a:t> 40 %. </a:t>
            </a:r>
            <a:r>
              <a:rPr lang="ru-RU" dirty="0" err="1"/>
              <a:t>Різнорідність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ТЕС на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палива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. На </a:t>
            </a:r>
            <a:r>
              <a:rPr lang="ru-RU" dirty="0" err="1"/>
              <a:t>сьогодні</a:t>
            </a:r>
            <a:r>
              <a:rPr lang="ru-RU" dirty="0"/>
              <a:t> ТЕС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енергоносії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: </a:t>
            </a:r>
            <a:r>
              <a:rPr lang="ru-RU" dirty="0" err="1"/>
              <a:t>енергетичне</a:t>
            </a:r>
            <a:r>
              <a:rPr lang="ru-RU" dirty="0"/>
              <a:t> </a:t>
            </a:r>
            <a:r>
              <a:rPr lang="ru-RU" dirty="0" err="1"/>
              <a:t>кам’яне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 - 53 %; </a:t>
            </a:r>
            <a:r>
              <a:rPr lang="ru-RU" dirty="0" err="1"/>
              <a:t>природний</a:t>
            </a:r>
            <a:r>
              <a:rPr lang="ru-RU" dirty="0"/>
              <a:t> газ - 41 %, мазут - 6%.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спалювання</a:t>
            </a:r>
            <a:r>
              <a:rPr lang="ru-RU" dirty="0"/>
              <a:t> твердого </a:t>
            </a:r>
            <a:r>
              <a:rPr lang="ru-RU" dirty="0" err="1"/>
              <a:t>палива</a:t>
            </a:r>
            <a:r>
              <a:rPr lang="ru-RU" dirty="0"/>
              <a:t> в атмосферу </a:t>
            </a:r>
            <a:r>
              <a:rPr lang="ru-RU" dirty="0" err="1"/>
              <a:t>надходять</a:t>
            </a:r>
            <a:r>
              <a:rPr lang="ru-RU" dirty="0"/>
              <a:t> </a:t>
            </a:r>
            <a:r>
              <a:rPr lang="ru-RU" dirty="0" err="1"/>
              <a:t>сірчаний</a:t>
            </a:r>
            <a:r>
              <a:rPr lang="ru-RU" dirty="0"/>
              <a:t> і </a:t>
            </a:r>
            <a:r>
              <a:rPr lang="ru-RU" dirty="0" err="1"/>
              <a:t>сірчистий</a:t>
            </a:r>
            <a:r>
              <a:rPr lang="ru-RU" dirty="0"/>
              <a:t> </a:t>
            </a:r>
            <a:r>
              <a:rPr lang="ru-RU" dirty="0" err="1"/>
              <a:t>ангідриди</a:t>
            </a:r>
            <a:r>
              <a:rPr lang="ru-RU" dirty="0"/>
              <a:t>, </a:t>
            </a:r>
            <a:r>
              <a:rPr lang="ru-RU" dirty="0" err="1"/>
              <a:t>газоподібні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згорання</a:t>
            </a:r>
            <a:r>
              <a:rPr lang="ru-RU" dirty="0"/>
              <a:t>, легкий </a:t>
            </a:r>
            <a:r>
              <a:rPr lang="ru-RU" dirty="0" err="1"/>
              <a:t>попіл</a:t>
            </a:r>
            <a:r>
              <a:rPr lang="ru-RU" dirty="0"/>
              <a:t>, оксид азоту,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- </a:t>
            </a:r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err="1"/>
              <a:t>кремнію</a:t>
            </a:r>
            <a:r>
              <a:rPr lang="ru-RU" dirty="0"/>
              <a:t> і </a:t>
            </a:r>
            <a:r>
              <a:rPr lang="ru-RU" dirty="0" err="1"/>
              <a:t>кальцію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миш'як</a:t>
            </a:r>
            <a:r>
              <a:rPr lang="ru-RU" dirty="0"/>
              <a:t> і </a:t>
            </a:r>
            <a:r>
              <a:rPr lang="ru-RU" dirty="0" err="1"/>
              <a:t>радіоактивні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4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7346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i="1" u="sng" dirty="0" err="1"/>
              <a:t>Основними</a:t>
            </a:r>
            <a:r>
              <a:rPr lang="ru-RU" sz="2000" b="1" i="1" u="sng" dirty="0"/>
              <a:t> причинами, </a:t>
            </a:r>
            <a:r>
              <a:rPr lang="ru-RU" sz="2000" b="1" i="1" u="sng" dirty="0" err="1"/>
              <a:t>що</a:t>
            </a:r>
            <a:r>
              <a:rPr lang="ru-RU" sz="2000" b="1" i="1" u="sng" dirty="0"/>
              <a:t> </a:t>
            </a:r>
            <a:r>
              <a:rPr lang="ru-RU" sz="2000" b="1" i="1" u="sng" dirty="0" err="1"/>
              <a:t>призводять</a:t>
            </a:r>
            <a:r>
              <a:rPr lang="ru-RU" sz="2000" b="1" i="1" u="sng" dirty="0"/>
              <a:t> до </a:t>
            </a:r>
            <a:r>
              <a:rPr lang="ru-RU" sz="2000" b="1" i="1" u="sng" dirty="0" err="1"/>
              <a:t>катастрофічного</a:t>
            </a:r>
            <a:r>
              <a:rPr lang="ru-RU" sz="2000" b="1" i="1" u="sng" dirty="0"/>
              <a:t> стану </a:t>
            </a:r>
            <a:r>
              <a:rPr lang="ru-RU" sz="2000" b="1" i="1" u="sng" dirty="0" err="1"/>
              <a:t>довкілля</a:t>
            </a:r>
            <a:r>
              <a:rPr lang="ru-RU" sz="2000" b="1" i="1" u="sng" dirty="0"/>
              <a:t> є</a:t>
            </a:r>
            <a:r>
              <a:rPr lang="ru-RU" u="sng" dirty="0"/>
              <a:t>:</a:t>
            </a:r>
            <a:r>
              <a:rPr lang="ru-RU" dirty="0"/>
              <a:t> </a:t>
            </a:r>
          </a:p>
          <a:p>
            <a:pPr fontAlgn="base"/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низькосортного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застаріла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та </a:t>
            </a:r>
            <a:r>
              <a:rPr lang="ru-RU" dirty="0" err="1"/>
              <a:t>обладнання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енерго</a:t>
            </a:r>
            <a:r>
              <a:rPr lang="ru-RU" dirty="0"/>
              <a:t>- та </a:t>
            </a:r>
            <a:r>
              <a:rPr lang="ru-RU" dirty="0" err="1"/>
              <a:t>матеріаломісткість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несприятлива</a:t>
            </a:r>
            <a:r>
              <a:rPr lang="ru-RU" dirty="0"/>
              <a:t> структура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з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концентрацією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природоохоронних</a:t>
            </a:r>
            <a:r>
              <a:rPr lang="ru-RU" dirty="0"/>
              <a:t> систем (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оборотних</a:t>
            </a:r>
            <a:r>
              <a:rPr lang="ru-RU" dirty="0"/>
              <a:t> систем </a:t>
            </a:r>
            <a:r>
              <a:rPr lang="ru-RU" dirty="0" err="1"/>
              <a:t>водозабезпечення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та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природоохоронних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правового та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стимулювали</a:t>
            </a:r>
            <a:r>
              <a:rPr lang="ru-RU" dirty="0"/>
              <a:t> б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безпечних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природоохоронних</a:t>
            </a:r>
            <a:r>
              <a:rPr lang="ru-RU" dirty="0"/>
              <a:t> систем;</a:t>
            </a:r>
          </a:p>
          <a:p>
            <a:pPr fontAlgn="base"/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контролю за </a:t>
            </a:r>
            <a:r>
              <a:rPr lang="ru-RU" dirty="0" err="1"/>
              <a:t>охороною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50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720840"/>
            <a:ext cx="7632848" cy="45243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Електростанція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потужністю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100 МВт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вугіллі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атмосферу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 тис. т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S02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нейтралізації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80 %), 10 тис. т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електростанції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400 тис. т золи,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Енергоефективність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наука,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80 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миш’як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свинець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кадмій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ванадій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ТЕС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потужністю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 тис. МВт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спалюванні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палива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той же час 101 тис. га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передача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електроенергії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електромагнітних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нервових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м’язових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тканин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чутливі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діапазоні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частот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 до 1000 Гц.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Несприятливий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електромагнітного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поля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проявлятися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напруженості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100-200 В/м,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високовольтною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електропередачі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напруженість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електромагнітного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30- 40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/м,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нервову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ендокринний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обмінних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/>
              <a:t>електростанції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земельну</a:t>
            </a:r>
            <a:r>
              <a:rPr lang="ru-RU" dirty="0"/>
              <a:t>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3- 4 км і </a:t>
            </a:r>
            <a:r>
              <a:rPr lang="ru-RU" dirty="0" err="1"/>
              <a:t>чинять</a:t>
            </a:r>
            <a:r>
              <a:rPr lang="ru-RU" dirty="0"/>
              <a:t> </a:t>
            </a:r>
            <a:r>
              <a:rPr lang="ru-RU" dirty="0" err="1"/>
              <a:t>суттєвий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навколишній</a:t>
            </a:r>
            <a:r>
              <a:rPr lang="ru-RU" dirty="0"/>
              <a:t> ландшафт,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тепловий</a:t>
            </a:r>
            <a:r>
              <a:rPr lang="ru-RU" dirty="0"/>
              <a:t> баланс району, де вони </a:t>
            </a:r>
            <a:r>
              <a:rPr lang="ru-RU" dirty="0" err="1"/>
              <a:t>розташовані</a:t>
            </a:r>
            <a:r>
              <a:rPr lang="ru-RU" dirty="0"/>
              <a:t>. Теплове </a:t>
            </a:r>
            <a:r>
              <a:rPr lang="ru-RU" dirty="0" err="1"/>
              <a:t>забруднення</a:t>
            </a:r>
            <a:r>
              <a:rPr lang="ru-RU" dirty="0"/>
              <a:t> ТЕС </a:t>
            </a:r>
            <a:r>
              <a:rPr lang="ru-RU" dirty="0" err="1"/>
              <a:t>відбувається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скидів</a:t>
            </a:r>
            <a:r>
              <a:rPr lang="ru-RU" dirty="0"/>
              <a:t> тепла в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,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теплоти</a:t>
            </a:r>
            <a:r>
              <a:rPr lang="ru-RU" dirty="0"/>
              <a:t> з газами,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відходять</a:t>
            </a:r>
            <a:r>
              <a:rPr lang="ru-RU" dirty="0"/>
              <a:t>,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теплоти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шлаками і через </a:t>
            </a:r>
            <a:r>
              <a:rPr lang="ru-RU" dirty="0" err="1"/>
              <a:t>недопалення</a:t>
            </a:r>
            <a:r>
              <a:rPr lang="ru-RU" dirty="0"/>
              <a:t>.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/>
              <a:t>електростанції</a:t>
            </a:r>
            <a:r>
              <a:rPr lang="ru-RU" dirty="0"/>
              <a:t>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шумовими</a:t>
            </a:r>
            <a:r>
              <a:rPr lang="ru-RU" dirty="0"/>
              <a:t> </a:t>
            </a:r>
            <a:r>
              <a:rPr lang="ru-RU" dirty="0" err="1"/>
              <a:t>забруднювачами</a:t>
            </a:r>
            <a:r>
              <a:rPr lang="ru-RU" dirty="0"/>
              <a:t>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інтенсивними</a:t>
            </a:r>
            <a:r>
              <a:rPr lang="ru-RU" dirty="0"/>
              <a:t> </a:t>
            </a:r>
            <a:r>
              <a:rPr lang="ru-RU" dirty="0" err="1"/>
              <a:t>джерелами</a:t>
            </a:r>
            <a:r>
              <a:rPr lang="ru-RU" dirty="0"/>
              <a:t> шуму є </a:t>
            </a:r>
            <a:r>
              <a:rPr lang="ru-RU" dirty="0" err="1"/>
              <a:t>турбіни</a:t>
            </a:r>
            <a:r>
              <a:rPr lang="ru-RU" dirty="0"/>
              <a:t>, </a:t>
            </a:r>
            <a:r>
              <a:rPr lang="ru-RU" dirty="0" err="1"/>
              <a:t>редукційно</a:t>
            </a:r>
            <a:r>
              <a:rPr lang="ru-RU" dirty="0"/>
              <a:t> - </a:t>
            </a:r>
            <a:r>
              <a:rPr lang="ru-RU" dirty="0" err="1"/>
              <a:t>охолоджувальні</a:t>
            </a:r>
            <a:r>
              <a:rPr lang="ru-RU" dirty="0"/>
              <a:t> установки, </a:t>
            </a:r>
            <a:r>
              <a:rPr lang="ru-RU" dirty="0" err="1"/>
              <a:t>котли</a:t>
            </a:r>
            <a:r>
              <a:rPr lang="ru-RU" dirty="0"/>
              <a:t>, </a:t>
            </a:r>
            <a:r>
              <a:rPr lang="ru-RU" dirty="0" err="1"/>
              <a:t>компресори</a:t>
            </a:r>
            <a:r>
              <a:rPr lang="ru-RU" dirty="0"/>
              <a:t>, </a:t>
            </a:r>
            <a:r>
              <a:rPr lang="ru-RU" dirty="0" err="1"/>
              <a:t>різного</a:t>
            </a:r>
            <a:r>
              <a:rPr lang="ru-RU" dirty="0"/>
              <a:t> роду насоси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Надійність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установок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операторів</a:t>
            </a:r>
            <a:r>
              <a:rPr lang="ru-RU" dirty="0"/>
              <a:t>. При роботах,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звуку </a:t>
            </a:r>
            <a:r>
              <a:rPr lang="ru-RU" dirty="0" err="1"/>
              <a:t>від</a:t>
            </a:r>
            <a:r>
              <a:rPr lang="ru-RU" dirty="0"/>
              <a:t> 70 до 90 </a:t>
            </a:r>
            <a:r>
              <a:rPr lang="ru-RU" dirty="0" err="1"/>
              <a:t>дБА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падає</a:t>
            </a:r>
            <a:r>
              <a:rPr lang="ru-RU" dirty="0"/>
              <a:t> на 20 %, </a:t>
            </a:r>
            <a:r>
              <a:rPr lang="ru-RU" dirty="0" err="1"/>
              <a:t>зменшується</a:t>
            </a:r>
            <a:r>
              <a:rPr lang="ru-RU" dirty="0"/>
              <a:t> 24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Всеукраїнської</a:t>
            </a:r>
            <a:r>
              <a:rPr lang="ru-RU" dirty="0"/>
              <a:t> </a:t>
            </a:r>
            <a:r>
              <a:rPr lang="ru-RU" dirty="0" err="1"/>
              <a:t>науково-практичної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</a:t>
            </a:r>
            <a:r>
              <a:rPr lang="ru-RU" dirty="0" err="1"/>
              <a:t>зорова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втомленістю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вірогідність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.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</a:t>
            </a:r>
            <a:r>
              <a:rPr lang="ru-RU" dirty="0" err="1"/>
              <a:t>електростанцій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впливом</a:t>
            </a:r>
            <a:r>
              <a:rPr lang="ru-RU" dirty="0"/>
              <a:t> шуму, </a:t>
            </a:r>
            <a:r>
              <a:rPr lang="ru-RU" dirty="0" err="1"/>
              <a:t>займають</a:t>
            </a:r>
            <a:r>
              <a:rPr lang="ru-RU" dirty="0"/>
              <a:t> перше </a:t>
            </a:r>
            <a:r>
              <a:rPr lang="ru-RU" dirty="0" err="1"/>
              <a:t>місце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У 37 % </a:t>
            </a:r>
            <a:r>
              <a:rPr lang="ru-RU" dirty="0" err="1"/>
              <a:t>робітників</a:t>
            </a:r>
            <a:r>
              <a:rPr lang="ru-RU" dirty="0"/>
              <a:t> </a:t>
            </a:r>
            <a:r>
              <a:rPr lang="ru-RU" dirty="0" err="1"/>
              <a:t>електростанцій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слуху </a:t>
            </a:r>
          </a:p>
        </p:txBody>
      </p:sp>
    </p:spTree>
    <p:extLst>
      <p:ext uri="{BB962C8B-B14F-4D97-AF65-F5344CB8AC3E}">
        <p14:creationId xmlns:p14="http://schemas.microsoft.com/office/powerpoint/2010/main" val="37478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51344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щорічних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але й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виведенні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ландшафту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клімат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вторинних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розміщено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потужних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вугільних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золошлакові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відходи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300 млн т.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шкідливість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традиційної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електроенергію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відпускається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ряді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Швеції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Фінляндії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Голландії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введені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 – 30 %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спалюваної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нафти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громадяни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недосконалість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Атомні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електростанції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 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47" y="1600200"/>
            <a:ext cx="6075305" cy="4708525"/>
          </a:xfrm>
        </p:spPr>
      </p:pic>
    </p:spTree>
    <p:extLst>
      <p:ext uri="{BB962C8B-B14F-4D97-AF65-F5344CB8AC3E}">
        <p14:creationId xmlns:p14="http://schemas.microsoft.com/office/powerpoint/2010/main" val="20816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305342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початком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ядерної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кінця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1960 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вважалося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ядерні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достатньо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контролю,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екрани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персонал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безаварійну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роботу,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вважалося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ядерна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екологічно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чистою»,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викиду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парникових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заміщенні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установок,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викопному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паливі.Ілюзія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ядерної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зруйнована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аварій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Великобританії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США і СРСР, апофеозом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стала катастрофа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чорнобильській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Атомна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енергетика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потенційно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небезпечною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через:</a:t>
            </a:r>
          </a:p>
          <a:p>
            <a:pPr fontAlgn="base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аварії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енергоустановках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супроводжуються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викидом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радіоактивних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250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радіоактивних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ізотопів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ядерних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радіоактивні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разом з водою,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їжею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повітрям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потрапляють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викликаючи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дефекти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народженні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імунної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збільшують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захворюваність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ядерних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установок.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викиди</a:t>
            </a:r>
            <a:r>
              <a:rPr lang="ru-RU" dirty="0"/>
              <a:t> криптону 85 бета-</a:t>
            </a:r>
            <a:r>
              <a:rPr lang="ru-RU" dirty="0" err="1"/>
              <a:t>випромінювач</a:t>
            </a:r>
            <a:r>
              <a:rPr lang="ru-RU" dirty="0"/>
              <a:t> (тип </a:t>
            </a:r>
            <a:r>
              <a:rPr lang="ru-RU" dirty="0" err="1"/>
              <a:t>інертного</a:t>
            </a:r>
            <a:r>
              <a:rPr lang="ru-RU" dirty="0"/>
              <a:t> газу),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електропровідність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. </a:t>
            </a:r>
            <a:r>
              <a:rPr lang="ru-RU" dirty="0" err="1"/>
              <a:t>Кількість</a:t>
            </a:r>
            <a:r>
              <a:rPr lang="ru-RU" dirty="0"/>
              <a:t> криптону 85 в </a:t>
            </a:r>
            <a:r>
              <a:rPr lang="ru-RU" dirty="0" err="1"/>
              <a:t>атмосфері</a:t>
            </a:r>
            <a:r>
              <a:rPr lang="ru-RU" dirty="0"/>
              <a:t> (в основному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АЕС) </a:t>
            </a:r>
            <a:r>
              <a:rPr lang="ru-RU" dirty="0" err="1"/>
              <a:t>збільшується</a:t>
            </a:r>
            <a:r>
              <a:rPr lang="ru-RU" dirty="0"/>
              <a:t> на 5 % у </a:t>
            </a:r>
            <a:r>
              <a:rPr lang="ru-RU" dirty="0" err="1"/>
              <a:t>рік</a:t>
            </a:r>
            <a:r>
              <a:rPr lang="ru-RU" dirty="0"/>
              <a:t>, і зараз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в </a:t>
            </a:r>
            <a:r>
              <a:rPr lang="ru-RU" dirty="0" err="1"/>
              <a:t>атмосфері</a:t>
            </a:r>
            <a:r>
              <a:rPr lang="ru-RU" dirty="0"/>
              <a:t> в </a:t>
            </a:r>
            <a:r>
              <a:rPr lang="ru-RU" dirty="0" err="1"/>
              <a:t>мільйони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(!)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до початку </a:t>
            </a:r>
            <a:r>
              <a:rPr lang="ru-RU" dirty="0" err="1"/>
              <a:t>атомної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газ в </a:t>
            </a:r>
            <a:r>
              <a:rPr lang="ru-RU" dirty="0" err="1"/>
              <a:t>атмосфері</a:t>
            </a:r>
            <a:r>
              <a:rPr lang="ru-RU" dirty="0"/>
              <a:t> поводиться як </a:t>
            </a:r>
            <a:r>
              <a:rPr lang="ru-RU" dirty="0" err="1"/>
              <a:t>тепличний</a:t>
            </a:r>
            <a:r>
              <a:rPr lang="ru-RU" dirty="0"/>
              <a:t> газ, </a:t>
            </a:r>
            <a:r>
              <a:rPr lang="ru-RU" dirty="0" err="1"/>
              <a:t>вносячи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внесок</a:t>
            </a:r>
            <a:r>
              <a:rPr lang="ru-RU" dirty="0"/>
              <a:t> до </a:t>
            </a:r>
            <a:r>
              <a:rPr lang="ru-RU" dirty="0" err="1"/>
              <a:t>антропогенної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біосфери</a:t>
            </a:r>
            <a:r>
              <a:rPr lang="ru-RU" dirty="0"/>
              <a:t> </a:t>
            </a:r>
            <a:r>
              <a:rPr lang="ru-RU" dirty="0" err="1"/>
              <a:t>плутонієм</a:t>
            </a:r>
            <a:r>
              <a:rPr lang="ru-RU" dirty="0"/>
              <a:t>. Зараз </a:t>
            </a:r>
            <a:r>
              <a:rPr lang="ru-RU" dirty="0" err="1"/>
              <a:t>глобальне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плутонієм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катастрофічні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: </a:t>
            </a:r>
            <a:r>
              <a:rPr lang="ru-RU" dirty="0" err="1"/>
              <a:t>атомні</a:t>
            </a:r>
            <a:r>
              <a:rPr lang="ru-RU" dirty="0"/>
              <a:t> </a:t>
            </a:r>
            <a:r>
              <a:rPr lang="ru-RU" dirty="0" err="1"/>
              <a:t>реактори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провели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тонн </a:t>
            </a:r>
            <a:r>
              <a:rPr lang="ru-RU" dirty="0" err="1"/>
              <a:t>плутонію</a:t>
            </a:r>
            <a:r>
              <a:rPr lang="ru-RU" dirty="0"/>
              <a:t> (в 1941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50 кг) 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достатня</a:t>
            </a:r>
            <a:r>
              <a:rPr lang="ru-RU" dirty="0"/>
              <a:t> для смертельного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на </a:t>
            </a:r>
            <a:r>
              <a:rPr lang="ru-RU" dirty="0" err="1"/>
              <a:t>планеті</a:t>
            </a:r>
            <a:r>
              <a:rPr lang="ru-RU" dirty="0"/>
              <a:t>;</a:t>
            </a:r>
          </a:p>
          <a:p>
            <a:pPr fontAlgn="base"/>
            <a:r>
              <a:rPr lang="ru-RU" dirty="0" err="1"/>
              <a:t>радіоактивні</a:t>
            </a:r>
            <a:r>
              <a:rPr lang="ru-RU" dirty="0"/>
              <a:t> </a:t>
            </a:r>
            <a:r>
              <a:rPr lang="ru-RU" dirty="0" err="1"/>
              <a:t>відходи</a:t>
            </a:r>
            <a:r>
              <a:rPr lang="ru-RU" dirty="0"/>
              <a:t> – </a:t>
            </a:r>
            <a:r>
              <a:rPr lang="ru-RU" dirty="0" err="1"/>
              <a:t>найважливіша</a:t>
            </a:r>
            <a:r>
              <a:rPr lang="ru-RU" dirty="0"/>
              <a:t> причина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, яка так і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невирішеною</a:t>
            </a:r>
            <a:r>
              <a:rPr lang="ru-RU" dirty="0"/>
              <a:t>. На 424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ядерних</a:t>
            </a:r>
            <a:r>
              <a:rPr lang="ru-RU" dirty="0"/>
              <a:t> </a:t>
            </a:r>
            <a:r>
              <a:rPr lang="ru-RU" dirty="0" err="1"/>
              <a:t>енергетичних</a:t>
            </a:r>
            <a:r>
              <a:rPr lang="ru-RU" dirty="0"/>
              <a:t> реакторах,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велика </a:t>
            </a:r>
            <a:r>
              <a:rPr lang="ru-RU" dirty="0" err="1"/>
              <a:t>кількість</a:t>
            </a:r>
            <a:r>
              <a:rPr lang="ru-RU" dirty="0"/>
              <a:t> низко-, </a:t>
            </a:r>
            <a:r>
              <a:rPr lang="ru-RU" dirty="0" err="1"/>
              <a:t>середньо</a:t>
            </a:r>
            <a:r>
              <a:rPr lang="ru-RU" dirty="0"/>
              <a:t>- і </a:t>
            </a:r>
            <a:r>
              <a:rPr lang="ru-RU" dirty="0" err="1"/>
              <a:t>високорадіоактивних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Радіоактивне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ланки складного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енергетики</a:t>
            </a:r>
            <a:r>
              <a:rPr lang="ru-RU" dirty="0"/>
              <a:t>: </a:t>
            </a:r>
            <a:r>
              <a:rPr lang="ru-RU" dirty="0" err="1"/>
              <a:t>видобуток</a:t>
            </a:r>
            <a:r>
              <a:rPr lang="ru-RU" dirty="0"/>
              <a:t> і </a:t>
            </a:r>
            <a:r>
              <a:rPr lang="ru-RU" dirty="0" err="1"/>
              <a:t>переробку</a:t>
            </a:r>
            <a:r>
              <a:rPr lang="ru-RU" dirty="0"/>
              <a:t> урану, роботу АЕС, </a:t>
            </a:r>
            <a:r>
              <a:rPr lang="ru-RU" dirty="0" err="1"/>
              <a:t>зберігання</a:t>
            </a:r>
            <a:r>
              <a:rPr lang="ru-RU" dirty="0"/>
              <a:t> і </a:t>
            </a:r>
            <a:r>
              <a:rPr lang="ru-RU" dirty="0" err="1"/>
              <a:t>регенерацію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атомну</a:t>
            </a:r>
            <a:r>
              <a:rPr lang="ru-RU" dirty="0"/>
              <a:t> </a:t>
            </a:r>
            <a:r>
              <a:rPr lang="ru-RU" dirty="0" err="1"/>
              <a:t>енергетику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безнадійно</a:t>
            </a:r>
            <a:r>
              <a:rPr lang="ru-RU" dirty="0"/>
              <a:t> </a:t>
            </a:r>
            <a:r>
              <a:rPr lang="ru-RU" dirty="0" err="1"/>
              <a:t>брудною</a:t>
            </a:r>
            <a:r>
              <a:rPr lang="ru-RU" dirty="0"/>
              <a:t>. З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десятиліттям</a:t>
            </a:r>
            <a:r>
              <a:rPr lang="ru-RU" dirty="0"/>
              <a:t> </a:t>
            </a:r>
            <a:r>
              <a:rPr lang="ru-RU" dirty="0" err="1"/>
              <a:t>відкриваються</a:t>
            </a:r>
            <a:r>
              <a:rPr lang="ru-RU" dirty="0"/>
              <a:t> все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роботою</a:t>
            </a:r>
            <a:r>
              <a:rPr lang="ru-RU" dirty="0"/>
              <a:t> АЕС. Є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виявлятимуться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АЕС.</a:t>
            </a:r>
          </a:p>
        </p:txBody>
      </p:sp>
    </p:spTree>
    <p:extLst>
      <p:ext uri="{BB962C8B-B14F-4D97-AF65-F5344CB8AC3E}">
        <p14:creationId xmlns:p14="http://schemas.microsoft.com/office/powerpoint/2010/main" val="186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706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Вплив шкідливих викидів на довкілля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Атомні електростанції і екологічні проблеми, що виникають при їх експлуатації   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шкідливих викидів на довкілля</dc:title>
  <dc:creator>Андрей</dc:creator>
  <cp:lastModifiedBy>Користувач Windows</cp:lastModifiedBy>
  <cp:revision>4</cp:revision>
  <dcterms:created xsi:type="dcterms:W3CDTF">2021-02-20T07:26:33Z</dcterms:created>
  <dcterms:modified xsi:type="dcterms:W3CDTF">2021-02-22T11:48:06Z</dcterms:modified>
</cp:coreProperties>
</file>