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1628800"/>
            <a:ext cx="4320480" cy="1974081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шкідливих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викидів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47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889844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 в </a:t>
            </a:r>
            <a:r>
              <a:rPr lang="ru-RU" dirty="0" err="1"/>
              <a:t>розвинених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є предметом </a:t>
            </a:r>
            <a:r>
              <a:rPr lang="ru-RU" dirty="0" err="1"/>
              <a:t>особливої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з боку як </a:t>
            </a:r>
            <a:r>
              <a:rPr lang="ru-RU" dirty="0" err="1"/>
              <a:t>громадськості</a:t>
            </a:r>
            <a:r>
              <a:rPr lang="ru-RU" dirty="0"/>
              <a:t>, так і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вивчається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стан </a:t>
            </a:r>
            <a:r>
              <a:rPr lang="ru-RU" dirty="0" err="1"/>
              <a:t>довкілля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Все </a:t>
            </a:r>
            <a:r>
              <a:rPr lang="ru-RU" dirty="0" err="1"/>
              <a:t>більше</a:t>
            </a:r>
            <a:r>
              <a:rPr lang="ru-RU" dirty="0"/>
              <a:t> держав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дотації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для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електричних</a:t>
            </a:r>
            <a:r>
              <a:rPr lang="ru-RU" dirty="0"/>
              <a:t> </a:t>
            </a:r>
            <a:r>
              <a:rPr lang="ru-RU" dirty="0" err="1"/>
              <a:t>автомобілів</a:t>
            </a:r>
            <a:r>
              <a:rPr lang="ru-RU" dirty="0"/>
              <a:t>, </a:t>
            </a:r>
            <a:r>
              <a:rPr lang="ru-RU" dirty="0" err="1"/>
              <a:t>перехід</a:t>
            </a:r>
            <a:r>
              <a:rPr lang="ru-RU" dirty="0"/>
              <a:t> на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батареї</a:t>
            </a:r>
            <a:r>
              <a:rPr lang="ru-RU" dirty="0"/>
              <a:t>,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та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теплових</a:t>
            </a:r>
            <a:r>
              <a:rPr lang="ru-RU" dirty="0"/>
              <a:t> </a:t>
            </a:r>
            <a:r>
              <a:rPr lang="ru-RU" dirty="0" err="1"/>
              <a:t>електростанцій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пов’язане</a:t>
            </a:r>
            <a:r>
              <a:rPr lang="ru-RU" dirty="0"/>
              <a:t> з </a:t>
            </a:r>
            <a:r>
              <a:rPr lang="ru-RU" dirty="0" err="1"/>
              <a:t>усіма</a:t>
            </a:r>
            <a:r>
              <a:rPr lang="ru-RU" dirty="0"/>
              <a:t> видами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: з </a:t>
            </a:r>
            <a:r>
              <a:rPr lang="ru-RU" dirty="0" err="1"/>
              <a:t>опаленням</a:t>
            </a:r>
            <a:r>
              <a:rPr lang="ru-RU" dirty="0"/>
              <a:t> </a:t>
            </a:r>
            <a:r>
              <a:rPr lang="ru-RU" dirty="0" err="1"/>
              <a:t>будинків</a:t>
            </a:r>
            <a:r>
              <a:rPr lang="ru-RU" dirty="0"/>
              <a:t>, </a:t>
            </a:r>
            <a:r>
              <a:rPr lang="ru-RU" dirty="0" err="1"/>
              <a:t>приготуванням</a:t>
            </a:r>
            <a:r>
              <a:rPr lang="ru-RU" dirty="0"/>
              <a:t> </a:t>
            </a:r>
            <a:r>
              <a:rPr lang="ru-RU" dirty="0" err="1"/>
              <a:t>їжі</a:t>
            </a:r>
            <a:r>
              <a:rPr lang="ru-RU" dirty="0"/>
              <a:t>, </a:t>
            </a:r>
            <a:r>
              <a:rPr lang="ru-RU" dirty="0" err="1"/>
              <a:t>рухом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промисловістю</a:t>
            </a:r>
            <a:r>
              <a:rPr lang="ru-RU" dirty="0"/>
              <a:t>, </a:t>
            </a:r>
            <a:r>
              <a:rPr lang="ru-RU" dirty="0" err="1"/>
              <a:t>сільськогосподарським</a:t>
            </a:r>
            <a:r>
              <a:rPr lang="ru-RU" dirty="0"/>
              <a:t> </a:t>
            </a:r>
            <a:r>
              <a:rPr lang="ru-RU" dirty="0" err="1"/>
              <a:t>виробництвом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зовсім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. </a:t>
            </a:r>
            <a:r>
              <a:rPr lang="ru-RU" dirty="0" err="1"/>
              <a:t>Тоді</a:t>
            </a:r>
            <a:r>
              <a:rPr lang="ru-RU" dirty="0"/>
              <a:t> як увесь </a:t>
            </a:r>
            <a:r>
              <a:rPr lang="ru-RU" dirty="0" err="1"/>
              <a:t>світ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теплових</a:t>
            </a:r>
            <a:r>
              <a:rPr lang="ru-RU" dirty="0"/>
              <a:t> </a:t>
            </a:r>
            <a:r>
              <a:rPr lang="ru-RU" dirty="0" err="1"/>
              <a:t>електростанцій</a:t>
            </a:r>
            <a:r>
              <a:rPr lang="ru-RU" dirty="0"/>
              <a:t>,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збільшує</a:t>
            </a:r>
            <a:r>
              <a:rPr lang="ru-RU" dirty="0"/>
              <a:t> </a:t>
            </a:r>
            <a:r>
              <a:rPr lang="ru-RU" dirty="0" err="1"/>
              <a:t>закупівлю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для ТЕС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З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шкідливого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ПЕК на </a:t>
            </a:r>
            <a:r>
              <a:rPr lang="ru-RU" dirty="0" err="1"/>
              <a:t>довкілля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масштабними</a:t>
            </a:r>
            <a:r>
              <a:rPr lang="ru-RU" dirty="0"/>
              <a:t> є </a:t>
            </a:r>
            <a:r>
              <a:rPr lang="ru-RU" dirty="0" err="1"/>
              <a:t>викиди</a:t>
            </a:r>
            <a:r>
              <a:rPr lang="ru-RU" dirty="0"/>
              <a:t> </a:t>
            </a:r>
            <a:r>
              <a:rPr lang="ru-RU" dirty="0" err="1"/>
              <a:t>забруднюючих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в атмосферу,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становить </a:t>
            </a:r>
            <a:r>
              <a:rPr lang="ru-RU" dirty="0" err="1"/>
              <a:t>близько</a:t>
            </a:r>
            <a:r>
              <a:rPr lang="ru-RU" dirty="0"/>
              <a:t> 40 %. </a:t>
            </a:r>
            <a:r>
              <a:rPr lang="ru-RU" dirty="0" err="1"/>
              <a:t>Різнорідність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ТЕС на </a:t>
            </a:r>
            <a:r>
              <a:rPr lang="ru-RU" dirty="0" err="1"/>
              <a:t>довкілля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err="1"/>
              <a:t>палива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. На </a:t>
            </a:r>
            <a:r>
              <a:rPr lang="ru-RU" dirty="0" err="1"/>
              <a:t>сьогодні</a:t>
            </a:r>
            <a:r>
              <a:rPr lang="ru-RU" dirty="0"/>
              <a:t> ТЕС </a:t>
            </a:r>
            <a:r>
              <a:rPr lang="ru-RU" dirty="0" err="1"/>
              <a:t>України</a:t>
            </a:r>
            <a:r>
              <a:rPr lang="ru-RU" dirty="0"/>
              <a:t> як </a:t>
            </a:r>
            <a:r>
              <a:rPr lang="ru-RU" dirty="0" err="1"/>
              <a:t>енергоносії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: </a:t>
            </a:r>
            <a:r>
              <a:rPr lang="ru-RU" dirty="0" err="1"/>
              <a:t>енергетичне</a:t>
            </a:r>
            <a:r>
              <a:rPr lang="ru-RU" dirty="0"/>
              <a:t> </a:t>
            </a:r>
            <a:r>
              <a:rPr lang="ru-RU" dirty="0" err="1"/>
              <a:t>кам’яне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 - 53 %; </a:t>
            </a:r>
            <a:r>
              <a:rPr lang="ru-RU" dirty="0" err="1"/>
              <a:t>природний</a:t>
            </a:r>
            <a:r>
              <a:rPr lang="ru-RU" dirty="0"/>
              <a:t> газ - 41 %, мазут - 6%.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спалювання</a:t>
            </a:r>
            <a:r>
              <a:rPr lang="ru-RU" dirty="0"/>
              <a:t> твердого </a:t>
            </a:r>
            <a:r>
              <a:rPr lang="ru-RU" dirty="0" err="1"/>
              <a:t>палива</a:t>
            </a:r>
            <a:r>
              <a:rPr lang="ru-RU" dirty="0"/>
              <a:t> в атмосферу </a:t>
            </a:r>
            <a:r>
              <a:rPr lang="ru-RU" dirty="0" err="1"/>
              <a:t>надходять</a:t>
            </a:r>
            <a:r>
              <a:rPr lang="ru-RU" dirty="0"/>
              <a:t> </a:t>
            </a:r>
            <a:r>
              <a:rPr lang="ru-RU" dirty="0" err="1"/>
              <a:t>сірчаний</a:t>
            </a:r>
            <a:r>
              <a:rPr lang="ru-RU" dirty="0"/>
              <a:t> і </a:t>
            </a:r>
            <a:r>
              <a:rPr lang="ru-RU" dirty="0" err="1"/>
              <a:t>сірчистий</a:t>
            </a:r>
            <a:r>
              <a:rPr lang="ru-RU" dirty="0"/>
              <a:t> </a:t>
            </a:r>
            <a:r>
              <a:rPr lang="ru-RU" dirty="0" err="1"/>
              <a:t>ангідриди</a:t>
            </a:r>
            <a:r>
              <a:rPr lang="ru-RU" dirty="0"/>
              <a:t>, </a:t>
            </a:r>
            <a:r>
              <a:rPr lang="ru-RU" dirty="0" err="1"/>
              <a:t>газоподібні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</a:t>
            </a:r>
            <a:r>
              <a:rPr lang="ru-RU" dirty="0" err="1"/>
              <a:t>згорання</a:t>
            </a:r>
            <a:r>
              <a:rPr lang="ru-RU" dirty="0"/>
              <a:t>, легкий </a:t>
            </a:r>
            <a:r>
              <a:rPr lang="ru-RU" dirty="0" err="1"/>
              <a:t>попіл</a:t>
            </a:r>
            <a:r>
              <a:rPr lang="ru-RU" dirty="0"/>
              <a:t>, оксид азоту,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- </a:t>
            </a:r>
            <a:r>
              <a:rPr lang="ru-RU" dirty="0" err="1"/>
              <a:t>оксиди</a:t>
            </a:r>
            <a:r>
              <a:rPr lang="ru-RU" dirty="0"/>
              <a:t> </a:t>
            </a:r>
            <a:r>
              <a:rPr lang="ru-RU" dirty="0" err="1"/>
              <a:t>кремнію</a:t>
            </a:r>
            <a:r>
              <a:rPr lang="ru-RU" dirty="0"/>
              <a:t> і </a:t>
            </a:r>
            <a:r>
              <a:rPr lang="ru-RU" dirty="0" err="1"/>
              <a:t>кальцію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миш'як</a:t>
            </a:r>
            <a:r>
              <a:rPr lang="ru-RU" dirty="0"/>
              <a:t> і </a:t>
            </a:r>
            <a:r>
              <a:rPr lang="ru-RU" dirty="0" err="1"/>
              <a:t>радіоактивні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041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97346"/>
            <a:ext cx="79928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i="1" u="sng" dirty="0" err="1"/>
              <a:t>Основними</a:t>
            </a:r>
            <a:r>
              <a:rPr lang="ru-RU" sz="2000" b="1" i="1" u="sng" dirty="0"/>
              <a:t> причинами, </a:t>
            </a:r>
            <a:r>
              <a:rPr lang="ru-RU" sz="2000" b="1" i="1" u="sng" dirty="0" err="1"/>
              <a:t>що</a:t>
            </a:r>
            <a:r>
              <a:rPr lang="ru-RU" sz="2000" b="1" i="1" u="sng" dirty="0"/>
              <a:t> </a:t>
            </a:r>
            <a:r>
              <a:rPr lang="ru-RU" sz="2000" b="1" i="1" u="sng" dirty="0" err="1"/>
              <a:t>призводять</a:t>
            </a:r>
            <a:r>
              <a:rPr lang="ru-RU" sz="2000" b="1" i="1" u="sng" dirty="0"/>
              <a:t> до </a:t>
            </a:r>
            <a:r>
              <a:rPr lang="ru-RU" sz="2000" b="1" i="1" u="sng" dirty="0" err="1"/>
              <a:t>катастрофічного</a:t>
            </a:r>
            <a:r>
              <a:rPr lang="ru-RU" sz="2000" b="1" i="1" u="sng" dirty="0"/>
              <a:t> стану </a:t>
            </a:r>
            <a:r>
              <a:rPr lang="ru-RU" sz="2000" b="1" i="1" u="sng" dirty="0" err="1"/>
              <a:t>довкілля</a:t>
            </a:r>
            <a:r>
              <a:rPr lang="ru-RU" sz="2000" b="1" i="1" u="sng" dirty="0"/>
              <a:t> є</a:t>
            </a:r>
            <a:r>
              <a:rPr lang="ru-RU" u="sng" dirty="0"/>
              <a:t>:</a:t>
            </a:r>
            <a:r>
              <a:rPr lang="ru-RU" dirty="0"/>
              <a:t> </a:t>
            </a:r>
          </a:p>
          <a:p>
            <a:pPr fontAlgn="base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низькосортного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застаріла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та </a:t>
            </a:r>
            <a:r>
              <a:rPr lang="ru-RU" dirty="0" err="1"/>
              <a:t>обладнання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енерго</a:t>
            </a:r>
            <a:r>
              <a:rPr lang="ru-RU" dirty="0"/>
              <a:t>- та </a:t>
            </a:r>
            <a:r>
              <a:rPr lang="ru-RU" dirty="0" err="1"/>
              <a:t>матеріаломісткість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концентрації</a:t>
            </a:r>
            <a:r>
              <a:rPr lang="ru-RU" dirty="0"/>
              <a:t>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несприятлива</a:t>
            </a:r>
            <a:r>
              <a:rPr lang="ru-RU" dirty="0"/>
              <a:t> структура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з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концентрацією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небезпечних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належних</a:t>
            </a:r>
            <a:r>
              <a:rPr lang="ru-RU" dirty="0"/>
              <a:t> </a:t>
            </a:r>
            <a:r>
              <a:rPr lang="ru-RU" dirty="0" err="1"/>
              <a:t>природоохоронних</a:t>
            </a:r>
            <a:r>
              <a:rPr lang="ru-RU" dirty="0"/>
              <a:t> систем (</a:t>
            </a:r>
            <a:r>
              <a:rPr lang="ru-RU" dirty="0" err="1"/>
              <a:t>очисних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оборотних</a:t>
            </a:r>
            <a:r>
              <a:rPr lang="ru-RU" dirty="0"/>
              <a:t> систем </a:t>
            </a:r>
            <a:r>
              <a:rPr lang="ru-RU" dirty="0" err="1"/>
              <a:t>водозабезпечення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та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природоохоронних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правового та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стимулювали</a:t>
            </a:r>
            <a:r>
              <a:rPr lang="ru-RU" dirty="0"/>
              <a:t> б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безпечних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та </a:t>
            </a:r>
            <a:r>
              <a:rPr lang="ru-RU" dirty="0" err="1"/>
              <a:t>природоохоронних</a:t>
            </a:r>
            <a:r>
              <a:rPr lang="ru-RU" dirty="0"/>
              <a:t> систем;</a:t>
            </a:r>
          </a:p>
          <a:p>
            <a:pPr fontAlgn="base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контролю за </a:t>
            </a:r>
            <a:r>
              <a:rPr lang="ru-RU" dirty="0" err="1"/>
              <a:t>охороною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509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720840"/>
            <a:ext cx="7632848" cy="452431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Електростанція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потужністю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100 МВт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вугіллі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викиди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атмосферу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 тис. т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S02 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нейтралізації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80 %), 10 тис. т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NOx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поверхні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землі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районі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електростанції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утворюється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400 тис. т золи,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Енергоефективність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наука,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23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приблизно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80 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металів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миш’як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свинець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кадмій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ванадій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ТЕС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потужністю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 тис. МВт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спалюванні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палива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кисню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той же час 101 тис. га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передача 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електроенергії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зумовлюють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електромагнітних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перевищувати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нервових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м’язових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тканин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чутливі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збудження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діапазоні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частот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10 до 1000 Гц.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Несприятливий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електромагнітного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поля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проявлятися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напруженості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100-200 В/м,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високовольтною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електропередачі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напруженість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електромагнітного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30- 40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нервову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систему,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ендокринний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апарат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обмінних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53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08720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/>
              <a:t>електростанції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земельну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3- 4 км і </a:t>
            </a:r>
            <a:r>
              <a:rPr lang="ru-RU" dirty="0" err="1"/>
              <a:t>чинять</a:t>
            </a:r>
            <a:r>
              <a:rPr lang="ru-RU" dirty="0"/>
              <a:t> </a:t>
            </a:r>
            <a:r>
              <a:rPr lang="ru-RU" dirty="0" err="1"/>
              <a:t>суттєвий</a:t>
            </a:r>
            <a:r>
              <a:rPr lang="ru-RU" dirty="0"/>
              <a:t> </a:t>
            </a:r>
            <a:r>
              <a:rPr lang="ru-RU" dirty="0" err="1"/>
              <a:t>негативний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навколишній</a:t>
            </a:r>
            <a:r>
              <a:rPr lang="ru-RU" dirty="0"/>
              <a:t> ландшафт, </a:t>
            </a:r>
            <a:r>
              <a:rPr lang="ru-RU" dirty="0" err="1"/>
              <a:t>змінюють</a:t>
            </a:r>
            <a:r>
              <a:rPr lang="ru-RU" dirty="0"/>
              <a:t> </a:t>
            </a:r>
            <a:r>
              <a:rPr lang="ru-RU" dirty="0" err="1"/>
              <a:t>тепловий</a:t>
            </a:r>
            <a:r>
              <a:rPr lang="ru-RU" dirty="0"/>
              <a:t> баланс району, де вони </a:t>
            </a:r>
            <a:r>
              <a:rPr lang="ru-RU" dirty="0" err="1"/>
              <a:t>розташовані</a:t>
            </a:r>
            <a:r>
              <a:rPr lang="ru-RU" dirty="0"/>
              <a:t>. Теплове </a:t>
            </a:r>
            <a:r>
              <a:rPr lang="ru-RU" dirty="0" err="1"/>
              <a:t>забруднення</a:t>
            </a:r>
            <a:r>
              <a:rPr lang="ru-RU" dirty="0"/>
              <a:t> ТЕС </a:t>
            </a:r>
            <a:r>
              <a:rPr lang="ru-RU" dirty="0" err="1"/>
              <a:t>відбувається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скидів</a:t>
            </a:r>
            <a:r>
              <a:rPr lang="ru-RU" dirty="0"/>
              <a:t> тепла в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охолодження</a:t>
            </a:r>
            <a:r>
              <a:rPr lang="ru-RU" dirty="0"/>
              <a:t>,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теплоти</a:t>
            </a:r>
            <a:r>
              <a:rPr lang="ru-RU" dirty="0"/>
              <a:t> з газами,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відходять</a:t>
            </a:r>
            <a:r>
              <a:rPr lang="ru-RU" dirty="0"/>
              <a:t>, і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теплоти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шлаками і через </a:t>
            </a:r>
            <a:r>
              <a:rPr lang="ru-RU" dirty="0" err="1"/>
              <a:t>недопалення</a:t>
            </a:r>
            <a:r>
              <a:rPr lang="ru-RU" dirty="0"/>
              <a:t>.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/>
              <a:t>електростанції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шумовими</a:t>
            </a:r>
            <a:r>
              <a:rPr lang="ru-RU" dirty="0"/>
              <a:t> </a:t>
            </a:r>
            <a:r>
              <a:rPr lang="ru-RU" dirty="0" err="1"/>
              <a:t>забруднювачами</a:t>
            </a:r>
            <a:r>
              <a:rPr lang="ru-RU" dirty="0"/>
              <a:t>,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інтенсивними</a:t>
            </a:r>
            <a:r>
              <a:rPr lang="ru-RU" dirty="0"/>
              <a:t> </a:t>
            </a:r>
            <a:r>
              <a:rPr lang="ru-RU" dirty="0" err="1"/>
              <a:t>джерелами</a:t>
            </a:r>
            <a:r>
              <a:rPr lang="ru-RU" dirty="0"/>
              <a:t> шуму є </a:t>
            </a:r>
            <a:r>
              <a:rPr lang="ru-RU" dirty="0" err="1"/>
              <a:t>турбіни</a:t>
            </a:r>
            <a:r>
              <a:rPr lang="ru-RU" dirty="0"/>
              <a:t>, </a:t>
            </a:r>
            <a:r>
              <a:rPr lang="ru-RU" dirty="0" err="1"/>
              <a:t>редукційно</a:t>
            </a:r>
            <a:r>
              <a:rPr lang="ru-RU" dirty="0"/>
              <a:t> - </a:t>
            </a:r>
            <a:r>
              <a:rPr lang="ru-RU" dirty="0" err="1"/>
              <a:t>охолоджувальні</a:t>
            </a:r>
            <a:r>
              <a:rPr lang="ru-RU" dirty="0"/>
              <a:t> установки, </a:t>
            </a:r>
            <a:r>
              <a:rPr lang="ru-RU" dirty="0" err="1"/>
              <a:t>котли</a:t>
            </a:r>
            <a:r>
              <a:rPr lang="ru-RU" dirty="0"/>
              <a:t>, </a:t>
            </a:r>
            <a:r>
              <a:rPr lang="ru-RU" dirty="0" err="1"/>
              <a:t>компресори</a:t>
            </a:r>
            <a:r>
              <a:rPr lang="ru-RU" dirty="0"/>
              <a:t>, </a:t>
            </a:r>
            <a:r>
              <a:rPr lang="ru-RU" dirty="0" err="1"/>
              <a:t>різного</a:t>
            </a:r>
            <a:r>
              <a:rPr lang="ru-RU" dirty="0"/>
              <a:t> роду насоси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Надійність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установок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операторів</a:t>
            </a:r>
            <a:r>
              <a:rPr lang="ru-RU" dirty="0"/>
              <a:t>. При роботах,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підвищеної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,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звуку </a:t>
            </a:r>
            <a:r>
              <a:rPr lang="ru-RU" dirty="0" err="1"/>
              <a:t>від</a:t>
            </a:r>
            <a:r>
              <a:rPr lang="ru-RU" dirty="0"/>
              <a:t> 70 до 90 </a:t>
            </a:r>
            <a:r>
              <a:rPr lang="ru-RU" dirty="0" err="1"/>
              <a:t>дБА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падає</a:t>
            </a:r>
            <a:r>
              <a:rPr lang="ru-RU" dirty="0"/>
              <a:t> на 20 %, </a:t>
            </a:r>
            <a:r>
              <a:rPr lang="ru-RU" dirty="0" err="1"/>
              <a:t>зменшується</a:t>
            </a:r>
            <a:r>
              <a:rPr lang="ru-RU" dirty="0"/>
              <a:t> 24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Всеукраїнської</a:t>
            </a:r>
            <a:r>
              <a:rPr lang="ru-RU" dirty="0"/>
              <a:t> </a:t>
            </a:r>
            <a:r>
              <a:rPr lang="ru-RU" dirty="0" err="1"/>
              <a:t>науково-практичної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r>
              <a:rPr lang="ru-RU" dirty="0"/>
              <a:t> </a:t>
            </a:r>
            <a:r>
              <a:rPr lang="ru-RU" dirty="0" err="1"/>
              <a:t>зорова</a:t>
            </a:r>
            <a:r>
              <a:rPr lang="ru-RU" dirty="0"/>
              <a:t> </a:t>
            </a:r>
            <a:r>
              <a:rPr lang="ru-RU" dirty="0" err="1"/>
              <a:t>реакція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втомленістю</a:t>
            </a:r>
            <a:r>
              <a:rPr lang="ru-RU" dirty="0"/>
              <a:t> </a:t>
            </a:r>
            <a:r>
              <a:rPr lang="ru-RU" dirty="0" err="1"/>
              <a:t>різко</a:t>
            </a:r>
            <a:r>
              <a:rPr lang="ru-RU" dirty="0"/>
              <a:t> </a:t>
            </a:r>
            <a:r>
              <a:rPr lang="ru-RU" dirty="0" err="1"/>
              <a:t>збільшує</a:t>
            </a:r>
            <a:r>
              <a:rPr lang="ru-RU" dirty="0"/>
              <a:t> </a:t>
            </a:r>
            <a:r>
              <a:rPr lang="ru-RU" dirty="0" err="1"/>
              <a:t>вірогідність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 у </a:t>
            </a:r>
            <a:r>
              <a:rPr lang="ru-RU" dirty="0" err="1"/>
              <a:t>роботі</a:t>
            </a:r>
            <a:r>
              <a:rPr lang="ru-RU" dirty="0"/>
              <a:t>. </a:t>
            </a:r>
            <a:r>
              <a:rPr lang="ru-RU" dirty="0" err="1"/>
              <a:t>Професійні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робітників</a:t>
            </a:r>
            <a:r>
              <a:rPr lang="ru-RU" dirty="0"/>
              <a:t> </a:t>
            </a:r>
            <a:r>
              <a:rPr lang="ru-RU" dirty="0" err="1"/>
              <a:t>електростанцій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впливом</a:t>
            </a:r>
            <a:r>
              <a:rPr lang="ru-RU" dirty="0"/>
              <a:t> шуму, </a:t>
            </a:r>
            <a:r>
              <a:rPr lang="ru-RU" dirty="0" err="1"/>
              <a:t>займають</a:t>
            </a:r>
            <a:r>
              <a:rPr lang="ru-RU" dirty="0"/>
              <a:t> перше </a:t>
            </a:r>
            <a:r>
              <a:rPr lang="ru-RU" dirty="0" err="1"/>
              <a:t>місце</a:t>
            </a:r>
            <a:r>
              <a:rPr lang="ru-RU" dirty="0"/>
              <a:t>. Так, </a:t>
            </a:r>
            <a:r>
              <a:rPr lang="ru-RU" dirty="0" err="1"/>
              <a:t>наприклад</a:t>
            </a:r>
            <a:r>
              <a:rPr lang="ru-RU" dirty="0"/>
              <a:t>, У 37 % </a:t>
            </a:r>
            <a:r>
              <a:rPr lang="ru-RU" dirty="0" err="1"/>
              <a:t>робітників</a:t>
            </a:r>
            <a:r>
              <a:rPr lang="ru-RU" dirty="0"/>
              <a:t> </a:t>
            </a:r>
            <a:r>
              <a:rPr lang="ru-RU" dirty="0" err="1"/>
              <a:t>електростанцій</a:t>
            </a:r>
            <a:r>
              <a:rPr lang="ru-RU" dirty="0"/>
              <a:t> </a:t>
            </a:r>
            <a:r>
              <a:rPr lang="ru-RU" dirty="0" err="1"/>
              <a:t>Німеччини</a:t>
            </a:r>
            <a:r>
              <a:rPr lang="ru-RU" dirty="0"/>
              <a:t> </a:t>
            </a:r>
            <a:r>
              <a:rPr lang="ru-RU" dirty="0" err="1"/>
              <a:t>виявлено</a:t>
            </a:r>
            <a:r>
              <a:rPr lang="ru-RU" dirty="0"/>
              <a:t> </a:t>
            </a:r>
            <a:r>
              <a:rPr lang="ru-RU" dirty="0" err="1"/>
              <a:t>розлад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слуху </a:t>
            </a:r>
          </a:p>
        </p:txBody>
      </p:sp>
    </p:spTree>
    <p:extLst>
      <p:ext uri="{BB962C8B-B14F-4D97-AF65-F5344CB8AC3E}">
        <p14:creationId xmlns:p14="http://schemas.microsoft.com/office/powerpoint/2010/main" val="374783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751344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енергетики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щорічних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викидів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шкідливих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але й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виведенні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природокористування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територій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ландшафту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територій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клімат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вторинних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розміщено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потужних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вугільних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ТЕС,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золошлакові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відходи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становлять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300 млн т.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шкідливість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традиційної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енергетики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органічному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паливі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враховується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електроенергію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відпускається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Швеції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Фінляндії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Голландії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введені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10 – 30 %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спалюваної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нафти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громадяни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недосконалість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енергетики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72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Атомні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електростанції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експлуатації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 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347" y="1600200"/>
            <a:ext cx="6075305" cy="4708525"/>
          </a:xfrm>
        </p:spPr>
      </p:pic>
    </p:spTree>
    <p:extLst>
      <p:ext uri="{BB962C8B-B14F-4D97-AF65-F5344CB8AC3E}">
        <p14:creationId xmlns:p14="http://schemas.microsoft.com/office/powerpoint/2010/main" val="208165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305342"/>
            <a:ext cx="770485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З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початком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ядерної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енергетики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кінця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1960 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вважалося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енергетичні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ядерні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реактори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достатньо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безпечні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контролю,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захисні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екрани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персонал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гарантують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безаварійну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роботу,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вважалося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ядерна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енергетика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екологічно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чистою»,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викиду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парникових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газів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заміщенні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енергетичних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установок,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викопному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паливі.Ілюзія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безпеку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ядерної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енергетики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зруйнована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аварій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Великобританії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США і СРСР, апофеозом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стала катастрофа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чорнобильській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Атомна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енергетика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потенційно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небезпечною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через:</a:t>
            </a:r>
          </a:p>
          <a:p>
            <a:pPr fontAlgn="base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аварії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енергоустановках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супроводжуються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викидом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радіоактивних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викиди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250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радіоактивних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ізотопів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навколишнє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ядерних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реакторів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радіоактивні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разом з водою,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пилом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їжею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повітрям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потрапляють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тварин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викликаючи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захворювання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дефекти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народженні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імунної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захворюваність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проживає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ядерних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установок.</a:t>
            </a:r>
          </a:p>
          <a:p>
            <a:pPr fontAlgn="base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94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64704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err="1"/>
              <a:t>викиди</a:t>
            </a:r>
            <a:r>
              <a:rPr lang="ru-RU" dirty="0"/>
              <a:t> криптону 85 бета-</a:t>
            </a:r>
            <a:r>
              <a:rPr lang="ru-RU" dirty="0" err="1"/>
              <a:t>випромінювач</a:t>
            </a:r>
            <a:r>
              <a:rPr lang="ru-RU" dirty="0"/>
              <a:t> (тип </a:t>
            </a:r>
            <a:r>
              <a:rPr lang="ru-RU" dirty="0" err="1"/>
              <a:t>інертного</a:t>
            </a:r>
            <a:r>
              <a:rPr lang="ru-RU" dirty="0"/>
              <a:t> газу),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змінює</a:t>
            </a:r>
            <a:r>
              <a:rPr lang="ru-RU" dirty="0"/>
              <a:t> </a:t>
            </a:r>
            <a:r>
              <a:rPr lang="ru-RU" dirty="0" err="1"/>
              <a:t>електропровідність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. </a:t>
            </a:r>
            <a:r>
              <a:rPr lang="ru-RU" dirty="0" err="1"/>
              <a:t>Кількість</a:t>
            </a:r>
            <a:r>
              <a:rPr lang="ru-RU" dirty="0"/>
              <a:t> криптону 85 в </a:t>
            </a:r>
            <a:r>
              <a:rPr lang="ru-RU" dirty="0" err="1"/>
              <a:t>атмосфері</a:t>
            </a:r>
            <a:r>
              <a:rPr lang="ru-RU" dirty="0"/>
              <a:t> (в основному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АЕС) </a:t>
            </a:r>
            <a:r>
              <a:rPr lang="ru-RU" dirty="0" err="1"/>
              <a:t>збільшується</a:t>
            </a:r>
            <a:r>
              <a:rPr lang="ru-RU" dirty="0"/>
              <a:t> на 5 % у </a:t>
            </a:r>
            <a:r>
              <a:rPr lang="ru-RU" dirty="0" err="1"/>
              <a:t>рік</a:t>
            </a:r>
            <a:r>
              <a:rPr lang="ru-RU" dirty="0"/>
              <a:t>, і зараз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в </a:t>
            </a:r>
            <a:r>
              <a:rPr lang="ru-RU" dirty="0" err="1"/>
              <a:t>атмосфері</a:t>
            </a:r>
            <a:r>
              <a:rPr lang="ru-RU" dirty="0"/>
              <a:t> в </a:t>
            </a:r>
            <a:r>
              <a:rPr lang="ru-RU" dirty="0" err="1"/>
              <a:t>мільйони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(!) </a:t>
            </a:r>
            <a:r>
              <a:rPr lang="ru-RU" dirty="0" err="1"/>
              <a:t>вище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до початку </a:t>
            </a:r>
            <a:r>
              <a:rPr lang="ru-RU" dirty="0" err="1"/>
              <a:t>атомної</a:t>
            </a:r>
            <a:r>
              <a:rPr lang="ru-RU" dirty="0"/>
              <a:t> </a:t>
            </a:r>
            <a:r>
              <a:rPr lang="ru-RU" dirty="0" err="1"/>
              <a:t>ери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газ в </a:t>
            </a:r>
            <a:r>
              <a:rPr lang="ru-RU" dirty="0" err="1"/>
              <a:t>атмосфері</a:t>
            </a:r>
            <a:r>
              <a:rPr lang="ru-RU" dirty="0"/>
              <a:t> поводиться як </a:t>
            </a:r>
            <a:r>
              <a:rPr lang="ru-RU" dirty="0" err="1"/>
              <a:t>тепличний</a:t>
            </a:r>
            <a:r>
              <a:rPr lang="ru-RU" dirty="0"/>
              <a:t> газ, </a:t>
            </a:r>
            <a:r>
              <a:rPr lang="ru-RU" dirty="0" err="1"/>
              <a:t>вносячи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самим </a:t>
            </a:r>
            <a:r>
              <a:rPr lang="ru-RU" dirty="0" err="1"/>
              <a:t>внесок</a:t>
            </a:r>
            <a:r>
              <a:rPr lang="ru-RU" dirty="0"/>
              <a:t> до </a:t>
            </a:r>
            <a:r>
              <a:rPr lang="ru-RU" dirty="0" err="1"/>
              <a:t>антропогенної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клімату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біосфери</a:t>
            </a:r>
            <a:r>
              <a:rPr lang="ru-RU" dirty="0"/>
              <a:t> </a:t>
            </a:r>
            <a:r>
              <a:rPr lang="ru-RU" dirty="0" err="1"/>
              <a:t>плутонієм</a:t>
            </a:r>
            <a:r>
              <a:rPr lang="ru-RU" dirty="0"/>
              <a:t>. Зараз </a:t>
            </a:r>
            <a:r>
              <a:rPr lang="ru-RU" dirty="0" err="1"/>
              <a:t>глобальне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плутонієм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катастрофічні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: </a:t>
            </a:r>
            <a:r>
              <a:rPr lang="ru-RU" dirty="0" err="1"/>
              <a:t>атомні</a:t>
            </a:r>
            <a:r>
              <a:rPr lang="ru-RU" dirty="0"/>
              <a:t> </a:t>
            </a:r>
            <a:r>
              <a:rPr lang="ru-RU" dirty="0" err="1"/>
              <a:t>реактори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провели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сотень</a:t>
            </a:r>
            <a:r>
              <a:rPr lang="ru-RU" dirty="0"/>
              <a:t> тонн </a:t>
            </a:r>
            <a:r>
              <a:rPr lang="ru-RU" dirty="0" err="1"/>
              <a:t>плутонію</a:t>
            </a:r>
            <a:r>
              <a:rPr lang="ru-RU" dirty="0"/>
              <a:t> (в 1941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50 кг) –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достатня</a:t>
            </a:r>
            <a:r>
              <a:rPr lang="ru-RU" dirty="0"/>
              <a:t> для смертельного </a:t>
            </a:r>
            <a:r>
              <a:rPr lang="ru-RU" dirty="0" err="1"/>
              <a:t>отруєння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людей,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живуть</a:t>
            </a:r>
            <a:r>
              <a:rPr lang="ru-RU" dirty="0"/>
              <a:t> на </a:t>
            </a:r>
            <a:r>
              <a:rPr lang="ru-RU" dirty="0" err="1"/>
              <a:t>планеті</a:t>
            </a:r>
            <a:r>
              <a:rPr lang="ru-RU" dirty="0"/>
              <a:t>;</a:t>
            </a:r>
          </a:p>
          <a:p>
            <a:pPr fontAlgn="base"/>
            <a:r>
              <a:rPr lang="ru-RU" dirty="0" err="1"/>
              <a:t>радіоактивні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– </a:t>
            </a:r>
            <a:r>
              <a:rPr lang="ru-RU" dirty="0" err="1"/>
              <a:t>найважливіша</a:t>
            </a:r>
            <a:r>
              <a:rPr lang="ru-RU" dirty="0"/>
              <a:t> причина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небезпеки</a:t>
            </a:r>
            <a:r>
              <a:rPr lang="ru-RU" dirty="0"/>
              <a:t>, яка так і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невирішеною</a:t>
            </a:r>
            <a:r>
              <a:rPr lang="ru-RU" dirty="0"/>
              <a:t>. На 424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ядерних</a:t>
            </a:r>
            <a:r>
              <a:rPr lang="ru-RU" dirty="0"/>
              <a:t> </a:t>
            </a:r>
            <a:r>
              <a:rPr lang="ru-RU" dirty="0" err="1"/>
              <a:t>енергетичних</a:t>
            </a:r>
            <a:r>
              <a:rPr lang="ru-RU" dirty="0"/>
              <a:t> реакторах,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у </a:t>
            </a:r>
            <a:r>
              <a:rPr lang="ru-RU" dirty="0" err="1"/>
              <a:t>всьому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, </a:t>
            </a:r>
            <a:r>
              <a:rPr lang="ru-RU" dirty="0" err="1"/>
              <a:t>щорічно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велика </a:t>
            </a:r>
            <a:r>
              <a:rPr lang="ru-RU" dirty="0" err="1"/>
              <a:t>кількість</a:t>
            </a:r>
            <a:r>
              <a:rPr lang="ru-RU" dirty="0"/>
              <a:t> низко-, </a:t>
            </a:r>
            <a:r>
              <a:rPr lang="ru-RU" dirty="0" err="1"/>
              <a:t>середньо</a:t>
            </a:r>
            <a:r>
              <a:rPr lang="ru-RU" dirty="0"/>
              <a:t>- і </a:t>
            </a:r>
            <a:r>
              <a:rPr lang="ru-RU" dirty="0" err="1"/>
              <a:t>високорадіоактивних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Радіоактивне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супроводжує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ланки складного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ядерної</a:t>
            </a:r>
            <a:r>
              <a:rPr lang="ru-RU" dirty="0"/>
              <a:t> </a:t>
            </a:r>
            <a:r>
              <a:rPr lang="ru-RU" dirty="0" err="1"/>
              <a:t>енергетики</a:t>
            </a:r>
            <a:r>
              <a:rPr lang="ru-RU" dirty="0"/>
              <a:t>: </a:t>
            </a:r>
            <a:r>
              <a:rPr lang="ru-RU" dirty="0" err="1"/>
              <a:t>видобуток</a:t>
            </a:r>
            <a:r>
              <a:rPr lang="ru-RU" dirty="0"/>
              <a:t> і </a:t>
            </a:r>
            <a:r>
              <a:rPr lang="ru-RU" dirty="0" err="1"/>
              <a:t>переробку</a:t>
            </a:r>
            <a:r>
              <a:rPr lang="ru-RU" dirty="0"/>
              <a:t> урану, роботу АЕС,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регенерацію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атомну</a:t>
            </a:r>
            <a:r>
              <a:rPr lang="ru-RU" dirty="0"/>
              <a:t> </a:t>
            </a:r>
            <a:r>
              <a:rPr lang="ru-RU" dirty="0" err="1"/>
              <a:t>енергетику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безнадійно</a:t>
            </a:r>
            <a:r>
              <a:rPr lang="ru-RU" dirty="0"/>
              <a:t> </a:t>
            </a:r>
            <a:r>
              <a:rPr lang="ru-RU" dirty="0" err="1"/>
              <a:t>брудною</a:t>
            </a:r>
            <a:r>
              <a:rPr lang="ru-RU" dirty="0"/>
              <a:t>. З </a:t>
            </a:r>
            <a:r>
              <a:rPr lang="ru-RU" dirty="0" err="1"/>
              <a:t>кожним</a:t>
            </a:r>
            <a:r>
              <a:rPr lang="ru-RU" dirty="0"/>
              <a:t> </a:t>
            </a:r>
            <a:r>
              <a:rPr lang="ru-RU" dirty="0" err="1"/>
              <a:t>десятиліттям</a:t>
            </a:r>
            <a:r>
              <a:rPr lang="ru-RU" dirty="0"/>
              <a:t> </a:t>
            </a:r>
            <a:r>
              <a:rPr lang="ru-RU" dirty="0" err="1"/>
              <a:t>відкриваються</a:t>
            </a:r>
            <a:r>
              <a:rPr lang="ru-RU" dirty="0"/>
              <a:t> все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небезпеки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роботою</a:t>
            </a:r>
            <a:r>
              <a:rPr lang="ru-RU" dirty="0"/>
              <a:t> АЕС. Є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і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виявлятимуться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небезпеки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АЕС.</a:t>
            </a:r>
          </a:p>
        </p:txBody>
      </p:sp>
    </p:spTree>
    <p:extLst>
      <p:ext uri="{BB962C8B-B14F-4D97-AF65-F5344CB8AC3E}">
        <p14:creationId xmlns:p14="http://schemas.microsoft.com/office/powerpoint/2010/main" val="186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</TotalTime>
  <Words>706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Вплив шкідливих викидів на довкілля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Атомні електростанції і екологічні проблеми, що виникають при їх експлуатації   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шкідливих викидів на довкілля</dc:title>
  <dc:creator>Андрей</dc:creator>
  <cp:lastModifiedBy>Користувач Windows</cp:lastModifiedBy>
  <cp:revision>4</cp:revision>
  <dcterms:created xsi:type="dcterms:W3CDTF">2021-02-20T07:26:33Z</dcterms:created>
  <dcterms:modified xsi:type="dcterms:W3CDTF">2021-02-22T11:48:06Z</dcterms:modified>
</cp:coreProperties>
</file>