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2"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ru-RU"/>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22B8135E-8BF0-4D1B-B162-25A5D832AC6A}" type="datetimeFigureOut">
              <a:rPr lang="ru-RU" smtClean="0"/>
              <a:t>30.10.2022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EC91330-4E80-49CE-95BC-16260D973057}" type="slidenum">
              <a:rPr lang="ru-RU" smtClean="0"/>
              <a:t>‹#›</a:t>
            </a:fld>
            <a:endParaRPr lang="ru-RU"/>
          </a:p>
        </p:txBody>
      </p:sp>
    </p:spTree>
    <p:extLst>
      <p:ext uri="{BB962C8B-B14F-4D97-AF65-F5344CB8AC3E}">
        <p14:creationId xmlns:p14="http://schemas.microsoft.com/office/powerpoint/2010/main" val="1648172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22B8135E-8BF0-4D1B-B162-25A5D832AC6A}" type="datetimeFigureOut">
              <a:rPr lang="ru-RU" smtClean="0"/>
              <a:t>30.10.2022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EC91330-4E80-49CE-95BC-16260D973057}" type="slidenum">
              <a:rPr lang="ru-RU" smtClean="0"/>
              <a:t>‹#›</a:t>
            </a:fld>
            <a:endParaRPr lang="ru-RU"/>
          </a:p>
        </p:txBody>
      </p:sp>
    </p:spTree>
    <p:extLst>
      <p:ext uri="{BB962C8B-B14F-4D97-AF65-F5344CB8AC3E}">
        <p14:creationId xmlns:p14="http://schemas.microsoft.com/office/powerpoint/2010/main" val="3231652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22B8135E-8BF0-4D1B-B162-25A5D832AC6A}" type="datetimeFigureOut">
              <a:rPr lang="ru-RU" smtClean="0"/>
              <a:t>30.10.2022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EC91330-4E80-49CE-95BC-16260D973057}" type="slidenum">
              <a:rPr lang="ru-RU" smtClean="0"/>
              <a:t>‹#›</a:t>
            </a:fld>
            <a:endParaRPr lang="ru-RU"/>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2334111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22B8135E-8BF0-4D1B-B162-25A5D832AC6A}" type="datetimeFigureOut">
              <a:rPr lang="ru-RU" smtClean="0"/>
              <a:t>30.10.2022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EC91330-4E80-49CE-95BC-16260D973057}" type="slidenum">
              <a:rPr lang="ru-RU" smtClean="0"/>
              <a:t>‹#›</a:t>
            </a:fld>
            <a:endParaRPr lang="ru-RU"/>
          </a:p>
        </p:txBody>
      </p:sp>
    </p:spTree>
    <p:extLst>
      <p:ext uri="{BB962C8B-B14F-4D97-AF65-F5344CB8AC3E}">
        <p14:creationId xmlns:p14="http://schemas.microsoft.com/office/powerpoint/2010/main" val="25112503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22B8135E-8BF0-4D1B-B162-25A5D832AC6A}" type="datetimeFigureOut">
              <a:rPr lang="ru-RU" smtClean="0"/>
              <a:t>30.10.2022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EC91330-4E80-49CE-95BC-16260D973057}" type="slidenum">
              <a:rPr lang="ru-RU" smtClean="0"/>
              <a:t>‹#›</a:t>
            </a:fld>
            <a:endParaRPr lang="ru-RU"/>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2250006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22B8135E-8BF0-4D1B-B162-25A5D832AC6A}" type="datetimeFigureOut">
              <a:rPr lang="ru-RU" smtClean="0"/>
              <a:t>30.10.2022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EC91330-4E80-49CE-95BC-16260D973057}" type="slidenum">
              <a:rPr lang="ru-RU" smtClean="0"/>
              <a:t>‹#›</a:t>
            </a:fld>
            <a:endParaRPr lang="ru-RU"/>
          </a:p>
        </p:txBody>
      </p:sp>
    </p:spTree>
    <p:extLst>
      <p:ext uri="{BB962C8B-B14F-4D97-AF65-F5344CB8AC3E}">
        <p14:creationId xmlns:p14="http://schemas.microsoft.com/office/powerpoint/2010/main" val="13734807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22B8135E-8BF0-4D1B-B162-25A5D832AC6A}" type="datetimeFigureOut">
              <a:rPr lang="ru-RU" smtClean="0"/>
              <a:t>30.10.2022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EC91330-4E80-49CE-95BC-16260D973057}" type="slidenum">
              <a:rPr lang="ru-RU" smtClean="0"/>
              <a:t>‹#›</a:t>
            </a:fld>
            <a:endParaRPr lang="ru-RU"/>
          </a:p>
        </p:txBody>
      </p:sp>
    </p:spTree>
    <p:extLst>
      <p:ext uri="{BB962C8B-B14F-4D97-AF65-F5344CB8AC3E}">
        <p14:creationId xmlns:p14="http://schemas.microsoft.com/office/powerpoint/2010/main" val="33679800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22B8135E-8BF0-4D1B-B162-25A5D832AC6A}" type="datetimeFigureOut">
              <a:rPr lang="ru-RU" smtClean="0"/>
              <a:t>30.10.2022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EC91330-4E80-49CE-95BC-16260D973057}" type="slidenum">
              <a:rPr lang="ru-RU" smtClean="0"/>
              <a:t>‹#›</a:t>
            </a:fld>
            <a:endParaRPr lang="ru-RU"/>
          </a:p>
        </p:txBody>
      </p:sp>
    </p:spTree>
    <p:extLst>
      <p:ext uri="{BB962C8B-B14F-4D97-AF65-F5344CB8AC3E}">
        <p14:creationId xmlns:p14="http://schemas.microsoft.com/office/powerpoint/2010/main" val="1621440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22B8135E-8BF0-4D1B-B162-25A5D832AC6A}" type="datetimeFigureOut">
              <a:rPr lang="ru-RU" smtClean="0"/>
              <a:t>30.10.2022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EC91330-4E80-49CE-95BC-16260D973057}" type="slidenum">
              <a:rPr lang="ru-RU" smtClean="0"/>
              <a:t>‹#›</a:t>
            </a:fld>
            <a:endParaRPr lang="ru-RU"/>
          </a:p>
        </p:txBody>
      </p:sp>
    </p:spTree>
    <p:extLst>
      <p:ext uri="{BB962C8B-B14F-4D97-AF65-F5344CB8AC3E}">
        <p14:creationId xmlns:p14="http://schemas.microsoft.com/office/powerpoint/2010/main" val="3112178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22B8135E-8BF0-4D1B-B162-25A5D832AC6A}" type="datetimeFigureOut">
              <a:rPr lang="ru-RU" smtClean="0"/>
              <a:t>30.10.2022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EC91330-4E80-49CE-95BC-16260D973057}" type="slidenum">
              <a:rPr lang="ru-RU" smtClean="0"/>
              <a:t>‹#›</a:t>
            </a:fld>
            <a:endParaRPr lang="ru-RU"/>
          </a:p>
        </p:txBody>
      </p:sp>
    </p:spTree>
    <p:extLst>
      <p:ext uri="{BB962C8B-B14F-4D97-AF65-F5344CB8AC3E}">
        <p14:creationId xmlns:p14="http://schemas.microsoft.com/office/powerpoint/2010/main" val="20396160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22B8135E-8BF0-4D1B-B162-25A5D832AC6A}" type="datetimeFigureOut">
              <a:rPr lang="ru-RU" smtClean="0"/>
              <a:t>30.10.2022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CEC91330-4E80-49CE-95BC-16260D973057}" type="slidenum">
              <a:rPr lang="ru-RU" smtClean="0"/>
              <a:t>‹#›</a:t>
            </a:fld>
            <a:endParaRPr lang="ru-RU"/>
          </a:p>
        </p:txBody>
      </p:sp>
    </p:spTree>
    <p:extLst>
      <p:ext uri="{BB962C8B-B14F-4D97-AF65-F5344CB8AC3E}">
        <p14:creationId xmlns:p14="http://schemas.microsoft.com/office/powerpoint/2010/main" val="3299040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22B8135E-8BF0-4D1B-B162-25A5D832AC6A}" type="datetimeFigureOut">
              <a:rPr lang="ru-RU" smtClean="0"/>
              <a:t>30.10.2022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CEC91330-4E80-49CE-95BC-16260D973057}" type="slidenum">
              <a:rPr lang="ru-RU" smtClean="0"/>
              <a:t>‹#›</a:t>
            </a:fld>
            <a:endParaRPr lang="ru-RU"/>
          </a:p>
        </p:txBody>
      </p:sp>
    </p:spTree>
    <p:extLst>
      <p:ext uri="{BB962C8B-B14F-4D97-AF65-F5344CB8AC3E}">
        <p14:creationId xmlns:p14="http://schemas.microsoft.com/office/powerpoint/2010/main" val="41483625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22B8135E-8BF0-4D1B-B162-25A5D832AC6A}" type="datetimeFigureOut">
              <a:rPr lang="ru-RU" smtClean="0"/>
              <a:t>30.10.2022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CEC91330-4E80-49CE-95BC-16260D973057}" type="slidenum">
              <a:rPr lang="ru-RU" smtClean="0"/>
              <a:t>‹#›</a:t>
            </a:fld>
            <a:endParaRPr lang="ru-RU"/>
          </a:p>
        </p:txBody>
      </p:sp>
    </p:spTree>
    <p:extLst>
      <p:ext uri="{BB962C8B-B14F-4D97-AF65-F5344CB8AC3E}">
        <p14:creationId xmlns:p14="http://schemas.microsoft.com/office/powerpoint/2010/main" val="18577900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B8135E-8BF0-4D1B-B162-25A5D832AC6A}" type="datetimeFigureOut">
              <a:rPr lang="ru-RU" smtClean="0"/>
              <a:t>30.10.2022</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CEC91330-4E80-49CE-95BC-16260D973057}" type="slidenum">
              <a:rPr lang="ru-RU" smtClean="0"/>
              <a:t>‹#›</a:t>
            </a:fld>
            <a:endParaRPr lang="ru-RU"/>
          </a:p>
        </p:txBody>
      </p:sp>
    </p:spTree>
    <p:extLst>
      <p:ext uri="{BB962C8B-B14F-4D97-AF65-F5344CB8AC3E}">
        <p14:creationId xmlns:p14="http://schemas.microsoft.com/office/powerpoint/2010/main" val="419114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22B8135E-8BF0-4D1B-B162-25A5D832AC6A}" type="datetimeFigureOut">
              <a:rPr lang="ru-RU" smtClean="0"/>
              <a:t>30.10.2022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CEC91330-4E80-49CE-95BC-16260D973057}" type="slidenum">
              <a:rPr lang="ru-RU" smtClean="0"/>
              <a:t>‹#›</a:t>
            </a:fld>
            <a:endParaRPr lang="ru-RU"/>
          </a:p>
        </p:txBody>
      </p:sp>
    </p:spTree>
    <p:extLst>
      <p:ext uri="{BB962C8B-B14F-4D97-AF65-F5344CB8AC3E}">
        <p14:creationId xmlns:p14="http://schemas.microsoft.com/office/powerpoint/2010/main" val="7880307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CEC91330-4E80-49CE-95BC-16260D973057}" type="slidenum">
              <a:rPr lang="ru-RU" smtClean="0"/>
              <a:t>‹#›</a:t>
            </a:fld>
            <a:endParaRPr lang="ru-RU"/>
          </a:p>
        </p:txBody>
      </p:sp>
      <p:sp>
        <p:nvSpPr>
          <p:cNvPr id="5" name="Date Placeholder 4"/>
          <p:cNvSpPr>
            <a:spLocks noGrp="1"/>
          </p:cNvSpPr>
          <p:nvPr>
            <p:ph type="dt" sz="half" idx="10"/>
          </p:nvPr>
        </p:nvSpPr>
        <p:spPr/>
        <p:txBody>
          <a:bodyPr/>
          <a:lstStyle/>
          <a:p>
            <a:fld id="{22B8135E-8BF0-4D1B-B162-25A5D832AC6A}" type="datetimeFigureOut">
              <a:rPr lang="ru-RU" smtClean="0"/>
              <a:t>30.10.2022</a:t>
            </a:fld>
            <a:endParaRPr lang="ru-RU"/>
          </a:p>
        </p:txBody>
      </p:sp>
    </p:spTree>
    <p:extLst>
      <p:ext uri="{BB962C8B-B14F-4D97-AF65-F5344CB8AC3E}">
        <p14:creationId xmlns:p14="http://schemas.microsoft.com/office/powerpoint/2010/main" val="7018657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2B8135E-8BF0-4D1B-B162-25A5D832AC6A}" type="datetimeFigureOut">
              <a:rPr lang="ru-RU" smtClean="0"/>
              <a:t>30.10.2022</a:t>
            </a:fld>
            <a:endParaRPr lang="ru-RU"/>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CEC91330-4E80-49CE-95BC-16260D973057}" type="slidenum">
              <a:rPr lang="ru-RU" smtClean="0"/>
              <a:t>‹#›</a:t>
            </a:fld>
            <a:endParaRPr lang="ru-RU"/>
          </a:p>
        </p:txBody>
      </p:sp>
    </p:spTree>
    <p:extLst>
      <p:ext uri="{BB962C8B-B14F-4D97-AF65-F5344CB8AC3E}">
        <p14:creationId xmlns:p14="http://schemas.microsoft.com/office/powerpoint/2010/main" val="3920796324"/>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31.xml.rels><?xml version="1.0" encoding="UTF-8" standalone="yes"?>
<Relationships xmlns="http://schemas.openxmlformats.org/package/2006/relationships"><Relationship Id="rId8" Type="http://schemas.openxmlformats.org/officeDocument/2006/relationships/hyperlink" Target="https://www.youtube.com/watch?v=whlABtRxwZI&amp;list=PPSV" TargetMode="External"/><Relationship Id="rId3" Type="http://schemas.openxmlformats.org/officeDocument/2006/relationships/hyperlink" Target="https://www.youtube.com/watch?v=E6xQEzkxgN4&amp;list=PPSV" TargetMode="External"/><Relationship Id="rId7" Type="http://schemas.openxmlformats.org/officeDocument/2006/relationships/hyperlink" Target="https://www.youtube.com/watch?v=3wkQ-ygfJX8&amp;list=PPSV" TargetMode="External"/><Relationship Id="rId2" Type="http://schemas.openxmlformats.org/officeDocument/2006/relationships/hyperlink" Target="https://www.youtube.com/watch?v=Pcxouyaq26k&amp;list=PPSV" TargetMode="External"/><Relationship Id="rId1" Type="http://schemas.openxmlformats.org/officeDocument/2006/relationships/slideLayout" Target="../slideLayouts/slideLayout1.xml"/><Relationship Id="rId6" Type="http://schemas.openxmlformats.org/officeDocument/2006/relationships/hyperlink" Target="https://www.youtube.com/watch?v=zm34zRnkkUY&amp;list=PPSV" TargetMode="External"/><Relationship Id="rId5" Type="http://schemas.openxmlformats.org/officeDocument/2006/relationships/hyperlink" Target="https://www.youtube.com/watch?v=1sB0CPBgFUY&amp;list=PPSV" TargetMode="External"/><Relationship Id="rId4" Type="http://schemas.openxmlformats.org/officeDocument/2006/relationships/hyperlink" Target="https://www.youtube.com/watch?v=XyyF34gq5G4&amp;list=PPSV"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a:extLst>
              <a:ext uri="{FF2B5EF4-FFF2-40B4-BE49-F238E27FC236}">
                <a16:creationId xmlns:a16="http://schemas.microsoft.com/office/drawing/2014/main" id="{9C27711A-B7EB-4E32-8EBE-5521E08FDCFD}"/>
              </a:ext>
            </a:extLst>
          </p:cNvPr>
          <p:cNvSpPr>
            <a:spLocks noGrp="1"/>
          </p:cNvSpPr>
          <p:nvPr>
            <p:ph type="subTitle" idx="1"/>
          </p:nvPr>
        </p:nvSpPr>
        <p:spPr>
          <a:xfrm>
            <a:off x="154745" y="253217"/>
            <a:ext cx="11873132" cy="6457071"/>
          </a:xfrm>
        </p:spPr>
        <p:txBody>
          <a:bodyPr>
            <a:normAutofit/>
          </a:bodyPr>
          <a:lstStyle/>
          <a:p>
            <a:pPr algn="ctr"/>
            <a:r>
              <a:rPr lang="uk-UA" sz="2800" b="1" dirty="0">
                <a:solidFill>
                  <a:schemeClr val="tx1"/>
                </a:solidFill>
              </a:rPr>
              <a:t>Інноваційні технології асфальтобетонів</a:t>
            </a:r>
          </a:p>
          <a:p>
            <a:pPr algn="just"/>
            <a:endParaRPr lang="ru-RU" sz="2000" dirty="0">
              <a:solidFill>
                <a:schemeClr val="tx1"/>
              </a:solidFill>
            </a:endParaRPr>
          </a:p>
          <a:p>
            <a:pPr indent="457200" algn="just"/>
            <a:endParaRPr lang="ru-RU" sz="2000" dirty="0">
              <a:solidFill>
                <a:schemeClr val="tx1"/>
              </a:solidFill>
            </a:endParaRPr>
          </a:p>
        </p:txBody>
      </p:sp>
      <p:pic>
        <p:nvPicPr>
          <p:cNvPr id="4" name="Рисунок 6" descr="elitefon.ru_17418.jpg">
            <a:extLst>
              <a:ext uri="{FF2B5EF4-FFF2-40B4-BE49-F238E27FC236}">
                <a16:creationId xmlns:a16="http://schemas.microsoft.com/office/drawing/2014/main" id="{E50340CC-EB5B-460B-A607-EA2802E61111}"/>
              </a:ext>
            </a:extLst>
          </p:cNvPr>
          <p:cNvPicPr>
            <a:picLocks noChangeAspect="1"/>
          </p:cNvPicPr>
          <p:nvPr/>
        </p:nvPicPr>
        <p:blipFill>
          <a:blip r:embed="rId2"/>
          <a:stretch>
            <a:fillRect/>
          </a:stretch>
        </p:blipFill>
        <p:spPr>
          <a:xfrm>
            <a:off x="2529982" y="1198757"/>
            <a:ext cx="7132036" cy="4460485"/>
          </a:xfrm>
          <a:prstGeom prst="rect">
            <a:avLst/>
          </a:prstGeom>
          <a:ln>
            <a:noFill/>
          </a:ln>
          <a:effectLst>
            <a:softEdge rad="112500"/>
          </a:effectLst>
        </p:spPr>
      </p:pic>
    </p:spTree>
    <p:extLst>
      <p:ext uri="{BB962C8B-B14F-4D97-AF65-F5344CB8AC3E}">
        <p14:creationId xmlns:p14="http://schemas.microsoft.com/office/powerpoint/2010/main" val="22689327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a:extLst>
              <a:ext uri="{FF2B5EF4-FFF2-40B4-BE49-F238E27FC236}">
                <a16:creationId xmlns:a16="http://schemas.microsoft.com/office/drawing/2014/main" id="{9C27711A-B7EB-4E32-8EBE-5521E08FDCFD}"/>
              </a:ext>
            </a:extLst>
          </p:cNvPr>
          <p:cNvSpPr>
            <a:spLocks noGrp="1"/>
          </p:cNvSpPr>
          <p:nvPr>
            <p:ph type="subTitle" idx="1"/>
          </p:nvPr>
        </p:nvSpPr>
        <p:spPr>
          <a:xfrm>
            <a:off x="154745" y="253217"/>
            <a:ext cx="11873132" cy="6457071"/>
          </a:xfrm>
        </p:spPr>
        <p:txBody>
          <a:bodyPr>
            <a:normAutofit/>
          </a:bodyPr>
          <a:lstStyle/>
          <a:p>
            <a:pPr algn="just"/>
            <a:endParaRPr lang="ru-RU" sz="2000" dirty="0">
              <a:solidFill>
                <a:schemeClr val="tx1"/>
              </a:solidFill>
            </a:endParaRPr>
          </a:p>
          <a:p>
            <a:pPr indent="457200" algn="just"/>
            <a:endParaRPr lang="ru-RU" sz="2000" dirty="0">
              <a:solidFill>
                <a:schemeClr val="tx1"/>
              </a:solidFill>
            </a:endParaRPr>
          </a:p>
        </p:txBody>
      </p:sp>
      <p:pic>
        <p:nvPicPr>
          <p:cNvPr id="4" name="Рисунок 4" descr="19tp2500ukraine1a1_2.jpg">
            <a:extLst>
              <a:ext uri="{FF2B5EF4-FFF2-40B4-BE49-F238E27FC236}">
                <a16:creationId xmlns:a16="http://schemas.microsoft.com/office/drawing/2014/main" id="{5D7F7E7E-53E3-440B-B56A-E49F86DF82DA}"/>
              </a:ext>
            </a:extLst>
          </p:cNvPr>
          <p:cNvPicPr>
            <a:picLocks noChangeAspect="1"/>
          </p:cNvPicPr>
          <p:nvPr/>
        </p:nvPicPr>
        <p:blipFill>
          <a:blip r:embed="rId2"/>
          <a:stretch>
            <a:fillRect/>
          </a:stretch>
        </p:blipFill>
        <p:spPr>
          <a:xfrm>
            <a:off x="104775" y="1409700"/>
            <a:ext cx="5839097" cy="4127356"/>
          </a:xfrm>
          <a:prstGeom prst="rect">
            <a:avLst/>
          </a:prstGeom>
          <a:ln>
            <a:noFill/>
          </a:ln>
          <a:effectLst>
            <a:softEdge rad="112500"/>
          </a:effectLst>
        </p:spPr>
      </p:pic>
      <p:pic>
        <p:nvPicPr>
          <p:cNvPr id="5" name="Рисунок 6" descr="image1.jpg">
            <a:extLst>
              <a:ext uri="{FF2B5EF4-FFF2-40B4-BE49-F238E27FC236}">
                <a16:creationId xmlns:a16="http://schemas.microsoft.com/office/drawing/2014/main" id="{CCFF7CA2-AFA2-43B9-B811-FF7AD8989C8A}"/>
              </a:ext>
            </a:extLst>
          </p:cNvPr>
          <p:cNvPicPr>
            <a:picLocks noChangeAspect="1"/>
          </p:cNvPicPr>
          <p:nvPr/>
        </p:nvPicPr>
        <p:blipFill>
          <a:blip r:embed="rId3"/>
          <a:stretch>
            <a:fillRect/>
          </a:stretch>
        </p:blipFill>
        <p:spPr>
          <a:xfrm>
            <a:off x="6238875" y="1457325"/>
            <a:ext cx="5614987" cy="4113790"/>
          </a:xfrm>
          <a:prstGeom prst="rect">
            <a:avLst/>
          </a:prstGeom>
          <a:ln>
            <a:noFill/>
          </a:ln>
          <a:effectLst>
            <a:softEdge rad="112500"/>
          </a:effectLst>
        </p:spPr>
      </p:pic>
      <p:sp>
        <p:nvSpPr>
          <p:cNvPr id="6" name="TextBox 5">
            <a:extLst>
              <a:ext uri="{FF2B5EF4-FFF2-40B4-BE49-F238E27FC236}">
                <a16:creationId xmlns:a16="http://schemas.microsoft.com/office/drawing/2014/main" id="{E3F13FAE-C958-4449-B82E-6F4F443BA7DB}"/>
              </a:ext>
            </a:extLst>
          </p:cNvPr>
          <p:cNvSpPr txBox="1"/>
          <p:nvPr/>
        </p:nvSpPr>
        <p:spPr>
          <a:xfrm>
            <a:off x="7762875" y="990600"/>
            <a:ext cx="27432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ru-RU" dirty="0" err="1">
                <a:latin typeface="Century Gothic"/>
              </a:rPr>
              <a:t>Циклічний</a:t>
            </a:r>
            <a:r>
              <a:rPr lang="ru-RU" dirty="0">
                <a:latin typeface="Century Gothic"/>
              </a:rPr>
              <a:t> АБЗ</a:t>
            </a:r>
          </a:p>
        </p:txBody>
      </p:sp>
      <p:sp>
        <p:nvSpPr>
          <p:cNvPr id="7" name="TextBox 6">
            <a:extLst>
              <a:ext uri="{FF2B5EF4-FFF2-40B4-BE49-F238E27FC236}">
                <a16:creationId xmlns:a16="http://schemas.microsoft.com/office/drawing/2014/main" id="{99324674-075C-4724-BED2-5D97A47F8498}"/>
              </a:ext>
            </a:extLst>
          </p:cNvPr>
          <p:cNvSpPr txBox="1"/>
          <p:nvPr/>
        </p:nvSpPr>
        <p:spPr>
          <a:xfrm>
            <a:off x="1552575" y="990600"/>
            <a:ext cx="2881745"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ru-RU" dirty="0" err="1"/>
              <a:t>Мобіильний</a:t>
            </a:r>
            <a:endParaRPr lang="ru-RU" dirty="0">
              <a:solidFill>
                <a:srgbClr val="FFFFFF"/>
              </a:solidFill>
              <a:latin typeface="Century Gothic"/>
            </a:endParaRPr>
          </a:p>
        </p:txBody>
      </p:sp>
    </p:spTree>
    <p:extLst>
      <p:ext uri="{BB962C8B-B14F-4D97-AF65-F5344CB8AC3E}">
        <p14:creationId xmlns:p14="http://schemas.microsoft.com/office/powerpoint/2010/main" val="19623478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7" descr="asphalt_1.jpg">
            <a:extLst>
              <a:ext uri="{FF2B5EF4-FFF2-40B4-BE49-F238E27FC236}">
                <a16:creationId xmlns:a16="http://schemas.microsoft.com/office/drawing/2014/main" id="{1C3AF638-7170-49CB-BFAB-632B094D929B}"/>
              </a:ext>
            </a:extLst>
          </p:cNvPr>
          <p:cNvPicPr>
            <a:picLocks noChangeAspect="1"/>
          </p:cNvPicPr>
          <p:nvPr/>
        </p:nvPicPr>
        <p:blipFill>
          <a:blip r:embed="rId2"/>
          <a:stretch>
            <a:fillRect/>
          </a:stretch>
        </p:blipFill>
        <p:spPr>
          <a:xfrm>
            <a:off x="6882067" y="4268822"/>
            <a:ext cx="4470560" cy="2972438"/>
          </a:xfrm>
          <a:prstGeom prst="rect">
            <a:avLst/>
          </a:prstGeom>
          <a:ln>
            <a:noFill/>
          </a:ln>
          <a:effectLst>
            <a:softEdge rad="112500"/>
          </a:effectLst>
        </p:spPr>
      </p:pic>
      <p:sp>
        <p:nvSpPr>
          <p:cNvPr id="3" name="Подзаголовок 2">
            <a:extLst>
              <a:ext uri="{FF2B5EF4-FFF2-40B4-BE49-F238E27FC236}">
                <a16:creationId xmlns:a16="http://schemas.microsoft.com/office/drawing/2014/main" id="{9C27711A-B7EB-4E32-8EBE-5521E08FDCFD}"/>
              </a:ext>
            </a:extLst>
          </p:cNvPr>
          <p:cNvSpPr>
            <a:spLocks noGrp="1"/>
          </p:cNvSpPr>
          <p:nvPr>
            <p:ph type="subTitle" idx="1"/>
          </p:nvPr>
        </p:nvSpPr>
        <p:spPr>
          <a:xfrm>
            <a:off x="154745" y="253217"/>
            <a:ext cx="11873132" cy="6457071"/>
          </a:xfrm>
        </p:spPr>
        <p:txBody>
          <a:bodyPr>
            <a:normAutofit/>
          </a:bodyPr>
          <a:lstStyle/>
          <a:p>
            <a:pPr algn="just"/>
            <a:endParaRPr lang="ru-RU" sz="2000" dirty="0">
              <a:solidFill>
                <a:schemeClr val="tx1"/>
              </a:solidFill>
            </a:endParaRPr>
          </a:p>
          <a:p>
            <a:pPr indent="457200" algn="just"/>
            <a:r>
              <a:rPr lang="uk-UA" sz="2000" dirty="0">
                <a:solidFill>
                  <a:schemeClr val="tx1"/>
                </a:solidFill>
              </a:rPr>
              <a:t>Технологія укладання асфальту за ГОСТ</a:t>
            </a:r>
          </a:p>
          <a:p>
            <a:pPr indent="457200" algn="just"/>
            <a:r>
              <a:rPr lang="uk-UA" sz="2000" dirty="0">
                <a:solidFill>
                  <a:schemeClr val="tx1"/>
                </a:solidFill>
              </a:rPr>
              <a:t>Приготування суміші за ГОСТ 9128. За умовами укладання суміш ділять на 2 типи:</a:t>
            </a:r>
          </a:p>
          <a:p>
            <a:pPr indent="457200" algn="just"/>
            <a:r>
              <a:rPr lang="uk-UA" sz="2000" dirty="0">
                <a:solidFill>
                  <a:schemeClr val="tx1"/>
                </a:solidFill>
              </a:rPr>
              <a:t>для укладання при температурі вище +5 градусів;</a:t>
            </a:r>
          </a:p>
          <a:p>
            <a:pPr indent="457200" algn="just"/>
            <a:r>
              <a:rPr lang="uk-UA" sz="2000" dirty="0">
                <a:solidFill>
                  <a:schemeClr val="tx1"/>
                </a:solidFill>
              </a:rPr>
              <a:t>для укладання при температурі від – 25 до + 5 градусів</a:t>
            </a:r>
            <a:r>
              <a:rPr lang="ru-RU" sz="2000" dirty="0">
                <a:solidFill>
                  <a:schemeClr val="tx1"/>
                </a:solidFill>
              </a:rPr>
              <a:t>;</a:t>
            </a:r>
          </a:p>
          <a:p>
            <a:pPr indent="457200" algn="just"/>
            <a:endParaRPr lang="ru-RU" sz="2000" dirty="0">
              <a:solidFill>
                <a:schemeClr val="tx1"/>
              </a:solidFill>
            </a:endParaRPr>
          </a:p>
          <a:p>
            <a:pPr indent="457200" algn="just"/>
            <a:r>
              <a:rPr lang="uk-UA" sz="2000" dirty="0">
                <a:solidFill>
                  <a:schemeClr val="tx1"/>
                </a:solidFill>
              </a:rPr>
              <a:t>Необхідні пристрої для проведення робіт з укладання:</a:t>
            </a:r>
          </a:p>
          <a:p>
            <a:pPr indent="457200" algn="just"/>
            <a:r>
              <a:rPr lang="uk-UA" sz="2000" dirty="0">
                <a:solidFill>
                  <a:schemeClr val="tx1"/>
                </a:solidFill>
              </a:rPr>
              <a:t>- установки для змішування асфальту;</a:t>
            </a:r>
          </a:p>
          <a:p>
            <a:pPr indent="457200" algn="just"/>
            <a:r>
              <a:rPr lang="uk-UA" sz="2000" dirty="0">
                <a:solidFill>
                  <a:schemeClr val="tx1"/>
                </a:solidFill>
              </a:rPr>
              <a:t>- резервуари для з'єднань бітуму;</a:t>
            </a:r>
          </a:p>
          <a:p>
            <a:pPr indent="457200" algn="just"/>
            <a:r>
              <a:rPr lang="uk-UA" sz="2000" dirty="0">
                <a:solidFill>
                  <a:schemeClr val="tx1"/>
                </a:solidFill>
              </a:rPr>
              <a:t>- механізми контролю температурного режиму;</a:t>
            </a:r>
          </a:p>
          <a:p>
            <a:pPr indent="457200" algn="just"/>
            <a:r>
              <a:rPr lang="uk-UA" sz="2000" dirty="0">
                <a:solidFill>
                  <a:schemeClr val="tx1"/>
                </a:solidFill>
              </a:rPr>
              <a:t>- змішувальні пристрої для підготовки асфальтного з'єднання (розчину).</a:t>
            </a:r>
          </a:p>
        </p:txBody>
      </p:sp>
      <p:pic>
        <p:nvPicPr>
          <p:cNvPr id="4" name="Рисунок 5" descr="pic_52ca9ed653b06.jpg">
            <a:extLst>
              <a:ext uri="{FF2B5EF4-FFF2-40B4-BE49-F238E27FC236}">
                <a16:creationId xmlns:a16="http://schemas.microsoft.com/office/drawing/2014/main" id="{A513F9A9-6051-491E-A33F-E4BB088016B4}"/>
              </a:ext>
            </a:extLst>
          </p:cNvPr>
          <p:cNvPicPr>
            <a:picLocks noChangeAspect="1"/>
          </p:cNvPicPr>
          <p:nvPr/>
        </p:nvPicPr>
        <p:blipFill>
          <a:blip r:embed="rId3"/>
          <a:stretch>
            <a:fillRect/>
          </a:stretch>
        </p:blipFill>
        <p:spPr>
          <a:xfrm>
            <a:off x="7906843" y="1398381"/>
            <a:ext cx="4458659" cy="2972439"/>
          </a:xfrm>
          <a:prstGeom prst="rect">
            <a:avLst/>
          </a:prstGeom>
          <a:ln>
            <a:noFill/>
          </a:ln>
          <a:effectLst>
            <a:softEdge rad="112500"/>
          </a:effectLst>
        </p:spPr>
      </p:pic>
      <p:sp>
        <p:nvSpPr>
          <p:cNvPr id="2" name="Прямоугольник 1">
            <a:extLst>
              <a:ext uri="{FF2B5EF4-FFF2-40B4-BE49-F238E27FC236}">
                <a16:creationId xmlns:a16="http://schemas.microsoft.com/office/drawing/2014/main" id="{8801E8FA-CF61-4F4A-B2E0-0C0B3437C11E}"/>
              </a:ext>
            </a:extLst>
          </p:cNvPr>
          <p:cNvSpPr/>
          <p:nvPr/>
        </p:nvSpPr>
        <p:spPr>
          <a:xfrm>
            <a:off x="3739287" y="253217"/>
            <a:ext cx="4812536" cy="400110"/>
          </a:xfrm>
          <a:prstGeom prst="rect">
            <a:avLst/>
          </a:prstGeom>
        </p:spPr>
        <p:txBody>
          <a:bodyPr wrap="none">
            <a:spAutoFit/>
          </a:bodyPr>
          <a:lstStyle/>
          <a:p>
            <a:r>
              <a:rPr lang="uk-UA" sz="2000" dirty="0"/>
              <a:t>Технологія укладання асфальтобетону</a:t>
            </a:r>
          </a:p>
        </p:txBody>
      </p:sp>
    </p:spTree>
    <p:extLst>
      <p:ext uri="{BB962C8B-B14F-4D97-AF65-F5344CB8AC3E}">
        <p14:creationId xmlns:p14="http://schemas.microsoft.com/office/powerpoint/2010/main" val="3805860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a:extLst>
              <a:ext uri="{FF2B5EF4-FFF2-40B4-BE49-F238E27FC236}">
                <a16:creationId xmlns:a16="http://schemas.microsoft.com/office/drawing/2014/main" id="{9C27711A-B7EB-4E32-8EBE-5521E08FDCFD}"/>
              </a:ext>
            </a:extLst>
          </p:cNvPr>
          <p:cNvSpPr>
            <a:spLocks noGrp="1"/>
          </p:cNvSpPr>
          <p:nvPr>
            <p:ph type="subTitle" idx="1"/>
          </p:nvPr>
        </p:nvSpPr>
        <p:spPr>
          <a:xfrm>
            <a:off x="154745" y="1"/>
            <a:ext cx="11873132" cy="6710288"/>
          </a:xfrm>
        </p:spPr>
        <p:txBody>
          <a:bodyPr>
            <a:normAutofit/>
          </a:bodyPr>
          <a:lstStyle/>
          <a:p>
            <a:pPr algn="ctr"/>
            <a:r>
              <a:rPr lang="uk-UA" sz="2000" b="1" u="sng" dirty="0" err="1">
                <a:solidFill>
                  <a:schemeClr val="tx1"/>
                </a:solidFill>
              </a:rPr>
              <a:t>Суперпейв</a:t>
            </a:r>
            <a:r>
              <a:rPr lang="uk-UA" sz="2000" b="1" u="sng" dirty="0">
                <a:solidFill>
                  <a:schemeClr val="tx1"/>
                </a:solidFill>
              </a:rPr>
              <a:t> (</a:t>
            </a:r>
            <a:r>
              <a:rPr lang="uk-UA" sz="2000" b="1" u="sng" dirty="0" err="1">
                <a:solidFill>
                  <a:schemeClr val="tx1"/>
                </a:solidFill>
              </a:rPr>
              <a:t>Superpave</a:t>
            </a:r>
            <a:r>
              <a:rPr lang="uk-UA" sz="2000" b="1" u="sng" dirty="0">
                <a:solidFill>
                  <a:schemeClr val="tx1"/>
                </a:solidFill>
              </a:rPr>
              <a:t>): методологія для створення ідеальних доріг</a:t>
            </a:r>
          </a:p>
          <a:p>
            <a:pPr indent="457200" algn="just"/>
            <a:r>
              <a:rPr lang="uk-UA" sz="2000" dirty="0">
                <a:solidFill>
                  <a:schemeClr val="tx1"/>
                </a:solidFill>
              </a:rPr>
              <a:t>Забезпечити високу якість автомобільних доріг, максимально ефективно використовувати зусилля та засоби, виділені на їх будівництво, допомагає запозичена в США методологія </a:t>
            </a:r>
            <a:r>
              <a:rPr lang="uk-UA" sz="2000" dirty="0" err="1">
                <a:solidFill>
                  <a:schemeClr val="tx1"/>
                </a:solidFill>
              </a:rPr>
              <a:t>Суперпейв</a:t>
            </a:r>
            <a:r>
              <a:rPr lang="uk-UA" sz="2000" dirty="0">
                <a:solidFill>
                  <a:schemeClr val="tx1"/>
                </a:solidFill>
              </a:rPr>
              <a:t> (</a:t>
            </a:r>
            <a:r>
              <a:rPr lang="en-US" sz="2000" dirty="0">
                <a:solidFill>
                  <a:schemeClr val="tx1"/>
                </a:solidFill>
              </a:rPr>
              <a:t>Superpave), </a:t>
            </a:r>
            <a:r>
              <a:rPr lang="uk-UA" sz="2000" dirty="0">
                <a:solidFill>
                  <a:schemeClr val="tx1"/>
                </a:solidFill>
              </a:rPr>
              <a:t>призначена для створення асфальтобетонних покриттів із найкращими експлуатаційними характеристиками.</a:t>
            </a:r>
          </a:p>
          <a:p>
            <a:pPr indent="457200" algn="just"/>
            <a:r>
              <a:rPr lang="uk-UA" sz="2000" dirty="0">
                <a:solidFill>
                  <a:schemeClr val="tx1"/>
                </a:solidFill>
              </a:rPr>
              <a:t>Методологія спрямована на вирішення таких проблем, як класичні деформації, а також стійкість до втомних та низькотемпературних </a:t>
            </a:r>
            <a:r>
              <a:rPr lang="uk-UA" sz="2000" dirty="0" err="1">
                <a:solidFill>
                  <a:schemeClr val="tx1"/>
                </a:solidFill>
              </a:rPr>
              <a:t>тріщиноутворень</a:t>
            </a:r>
            <a:r>
              <a:rPr lang="uk-UA" sz="2000" dirty="0">
                <a:solidFill>
                  <a:schemeClr val="tx1"/>
                </a:solidFill>
              </a:rPr>
              <a:t>. Сьогодні американську систему </a:t>
            </a:r>
            <a:r>
              <a:rPr lang="uk-UA" sz="2000" dirty="0" err="1">
                <a:solidFill>
                  <a:schemeClr val="tx1"/>
                </a:solidFill>
              </a:rPr>
              <a:t>Суперпейв</a:t>
            </a:r>
            <a:r>
              <a:rPr lang="uk-UA" sz="2000" dirty="0">
                <a:solidFill>
                  <a:schemeClr val="tx1"/>
                </a:solidFill>
              </a:rPr>
              <a:t> досліджують та застосовують і українські </a:t>
            </a:r>
            <a:r>
              <a:rPr lang="uk-UA" sz="2000" dirty="0" err="1">
                <a:solidFill>
                  <a:schemeClr val="tx1"/>
                </a:solidFill>
              </a:rPr>
              <a:t>дорожньо</a:t>
            </a:r>
            <a:r>
              <a:rPr lang="uk-UA" sz="2000" dirty="0">
                <a:solidFill>
                  <a:schemeClr val="tx1"/>
                </a:solidFill>
              </a:rPr>
              <a:t>-будівельні компанії.</a:t>
            </a:r>
          </a:p>
          <a:p>
            <a:pPr indent="457200" algn="just"/>
            <a:r>
              <a:rPr lang="en-US" sz="2000" dirty="0">
                <a:solidFill>
                  <a:schemeClr val="tx1"/>
                </a:solidFill>
              </a:rPr>
              <a:t>Superpave </a:t>
            </a:r>
            <a:r>
              <a:rPr lang="uk-UA" sz="2000" dirty="0">
                <a:solidFill>
                  <a:schemeClr val="tx1"/>
                </a:solidFill>
              </a:rPr>
              <a:t>в остаточному вигляді складається з трьох основних елементів:</a:t>
            </a:r>
          </a:p>
          <a:p>
            <a:pPr indent="457200" algn="just"/>
            <a:r>
              <a:rPr lang="uk-UA" sz="2000" dirty="0">
                <a:solidFill>
                  <a:schemeClr val="tx1"/>
                </a:solidFill>
              </a:rPr>
              <a:t>1) Специфікація бітумного в'яжучого. Це бітумні в'яжучі з модифікованими </a:t>
            </a:r>
            <a:r>
              <a:rPr lang="en-US" sz="2000" dirty="0">
                <a:solidFill>
                  <a:schemeClr val="tx1"/>
                </a:solidFill>
              </a:rPr>
              <a:t>PG </a:t>
            </a:r>
            <a:r>
              <a:rPr lang="uk-UA" sz="2000" dirty="0">
                <a:solidFill>
                  <a:schemeClr val="tx1"/>
                </a:solidFill>
              </a:rPr>
              <a:t>добавками.</a:t>
            </a:r>
          </a:p>
          <a:p>
            <a:pPr indent="457200" algn="just"/>
            <a:r>
              <a:rPr lang="uk-UA" sz="2000" dirty="0">
                <a:solidFill>
                  <a:schemeClr val="tx1"/>
                </a:solidFill>
              </a:rPr>
              <a:t>2) Система підбору та аналізу, заснована на об'ємних властивостях асфальтобетонної суміші. Це метод підбору суміші </a:t>
            </a:r>
            <a:r>
              <a:rPr lang="uk-UA" sz="2000" dirty="0" err="1">
                <a:solidFill>
                  <a:schemeClr val="tx1"/>
                </a:solidFill>
              </a:rPr>
              <a:t>Суперпейв</a:t>
            </a:r>
            <a:r>
              <a:rPr lang="uk-UA" sz="2000" dirty="0">
                <a:solidFill>
                  <a:schemeClr val="tx1"/>
                </a:solidFill>
              </a:rPr>
              <a:t>.</a:t>
            </a:r>
          </a:p>
          <a:p>
            <a:pPr indent="457200" algn="just"/>
            <a:r>
              <a:rPr lang="uk-UA" sz="2000" dirty="0">
                <a:solidFill>
                  <a:schemeClr val="tx1"/>
                </a:solidFill>
              </a:rPr>
              <a:t>3) Методи випробування суміші та методи прогнозування експлуатаційних характеристик.</a:t>
            </a:r>
          </a:p>
          <a:p>
            <a:pPr indent="457200" algn="just"/>
            <a:r>
              <a:rPr lang="uk-UA" sz="2000" dirty="0">
                <a:solidFill>
                  <a:schemeClr val="tx1"/>
                </a:solidFill>
              </a:rPr>
              <a:t>Кожен з цих елементів потребував нових специфікацій та вимог щодо експлуатаційних характеристик, а також нових методів випробувань та лабораторних установок. І вже станом на кінець 2001 року більшість штатів (48) прийняли специфікацію бітумного в'яжучого </a:t>
            </a:r>
            <a:r>
              <a:rPr lang="uk-UA" sz="2000" dirty="0" err="1">
                <a:solidFill>
                  <a:schemeClr val="tx1"/>
                </a:solidFill>
              </a:rPr>
              <a:t>Суперпейв</a:t>
            </a:r>
            <a:r>
              <a:rPr lang="uk-UA" sz="2000" dirty="0">
                <a:solidFill>
                  <a:schemeClr val="tx1"/>
                </a:solidFill>
              </a:rPr>
              <a:t> </a:t>
            </a:r>
            <a:r>
              <a:rPr lang="en-US" sz="2000" dirty="0">
                <a:solidFill>
                  <a:schemeClr val="tx1"/>
                </a:solidFill>
              </a:rPr>
              <a:t>PG, </a:t>
            </a:r>
            <a:r>
              <a:rPr lang="uk-UA" sz="2000" dirty="0">
                <a:solidFill>
                  <a:schemeClr val="tx1"/>
                </a:solidFill>
              </a:rPr>
              <a:t>а 39 штатів затвердили використання методу підбору суміші </a:t>
            </a:r>
            <a:r>
              <a:rPr lang="uk-UA" sz="2000" dirty="0" err="1">
                <a:solidFill>
                  <a:schemeClr val="tx1"/>
                </a:solidFill>
              </a:rPr>
              <a:t>Суперпейв</a:t>
            </a:r>
            <a:r>
              <a:rPr lang="uk-UA" sz="2000" dirty="0">
                <a:solidFill>
                  <a:schemeClr val="tx1"/>
                </a:solidFill>
              </a:rPr>
              <a:t>.</a:t>
            </a:r>
          </a:p>
        </p:txBody>
      </p:sp>
    </p:spTree>
    <p:extLst>
      <p:ext uri="{BB962C8B-B14F-4D97-AF65-F5344CB8AC3E}">
        <p14:creationId xmlns:p14="http://schemas.microsoft.com/office/powerpoint/2010/main" val="4322772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a:extLst>
              <a:ext uri="{FF2B5EF4-FFF2-40B4-BE49-F238E27FC236}">
                <a16:creationId xmlns:a16="http://schemas.microsoft.com/office/drawing/2014/main" id="{9C27711A-B7EB-4E32-8EBE-5521E08FDCFD}"/>
              </a:ext>
            </a:extLst>
          </p:cNvPr>
          <p:cNvSpPr>
            <a:spLocks noGrp="1"/>
          </p:cNvSpPr>
          <p:nvPr>
            <p:ph type="subTitle" idx="1"/>
          </p:nvPr>
        </p:nvSpPr>
        <p:spPr>
          <a:xfrm>
            <a:off x="154745" y="253217"/>
            <a:ext cx="11873132" cy="6457071"/>
          </a:xfrm>
        </p:spPr>
        <p:txBody>
          <a:bodyPr>
            <a:normAutofit/>
          </a:bodyPr>
          <a:lstStyle/>
          <a:p>
            <a:pPr algn="just"/>
            <a:endParaRPr lang="ru-RU" sz="2000" dirty="0">
              <a:solidFill>
                <a:schemeClr val="tx1"/>
              </a:solidFill>
            </a:endParaRPr>
          </a:p>
          <a:p>
            <a:pPr indent="457200" algn="just"/>
            <a:endParaRPr lang="ru-RU" sz="2000" dirty="0">
              <a:solidFill>
                <a:schemeClr val="tx1"/>
              </a:solidFill>
            </a:endParaRPr>
          </a:p>
        </p:txBody>
      </p:sp>
      <p:pic>
        <p:nvPicPr>
          <p:cNvPr id="4" name="Picture 2">
            <a:extLst>
              <a:ext uri="{FF2B5EF4-FFF2-40B4-BE49-F238E27FC236}">
                <a16:creationId xmlns:a16="http://schemas.microsoft.com/office/drawing/2014/main" id="{D3294BD8-71D9-44E8-9ECF-7DB91A3DAD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5213" y="0"/>
            <a:ext cx="100615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11229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a:extLst>
              <a:ext uri="{FF2B5EF4-FFF2-40B4-BE49-F238E27FC236}">
                <a16:creationId xmlns:a16="http://schemas.microsoft.com/office/drawing/2014/main" id="{9C27711A-B7EB-4E32-8EBE-5521E08FDCFD}"/>
              </a:ext>
            </a:extLst>
          </p:cNvPr>
          <p:cNvSpPr>
            <a:spLocks noGrp="1"/>
          </p:cNvSpPr>
          <p:nvPr>
            <p:ph type="subTitle" idx="1"/>
          </p:nvPr>
        </p:nvSpPr>
        <p:spPr>
          <a:xfrm>
            <a:off x="154745" y="98475"/>
            <a:ext cx="11873132" cy="6611814"/>
          </a:xfrm>
        </p:spPr>
        <p:txBody>
          <a:bodyPr>
            <a:normAutofit fontScale="92500" lnSpcReduction="10000"/>
          </a:bodyPr>
          <a:lstStyle/>
          <a:p>
            <a:pPr indent="457200" algn="just"/>
            <a:r>
              <a:rPr lang="uk-UA" sz="2000" dirty="0">
                <a:solidFill>
                  <a:schemeClr val="tx1"/>
                </a:solidFill>
              </a:rPr>
              <a:t>Методика </a:t>
            </a:r>
            <a:r>
              <a:rPr lang="uk-UA" sz="2000" dirty="0" err="1">
                <a:solidFill>
                  <a:schemeClr val="tx1"/>
                </a:solidFill>
              </a:rPr>
              <a:t>Суперпейв</a:t>
            </a:r>
            <a:r>
              <a:rPr lang="uk-UA" sz="2000" dirty="0">
                <a:solidFill>
                  <a:schemeClr val="tx1"/>
                </a:solidFill>
              </a:rPr>
              <a:t> дозволяє підібрати суміш із заданими технічними характеристиками під конкретні умови експлуатації залежно від клімату та транспортних навантажень. Особливе місце тут займає методологія вибору в'яжучого основного матеріалу, який впливає на довговічність асфальтобетону. </a:t>
            </a:r>
            <a:r>
              <a:rPr lang="uk-UA" sz="2000" dirty="0" err="1">
                <a:solidFill>
                  <a:schemeClr val="tx1"/>
                </a:solidFill>
              </a:rPr>
              <a:t>Суперпейв</a:t>
            </a:r>
            <a:r>
              <a:rPr lang="uk-UA" sz="2000" dirty="0">
                <a:solidFill>
                  <a:schemeClr val="tx1"/>
                </a:solidFill>
              </a:rPr>
              <a:t> включає методи випробувань асфальтобетону, засновані на оцінці його реологічних властивостей.</a:t>
            </a:r>
          </a:p>
          <a:p>
            <a:pPr indent="457200" algn="just"/>
            <a:endParaRPr lang="uk-UA" sz="2000" dirty="0">
              <a:solidFill>
                <a:schemeClr val="tx1"/>
              </a:solidFill>
            </a:endParaRPr>
          </a:p>
          <a:p>
            <a:pPr indent="457200" algn="just"/>
            <a:r>
              <a:rPr lang="uk-UA" sz="2000" dirty="0">
                <a:solidFill>
                  <a:schemeClr val="tx1"/>
                </a:solidFill>
              </a:rPr>
              <a:t>Лабораторні випробування в'яжучого за допомогою спеціального обладнання відбуваються у трьох його станах</a:t>
            </a:r>
            <a:r>
              <a:rPr lang="ru-RU" sz="2000" dirty="0">
                <a:solidFill>
                  <a:schemeClr val="tx1"/>
                </a:solidFill>
              </a:rPr>
              <a:t>:</a:t>
            </a:r>
          </a:p>
          <a:p>
            <a:pPr indent="457200" algn="just"/>
            <a:r>
              <a:rPr lang="uk-UA" sz="2000" dirty="0">
                <a:solidFill>
                  <a:schemeClr val="tx1"/>
                </a:solidFill>
              </a:rPr>
              <a:t>у вихідному,</a:t>
            </a:r>
          </a:p>
          <a:p>
            <a:pPr indent="457200" algn="just"/>
            <a:r>
              <a:rPr lang="uk-UA" sz="2000" dirty="0">
                <a:solidFill>
                  <a:schemeClr val="tx1"/>
                </a:solidFill>
              </a:rPr>
              <a:t>після короткострокового старіння</a:t>
            </a:r>
          </a:p>
          <a:p>
            <a:pPr indent="457200" algn="just"/>
            <a:r>
              <a:rPr lang="uk-UA" sz="2000" dirty="0">
                <a:solidFill>
                  <a:schemeClr val="tx1"/>
                </a:solidFill>
              </a:rPr>
              <a:t>після тривалого.</a:t>
            </a:r>
          </a:p>
          <a:p>
            <a:pPr indent="457200" algn="just"/>
            <a:r>
              <a:rPr lang="uk-UA" sz="2000" dirty="0">
                <a:solidFill>
                  <a:schemeClr val="tx1"/>
                </a:solidFill>
              </a:rPr>
              <a:t>На підставі результатів випробувань визначається марка бітумного в'яжучого. Вона повинна відповідати температурним умовам у зоні експлуатації дороги та підбиратися на підставі розрахунків максимального та мінімального температурного кордону.</a:t>
            </a:r>
          </a:p>
          <a:p>
            <a:pPr indent="457200" algn="just"/>
            <a:endParaRPr lang="uk-UA" sz="2000" dirty="0">
              <a:solidFill>
                <a:schemeClr val="tx1"/>
              </a:solidFill>
            </a:endParaRPr>
          </a:p>
          <a:p>
            <a:pPr indent="457200" algn="just"/>
            <a:r>
              <a:rPr lang="uk-UA" sz="2000" dirty="0">
                <a:solidFill>
                  <a:schemeClr val="tx1"/>
                </a:solidFill>
              </a:rPr>
              <a:t>Також в'яжучі підбираються в залежності від інтенсивності руху, одна марка застосовується для доріг з низькою інтенсивністю руху, інша для доріг з високим трафіком. Випробування проводяться з розрахунку всього терміну служби покриття з урахуванням того, що в'яжуче старіє і щорічно змінює свої властивості. Класифікація</a:t>
            </a:r>
            <a:r>
              <a:rPr lang="ru-RU" sz="2000" dirty="0">
                <a:solidFill>
                  <a:schemeClr val="tx1"/>
                </a:solidFill>
              </a:rPr>
              <a:t> </a:t>
            </a:r>
            <a:r>
              <a:rPr lang="en-US" sz="2000" dirty="0">
                <a:solidFill>
                  <a:schemeClr val="tx1"/>
                </a:solidFill>
              </a:rPr>
              <a:t>PG </a:t>
            </a:r>
            <a:r>
              <a:rPr lang="uk-UA" sz="2000" dirty="0">
                <a:solidFill>
                  <a:schemeClr val="tx1"/>
                </a:solidFill>
              </a:rPr>
              <a:t>дозволяє підібрати саме той бітум, який потрібний для конкретної ділянки дороги.</a:t>
            </a:r>
          </a:p>
          <a:p>
            <a:pPr indent="457200" algn="just"/>
            <a:endParaRPr lang="ru-RU" sz="2000" dirty="0">
              <a:solidFill>
                <a:schemeClr val="tx1"/>
              </a:solidFill>
            </a:endParaRPr>
          </a:p>
        </p:txBody>
      </p:sp>
    </p:spTree>
    <p:extLst>
      <p:ext uri="{BB962C8B-B14F-4D97-AF65-F5344CB8AC3E}">
        <p14:creationId xmlns:p14="http://schemas.microsoft.com/office/powerpoint/2010/main" val="23945402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a:extLst>
              <a:ext uri="{FF2B5EF4-FFF2-40B4-BE49-F238E27FC236}">
                <a16:creationId xmlns:a16="http://schemas.microsoft.com/office/drawing/2014/main" id="{9C27711A-B7EB-4E32-8EBE-5521E08FDCFD}"/>
              </a:ext>
            </a:extLst>
          </p:cNvPr>
          <p:cNvSpPr>
            <a:spLocks noGrp="1"/>
          </p:cNvSpPr>
          <p:nvPr>
            <p:ph type="subTitle" idx="1"/>
          </p:nvPr>
        </p:nvSpPr>
        <p:spPr>
          <a:xfrm>
            <a:off x="154745" y="253217"/>
            <a:ext cx="11873132" cy="6752494"/>
          </a:xfrm>
        </p:spPr>
        <p:txBody>
          <a:bodyPr>
            <a:normAutofit/>
          </a:bodyPr>
          <a:lstStyle/>
          <a:p>
            <a:pPr indent="457200" algn="just"/>
            <a:r>
              <a:rPr lang="uk-UA" sz="2000" dirty="0">
                <a:solidFill>
                  <a:schemeClr val="tx1"/>
                </a:solidFill>
              </a:rPr>
              <a:t>Після випробувань в'яжучого фахівці вибирають великий щебінь, який використовуватиметься при виготовленні суміші. Великих фракцій у </a:t>
            </a:r>
            <a:r>
              <a:rPr lang="uk-UA" sz="2000" dirty="0" err="1">
                <a:solidFill>
                  <a:schemeClr val="tx1"/>
                </a:solidFill>
              </a:rPr>
              <a:t>Суперпейві</a:t>
            </a:r>
            <a:r>
              <a:rPr lang="uk-UA" sz="2000" dirty="0">
                <a:solidFill>
                  <a:schemeClr val="tx1"/>
                </a:solidFill>
              </a:rPr>
              <a:t> потрібно значно менше, ніж у поточних стандартах. Вибираючи дрібні заповнювачі, спочатку потрібно визначити в ньому порожнечі, треба звернути увагу на те, щоб порожнеча між зернами мала мінімальну кількість.</a:t>
            </a:r>
          </a:p>
          <a:p>
            <a:pPr indent="457200" algn="just"/>
            <a:r>
              <a:rPr lang="uk-UA" sz="2000" dirty="0">
                <a:solidFill>
                  <a:schemeClr val="tx1"/>
                </a:solidFill>
              </a:rPr>
              <a:t>Піски з відсіву дроблення не завжди відповідають цьому показнику, тому що в них досить багато пилу. Тому потрібно ретельніше підходити до відбору матеріалу, що застосовується для асфальтобетону за методологією </a:t>
            </a:r>
            <a:r>
              <a:rPr lang="uk-UA" sz="2000" dirty="0" err="1">
                <a:solidFill>
                  <a:schemeClr val="tx1"/>
                </a:solidFill>
              </a:rPr>
              <a:t>Суперпейв</a:t>
            </a:r>
            <a:r>
              <a:rPr lang="uk-UA" sz="2000" dirty="0">
                <a:solidFill>
                  <a:schemeClr val="tx1"/>
                </a:solidFill>
              </a:rPr>
              <a:t>. Після цього триває підготовка мінеральної частини. Потім визначається фракція великого та дрібного заповнювача, а також щільність мінерального порошку. Отже, визначається склад сумішей </a:t>
            </a:r>
            <a:r>
              <a:rPr lang="uk-UA" sz="2000" dirty="0" err="1">
                <a:solidFill>
                  <a:schemeClr val="tx1"/>
                </a:solidFill>
              </a:rPr>
              <a:t>Суперпейв</a:t>
            </a:r>
            <a:r>
              <a:rPr lang="ru-RU" sz="2000" dirty="0">
                <a:solidFill>
                  <a:schemeClr val="tx1"/>
                </a:solidFill>
              </a:rPr>
              <a:t>.  </a:t>
            </a:r>
          </a:p>
          <a:p>
            <a:pPr indent="457200" algn="just"/>
            <a:r>
              <a:rPr lang="uk-UA" sz="2000" dirty="0">
                <a:solidFill>
                  <a:schemeClr val="tx1"/>
                </a:solidFill>
              </a:rPr>
              <a:t>Ще одна особливість методології - вона дозволяє підібрати склад суміші використовуючи локальні матеріали, а також матеріал із старих асфальтобетонних покриттів (РАП). Лабораторний метод ущільнення за допомогою обертального ущільнювача (</a:t>
            </a:r>
            <a:r>
              <a:rPr lang="uk-UA" sz="2000" dirty="0" err="1">
                <a:solidFill>
                  <a:schemeClr val="tx1"/>
                </a:solidFill>
              </a:rPr>
              <a:t>гіратор</a:t>
            </a:r>
            <a:r>
              <a:rPr lang="uk-UA" sz="2000" dirty="0">
                <a:solidFill>
                  <a:schemeClr val="tx1"/>
                </a:solidFill>
              </a:rPr>
              <a:t>) імітує точну оцінку транспортного навантаження, яке витримує мінеральний склад асфальтобетону за розрахунковий період експлуатації. Кількість оборотів у ньому вибирається залежно від інтенсивності руху по дорозі.</a:t>
            </a:r>
          </a:p>
          <a:p>
            <a:pPr indent="457200" algn="just"/>
            <a:r>
              <a:rPr lang="uk-UA" sz="2000" dirty="0">
                <a:solidFill>
                  <a:schemeClr val="tx1"/>
                </a:solidFill>
              </a:rPr>
              <a:t>А власне укладання асфальтобетону відбувається з чергуванням циклів навантаження: спочатку суміш ущільнює легку ковзанку, за нею — середню, на фініші — важку. Саме такий режим ущільнення можна отримати в лабораторних умовах, застосовуючи методологію </a:t>
            </a:r>
            <a:r>
              <a:rPr lang="uk-UA" sz="2000" dirty="0" err="1">
                <a:solidFill>
                  <a:schemeClr val="tx1"/>
                </a:solidFill>
              </a:rPr>
              <a:t>Суперпейв</a:t>
            </a:r>
            <a:r>
              <a:rPr lang="uk-UA" sz="2000" dirty="0">
                <a:solidFill>
                  <a:schemeClr val="tx1"/>
                </a:solidFill>
              </a:rPr>
              <a:t>.</a:t>
            </a:r>
            <a:endParaRPr lang="ru-RU" sz="2000" dirty="0">
              <a:solidFill>
                <a:schemeClr val="tx1"/>
              </a:solidFill>
            </a:endParaRPr>
          </a:p>
          <a:p>
            <a:pPr indent="457200" algn="just"/>
            <a:endParaRPr lang="ru-RU" sz="2000" dirty="0">
              <a:solidFill>
                <a:schemeClr val="tx1"/>
              </a:solidFill>
            </a:endParaRPr>
          </a:p>
        </p:txBody>
      </p:sp>
    </p:spTree>
    <p:extLst>
      <p:ext uri="{BB962C8B-B14F-4D97-AF65-F5344CB8AC3E}">
        <p14:creationId xmlns:p14="http://schemas.microsoft.com/office/powerpoint/2010/main" val="1818858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a:extLst>
              <a:ext uri="{FF2B5EF4-FFF2-40B4-BE49-F238E27FC236}">
                <a16:creationId xmlns:a16="http://schemas.microsoft.com/office/drawing/2014/main" id="{9C27711A-B7EB-4E32-8EBE-5521E08FDCFD}"/>
              </a:ext>
            </a:extLst>
          </p:cNvPr>
          <p:cNvSpPr>
            <a:spLocks noGrp="1"/>
          </p:cNvSpPr>
          <p:nvPr>
            <p:ph type="subTitle" idx="1"/>
          </p:nvPr>
        </p:nvSpPr>
        <p:spPr>
          <a:xfrm>
            <a:off x="154745" y="253217"/>
            <a:ext cx="11873132" cy="6457071"/>
          </a:xfrm>
        </p:spPr>
        <p:txBody>
          <a:bodyPr>
            <a:normAutofit/>
          </a:bodyPr>
          <a:lstStyle/>
          <a:p>
            <a:pPr algn="ctr"/>
            <a:r>
              <a:rPr lang="uk-UA" sz="2000" b="1" u="sng" dirty="0">
                <a:solidFill>
                  <a:schemeClr val="tx1"/>
                </a:solidFill>
              </a:rPr>
              <a:t>Виробництво та укладання інноваційних матеріалів на основі </a:t>
            </a:r>
            <a:r>
              <a:rPr lang="uk-UA" sz="2000" b="1" u="sng" dirty="0" err="1">
                <a:solidFill>
                  <a:schemeClr val="tx1"/>
                </a:solidFill>
              </a:rPr>
              <a:t>полімерно</a:t>
            </a:r>
            <a:r>
              <a:rPr lang="uk-UA" sz="2000" b="1" u="sng" dirty="0">
                <a:solidFill>
                  <a:schemeClr val="tx1"/>
                </a:solidFill>
              </a:rPr>
              <a:t>-бітумних в'яжучих та кольорових асфальтобетонів</a:t>
            </a:r>
          </a:p>
          <a:p>
            <a:pPr algn="just"/>
            <a:r>
              <a:rPr lang="uk-UA" sz="2000" dirty="0">
                <a:solidFill>
                  <a:schemeClr val="tx1"/>
                </a:solidFill>
              </a:rPr>
              <a:t>Для підвищення надійності та довговічності роботи покриттів нині рекомендується використовувати бітуми, модифіковані полімерами. Широке використання модифікованих бітумів замість звичайних пояснюється поліпшеними властивостями. Полімерні бітуми мають великий діапазон робочих температур (різниця між температурою розм'якшення та температурою крихкості) - до 100°С (звичайні бітуми до 60°С).</a:t>
            </a:r>
          </a:p>
          <a:p>
            <a:pPr algn="just"/>
            <a:r>
              <a:rPr lang="uk-UA" sz="2000" dirty="0">
                <a:solidFill>
                  <a:schemeClr val="tx1"/>
                </a:solidFill>
              </a:rPr>
              <a:t>                                                                                                    Полімерна добавка </a:t>
            </a:r>
            <a:r>
              <a:rPr lang="en-US" sz="2000" dirty="0">
                <a:solidFill>
                  <a:schemeClr val="tx1"/>
                </a:solidFill>
              </a:rPr>
              <a:t>SBS</a:t>
            </a:r>
            <a:endParaRPr lang="uk-UA" sz="2000" dirty="0">
              <a:solidFill>
                <a:schemeClr val="tx1"/>
              </a:solidFill>
            </a:endParaRPr>
          </a:p>
          <a:p>
            <a:pPr algn="just"/>
            <a:endParaRPr lang="uk-UA" sz="2000" dirty="0">
              <a:solidFill>
                <a:schemeClr val="tx1"/>
              </a:solidFill>
            </a:endParaRPr>
          </a:p>
        </p:txBody>
      </p:sp>
      <p:pic>
        <p:nvPicPr>
          <p:cNvPr id="4" name="Рисунок 3" descr="D:\download\сбс\30242_original.jpg">
            <a:extLst>
              <a:ext uri="{FF2B5EF4-FFF2-40B4-BE49-F238E27FC236}">
                <a16:creationId xmlns:a16="http://schemas.microsoft.com/office/drawing/2014/main" id="{7CC005D7-2726-4510-9D57-1E474BB300C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09490" y="2785404"/>
            <a:ext cx="6722716" cy="3713228"/>
          </a:xfrm>
          <a:prstGeom prst="rect">
            <a:avLst/>
          </a:prstGeom>
          <a:noFill/>
          <a:ln>
            <a:noFill/>
          </a:ln>
        </p:spPr>
      </p:pic>
    </p:spTree>
    <p:extLst>
      <p:ext uri="{BB962C8B-B14F-4D97-AF65-F5344CB8AC3E}">
        <p14:creationId xmlns:p14="http://schemas.microsoft.com/office/powerpoint/2010/main" val="26538382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a:extLst>
              <a:ext uri="{FF2B5EF4-FFF2-40B4-BE49-F238E27FC236}">
                <a16:creationId xmlns:a16="http://schemas.microsoft.com/office/drawing/2014/main" id="{9C27711A-B7EB-4E32-8EBE-5521E08FDCFD}"/>
              </a:ext>
            </a:extLst>
          </p:cNvPr>
          <p:cNvSpPr>
            <a:spLocks noGrp="1"/>
          </p:cNvSpPr>
          <p:nvPr>
            <p:ph type="subTitle" idx="1"/>
          </p:nvPr>
        </p:nvSpPr>
        <p:spPr>
          <a:xfrm>
            <a:off x="154745" y="253217"/>
            <a:ext cx="11873132" cy="6457071"/>
          </a:xfrm>
        </p:spPr>
        <p:txBody>
          <a:bodyPr>
            <a:normAutofit/>
          </a:bodyPr>
          <a:lstStyle/>
          <a:p>
            <a:pPr indent="457200" algn="just"/>
            <a:r>
              <a:rPr lang="uk-UA" sz="2000" dirty="0">
                <a:solidFill>
                  <a:schemeClr val="tx1"/>
                </a:solidFill>
              </a:rPr>
              <a:t>Основна мета введення полімеру в бітум – зниження температурної чутливості в'яжучого, тобто. збільшення його жорсткості влітку та зменшення взимку. Не менш важливо, що при введенні полімеру в бітум в'яжуче набуває еластичність - здатність до відновлення початкових розмірів та форми після зняття навантаження. Якщо цієї мети досягнуто, то </a:t>
            </a:r>
            <a:r>
              <a:rPr lang="uk-UA" sz="2000" dirty="0" err="1">
                <a:solidFill>
                  <a:schemeClr val="tx1"/>
                </a:solidFill>
              </a:rPr>
              <a:t>дорожньо</a:t>
            </a:r>
            <a:r>
              <a:rPr lang="uk-UA" sz="2000" dirty="0">
                <a:solidFill>
                  <a:schemeClr val="tx1"/>
                </a:solidFill>
              </a:rPr>
              <a:t>-будівельний матеріал на основі ПБВ матиме підвищену стійкість проти утворення залишкових деформацій (колії) влітку, поперечних температурних тріщин взимку та втомної тріщиностійкості (витривалості) при повторному вигині.</a:t>
            </a:r>
          </a:p>
          <a:p>
            <a:pPr indent="457200" algn="just"/>
            <a:r>
              <a:rPr lang="uk-UA" sz="2000" dirty="0">
                <a:solidFill>
                  <a:schemeClr val="tx1"/>
                </a:solidFill>
              </a:rPr>
              <a:t>- застосування ПБВ або полімерних модифікаторів у складі щебенево-мастичних асфальтобетонних сумішей, які застосовуються при влаштуванні верхніх шарів покриття, дозволяє зменшити глибину колії в середньому в 1,5-1,6 рази в порівнянні з асфальтобетоном на рядовому бітумі (без ПБВ);</a:t>
            </a:r>
          </a:p>
          <a:p>
            <a:pPr indent="457200" algn="just"/>
            <a:r>
              <a:rPr lang="uk-UA" sz="2000" dirty="0">
                <a:solidFill>
                  <a:schemeClr val="tx1"/>
                </a:solidFill>
              </a:rPr>
              <a:t>- у разі застосування полімерних модифікаторів у складі асфальтобетонів типу А їх вплив на </a:t>
            </a:r>
            <a:r>
              <a:rPr lang="uk-UA" sz="2000" dirty="0" err="1">
                <a:solidFill>
                  <a:schemeClr val="tx1"/>
                </a:solidFill>
              </a:rPr>
              <a:t>коліїстійкість</a:t>
            </a:r>
            <a:r>
              <a:rPr lang="uk-UA" sz="2000" dirty="0">
                <a:solidFill>
                  <a:schemeClr val="tx1"/>
                </a:solidFill>
              </a:rPr>
              <a:t> ще більш помітно – величина залишкових деформацій зменшується, у деяких випадках, у 2,5 рази;</a:t>
            </a:r>
          </a:p>
          <a:p>
            <a:pPr indent="457200" algn="just"/>
            <a:r>
              <a:rPr lang="uk-UA" sz="2000" dirty="0">
                <a:solidFill>
                  <a:schemeClr val="tx1"/>
                </a:solidFill>
              </a:rPr>
              <a:t>- крім усього іншого, застосування ПБВ або полімерних добавок в асфальтобетонних шарах дорожніх конструкцій, дозволяє збільшити інтервал їх працездатності, за рахунок підвищення </a:t>
            </a:r>
            <a:r>
              <a:rPr lang="uk-UA" sz="2000" dirty="0" err="1">
                <a:solidFill>
                  <a:schemeClr val="tx1"/>
                </a:solidFill>
              </a:rPr>
              <a:t>деформативної</a:t>
            </a:r>
            <a:r>
              <a:rPr lang="uk-UA" sz="2000" dirty="0">
                <a:solidFill>
                  <a:schemeClr val="tx1"/>
                </a:solidFill>
              </a:rPr>
              <a:t> жорсткості влітку і витривалості втоми при негативних температурах.</a:t>
            </a:r>
          </a:p>
        </p:txBody>
      </p:sp>
    </p:spTree>
    <p:extLst>
      <p:ext uri="{BB962C8B-B14F-4D97-AF65-F5344CB8AC3E}">
        <p14:creationId xmlns:p14="http://schemas.microsoft.com/office/powerpoint/2010/main" val="38766814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a:extLst>
              <a:ext uri="{FF2B5EF4-FFF2-40B4-BE49-F238E27FC236}">
                <a16:creationId xmlns:a16="http://schemas.microsoft.com/office/drawing/2014/main" id="{9C27711A-B7EB-4E32-8EBE-5521E08FDCFD}"/>
              </a:ext>
            </a:extLst>
          </p:cNvPr>
          <p:cNvSpPr>
            <a:spLocks noGrp="1"/>
          </p:cNvSpPr>
          <p:nvPr>
            <p:ph type="subTitle" idx="1"/>
          </p:nvPr>
        </p:nvSpPr>
        <p:spPr>
          <a:xfrm>
            <a:off x="154745" y="253217"/>
            <a:ext cx="11873132" cy="6457071"/>
          </a:xfrm>
        </p:spPr>
        <p:txBody>
          <a:bodyPr>
            <a:normAutofit/>
          </a:bodyPr>
          <a:lstStyle/>
          <a:p>
            <a:pPr algn="just"/>
            <a:endParaRPr lang="ru-RU" sz="2000" dirty="0">
              <a:solidFill>
                <a:schemeClr val="tx1"/>
              </a:solidFill>
            </a:endParaRPr>
          </a:p>
          <a:p>
            <a:pPr indent="457200" algn="just"/>
            <a:endParaRPr lang="ru-RU" sz="2000" dirty="0">
              <a:solidFill>
                <a:schemeClr val="tx1"/>
              </a:solidFill>
            </a:endParaRPr>
          </a:p>
        </p:txBody>
      </p:sp>
      <p:pic>
        <p:nvPicPr>
          <p:cNvPr id="4" name="Рисунок 3" descr="D:\доки\doc\photo\италия 2013\DCIM\102_PANA\P1020222.JPG">
            <a:extLst>
              <a:ext uri="{FF2B5EF4-FFF2-40B4-BE49-F238E27FC236}">
                <a16:creationId xmlns:a16="http://schemas.microsoft.com/office/drawing/2014/main" id="{EA2DF79E-123F-4CBD-B25F-02D818D2BFC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4123" y="0"/>
            <a:ext cx="7920880" cy="5112568"/>
          </a:xfrm>
          <a:prstGeom prst="rect">
            <a:avLst/>
          </a:prstGeom>
          <a:noFill/>
          <a:ln>
            <a:noFill/>
          </a:ln>
        </p:spPr>
      </p:pic>
      <p:sp>
        <p:nvSpPr>
          <p:cNvPr id="2" name="Прямоугольник 1">
            <a:extLst>
              <a:ext uri="{FF2B5EF4-FFF2-40B4-BE49-F238E27FC236}">
                <a16:creationId xmlns:a16="http://schemas.microsoft.com/office/drawing/2014/main" id="{DB11C3E6-1657-4835-A4D1-2E6DD20DCEAB}"/>
              </a:ext>
            </a:extLst>
          </p:cNvPr>
          <p:cNvSpPr/>
          <p:nvPr/>
        </p:nvSpPr>
        <p:spPr>
          <a:xfrm>
            <a:off x="2378065" y="5365785"/>
            <a:ext cx="3042243" cy="369332"/>
          </a:xfrm>
          <a:prstGeom prst="rect">
            <a:avLst/>
          </a:prstGeom>
        </p:spPr>
        <p:txBody>
          <a:bodyPr wrap="none">
            <a:spAutoFit/>
          </a:bodyPr>
          <a:lstStyle/>
          <a:p>
            <a:r>
              <a:rPr lang="ru-RU" b="1" dirty="0" err="1">
                <a:latin typeface="Times New Roman"/>
                <a:ea typeface="Times New Roman"/>
              </a:rPr>
              <a:t>Кольоровий</a:t>
            </a:r>
            <a:r>
              <a:rPr lang="ru-RU" b="1" dirty="0">
                <a:latin typeface="Times New Roman"/>
                <a:ea typeface="Times New Roman"/>
              </a:rPr>
              <a:t> асфальтобетон</a:t>
            </a:r>
            <a:endParaRPr lang="ru-RU" dirty="0"/>
          </a:p>
        </p:txBody>
      </p:sp>
    </p:spTree>
    <p:extLst>
      <p:ext uri="{BB962C8B-B14F-4D97-AF65-F5344CB8AC3E}">
        <p14:creationId xmlns:p14="http://schemas.microsoft.com/office/powerpoint/2010/main" val="10096066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a:extLst>
              <a:ext uri="{FF2B5EF4-FFF2-40B4-BE49-F238E27FC236}">
                <a16:creationId xmlns:a16="http://schemas.microsoft.com/office/drawing/2014/main" id="{9C27711A-B7EB-4E32-8EBE-5521E08FDCFD}"/>
              </a:ext>
            </a:extLst>
          </p:cNvPr>
          <p:cNvSpPr>
            <a:spLocks noGrp="1"/>
          </p:cNvSpPr>
          <p:nvPr>
            <p:ph type="subTitle" idx="1"/>
          </p:nvPr>
        </p:nvSpPr>
        <p:spPr>
          <a:xfrm>
            <a:off x="154745" y="253217"/>
            <a:ext cx="11873132" cy="6457071"/>
          </a:xfrm>
        </p:spPr>
        <p:txBody>
          <a:bodyPr>
            <a:normAutofit/>
          </a:bodyPr>
          <a:lstStyle/>
          <a:p>
            <a:pPr indent="457200" algn="ctr"/>
            <a:r>
              <a:rPr lang="uk-UA" sz="2000" dirty="0">
                <a:solidFill>
                  <a:schemeClr val="tx1"/>
                </a:solidFill>
              </a:rPr>
              <a:t>ВИКОРИСТАННЯ  ГЕОТЕКСТИЛЮ</a:t>
            </a:r>
          </a:p>
          <a:p>
            <a:pPr indent="457200" algn="just"/>
            <a:endParaRPr lang="uk-UA" sz="2000" dirty="0">
              <a:solidFill>
                <a:schemeClr val="tx1"/>
              </a:solidFill>
            </a:endParaRPr>
          </a:p>
          <a:p>
            <a:pPr indent="457200" algn="just"/>
            <a:r>
              <a:rPr lang="ru-RU" sz="2000" dirty="0">
                <a:solidFill>
                  <a:schemeClr val="tx1"/>
                </a:solidFill>
              </a:rPr>
              <a:t>                                                                              </a:t>
            </a:r>
          </a:p>
          <a:p>
            <a:pPr indent="457200" algn="just"/>
            <a:endParaRPr lang="ru-RU" sz="2000" dirty="0">
              <a:solidFill>
                <a:schemeClr val="tx1"/>
              </a:solidFill>
            </a:endParaRPr>
          </a:p>
          <a:p>
            <a:pPr indent="457200" algn="just"/>
            <a:endParaRPr lang="ru-RU" sz="2000" dirty="0">
              <a:solidFill>
                <a:schemeClr val="tx1"/>
              </a:solidFill>
            </a:endParaRPr>
          </a:p>
          <a:p>
            <a:pPr indent="457200" algn="just"/>
            <a:endParaRPr lang="ru-RU" sz="2000" dirty="0">
              <a:solidFill>
                <a:schemeClr val="tx1"/>
              </a:solidFill>
            </a:endParaRPr>
          </a:p>
          <a:p>
            <a:pPr indent="457200" algn="just"/>
            <a:endParaRPr lang="ru-RU" sz="2000" dirty="0">
              <a:solidFill>
                <a:schemeClr val="tx1"/>
              </a:solidFill>
            </a:endParaRPr>
          </a:p>
          <a:p>
            <a:pPr indent="457200" algn="just"/>
            <a:endParaRPr lang="ru-RU" sz="2000" dirty="0">
              <a:solidFill>
                <a:schemeClr val="tx1"/>
              </a:solidFill>
            </a:endParaRPr>
          </a:p>
          <a:p>
            <a:pPr indent="457200" algn="just"/>
            <a:r>
              <a:rPr lang="uk-UA" sz="2000" dirty="0">
                <a:solidFill>
                  <a:schemeClr val="tx1"/>
                </a:solidFill>
              </a:rPr>
              <a:t>Вже давно проведені дослідження, що доводять, що введення </a:t>
            </a:r>
            <a:r>
              <a:rPr lang="en-US" sz="2000" dirty="0">
                <a:solidFill>
                  <a:schemeClr val="tx1"/>
                </a:solidFill>
              </a:rPr>
              <a:t>SBS-</a:t>
            </a:r>
            <a:r>
              <a:rPr lang="uk-UA" sz="2000" dirty="0">
                <a:solidFill>
                  <a:schemeClr val="tx1"/>
                </a:solidFill>
              </a:rPr>
              <a:t>полімерів у дорожній бітум, а також використання </a:t>
            </a:r>
            <a:r>
              <a:rPr lang="uk-UA" sz="2000" dirty="0" err="1">
                <a:solidFill>
                  <a:schemeClr val="tx1"/>
                </a:solidFill>
              </a:rPr>
              <a:t>геополотна</a:t>
            </a:r>
            <a:r>
              <a:rPr lang="uk-UA" sz="2000" dirty="0">
                <a:solidFill>
                  <a:schemeClr val="tx1"/>
                </a:solidFill>
              </a:rPr>
              <a:t> та </a:t>
            </a:r>
            <a:r>
              <a:rPr lang="uk-UA" sz="2000" dirty="0" err="1">
                <a:solidFill>
                  <a:schemeClr val="tx1"/>
                </a:solidFill>
              </a:rPr>
              <a:t>геосинтетики</a:t>
            </a:r>
            <a:r>
              <a:rPr lang="uk-UA" sz="2000" dirty="0">
                <a:solidFill>
                  <a:schemeClr val="tx1"/>
                </a:solidFill>
              </a:rPr>
              <a:t> за інших рівних умов збільшує міжремонтні терміни експлуатації верхнього шару автошляхів</a:t>
            </a:r>
            <a:r>
              <a:rPr lang="ru-RU" sz="2000" dirty="0">
                <a:solidFill>
                  <a:schemeClr val="tx1"/>
                </a:solidFill>
              </a:rPr>
              <a:t> з 3-5 до 10-15 </a:t>
            </a:r>
            <a:r>
              <a:rPr lang="uk-UA" sz="2000" dirty="0">
                <a:solidFill>
                  <a:schemeClr val="tx1"/>
                </a:solidFill>
              </a:rPr>
              <a:t>років. При цьому на кінцевій вартості доріг це відбивається подорожчанням лише</a:t>
            </a:r>
            <a:r>
              <a:rPr lang="ru-RU" sz="2000" dirty="0">
                <a:solidFill>
                  <a:schemeClr val="tx1"/>
                </a:solidFill>
              </a:rPr>
              <a:t> на 1—2%.</a:t>
            </a:r>
          </a:p>
        </p:txBody>
      </p:sp>
      <p:grpSp>
        <p:nvGrpSpPr>
          <p:cNvPr id="5" name="Group 17">
            <a:extLst>
              <a:ext uri="{FF2B5EF4-FFF2-40B4-BE49-F238E27FC236}">
                <a16:creationId xmlns:a16="http://schemas.microsoft.com/office/drawing/2014/main" id="{971314B3-F66F-49A7-B94B-F8DCDBB0EC4F}"/>
              </a:ext>
            </a:extLst>
          </p:cNvPr>
          <p:cNvGrpSpPr>
            <a:grpSpLocks/>
          </p:cNvGrpSpPr>
          <p:nvPr/>
        </p:nvGrpSpPr>
        <p:grpSpPr bwMode="auto">
          <a:xfrm>
            <a:off x="107950" y="4673600"/>
            <a:ext cx="8473017" cy="1646238"/>
            <a:chOff x="68" y="1616"/>
            <a:chExt cx="4003" cy="1037"/>
          </a:xfrm>
        </p:grpSpPr>
        <p:sp>
          <p:nvSpPr>
            <p:cNvPr id="6" name="TitelPlaz">
              <a:extLst>
                <a:ext uri="{FF2B5EF4-FFF2-40B4-BE49-F238E27FC236}">
                  <a16:creationId xmlns:a16="http://schemas.microsoft.com/office/drawing/2014/main" id="{0E315060-708C-4ED1-84E5-FA3E175927A9}"/>
                </a:ext>
              </a:extLst>
            </p:cNvPr>
            <p:cNvSpPr>
              <a:spLocks noChangeArrowheads="1"/>
            </p:cNvSpPr>
            <p:nvPr/>
          </p:nvSpPr>
          <p:spPr bwMode="auto">
            <a:xfrm>
              <a:off x="68" y="1616"/>
              <a:ext cx="3854" cy="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lnSpc>
                  <a:spcPct val="110000"/>
                </a:lnSpc>
                <a:spcBef>
                  <a:spcPct val="0"/>
                </a:spcBef>
              </a:pPr>
              <a:r>
                <a:rPr lang="en-US" altLang="ru-RU" sz="3000" dirty="0">
                  <a:solidFill>
                    <a:schemeClr val="bg1"/>
                  </a:solidFill>
                </a:rPr>
                <a:t>ELASTOPAVE</a:t>
              </a:r>
              <a:r>
                <a:rPr lang="en-US" altLang="ru-RU" baseline="100000" dirty="0">
                  <a:solidFill>
                    <a:schemeClr val="bg1"/>
                  </a:solidFill>
                  <a:effectLst>
                    <a:outerShdw blurRad="38100" dist="38100" dir="2700000" algn="tl">
                      <a:srgbClr val="C0C0C0"/>
                    </a:outerShdw>
                  </a:effectLst>
                </a:rPr>
                <a:t>™</a:t>
              </a:r>
            </a:p>
          </p:txBody>
        </p:sp>
        <p:sp>
          <p:nvSpPr>
            <p:cNvPr id="7" name="TextPlaz">
              <a:extLst>
                <a:ext uri="{FF2B5EF4-FFF2-40B4-BE49-F238E27FC236}">
                  <a16:creationId xmlns:a16="http://schemas.microsoft.com/office/drawing/2014/main" id="{5D58ECAD-99B9-4DE5-A7FF-BF18EE607267}"/>
                </a:ext>
              </a:extLst>
            </p:cNvPr>
            <p:cNvSpPr>
              <a:spLocks noChangeArrowheads="1"/>
            </p:cNvSpPr>
            <p:nvPr/>
          </p:nvSpPr>
          <p:spPr bwMode="auto">
            <a:xfrm>
              <a:off x="68" y="2387"/>
              <a:ext cx="4003"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5000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5000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5000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5000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lnSpc>
                  <a:spcPct val="110000"/>
                </a:lnSpc>
                <a:spcBef>
                  <a:spcPct val="0"/>
                </a:spcBef>
                <a:buClr>
                  <a:srgbClr val="666666"/>
                </a:buClr>
                <a:buFont typeface="Wingdings" panose="05000000000000000000" pitchFamily="2" charset="2"/>
                <a:buNone/>
              </a:pPr>
              <a:r>
                <a:rPr lang="ru-RU" altLang="ru-RU" b="0">
                  <a:solidFill>
                    <a:schemeClr val="bg1"/>
                  </a:solidFill>
                </a:rPr>
                <a:t>ИННОВАЦИОННЫЕ ДОРОЖНЫЕ ПОКРЫТИЯ</a:t>
              </a:r>
              <a:r>
                <a:rPr lang="en-US" altLang="ru-RU" b="0">
                  <a:solidFill>
                    <a:schemeClr val="bg1"/>
                  </a:solidFill>
                </a:rPr>
                <a:t> </a:t>
              </a:r>
            </a:p>
          </p:txBody>
        </p:sp>
      </p:grpSp>
      <p:pic>
        <p:nvPicPr>
          <p:cNvPr id="11" name="Picture 6" descr="doroga1">
            <a:extLst>
              <a:ext uri="{FF2B5EF4-FFF2-40B4-BE49-F238E27FC236}">
                <a16:creationId xmlns:a16="http://schemas.microsoft.com/office/drawing/2014/main" id="{B3DA8A00-5E0F-4A11-8753-F4E461A15D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911" y="919163"/>
            <a:ext cx="5486400" cy="2509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608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a:extLst>
              <a:ext uri="{FF2B5EF4-FFF2-40B4-BE49-F238E27FC236}">
                <a16:creationId xmlns:a16="http://schemas.microsoft.com/office/drawing/2014/main" id="{9C27711A-B7EB-4E32-8EBE-5521E08FDCFD}"/>
              </a:ext>
            </a:extLst>
          </p:cNvPr>
          <p:cNvSpPr>
            <a:spLocks noGrp="1"/>
          </p:cNvSpPr>
          <p:nvPr>
            <p:ph type="subTitle" idx="1"/>
          </p:nvPr>
        </p:nvSpPr>
        <p:spPr>
          <a:xfrm>
            <a:off x="154745" y="253217"/>
            <a:ext cx="11873132" cy="6604783"/>
          </a:xfrm>
        </p:spPr>
        <p:txBody>
          <a:bodyPr>
            <a:normAutofit/>
          </a:bodyPr>
          <a:lstStyle/>
          <a:p>
            <a:pPr algn="just"/>
            <a:endParaRPr lang="ru-RU" sz="2000" dirty="0">
              <a:solidFill>
                <a:schemeClr val="tx1"/>
              </a:solidFill>
            </a:endParaRPr>
          </a:p>
          <a:p>
            <a:pPr indent="457200" algn="just"/>
            <a:endParaRPr lang="ru-RU" sz="2000" dirty="0">
              <a:solidFill>
                <a:schemeClr val="tx1"/>
              </a:solidFill>
            </a:endParaRPr>
          </a:p>
          <a:p>
            <a:pPr indent="457200" algn="just"/>
            <a:endParaRPr lang="ru-RU" sz="2000" dirty="0">
              <a:solidFill>
                <a:schemeClr val="tx1"/>
              </a:solidFill>
            </a:endParaRPr>
          </a:p>
          <a:p>
            <a:pPr indent="457200" algn="just"/>
            <a:r>
              <a:rPr lang="uk-UA" sz="2000" b="1" dirty="0">
                <a:solidFill>
                  <a:schemeClr val="tx1"/>
                </a:solidFill>
                <a:latin typeface="Linux Libertine"/>
              </a:rPr>
              <a:t>Асфальтобетонна суміш</a:t>
            </a:r>
          </a:p>
          <a:p>
            <a:pPr indent="457200" algn="just"/>
            <a:endParaRPr lang="uk-UA" sz="2000" dirty="0">
              <a:solidFill>
                <a:schemeClr val="tx1"/>
              </a:solidFill>
            </a:endParaRPr>
          </a:p>
          <a:p>
            <a:pPr indent="457200" algn="just"/>
            <a:r>
              <a:rPr lang="uk-UA" sz="2000" dirty="0">
                <a:solidFill>
                  <a:schemeClr val="tx1"/>
                </a:solidFill>
              </a:rPr>
              <a:t>Суміш асфальтобетонна складається з оптимально підібраних:</a:t>
            </a:r>
          </a:p>
          <a:p>
            <a:pPr indent="457200" algn="just"/>
            <a:endParaRPr lang="uk-UA" sz="2000" dirty="0">
              <a:solidFill>
                <a:schemeClr val="tx1"/>
              </a:solidFill>
            </a:endParaRPr>
          </a:p>
          <a:p>
            <a:pPr indent="457200" algn="just"/>
            <a:r>
              <a:rPr lang="uk-UA" sz="2000" dirty="0">
                <a:solidFill>
                  <a:schemeClr val="tx1"/>
                </a:solidFill>
              </a:rPr>
              <a:t>мінеральних матеріалів: </a:t>
            </a:r>
            <a:r>
              <a:rPr lang="uk-UA" sz="2000" dirty="0" err="1">
                <a:solidFill>
                  <a:schemeClr val="tx1"/>
                </a:solidFill>
              </a:rPr>
              <a:t>щебеню</a:t>
            </a:r>
            <a:r>
              <a:rPr lang="uk-UA" sz="2000" dirty="0">
                <a:solidFill>
                  <a:schemeClr val="tx1"/>
                </a:solidFill>
              </a:rPr>
              <a:t> (або гравію), піску (природного або дробленого) з </a:t>
            </a:r>
            <a:r>
              <a:rPr lang="uk-UA" sz="2000" dirty="0" err="1">
                <a:solidFill>
                  <a:schemeClr val="tx1"/>
                </a:solidFill>
              </a:rPr>
              <a:t>тонкодисперсним</a:t>
            </a:r>
            <a:r>
              <a:rPr lang="uk-UA" sz="2000" dirty="0">
                <a:solidFill>
                  <a:schemeClr val="tx1"/>
                </a:solidFill>
              </a:rPr>
              <a:t> мінеральним порошком (або без нього);</a:t>
            </a:r>
          </a:p>
          <a:p>
            <a:pPr indent="457200" algn="just"/>
            <a:r>
              <a:rPr lang="uk-UA" sz="2000" dirty="0">
                <a:solidFill>
                  <a:schemeClr val="tx1"/>
                </a:solidFill>
              </a:rPr>
              <a:t>органічного в'яжучого матеріалу - бітуму (раніше також використовувався дьоготь, але був заборонений до застосування в межах міста, а пізніше і зовсім виключений з виробництва).</a:t>
            </a:r>
          </a:p>
        </p:txBody>
      </p:sp>
      <p:sp>
        <p:nvSpPr>
          <p:cNvPr id="2" name="Прямоугольник 1">
            <a:extLst>
              <a:ext uri="{FF2B5EF4-FFF2-40B4-BE49-F238E27FC236}">
                <a16:creationId xmlns:a16="http://schemas.microsoft.com/office/drawing/2014/main" id="{66144208-1013-456D-839C-3B9AEC0CB02F}"/>
              </a:ext>
            </a:extLst>
          </p:cNvPr>
          <p:cNvSpPr/>
          <p:nvPr/>
        </p:nvSpPr>
        <p:spPr>
          <a:xfrm>
            <a:off x="403274" y="253217"/>
            <a:ext cx="10935286" cy="1015663"/>
          </a:xfrm>
          <a:prstGeom prst="rect">
            <a:avLst/>
          </a:prstGeom>
        </p:spPr>
        <p:txBody>
          <a:bodyPr wrap="square">
            <a:spAutoFit/>
          </a:bodyPr>
          <a:lstStyle/>
          <a:p>
            <a:r>
              <a:rPr lang="uk-UA" sz="2000" dirty="0"/>
              <a:t>Асфальтобетон - штучний будівельний матеріал, отриманий в результаті ущільнення раціонально підібраної і спеціально приготовленої суміші (асфальтобетонної суміші) мінерального матеріалу (</a:t>
            </a:r>
            <a:r>
              <a:rPr lang="uk-UA" sz="2000" dirty="0" err="1"/>
              <a:t>щебеню</a:t>
            </a:r>
            <a:r>
              <a:rPr lang="uk-UA" sz="2000" dirty="0"/>
              <a:t>, піску, мінерального порошку) і бітуму.</a:t>
            </a:r>
          </a:p>
        </p:txBody>
      </p:sp>
      <p:pic>
        <p:nvPicPr>
          <p:cNvPr id="4" name="Рисунок 3">
            <a:extLst>
              <a:ext uri="{FF2B5EF4-FFF2-40B4-BE49-F238E27FC236}">
                <a16:creationId xmlns:a16="http://schemas.microsoft.com/office/drawing/2014/main" id="{0E7B498B-1454-45E4-A3D7-9AF78168C5A1}"/>
              </a:ext>
            </a:extLst>
          </p:cNvPr>
          <p:cNvPicPr>
            <a:picLocks noChangeAspect="1"/>
          </p:cNvPicPr>
          <p:nvPr/>
        </p:nvPicPr>
        <p:blipFill>
          <a:blip r:embed="rId2"/>
          <a:stretch>
            <a:fillRect/>
          </a:stretch>
        </p:blipFill>
        <p:spPr>
          <a:xfrm>
            <a:off x="2210053" y="3029380"/>
            <a:ext cx="10388484" cy="3828620"/>
          </a:xfrm>
          <a:prstGeom prst="rect">
            <a:avLst/>
          </a:prstGeom>
        </p:spPr>
      </p:pic>
    </p:spTree>
    <p:extLst>
      <p:ext uri="{BB962C8B-B14F-4D97-AF65-F5344CB8AC3E}">
        <p14:creationId xmlns:p14="http://schemas.microsoft.com/office/powerpoint/2010/main" val="28338175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a:extLst>
              <a:ext uri="{FF2B5EF4-FFF2-40B4-BE49-F238E27FC236}">
                <a16:creationId xmlns:a16="http://schemas.microsoft.com/office/drawing/2014/main" id="{9C27711A-B7EB-4E32-8EBE-5521E08FDCFD}"/>
              </a:ext>
            </a:extLst>
          </p:cNvPr>
          <p:cNvSpPr>
            <a:spLocks noGrp="1"/>
          </p:cNvSpPr>
          <p:nvPr>
            <p:ph type="subTitle" idx="1"/>
          </p:nvPr>
        </p:nvSpPr>
        <p:spPr>
          <a:xfrm>
            <a:off x="154745" y="253217"/>
            <a:ext cx="11873132" cy="6457071"/>
          </a:xfrm>
        </p:spPr>
        <p:txBody>
          <a:bodyPr>
            <a:normAutofit/>
          </a:bodyPr>
          <a:lstStyle/>
          <a:p>
            <a:pPr algn="just"/>
            <a:endParaRPr lang="ru-RU" sz="2000" dirty="0">
              <a:solidFill>
                <a:schemeClr val="tx1"/>
              </a:solidFill>
            </a:endParaRPr>
          </a:p>
          <a:p>
            <a:pPr indent="457200" algn="just"/>
            <a:endParaRPr lang="ru-RU" sz="2000" dirty="0">
              <a:solidFill>
                <a:schemeClr val="tx1"/>
              </a:solidFill>
            </a:endParaRPr>
          </a:p>
        </p:txBody>
      </p:sp>
      <p:sp>
        <p:nvSpPr>
          <p:cNvPr id="2" name="Прямоугольник 1">
            <a:extLst>
              <a:ext uri="{FF2B5EF4-FFF2-40B4-BE49-F238E27FC236}">
                <a16:creationId xmlns:a16="http://schemas.microsoft.com/office/drawing/2014/main" id="{86BBF944-197B-479E-810F-F93DBCC7EBA2}"/>
              </a:ext>
            </a:extLst>
          </p:cNvPr>
          <p:cNvSpPr/>
          <p:nvPr/>
        </p:nvSpPr>
        <p:spPr>
          <a:xfrm>
            <a:off x="318867" y="147712"/>
            <a:ext cx="11160369" cy="1938992"/>
          </a:xfrm>
          <a:prstGeom prst="rect">
            <a:avLst/>
          </a:prstGeom>
        </p:spPr>
        <p:txBody>
          <a:bodyPr wrap="square">
            <a:spAutoFit/>
          </a:bodyPr>
          <a:lstStyle/>
          <a:p>
            <a:r>
              <a:rPr lang="uk-UA" sz="2000"/>
              <a:t>Геотекстиль – це текстильне повітро- та водопроникне полотно, яке знаходиться у безпосередньому контакті з водою, ґрунтом, матеріалами, що знаходять застосування у трубопровідному, транспортному будівництві та різних гідротехнічних спорудах.</a:t>
            </a:r>
          </a:p>
          <a:p>
            <a:endParaRPr lang="uk-UA" sz="2000"/>
          </a:p>
          <a:p>
            <a:r>
              <a:rPr lang="uk-UA" sz="2000"/>
              <a:t>Геотекстиль - це екологічно безпечний матеріал нетканого типу, який виготовлений з поліефірних або поліпропіленових волокон.</a:t>
            </a:r>
          </a:p>
        </p:txBody>
      </p:sp>
      <p:pic>
        <p:nvPicPr>
          <p:cNvPr id="14" name="Picture 6" descr="геотекс 1">
            <a:extLst>
              <a:ext uri="{FF2B5EF4-FFF2-40B4-BE49-F238E27FC236}">
                <a16:creationId xmlns:a16="http://schemas.microsoft.com/office/drawing/2014/main" id="{AA4D0953-F282-41C7-9390-FC97F9C799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477" y="2325855"/>
            <a:ext cx="4843975" cy="3100144"/>
          </a:xfrm>
          <a:prstGeom prst="rect">
            <a:avLst/>
          </a:prstGeom>
          <a:noFill/>
          <a:extLst>
            <a:ext uri="{909E8E84-426E-40DD-AFC4-6F175D3DCCD1}">
              <a14:hiddenFill xmlns:a14="http://schemas.microsoft.com/office/drawing/2010/main">
                <a:solidFill>
                  <a:srgbClr val="FFFFFF"/>
                </a:solidFill>
              </a14:hiddenFill>
            </a:ext>
          </a:extLst>
        </p:spPr>
      </p:pic>
      <p:sp>
        <p:nvSpPr>
          <p:cNvPr id="15" name="Прямоугольник 14">
            <a:extLst>
              <a:ext uri="{FF2B5EF4-FFF2-40B4-BE49-F238E27FC236}">
                <a16:creationId xmlns:a16="http://schemas.microsoft.com/office/drawing/2014/main" id="{884B42E0-993F-4D79-90E4-EB54528B0B5E}"/>
              </a:ext>
            </a:extLst>
          </p:cNvPr>
          <p:cNvSpPr/>
          <p:nvPr/>
        </p:nvSpPr>
        <p:spPr>
          <a:xfrm>
            <a:off x="5580183" y="2086704"/>
            <a:ext cx="6457071" cy="1015663"/>
          </a:xfrm>
          <a:prstGeom prst="rect">
            <a:avLst/>
          </a:prstGeom>
        </p:spPr>
        <p:txBody>
          <a:bodyPr wrap="square">
            <a:spAutoFit/>
          </a:bodyPr>
          <a:lstStyle/>
          <a:p>
            <a:r>
              <a:rPr lang="uk-UA" sz="2000"/>
              <a:t>Геотекстиль, в силу високотехнологічних умов виробництва та використання якісної сировини, має низку важливих позитивних якостей.</a:t>
            </a:r>
          </a:p>
        </p:txBody>
      </p:sp>
      <p:pic>
        <p:nvPicPr>
          <p:cNvPr id="16" name="Picture 6" descr="геотек4">
            <a:extLst>
              <a:ext uri="{FF2B5EF4-FFF2-40B4-BE49-F238E27FC236}">
                <a16:creationId xmlns:a16="http://schemas.microsoft.com/office/drawing/2014/main" id="{B00450F4-2C39-4FD6-B248-8FB1B0FD5A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3927" y="3102367"/>
            <a:ext cx="5789316" cy="3755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440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a:extLst>
              <a:ext uri="{FF2B5EF4-FFF2-40B4-BE49-F238E27FC236}">
                <a16:creationId xmlns:a16="http://schemas.microsoft.com/office/drawing/2014/main" id="{9C27711A-B7EB-4E32-8EBE-5521E08FDCFD}"/>
              </a:ext>
            </a:extLst>
          </p:cNvPr>
          <p:cNvSpPr>
            <a:spLocks noGrp="1"/>
          </p:cNvSpPr>
          <p:nvPr>
            <p:ph type="subTitle" idx="1"/>
          </p:nvPr>
        </p:nvSpPr>
        <p:spPr>
          <a:xfrm>
            <a:off x="154745" y="253217"/>
            <a:ext cx="11873132" cy="6457071"/>
          </a:xfrm>
        </p:spPr>
        <p:txBody>
          <a:bodyPr>
            <a:normAutofit/>
          </a:bodyPr>
          <a:lstStyle/>
          <a:p>
            <a:pPr algn="just"/>
            <a:r>
              <a:rPr lang="uk-UA" sz="2000" dirty="0">
                <a:solidFill>
                  <a:schemeClr val="tx1"/>
                </a:solidFill>
              </a:rPr>
              <a:t>По-перше, </a:t>
            </a:r>
            <a:r>
              <a:rPr lang="uk-UA" sz="2000" dirty="0" err="1">
                <a:solidFill>
                  <a:schemeClr val="tx1"/>
                </a:solidFill>
              </a:rPr>
              <a:t>геотекстиль</a:t>
            </a:r>
            <a:r>
              <a:rPr lang="uk-UA" sz="2000" dirty="0">
                <a:solidFill>
                  <a:schemeClr val="tx1"/>
                </a:solidFill>
              </a:rPr>
              <a:t> не схильний до гниття.</a:t>
            </a:r>
          </a:p>
          <a:p>
            <a:pPr algn="just"/>
            <a:r>
              <a:rPr lang="uk-UA" sz="2000" dirty="0">
                <a:solidFill>
                  <a:schemeClr val="tx1"/>
                </a:solidFill>
              </a:rPr>
              <a:t>По-друге, на </a:t>
            </a:r>
            <a:r>
              <a:rPr lang="uk-UA" sz="2000" dirty="0" err="1">
                <a:solidFill>
                  <a:schemeClr val="tx1"/>
                </a:solidFill>
              </a:rPr>
              <a:t>геотекстиль</a:t>
            </a:r>
            <a:r>
              <a:rPr lang="uk-UA" sz="2000" dirty="0">
                <a:solidFill>
                  <a:schemeClr val="tx1"/>
                </a:solidFill>
              </a:rPr>
              <a:t> не можуть впливати пліснява або грибки, комахи або гризуни.</a:t>
            </a:r>
          </a:p>
          <a:p>
            <a:pPr algn="just"/>
            <a:r>
              <a:rPr lang="uk-UA" sz="2000" dirty="0">
                <a:solidFill>
                  <a:schemeClr val="tx1"/>
                </a:solidFill>
              </a:rPr>
              <a:t>По-третє - не страшне проростання коріння.</a:t>
            </a:r>
          </a:p>
          <a:p>
            <a:pPr algn="just"/>
            <a:r>
              <a:rPr lang="uk-UA" sz="2000" dirty="0">
                <a:solidFill>
                  <a:schemeClr val="tx1"/>
                </a:solidFill>
              </a:rPr>
              <a:t>Крім усього іншого, </a:t>
            </a:r>
            <a:r>
              <a:rPr lang="uk-UA" sz="2000" dirty="0" err="1">
                <a:solidFill>
                  <a:schemeClr val="tx1"/>
                </a:solidFill>
              </a:rPr>
              <a:t>геотекстиль</a:t>
            </a:r>
            <a:r>
              <a:rPr lang="uk-UA" sz="2000" dirty="0">
                <a:solidFill>
                  <a:schemeClr val="tx1"/>
                </a:solidFill>
              </a:rPr>
              <a:t> має чудову стійкість перед впливом природних лугів і кислот.</a:t>
            </a:r>
          </a:p>
          <a:p>
            <a:pPr algn="just"/>
            <a:endParaRPr lang="uk-UA" sz="2000" dirty="0">
              <a:solidFill>
                <a:schemeClr val="tx1"/>
              </a:solidFill>
            </a:endParaRPr>
          </a:p>
          <a:p>
            <a:pPr algn="just"/>
            <a:r>
              <a:rPr lang="ru-RU" sz="2000" dirty="0" err="1">
                <a:solidFill>
                  <a:schemeClr val="tx1"/>
                </a:solidFill>
              </a:rPr>
              <a:t>Використовуючи</a:t>
            </a:r>
            <a:r>
              <a:rPr lang="ru-RU" sz="2000" dirty="0">
                <a:solidFill>
                  <a:schemeClr val="tx1"/>
                </a:solidFill>
              </a:rPr>
              <a:t> </a:t>
            </a:r>
            <a:r>
              <a:rPr lang="ru-RU" sz="2000" dirty="0" err="1">
                <a:solidFill>
                  <a:schemeClr val="tx1"/>
                </a:solidFill>
              </a:rPr>
              <a:t>геотекстиль</a:t>
            </a:r>
            <a:r>
              <a:rPr lang="ru-RU" sz="2000" dirty="0">
                <a:solidFill>
                  <a:schemeClr val="tx1"/>
                </a:solidFill>
              </a:rPr>
              <a:t> в </a:t>
            </a:r>
            <a:r>
              <a:rPr lang="ru-RU" sz="2000" dirty="0" err="1">
                <a:solidFill>
                  <a:schemeClr val="tx1"/>
                </a:solidFill>
              </a:rPr>
              <a:t>якості</a:t>
            </a:r>
            <a:r>
              <a:rPr lang="ru-RU" sz="2000" dirty="0">
                <a:solidFill>
                  <a:schemeClr val="tx1"/>
                </a:solidFill>
              </a:rPr>
              <a:t> </a:t>
            </a:r>
            <a:r>
              <a:rPr lang="ru-RU" sz="2000" dirty="0" err="1">
                <a:solidFill>
                  <a:schemeClr val="tx1"/>
                </a:solidFill>
              </a:rPr>
              <a:t>розділової</a:t>
            </a:r>
            <a:r>
              <a:rPr lang="ru-RU" sz="2000" dirty="0">
                <a:solidFill>
                  <a:schemeClr val="tx1"/>
                </a:solidFill>
              </a:rPr>
              <a:t> </a:t>
            </a:r>
            <a:r>
              <a:rPr lang="ru-RU" sz="2000" dirty="0" err="1">
                <a:solidFill>
                  <a:schemeClr val="tx1"/>
                </a:solidFill>
              </a:rPr>
              <a:t>мембрани</a:t>
            </a:r>
            <a:r>
              <a:rPr lang="ru-RU" sz="2000" dirty="0">
                <a:solidFill>
                  <a:schemeClr val="tx1"/>
                </a:solidFill>
              </a:rPr>
              <a:t> в </a:t>
            </a:r>
            <a:r>
              <a:rPr lang="ru-RU" sz="2000" dirty="0" err="1">
                <a:solidFill>
                  <a:schemeClr val="tx1"/>
                </a:solidFill>
              </a:rPr>
              <a:t>різних</a:t>
            </a:r>
            <a:r>
              <a:rPr lang="ru-RU" sz="2000" dirty="0">
                <a:solidFill>
                  <a:schemeClr val="tx1"/>
                </a:solidFill>
              </a:rPr>
              <a:t> </a:t>
            </a:r>
            <a:r>
              <a:rPr lang="ru-RU" sz="2000" dirty="0" err="1">
                <a:solidFill>
                  <a:schemeClr val="tx1"/>
                </a:solidFill>
              </a:rPr>
              <a:t>конструкціях</a:t>
            </a:r>
            <a:r>
              <a:rPr lang="ru-RU" sz="2000" dirty="0">
                <a:solidFill>
                  <a:schemeClr val="tx1"/>
                </a:solidFill>
              </a:rPr>
              <a:t>, </a:t>
            </a:r>
            <a:r>
              <a:rPr lang="ru-RU" sz="2000" dirty="0" err="1">
                <a:solidFill>
                  <a:schemeClr val="tx1"/>
                </a:solidFill>
              </a:rPr>
              <a:t>мрожна</a:t>
            </a:r>
            <a:r>
              <a:rPr lang="ru-RU" sz="2000" dirty="0">
                <a:solidFill>
                  <a:schemeClr val="tx1"/>
                </a:solidFill>
              </a:rPr>
              <a:t> </a:t>
            </a:r>
            <a:r>
              <a:rPr lang="ru-RU" sz="2000" dirty="0" err="1">
                <a:solidFill>
                  <a:schemeClr val="tx1"/>
                </a:solidFill>
              </a:rPr>
              <a:t>отримати</a:t>
            </a:r>
            <a:r>
              <a:rPr lang="ru-RU" sz="2000" dirty="0">
                <a:solidFill>
                  <a:schemeClr val="tx1"/>
                </a:solidFill>
              </a:rPr>
              <a:t> </a:t>
            </a:r>
            <a:r>
              <a:rPr lang="ru-RU" sz="2000" dirty="0" err="1">
                <a:solidFill>
                  <a:schemeClr val="tx1"/>
                </a:solidFill>
              </a:rPr>
              <a:t>наступні</a:t>
            </a:r>
            <a:r>
              <a:rPr lang="ru-RU" sz="2000" dirty="0">
                <a:solidFill>
                  <a:schemeClr val="tx1"/>
                </a:solidFill>
              </a:rPr>
              <a:t> </a:t>
            </a:r>
            <a:r>
              <a:rPr lang="ru-RU" sz="2000" dirty="0" err="1">
                <a:solidFill>
                  <a:schemeClr val="tx1"/>
                </a:solidFill>
              </a:rPr>
              <a:t>переваги</a:t>
            </a:r>
            <a:r>
              <a:rPr lang="ru-RU" sz="2000" dirty="0">
                <a:solidFill>
                  <a:schemeClr val="tx1"/>
                </a:solidFill>
              </a:rPr>
              <a:t>:</a:t>
            </a:r>
          </a:p>
          <a:p>
            <a:pPr algn="just"/>
            <a:r>
              <a:rPr lang="ru-RU" sz="2000" dirty="0">
                <a:solidFill>
                  <a:schemeClr val="tx1"/>
                </a:solidFill>
              </a:rPr>
              <a:t>- </a:t>
            </a:r>
            <a:r>
              <a:rPr lang="ru-RU" sz="2000" dirty="0" err="1">
                <a:solidFill>
                  <a:schemeClr val="tx1"/>
                </a:solidFill>
              </a:rPr>
              <a:t>значне</a:t>
            </a:r>
            <a:r>
              <a:rPr lang="ru-RU" sz="2000" dirty="0">
                <a:solidFill>
                  <a:schemeClr val="tx1"/>
                </a:solidFill>
              </a:rPr>
              <a:t> </a:t>
            </a:r>
            <a:r>
              <a:rPr lang="ru-RU" sz="2000" dirty="0" err="1">
                <a:solidFill>
                  <a:schemeClr val="tx1"/>
                </a:solidFill>
              </a:rPr>
              <a:t>збільшення</a:t>
            </a:r>
            <a:r>
              <a:rPr lang="ru-RU" sz="2000" dirty="0">
                <a:solidFill>
                  <a:schemeClr val="tx1"/>
                </a:solidFill>
              </a:rPr>
              <a:t> </a:t>
            </a:r>
            <a:r>
              <a:rPr lang="ru-RU" sz="2000" dirty="0" err="1">
                <a:solidFill>
                  <a:schemeClr val="tx1"/>
                </a:solidFill>
              </a:rPr>
              <a:t>стійкості</a:t>
            </a:r>
            <a:r>
              <a:rPr lang="ru-RU" sz="2000" dirty="0">
                <a:solidFill>
                  <a:schemeClr val="tx1"/>
                </a:solidFill>
              </a:rPr>
              <a:t> </a:t>
            </a:r>
            <a:r>
              <a:rPr lang="ru-RU" sz="2000" dirty="0" err="1">
                <a:solidFill>
                  <a:schemeClr val="tx1"/>
                </a:solidFill>
              </a:rPr>
              <a:t>конструкції</a:t>
            </a:r>
            <a:r>
              <a:rPr lang="ru-RU" sz="2000" dirty="0">
                <a:solidFill>
                  <a:schemeClr val="tx1"/>
                </a:solidFill>
              </a:rPr>
              <a:t> до </a:t>
            </a:r>
            <a:r>
              <a:rPr lang="ru-RU" sz="2000" dirty="0" err="1">
                <a:solidFill>
                  <a:schemeClr val="tx1"/>
                </a:solidFill>
              </a:rPr>
              <a:t>негативних</a:t>
            </a:r>
            <a:r>
              <a:rPr lang="ru-RU" sz="2000" dirty="0">
                <a:solidFill>
                  <a:schemeClr val="tx1"/>
                </a:solidFill>
              </a:rPr>
              <a:t> температур;</a:t>
            </a:r>
          </a:p>
          <a:p>
            <a:pPr algn="just"/>
            <a:r>
              <a:rPr lang="ru-RU" sz="2000" dirty="0">
                <a:solidFill>
                  <a:schemeClr val="tx1"/>
                </a:solidFill>
              </a:rPr>
              <a:t>- </a:t>
            </a:r>
            <a:r>
              <a:rPr lang="ru-RU" sz="2000" dirty="0" err="1">
                <a:solidFill>
                  <a:schemeClr val="tx1"/>
                </a:solidFill>
              </a:rPr>
              <a:t>зниження</a:t>
            </a:r>
            <a:r>
              <a:rPr lang="ru-RU" sz="2000" dirty="0">
                <a:solidFill>
                  <a:schemeClr val="tx1"/>
                </a:solidFill>
              </a:rPr>
              <a:t> </a:t>
            </a:r>
            <a:r>
              <a:rPr lang="ru-RU" sz="2000" dirty="0" err="1">
                <a:solidFill>
                  <a:schemeClr val="tx1"/>
                </a:solidFill>
              </a:rPr>
              <a:t>витрат</a:t>
            </a:r>
            <a:r>
              <a:rPr lang="ru-RU" sz="2000" dirty="0">
                <a:solidFill>
                  <a:schemeClr val="tx1"/>
                </a:solidFill>
              </a:rPr>
              <a:t> </a:t>
            </a:r>
            <a:r>
              <a:rPr lang="ru-RU" sz="2000" dirty="0" err="1">
                <a:solidFill>
                  <a:schemeClr val="tx1"/>
                </a:solidFill>
              </a:rPr>
              <a:t>конструкційних</a:t>
            </a:r>
            <a:r>
              <a:rPr lang="ru-RU" sz="2000" dirty="0">
                <a:solidFill>
                  <a:schemeClr val="tx1"/>
                </a:solidFill>
              </a:rPr>
              <a:t> </a:t>
            </a:r>
            <a:r>
              <a:rPr lang="ru-RU" sz="2000" dirty="0" err="1">
                <a:solidFill>
                  <a:schemeClr val="tx1"/>
                </a:solidFill>
              </a:rPr>
              <a:t>матеріалів</a:t>
            </a:r>
            <a:r>
              <a:rPr lang="ru-RU" sz="2000" dirty="0">
                <a:solidFill>
                  <a:schemeClr val="tx1"/>
                </a:solidFill>
              </a:rPr>
              <a:t>, </a:t>
            </a:r>
            <a:r>
              <a:rPr lang="ru-RU" sz="2000" dirty="0" err="1">
                <a:solidFill>
                  <a:schemeClr val="tx1"/>
                </a:solidFill>
              </a:rPr>
              <a:t>наприклад</a:t>
            </a:r>
            <a:r>
              <a:rPr lang="ru-RU" sz="2000" dirty="0">
                <a:solidFill>
                  <a:schemeClr val="tx1"/>
                </a:solidFill>
              </a:rPr>
              <a:t>, щебеню (</a:t>
            </a:r>
            <a:r>
              <a:rPr lang="ru-RU" sz="2000" dirty="0" err="1">
                <a:solidFill>
                  <a:schemeClr val="tx1"/>
                </a:solidFill>
              </a:rPr>
              <a:t>що</a:t>
            </a:r>
            <a:r>
              <a:rPr lang="ru-RU" sz="2000" dirty="0">
                <a:solidFill>
                  <a:schemeClr val="tx1"/>
                </a:solidFill>
              </a:rPr>
              <a:t> </a:t>
            </a:r>
            <a:r>
              <a:rPr lang="ru-RU" sz="2000" dirty="0" err="1">
                <a:solidFill>
                  <a:schemeClr val="tx1"/>
                </a:solidFill>
              </a:rPr>
              <a:t>важливо</a:t>
            </a:r>
            <a:r>
              <a:rPr lang="ru-RU" sz="2000" dirty="0">
                <a:solidFill>
                  <a:schemeClr val="tx1"/>
                </a:solidFill>
              </a:rPr>
              <a:t>);</a:t>
            </a:r>
            <a:endParaRPr lang="uk-UA" sz="2000" dirty="0">
              <a:solidFill>
                <a:schemeClr val="tx1"/>
              </a:solidFill>
            </a:endParaRPr>
          </a:p>
          <a:p>
            <a:pPr algn="just"/>
            <a:r>
              <a:rPr lang="uk-UA" sz="2000" dirty="0">
                <a:solidFill>
                  <a:schemeClr val="tx1"/>
                </a:solidFill>
              </a:rPr>
              <a:t>- спрощення всієї технології виконання робіт;</a:t>
            </a:r>
          </a:p>
          <a:p>
            <a:pPr algn="just"/>
            <a:r>
              <a:rPr lang="uk-UA" sz="2000" dirty="0">
                <a:solidFill>
                  <a:schemeClr val="tx1"/>
                </a:solidFill>
              </a:rPr>
              <a:t>- і, звичайно, підвищення міцності конструкції в цілому, так і терміну її служби.</a:t>
            </a:r>
          </a:p>
        </p:txBody>
      </p:sp>
    </p:spTree>
    <p:extLst>
      <p:ext uri="{BB962C8B-B14F-4D97-AF65-F5344CB8AC3E}">
        <p14:creationId xmlns:p14="http://schemas.microsoft.com/office/powerpoint/2010/main" val="32551451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a:extLst>
              <a:ext uri="{FF2B5EF4-FFF2-40B4-BE49-F238E27FC236}">
                <a16:creationId xmlns:a16="http://schemas.microsoft.com/office/drawing/2014/main" id="{9C27711A-B7EB-4E32-8EBE-5521E08FDCFD}"/>
              </a:ext>
            </a:extLst>
          </p:cNvPr>
          <p:cNvSpPr>
            <a:spLocks noGrp="1"/>
          </p:cNvSpPr>
          <p:nvPr>
            <p:ph type="subTitle" idx="1"/>
          </p:nvPr>
        </p:nvSpPr>
        <p:spPr>
          <a:xfrm>
            <a:off x="154745" y="253217"/>
            <a:ext cx="11873132" cy="6457071"/>
          </a:xfrm>
        </p:spPr>
        <p:txBody>
          <a:bodyPr>
            <a:normAutofit lnSpcReduction="10000"/>
          </a:bodyPr>
          <a:lstStyle/>
          <a:p>
            <a:pPr algn="just"/>
            <a:r>
              <a:rPr lang="uk-UA" sz="2000" dirty="0">
                <a:solidFill>
                  <a:schemeClr val="tx1"/>
                </a:solidFill>
              </a:rPr>
              <a:t>Додатковими перевагами використання </a:t>
            </a:r>
            <a:r>
              <a:rPr lang="uk-UA" sz="2000" dirty="0" err="1">
                <a:solidFill>
                  <a:schemeClr val="tx1"/>
                </a:solidFill>
              </a:rPr>
              <a:t>геотекстилю</a:t>
            </a:r>
            <a:r>
              <a:rPr lang="uk-UA" sz="2000" dirty="0">
                <a:solidFill>
                  <a:schemeClr val="tx1"/>
                </a:solidFill>
              </a:rPr>
              <a:t> є простота транспортування та укладання і, що важливо, низька собівартість.</a:t>
            </a:r>
          </a:p>
          <a:p>
            <a:pPr algn="just"/>
            <a:endParaRPr lang="uk-UA" sz="2000" dirty="0">
              <a:solidFill>
                <a:schemeClr val="tx1"/>
              </a:solidFill>
            </a:endParaRPr>
          </a:p>
          <a:p>
            <a:pPr algn="just"/>
            <a:endParaRPr lang="ru-RU" sz="2000" dirty="0">
              <a:solidFill>
                <a:schemeClr val="tx1"/>
              </a:solidFill>
            </a:endParaRPr>
          </a:p>
          <a:p>
            <a:pPr algn="just"/>
            <a:endParaRPr lang="ru-RU" sz="2000" dirty="0">
              <a:solidFill>
                <a:schemeClr val="tx1"/>
              </a:solidFill>
            </a:endParaRPr>
          </a:p>
          <a:p>
            <a:pPr algn="just"/>
            <a:endParaRPr lang="ru-RU" sz="2000" dirty="0">
              <a:solidFill>
                <a:schemeClr val="tx1"/>
              </a:solidFill>
            </a:endParaRPr>
          </a:p>
          <a:p>
            <a:pPr algn="just"/>
            <a:endParaRPr lang="ru-RU" sz="2000" dirty="0">
              <a:solidFill>
                <a:schemeClr val="tx1"/>
              </a:solidFill>
            </a:endParaRPr>
          </a:p>
          <a:p>
            <a:pPr algn="just"/>
            <a:endParaRPr lang="ru-RU" sz="2000" dirty="0">
              <a:solidFill>
                <a:schemeClr val="tx1"/>
              </a:solidFill>
            </a:endParaRPr>
          </a:p>
          <a:p>
            <a:pPr algn="just"/>
            <a:endParaRPr lang="ru-RU" sz="2000" dirty="0">
              <a:solidFill>
                <a:schemeClr val="tx1"/>
              </a:solidFill>
            </a:endParaRPr>
          </a:p>
          <a:p>
            <a:pPr algn="just"/>
            <a:endParaRPr lang="uk-UA" sz="2000" dirty="0">
              <a:solidFill>
                <a:schemeClr val="tx1"/>
              </a:solidFill>
            </a:endParaRPr>
          </a:p>
          <a:p>
            <a:pPr algn="just"/>
            <a:r>
              <a:rPr lang="uk-UA" sz="2000" dirty="0">
                <a:solidFill>
                  <a:schemeClr val="tx1"/>
                </a:solidFill>
              </a:rPr>
              <a:t>Цілі застосування </a:t>
            </a:r>
            <a:r>
              <a:rPr lang="uk-UA" sz="2000" dirty="0" err="1">
                <a:solidFill>
                  <a:schemeClr val="tx1"/>
                </a:solidFill>
              </a:rPr>
              <a:t>геотекстилю</a:t>
            </a:r>
            <a:r>
              <a:rPr lang="uk-UA" sz="2000" dirty="0">
                <a:solidFill>
                  <a:schemeClr val="tx1"/>
                </a:solidFill>
              </a:rPr>
              <a:t> в дорожньому будівництві:</a:t>
            </a:r>
          </a:p>
          <a:p>
            <a:pPr algn="just"/>
            <a:r>
              <a:rPr lang="uk-UA" sz="2000" dirty="0">
                <a:solidFill>
                  <a:schemeClr val="tx1"/>
                </a:solidFill>
              </a:rPr>
              <a:t> - підвищення експлуатаційної надійності та термінів служби дорожньої конструкції або окремих її елементів, якості робіт</a:t>
            </a:r>
          </a:p>
          <a:p>
            <a:pPr algn="just"/>
            <a:r>
              <a:rPr lang="uk-UA" sz="2000" dirty="0">
                <a:solidFill>
                  <a:schemeClr val="tx1"/>
                </a:solidFill>
              </a:rPr>
              <a:t>- спрощення технології будівництва</a:t>
            </a:r>
          </a:p>
          <a:p>
            <a:pPr algn="just"/>
            <a:r>
              <a:rPr lang="uk-UA" sz="2000" dirty="0">
                <a:solidFill>
                  <a:schemeClr val="tx1"/>
                </a:solidFill>
              </a:rPr>
              <a:t>- скорочення термінів будівництва</a:t>
            </a:r>
          </a:p>
          <a:p>
            <a:pPr algn="just"/>
            <a:r>
              <a:rPr lang="uk-UA" sz="2000" dirty="0">
                <a:solidFill>
                  <a:schemeClr val="tx1"/>
                </a:solidFill>
              </a:rPr>
              <a:t>- зменшення витрати традиційних </a:t>
            </a:r>
            <a:r>
              <a:rPr lang="uk-UA" sz="2000" dirty="0" err="1">
                <a:solidFill>
                  <a:schemeClr val="tx1"/>
                </a:solidFill>
              </a:rPr>
              <a:t>дорожньо</a:t>
            </a:r>
            <a:r>
              <a:rPr lang="uk-UA" sz="2000" dirty="0">
                <a:solidFill>
                  <a:schemeClr val="tx1"/>
                </a:solidFill>
              </a:rPr>
              <a:t>-будівельних матеріалів, обсягу земляних робіт, матеріаломісткості дорожньої конструкції</a:t>
            </a:r>
          </a:p>
          <a:p>
            <a:pPr algn="just"/>
            <a:endParaRPr lang="ru-RU" sz="2000" dirty="0">
              <a:solidFill>
                <a:schemeClr val="tx1"/>
              </a:solidFill>
            </a:endParaRPr>
          </a:p>
        </p:txBody>
      </p:sp>
      <p:pic>
        <p:nvPicPr>
          <p:cNvPr id="4" name="Picture 5" descr="укл гео2">
            <a:extLst>
              <a:ext uri="{FF2B5EF4-FFF2-40B4-BE49-F238E27FC236}">
                <a16:creationId xmlns:a16="http://schemas.microsoft.com/office/drawing/2014/main" id="{878AE698-E068-418C-A358-1237F8303C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5555" y="809599"/>
            <a:ext cx="4761996" cy="31645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система уклад">
            <a:extLst>
              <a:ext uri="{FF2B5EF4-FFF2-40B4-BE49-F238E27FC236}">
                <a16:creationId xmlns:a16="http://schemas.microsoft.com/office/drawing/2014/main" id="{9D604D10-3263-4F96-80A6-A2DBF6D3D3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677" y="809599"/>
            <a:ext cx="5380810" cy="3157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48205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a:extLst>
              <a:ext uri="{FF2B5EF4-FFF2-40B4-BE49-F238E27FC236}">
                <a16:creationId xmlns:a16="http://schemas.microsoft.com/office/drawing/2014/main" id="{9C27711A-B7EB-4E32-8EBE-5521E08FDCFD}"/>
              </a:ext>
            </a:extLst>
          </p:cNvPr>
          <p:cNvSpPr>
            <a:spLocks noGrp="1"/>
          </p:cNvSpPr>
          <p:nvPr>
            <p:ph type="subTitle" idx="1"/>
          </p:nvPr>
        </p:nvSpPr>
        <p:spPr>
          <a:xfrm>
            <a:off x="154745" y="1"/>
            <a:ext cx="11873132" cy="6710288"/>
          </a:xfrm>
        </p:spPr>
        <p:txBody>
          <a:bodyPr>
            <a:normAutofit/>
          </a:bodyPr>
          <a:lstStyle/>
          <a:p>
            <a:pPr indent="457200" algn="just"/>
            <a:r>
              <a:rPr lang="ru-RU" sz="2000" dirty="0" err="1">
                <a:solidFill>
                  <a:schemeClr val="tx1"/>
                </a:solidFill>
              </a:rPr>
              <a:t>Функції</a:t>
            </a:r>
            <a:r>
              <a:rPr lang="ru-RU" sz="2000" dirty="0">
                <a:solidFill>
                  <a:schemeClr val="tx1"/>
                </a:solidFill>
              </a:rPr>
              <a:t> </a:t>
            </a:r>
            <a:r>
              <a:rPr lang="ru-RU" sz="2000" dirty="0" err="1">
                <a:solidFill>
                  <a:schemeClr val="tx1"/>
                </a:solidFill>
              </a:rPr>
              <a:t>геотекстилю</a:t>
            </a:r>
            <a:r>
              <a:rPr lang="ru-RU" sz="2000" dirty="0">
                <a:solidFill>
                  <a:schemeClr val="tx1"/>
                </a:solidFill>
              </a:rPr>
              <a:t> у </a:t>
            </a:r>
            <a:r>
              <a:rPr lang="ru-RU" sz="2000" dirty="0" err="1">
                <a:solidFill>
                  <a:schemeClr val="tx1"/>
                </a:solidFill>
              </a:rPr>
              <a:t>дорожньому</a:t>
            </a:r>
            <a:r>
              <a:rPr lang="ru-RU" sz="2000" dirty="0">
                <a:solidFill>
                  <a:schemeClr val="tx1"/>
                </a:solidFill>
              </a:rPr>
              <a:t> </a:t>
            </a:r>
            <a:r>
              <a:rPr lang="ru-RU" sz="2000" dirty="0" err="1">
                <a:solidFill>
                  <a:schemeClr val="tx1"/>
                </a:solidFill>
              </a:rPr>
              <a:t>будівництві</a:t>
            </a:r>
            <a:r>
              <a:rPr lang="ru-RU" sz="2000" dirty="0">
                <a:solidFill>
                  <a:schemeClr val="tx1"/>
                </a:solidFill>
              </a:rPr>
              <a:t>:</a:t>
            </a:r>
          </a:p>
          <a:p>
            <a:pPr marL="342900" indent="-342900" algn="just">
              <a:buFontTx/>
              <a:buChar char="-"/>
            </a:pPr>
            <a:r>
              <a:rPr lang="ru-RU" sz="2000" dirty="0" err="1">
                <a:solidFill>
                  <a:schemeClr val="tx1"/>
                </a:solidFill>
              </a:rPr>
              <a:t>армування</a:t>
            </a:r>
            <a:r>
              <a:rPr lang="ru-RU" sz="2000" dirty="0">
                <a:solidFill>
                  <a:schemeClr val="tx1"/>
                </a:solidFill>
              </a:rPr>
              <a:t> - </a:t>
            </a:r>
            <a:r>
              <a:rPr lang="ru-RU" sz="2000" dirty="0" err="1">
                <a:solidFill>
                  <a:schemeClr val="tx1"/>
                </a:solidFill>
              </a:rPr>
              <a:t>посилення</a:t>
            </a:r>
            <a:r>
              <a:rPr lang="ru-RU" sz="2000" dirty="0">
                <a:solidFill>
                  <a:schemeClr val="tx1"/>
                </a:solidFill>
              </a:rPr>
              <a:t> </a:t>
            </a:r>
            <a:r>
              <a:rPr lang="ru-RU" sz="2000" dirty="0" err="1">
                <a:solidFill>
                  <a:schemeClr val="tx1"/>
                </a:solidFill>
              </a:rPr>
              <a:t>дорожніх</a:t>
            </a:r>
            <a:r>
              <a:rPr lang="ru-RU" sz="2000" dirty="0">
                <a:solidFill>
                  <a:schemeClr val="tx1"/>
                </a:solidFill>
              </a:rPr>
              <a:t> </a:t>
            </a:r>
            <a:r>
              <a:rPr lang="ru-RU" sz="2000" dirty="0" err="1">
                <a:solidFill>
                  <a:schemeClr val="tx1"/>
                </a:solidFill>
              </a:rPr>
              <a:t>конструкцій</a:t>
            </a:r>
            <a:r>
              <a:rPr lang="ru-RU" sz="2000" dirty="0">
                <a:solidFill>
                  <a:schemeClr val="tx1"/>
                </a:solidFill>
              </a:rPr>
              <a:t> </a:t>
            </a:r>
            <a:r>
              <a:rPr lang="ru-RU" sz="2000" dirty="0" err="1">
                <a:solidFill>
                  <a:schemeClr val="tx1"/>
                </a:solidFill>
              </a:rPr>
              <a:t>насипів</a:t>
            </a:r>
            <a:r>
              <a:rPr lang="ru-RU" sz="2000" dirty="0">
                <a:solidFill>
                  <a:schemeClr val="tx1"/>
                </a:solidFill>
              </a:rPr>
              <a:t> (у тому </a:t>
            </a:r>
            <a:r>
              <a:rPr lang="ru-RU" sz="2000" dirty="0" err="1">
                <a:solidFill>
                  <a:schemeClr val="tx1"/>
                </a:solidFill>
              </a:rPr>
              <a:t>числі</a:t>
            </a:r>
            <a:r>
              <a:rPr lang="ru-RU" sz="2000" dirty="0">
                <a:solidFill>
                  <a:schemeClr val="tx1"/>
                </a:solidFill>
              </a:rPr>
              <a:t> </a:t>
            </a:r>
            <a:r>
              <a:rPr lang="ru-RU" sz="2000" dirty="0" err="1">
                <a:solidFill>
                  <a:schemeClr val="tx1"/>
                </a:solidFill>
              </a:rPr>
              <a:t>укосів</a:t>
            </a:r>
            <a:r>
              <a:rPr lang="ru-RU" sz="2000" dirty="0">
                <a:solidFill>
                  <a:schemeClr val="tx1"/>
                </a:solidFill>
              </a:rPr>
              <a:t>), </a:t>
            </a:r>
            <a:r>
              <a:rPr lang="ru-RU" sz="2000" dirty="0" err="1">
                <a:solidFill>
                  <a:schemeClr val="tx1"/>
                </a:solidFill>
              </a:rPr>
              <a:t>підстав</a:t>
            </a:r>
            <a:r>
              <a:rPr lang="ru-RU" sz="2000" dirty="0">
                <a:solidFill>
                  <a:schemeClr val="tx1"/>
                </a:solidFill>
              </a:rPr>
              <a:t> у </a:t>
            </a:r>
            <a:r>
              <a:rPr lang="ru-RU" sz="2000" dirty="0" err="1">
                <a:solidFill>
                  <a:schemeClr val="tx1"/>
                </a:solidFill>
              </a:rPr>
              <a:t>результаті</a:t>
            </a:r>
            <a:r>
              <a:rPr lang="ru-RU" sz="2000" dirty="0">
                <a:solidFill>
                  <a:schemeClr val="tx1"/>
                </a:solidFill>
              </a:rPr>
              <a:t> </a:t>
            </a:r>
            <a:r>
              <a:rPr lang="ru-RU" sz="2000" dirty="0" err="1">
                <a:solidFill>
                  <a:schemeClr val="tx1"/>
                </a:solidFill>
              </a:rPr>
              <a:t>перерозподілу</a:t>
            </a:r>
            <a:r>
              <a:rPr lang="ru-RU" sz="2000" dirty="0">
                <a:solidFill>
                  <a:schemeClr val="tx1"/>
                </a:solidFill>
              </a:rPr>
              <a:t> </a:t>
            </a:r>
            <a:r>
              <a:rPr lang="ru-RU" sz="2000" dirty="0" err="1">
                <a:solidFill>
                  <a:schemeClr val="tx1"/>
                </a:solidFill>
              </a:rPr>
              <a:t>геотекстилем</a:t>
            </a:r>
            <a:r>
              <a:rPr lang="ru-RU" sz="2000" dirty="0">
                <a:solidFill>
                  <a:schemeClr val="tx1"/>
                </a:solidFill>
              </a:rPr>
              <a:t> </a:t>
            </a:r>
            <a:r>
              <a:rPr lang="ru-RU" sz="2000" dirty="0" err="1">
                <a:solidFill>
                  <a:schemeClr val="tx1"/>
                </a:solidFill>
              </a:rPr>
              <a:t>напруг</a:t>
            </a:r>
            <a:r>
              <a:rPr lang="ru-RU" sz="2000" dirty="0">
                <a:solidFill>
                  <a:schemeClr val="tx1"/>
                </a:solidFill>
              </a:rPr>
              <a:t>, </a:t>
            </a:r>
            <a:r>
              <a:rPr lang="ru-RU" sz="2000" dirty="0" err="1">
                <a:solidFill>
                  <a:schemeClr val="tx1"/>
                </a:solidFill>
              </a:rPr>
              <a:t>що</a:t>
            </a:r>
            <a:r>
              <a:rPr lang="ru-RU" sz="2000" dirty="0">
                <a:solidFill>
                  <a:schemeClr val="tx1"/>
                </a:solidFill>
              </a:rPr>
              <a:t> </a:t>
            </a:r>
            <a:r>
              <a:rPr lang="ru-RU" sz="2000" dirty="0" err="1">
                <a:solidFill>
                  <a:schemeClr val="tx1"/>
                </a:solidFill>
              </a:rPr>
              <a:t>виникають</a:t>
            </a:r>
            <a:r>
              <a:rPr lang="ru-RU" sz="2000" dirty="0">
                <a:solidFill>
                  <a:schemeClr val="tx1"/>
                </a:solidFill>
              </a:rPr>
              <a:t> у </a:t>
            </a:r>
            <a:r>
              <a:rPr lang="ru-RU" sz="2000" dirty="0" err="1">
                <a:solidFill>
                  <a:schemeClr val="tx1"/>
                </a:solidFill>
              </a:rPr>
              <a:t>ґрунтовому</a:t>
            </a:r>
            <a:r>
              <a:rPr lang="ru-RU" sz="2000" dirty="0">
                <a:solidFill>
                  <a:schemeClr val="tx1"/>
                </a:solidFill>
              </a:rPr>
              <a:t> </a:t>
            </a:r>
            <a:r>
              <a:rPr lang="ru-RU" sz="2000" dirty="0" err="1">
                <a:solidFill>
                  <a:schemeClr val="tx1"/>
                </a:solidFill>
              </a:rPr>
              <a:t>масиві</a:t>
            </a:r>
            <a:r>
              <a:rPr lang="ru-RU" sz="2000" dirty="0">
                <a:solidFill>
                  <a:schemeClr val="tx1"/>
                </a:solidFill>
              </a:rPr>
              <a:t>, </a:t>
            </a:r>
            <a:r>
              <a:rPr lang="ru-RU" sz="2000" dirty="0" err="1">
                <a:solidFill>
                  <a:schemeClr val="tx1"/>
                </a:solidFill>
              </a:rPr>
              <a:t>дорожньому</a:t>
            </a:r>
            <a:r>
              <a:rPr lang="ru-RU" sz="2000" dirty="0">
                <a:solidFill>
                  <a:schemeClr val="tx1"/>
                </a:solidFill>
              </a:rPr>
              <a:t> </a:t>
            </a:r>
            <a:r>
              <a:rPr lang="ru-RU" sz="2000" dirty="0" err="1">
                <a:solidFill>
                  <a:schemeClr val="tx1"/>
                </a:solidFill>
              </a:rPr>
              <a:t>одязі</a:t>
            </a:r>
            <a:r>
              <a:rPr lang="ru-RU" sz="2000" dirty="0">
                <a:solidFill>
                  <a:schemeClr val="tx1"/>
                </a:solidFill>
              </a:rPr>
              <a:t> при </a:t>
            </a:r>
            <a:r>
              <a:rPr lang="ru-RU" sz="2000" dirty="0" err="1">
                <a:solidFill>
                  <a:schemeClr val="tx1"/>
                </a:solidFill>
              </a:rPr>
              <a:t>впливі</a:t>
            </a:r>
            <a:r>
              <a:rPr lang="ru-RU" sz="2000" dirty="0">
                <a:solidFill>
                  <a:schemeClr val="tx1"/>
                </a:solidFill>
              </a:rPr>
              <a:t> </a:t>
            </a:r>
            <a:r>
              <a:rPr lang="ru-RU" sz="2000" dirty="0" err="1">
                <a:solidFill>
                  <a:schemeClr val="tx1"/>
                </a:solidFill>
              </a:rPr>
              <a:t>навантажень</a:t>
            </a:r>
            <a:r>
              <a:rPr lang="ru-RU" sz="2000" dirty="0">
                <a:solidFill>
                  <a:schemeClr val="tx1"/>
                </a:solidFill>
              </a:rPr>
              <a:t> </a:t>
            </a:r>
            <a:r>
              <a:rPr lang="ru-RU" sz="2000" dirty="0" err="1">
                <a:solidFill>
                  <a:schemeClr val="tx1"/>
                </a:solidFill>
              </a:rPr>
              <a:t>транспортних</a:t>
            </a:r>
            <a:r>
              <a:rPr lang="ru-RU" sz="2000" dirty="0">
                <a:solidFill>
                  <a:schemeClr val="tx1"/>
                </a:solidFill>
              </a:rPr>
              <a:t> </a:t>
            </a:r>
            <a:r>
              <a:rPr lang="ru-RU" sz="2000" dirty="0" err="1">
                <a:solidFill>
                  <a:schemeClr val="tx1"/>
                </a:solidFill>
              </a:rPr>
              <a:t>засобів</a:t>
            </a:r>
            <a:r>
              <a:rPr lang="ru-RU" sz="2000" dirty="0">
                <a:solidFill>
                  <a:schemeClr val="tx1"/>
                </a:solidFill>
              </a:rPr>
              <a:t> та </a:t>
            </a:r>
            <a:r>
              <a:rPr lang="ru-RU" sz="2000" dirty="0" err="1">
                <a:solidFill>
                  <a:schemeClr val="tx1"/>
                </a:solidFill>
              </a:rPr>
              <a:t>власної</a:t>
            </a:r>
            <a:r>
              <a:rPr lang="ru-RU" sz="2000" dirty="0">
                <a:solidFill>
                  <a:schemeClr val="tx1"/>
                </a:solidFill>
              </a:rPr>
              <a:t> ваги.</a:t>
            </a:r>
          </a:p>
          <a:p>
            <a:pPr marL="342900" indent="-342900" algn="just">
              <a:buFontTx/>
              <a:buChar char="-"/>
            </a:pPr>
            <a:endParaRPr lang="ru-RU" sz="2000" dirty="0">
              <a:solidFill>
                <a:schemeClr val="tx1"/>
              </a:solidFill>
            </a:endParaRPr>
          </a:p>
          <a:p>
            <a:pPr marL="342900" indent="-342900" algn="just">
              <a:buFontTx/>
              <a:buChar char="-"/>
            </a:pPr>
            <a:endParaRPr lang="ru-RU" sz="2000" dirty="0">
              <a:solidFill>
                <a:schemeClr val="tx1"/>
              </a:solidFill>
            </a:endParaRPr>
          </a:p>
          <a:p>
            <a:pPr marL="342900" indent="-342900" algn="just">
              <a:buFontTx/>
              <a:buChar char="-"/>
            </a:pPr>
            <a:endParaRPr lang="ru-RU" sz="2000" dirty="0">
              <a:solidFill>
                <a:schemeClr val="tx1"/>
              </a:solidFill>
            </a:endParaRPr>
          </a:p>
          <a:p>
            <a:pPr marL="342900" indent="-342900" algn="just">
              <a:buFontTx/>
              <a:buChar char="-"/>
            </a:pPr>
            <a:r>
              <a:rPr lang="ru-RU" sz="2000" dirty="0">
                <a:solidFill>
                  <a:schemeClr val="tx1"/>
                </a:solidFill>
              </a:rPr>
              <a:t>- </a:t>
            </a:r>
            <a:r>
              <a:rPr lang="ru-RU" sz="2000" dirty="0" err="1">
                <a:solidFill>
                  <a:schemeClr val="tx1"/>
                </a:solidFill>
              </a:rPr>
              <a:t>Захист</a:t>
            </a:r>
            <a:r>
              <a:rPr lang="ru-RU" sz="2000" dirty="0">
                <a:solidFill>
                  <a:schemeClr val="tx1"/>
                </a:solidFill>
              </a:rPr>
              <a:t> – </a:t>
            </a:r>
            <a:r>
              <a:rPr lang="ru-RU" sz="2000" dirty="0" err="1">
                <a:solidFill>
                  <a:schemeClr val="tx1"/>
                </a:solidFill>
              </a:rPr>
              <a:t>запобігання</a:t>
            </a:r>
            <a:r>
              <a:rPr lang="ru-RU" sz="2000" dirty="0">
                <a:solidFill>
                  <a:schemeClr val="tx1"/>
                </a:solidFill>
              </a:rPr>
              <a:t> </a:t>
            </a:r>
            <a:r>
              <a:rPr lang="ru-RU" sz="2000" dirty="0" err="1">
                <a:solidFill>
                  <a:schemeClr val="tx1"/>
                </a:solidFill>
              </a:rPr>
              <a:t>або</a:t>
            </a:r>
            <a:r>
              <a:rPr lang="ru-RU" sz="2000" dirty="0">
                <a:solidFill>
                  <a:schemeClr val="tx1"/>
                </a:solidFill>
              </a:rPr>
              <a:t> </a:t>
            </a:r>
            <a:r>
              <a:rPr lang="ru-RU" sz="2000" dirty="0" err="1">
                <a:solidFill>
                  <a:schemeClr val="tx1"/>
                </a:solidFill>
              </a:rPr>
              <a:t>уповільнення</a:t>
            </a:r>
            <a:r>
              <a:rPr lang="ru-RU" sz="2000" dirty="0">
                <a:solidFill>
                  <a:schemeClr val="tx1"/>
                </a:solidFill>
              </a:rPr>
              <a:t> </a:t>
            </a:r>
            <a:r>
              <a:rPr lang="ru-RU" sz="2000" dirty="0" err="1">
                <a:solidFill>
                  <a:schemeClr val="tx1"/>
                </a:solidFill>
              </a:rPr>
              <a:t>процесу</a:t>
            </a:r>
            <a:r>
              <a:rPr lang="ru-RU" sz="2000" dirty="0">
                <a:solidFill>
                  <a:schemeClr val="tx1"/>
                </a:solidFill>
              </a:rPr>
              <a:t> </a:t>
            </a:r>
          </a:p>
          <a:p>
            <a:pPr marL="342900" indent="-342900" algn="just">
              <a:buFontTx/>
              <a:buChar char="-"/>
            </a:pPr>
            <a:r>
              <a:rPr lang="ru-RU" sz="2000" dirty="0" err="1">
                <a:solidFill>
                  <a:schemeClr val="tx1"/>
                </a:solidFill>
              </a:rPr>
              <a:t>ерозії</a:t>
            </a:r>
            <a:r>
              <a:rPr lang="ru-RU" sz="2000" dirty="0">
                <a:solidFill>
                  <a:schemeClr val="tx1"/>
                </a:solidFill>
              </a:rPr>
              <a:t> </a:t>
            </a:r>
            <a:r>
              <a:rPr lang="ru-RU" sz="2000" dirty="0" err="1">
                <a:solidFill>
                  <a:schemeClr val="tx1"/>
                </a:solidFill>
              </a:rPr>
              <a:t>ґрунтів</a:t>
            </a:r>
            <a:r>
              <a:rPr lang="ru-RU" sz="2000" dirty="0">
                <a:solidFill>
                  <a:schemeClr val="tx1"/>
                </a:solidFill>
              </a:rPr>
              <a:t>, </a:t>
            </a:r>
            <a:r>
              <a:rPr lang="ru-RU" sz="2000" dirty="0" err="1">
                <a:solidFill>
                  <a:schemeClr val="tx1"/>
                </a:solidFill>
              </a:rPr>
              <a:t>запобігання</a:t>
            </a:r>
            <a:r>
              <a:rPr lang="ru-RU" sz="2000" dirty="0">
                <a:solidFill>
                  <a:schemeClr val="tx1"/>
                </a:solidFill>
              </a:rPr>
              <a:t> </a:t>
            </a:r>
            <a:r>
              <a:rPr lang="ru-RU" sz="2000" dirty="0" err="1">
                <a:solidFill>
                  <a:schemeClr val="tx1"/>
                </a:solidFill>
              </a:rPr>
              <a:t>взаємопроникненню</a:t>
            </a:r>
            <a:r>
              <a:rPr lang="ru-RU" sz="2000" dirty="0">
                <a:solidFill>
                  <a:schemeClr val="tx1"/>
                </a:solidFill>
              </a:rPr>
              <a:t> </a:t>
            </a:r>
            <a:r>
              <a:rPr lang="ru-RU" sz="2000" dirty="0" err="1">
                <a:solidFill>
                  <a:schemeClr val="tx1"/>
                </a:solidFill>
              </a:rPr>
              <a:t>матеріалів</a:t>
            </a:r>
            <a:r>
              <a:rPr lang="ru-RU" sz="2000" dirty="0">
                <a:solidFill>
                  <a:schemeClr val="tx1"/>
                </a:solidFill>
              </a:rPr>
              <a:t> </a:t>
            </a:r>
          </a:p>
          <a:p>
            <a:pPr marL="342900" indent="-342900" algn="just">
              <a:buFontTx/>
              <a:buChar char="-"/>
            </a:pPr>
            <a:r>
              <a:rPr lang="ru-RU" sz="2000" dirty="0" err="1">
                <a:solidFill>
                  <a:schemeClr val="tx1"/>
                </a:solidFill>
              </a:rPr>
              <a:t>контактуючих</a:t>
            </a:r>
            <a:r>
              <a:rPr lang="ru-RU" sz="2000" dirty="0">
                <a:solidFill>
                  <a:schemeClr val="tx1"/>
                </a:solidFill>
              </a:rPr>
              <a:t> </a:t>
            </a:r>
            <a:r>
              <a:rPr lang="ru-RU" sz="2000" dirty="0" err="1">
                <a:solidFill>
                  <a:schemeClr val="tx1"/>
                </a:solidFill>
              </a:rPr>
              <a:t>шарів</a:t>
            </a:r>
            <a:endParaRPr lang="ru-RU" sz="2000" dirty="0">
              <a:solidFill>
                <a:schemeClr val="tx1"/>
              </a:solidFill>
            </a:endParaRPr>
          </a:p>
          <a:p>
            <a:pPr marL="342900" indent="-342900" algn="just">
              <a:buFontTx/>
              <a:buChar char="-"/>
            </a:pPr>
            <a:endParaRPr lang="ru-RU" sz="2000" dirty="0">
              <a:solidFill>
                <a:schemeClr val="tx1"/>
              </a:solidFill>
            </a:endParaRPr>
          </a:p>
        </p:txBody>
      </p:sp>
      <p:pic>
        <p:nvPicPr>
          <p:cNvPr id="4" name="Picture 5">
            <a:extLst>
              <a:ext uri="{FF2B5EF4-FFF2-40B4-BE49-F238E27FC236}">
                <a16:creationId xmlns:a16="http://schemas.microsoft.com/office/drawing/2014/main" id="{5ACE767C-A8C0-4488-B964-593B4CE421E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748" r="9643"/>
          <a:stretch/>
        </p:blipFill>
        <p:spPr bwMode="auto">
          <a:xfrm>
            <a:off x="164123" y="1454063"/>
            <a:ext cx="2532185" cy="104711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a:extLst>
              <a:ext uri="{FF2B5EF4-FFF2-40B4-BE49-F238E27FC236}">
                <a16:creationId xmlns:a16="http://schemas.microsoft.com/office/drawing/2014/main" id="{5522D9BA-7195-48BE-9396-9A45D9D5A4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9984"/>
          <a:stretch/>
        </p:blipFill>
        <p:spPr bwMode="auto">
          <a:xfrm>
            <a:off x="2771276" y="1454063"/>
            <a:ext cx="2584632" cy="107524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9">
            <a:extLst>
              <a:ext uri="{FF2B5EF4-FFF2-40B4-BE49-F238E27FC236}">
                <a16:creationId xmlns:a16="http://schemas.microsoft.com/office/drawing/2014/main" id="{9968C5E0-9BB0-470B-B48B-002B9D83B3F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546" r="11177"/>
          <a:stretch/>
        </p:blipFill>
        <p:spPr bwMode="auto">
          <a:xfrm>
            <a:off x="5683348" y="1454063"/>
            <a:ext cx="2584632" cy="10471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a:extLst>
              <a:ext uri="{FF2B5EF4-FFF2-40B4-BE49-F238E27FC236}">
                <a16:creationId xmlns:a16="http://schemas.microsoft.com/office/drawing/2014/main" id="{EF7558D5-E5E6-4323-B5AC-679368BB263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396" r="8794"/>
          <a:stretch/>
        </p:blipFill>
        <p:spPr bwMode="auto">
          <a:xfrm>
            <a:off x="8381543" y="1454063"/>
            <a:ext cx="2733623" cy="1047114"/>
          </a:xfrm>
          <a:prstGeom prst="rect">
            <a:avLst/>
          </a:prstGeom>
          <a:noFill/>
          <a:extLst>
            <a:ext uri="{909E8E84-426E-40DD-AFC4-6F175D3DCCD1}">
              <a14:hiddenFill xmlns:a14="http://schemas.microsoft.com/office/drawing/2010/main">
                <a:solidFill>
                  <a:srgbClr val="FFFFFF"/>
                </a:solidFill>
              </a14:hiddenFill>
            </a:ext>
          </a:extLst>
        </p:spPr>
      </p:pic>
      <p:pic>
        <p:nvPicPr>
          <p:cNvPr id="2" name="Рисунок 1">
            <a:extLst>
              <a:ext uri="{FF2B5EF4-FFF2-40B4-BE49-F238E27FC236}">
                <a16:creationId xmlns:a16="http://schemas.microsoft.com/office/drawing/2014/main" id="{FF01D52A-8A09-4C96-80FD-D76AEA189815}"/>
              </a:ext>
            </a:extLst>
          </p:cNvPr>
          <p:cNvPicPr>
            <a:picLocks noChangeAspect="1"/>
          </p:cNvPicPr>
          <p:nvPr/>
        </p:nvPicPr>
        <p:blipFill rotWithShape="1">
          <a:blip r:embed="rId6"/>
          <a:srcRect t="6251" b="7594"/>
          <a:stretch/>
        </p:blipFill>
        <p:spPr>
          <a:xfrm>
            <a:off x="7737345" y="2534633"/>
            <a:ext cx="2692636" cy="4323367"/>
          </a:xfrm>
          <a:prstGeom prst="rect">
            <a:avLst/>
          </a:prstGeom>
        </p:spPr>
      </p:pic>
    </p:spTree>
    <p:extLst>
      <p:ext uri="{BB962C8B-B14F-4D97-AF65-F5344CB8AC3E}">
        <p14:creationId xmlns:p14="http://schemas.microsoft.com/office/powerpoint/2010/main" val="432891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a:extLst>
              <a:ext uri="{FF2B5EF4-FFF2-40B4-BE49-F238E27FC236}">
                <a16:creationId xmlns:a16="http://schemas.microsoft.com/office/drawing/2014/main" id="{9C27711A-B7EB-4E32-8EBE-5521E08FDCFD}"/>
              </a:ext>
            </a:extLst>
          </p:cNvPr>
          <p:cNvSpPr>
            <a:spLocks noGrp="1"/>
          </p:cNvSpPr>
          <p:nvPr>
            <p:ph type="subTitle" idx="1"/>
          </p:nvPr>
        </p:nvSpPr>
        <p:spPr>
          <a:xfrm>
            <a:off x="154745" y="253217"/>
            <a:ext cx="11873132" cy="6457071"/>
          </a:xfrm>
        </p:spPr>
        <p:txBody>
          <a:bodyPr>
            <a:normAutofit/>
          </a:bodyPr>
          <a:lstStyle/>
          <a:p>
            <a:pPr marL="342900" indent="-342900" algn="just">
              <a:buFontTx/>
              <a:buChar char="-"/>
            </a:pPr>
            <a:r>
              <a:rPr lang="ru-RU" sz="2000" dirty="0" err="1">
                <a:solidFill>
                  <a:schemeClr val="tx1"/>
                </a:solidFill>
              </a:rPr>
              <a:t>Фільтр</a:t>
            </a:r>
            <a:r>
              <a:rPr lang="ru-RU" sz="2000" dirty="0">
                <a:solidFill>
                  <a:schemeClr val="tx1"/>
                </a:solidFill>
              </a:rPr>
              <a:t> – </a:t>
            </a:r>
            <a:r>
              <a:rPr lang="ru-RU" sz="2000" dirty="0" err="1">
                <a:solidFill>
                  <a:schemeClr val="tx1"/>
                </a:solidFill>
              </a:rPr>
              <a:t>запобігання</a:t>
            </a:r>
            <a:r>
              <a:rPr lang="ru-RU" sz="2000" dirty="0">
                <a:solidFill>
                  <a:schemeClr val="tx1"/>
                </a:solidFill>
              </a:rPr>
              <a:t> (</a:t>
            </a:r>
            <a:r>
              <a:rPr lang="ru-RU" sz="2000" dirty="0" err="1">
                <a:solidFill>
                  <a:schemeClr val="tx1"/>
                </a:solidFill>
              </a:rPr>
              <a:t>уповільнення</a:t>
            </a:r>
            <a:r>
              <a:rPr lang="ru-RU" sz="2000" dirty="0">
                <a:solidFill>
                  <a:schemeClr val="tx1"/>
                </a:solidFill>
              </a:rPr>
              <a:t>) </a:t>
            </a:r>
            <a:r>
              <a:rPr lang="ru-RU" sz="2000" dirty="0" err="1">
                <a:solidFill>
                  <a:schemeClr val="tx1"/>
                </a:solidFill>
              </a:rPr>
              <a:t>процесу</a:t>
            </a:r>
            <a:r>
              <a:rPr lang="ru-RU" sz="2000" dirty="0">
                <a:solidFill>
                  <a:schemeClr val="tx1"/>
                </a:solidFill>
              </a:rPr>
              <a:t> </a:t>
            </a:r>
          </a:p>
          <a:p>
            <a:pPr marL="342900" indent="-342900" algn="just">
              <a:buFontTx/>
              <a:buChar char="-"/>
            </a:pPr>
            <a:r>
              <a:rPr lang="ru-RU" sz="2000" dirty="0" err="1">
                <a:solidFill>
                  <a:schemeClr val="tx1"/>
                </a:solidFill>
              </a:rPr>
              <a:t>проникнення</a:t>
            </a:r>
            <a:r>
              <a:rPr lang="ru-RU" sz="2000" dirty="0">
                <a:solidFill>
                  <a:schemeClr val="tx1"/>
                </a:solidFill>
              </a:rPr>
              <a:t> </a:t>
            </a:r>
            <a:r>
              <a:rPr lang="ru-RU" sz="2000" dirty="0" err="1">
                <a:solidFill>
                  <a:schemeClr val="tx1"/>
                </a:solidFill>
              </a:rPr>
              <a:t>ґрунтових</a:t>
            </a:r>
            <a:r>
              <a:rPr lang="ru-RU" sz="2000" dirty="0">
                <a:solidFill>
                  <a:schemeClr val="tx1"/>
                </a:solidFill>
              </a:rPr>
              <a:t> </a:t>
            </a:r>
            <a:r>
              <a:rPr lang="ru-RU" sz="2000" dirty="0" err="1">
                <a:solidFill>
                  <a:schemeClr val="tx1"/>
                </a:solidFill>
              </a:rPr>
              <a:t>частинок</a:t>
            </a:r>
            <a:r>
              <a:rPr lang="ru-RU" sz="2000" dirty="0">
                <a:solidFill>
                  <a:schemeClr val="tx1"/>
                </a:solidFill>
              </a:rPr>
              <a:t> у </a:t>
            </a:r>
            <a:r>
              <a:rPr lang="ru-RU" sz="2000" dirty="0" err="1">
                <a:solidFill>
                  <a:schemeClr val="tx1"/>
                </a:solidFill>
              </a:rPr>
              <a:t>дренажі</a:t>
            </a:r>
            <a:r>
              <a:rPr lang="ru-RU" sz="2000" dirty="0">
                <a:solidFill>
                  <a:schemeClr val="tx1"/>
                </a:solidFill>
              </a:rPr>
              <a:t> </a:t>
            </a:r>
          </a:p>
          <a:p>
            <a:pPr marL="342900" indent="-342900" algn="just">
              <a:buFontTx/>
              <a:buChar char="-"/>
            </a:pPr>
            <a:r>
              <a:rPr lang="ru-RU" sz="2000" dirty="0">
                <a:solidFill>
                  <a:schemeClr val="tx1"/>
                </a:solidFill>
              </a:rPr>
              <a:t>(</a:t>
            </a:r>
            <a:r>
              <a:rPr lang="ru-RU" sz="2000" dirty="0" err="1">
                <a:solidFill>
                  <a:schemeClr val="tx1"/>
                </a:solidFill>
              </a:rPr>
              <a:t>фільтр</a:t>
            </a:r>
            <a:r>
              <a:rPr lang="ru-RU" sz="2000" dirty="0">
                <a:solidFill>
                  <a:schemeClr val="tx1"/>
                </a:solidFill>
              </a:rPr>
              <a:t>) </a:t>
            </a:r>
            <a:r>
              <a:rPr lang="ru-RU" sz="2000" dirty="0" err="1">
                <a:solidFill>
                  <a:schemeClr val="tx1"/>
                </a:solidFill>
              </a:rPr>
              <a:t>або</a:t>
            </a:r>
            <a:r>
              <a:rPr lang="ru-RU" sz="2000" dirty="0">
                <a:solidFill>
                  <a:schemeClr val="tx1"/>
                </a:solidFill>
              </a:rPr>
              <a:t> </a:t>
            </a:r>
            <a:r>
              <a:rPr lang="ru-RU" sz="2000" dirty="0" err="1">
                <a:solidFill>
                  <a:schemeClr val="tx1"/>
                </a:solidFill>
              </a:rPr>
              <a:t>їх</a:t>
            </a:r>
            <a:r>
              <a:rPr lang="ru-RU" sz="2000" dirty="0">
                <a:solidFill>
                  <a:schemeClr val="tx1"/>
                </a:solidFill>
              </a:rPr>
              <a:t> </a:t>
            </a:r>
            <a:r>
              <a:rPr lang="ru-RU" sz="2000" dirty="0" err="1">
                <a:solidFill>
                  <a:schemeClr val="tx1"/>
                </a:solidFill>
              </a:rPr>
              <a:t>винесення</a:t>
            </a:r>
            <a:r>
              <a:rPr lang="ru-RU" sz="2000" dirty="0">
                <a:solidFill>
                  <a:schemeClr val="tx1"/>
                </a:solidFill>
              </a:rPr>
              <a:t> (</a:t>
            </a:r>
            <a:r>
              <a:rPr lang="ru-RU" sz="2000" dirty="0" err="1">
                <a:solidFill>
                  <a:schemeClr val="tx1"/>
                </a:solidFill>
              </a:rPr>
              <a:t>зворотний</a:t>
            </a:r>
            <a:r>
              <a:rPr lang="ru-RU" sz="2000" dirty="0">
                <a:solidFill>
                  <a:schemeClr val="tx1"/>
                </a:solidFill>
              </a:rPr>
              <a:t> </a:t>
            </a:r>
            <a:r>
              <a:rPr lang="ru-RU" sz="2000" dirty="0" err="1">
                <a:solidFill>
                  <a:schemeClr val="tx1"/>
                </a:solidFill>
              </a:rPr>
              <a:t>фільтр</a:t>
            </a:r>
            <a:r>
              <a:rPr lang="ru-RU" sz="2000" dirty="0">
                <a:solidFill>
                  <a:schemeClr val="tx1"/>
                </a:solidFill>
              </a:rPr>
              <a:t>)</a:t>
            </a:r>
          </a:p>
        </p:txBody>
      </p:sp>
      <p:pic>
        <p:nvPicPr>
          <p:cNvPr id="4" name="Picture 4" descr="дорожное_строительство8910 copy">
            <a:extLst>
              <a:ext uri="{FF2B5EF4-FFF2-40B4-BE49-F238E27FC236}">
                <a16:creationId xmlns:a16="http://schemas.microsoft.com/office/drawing/2014/main" id="{D2166CE4-579D-4D8E-A428-C59EB3A1D40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978" b="6923"/>
          <a:stretch/>
        </p:blipFill>
        <p:spPr bwMode="auto">
          <a:xfrm>
            <a:off x="6236677" y="67815"/>
            <a:ext cx="4595445" cy="6790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78558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a:extLst>
              <a:ext uri="{FF2B5EF4-FFF2-40B4-BE49-F238E27FC236}">
                <a16:creationId xmlns:a16="http://schemas.microsoft.com/office/drawing/2014/main" id="{9C27711A-B7EB-4E32-8EBE-5521E08FDCFD}"/>
              </a:ext>
            </a:extLst>
          </p:cNvPr>
          <p:cNvSpPr>
            <a:spLocks noGrp="1"/>
          </p:cNvSpPr>
          <p:nvPr>
            <p:ph type="subTitle" idx="1"/>
          </p:nvPr>
        </p:nvSpPr>
        <p:spPr>
          <a:xfrm>
            <a:off x="154745" y="253217"/>
            <a:ext cx="11873132" cy="6457071"/>
          </a:xfrm>
        </p:spPr>
        <p:txBody>
          <a:bodyPr>
            <a:normAutofit/>
          </a:bodyPr>
          <a:lstStyle/>
          <a:p>
            <a:pPr algn="just"/>
            <a:r>
              <a:rPr lang="ru-RU" sz="2000" dirty="0">
                <a:solidFill>
                  <a:schemeClr val="tx1"/>
                </a:solidFill>
              </a:rPr>
              <a:t>- </a:t>
            </a:r>
            <a:r>
              <a:rPr lang="ru-RU" sz="2000" dirty="0" err="1">
                <a:solidFill>
                  <a:schemeClr val="tx1"/>
                </a:solidFill>
              </a:rPr>
              <a:t>Дренування</a:t>
            </a:r>
            <a:r>
              <a:rPr lang="ru-RU" sz="2000" dirty="0">
                <a:solidFill>
                  <a:schemeClr val="tx1"/>
                </a:solidFill>
              </a:rPr>
              <a:t> – </a:t>
            </a:r>
            <a:r>
              <a:rPr lang="ru-RU" sz="2000" dirty="0" err="1">
                <a:solidFill>
                  <a:schemeClr val="tx1"/>
                </a:solidFill>
              </a:rPr>
              <a:t>прискорення</a:t>
            </a:r>
            <a:r>
              <a:rPr lang="ru-RU" sz="2000" dirty="0">
                <a:solidFill>
                  <a:schemeClr val="tx1"/>
                </a:solidFill>
              </a:rPr>
              <a:t> </a:t>
            </a:r>
            <a:r>
              <a:rPr lang="ru-RU" sz="2000" dirty="0" err="1">
                <a:solidFill>
                  <a:schemeClr val="tx1"/>
                </a:solidFill>
              </a:rPr>
              <a:t>відведення</a:t>
            </a:r>
            <a:r>
              <a:rPr lang="ru-RU" sz="2000" dirty="0">
                <a:solidFill>
                  <a:schemeClr val="tx1"/>
                </a:solidFill>
              </a:rPr>
              <a:t> води </a:t>
            </a:r>
          </a:p>
        </p:txBody>
      </p:sp>
      <p:graphicFrame>
        <p:nvGraphicFramePr>
          <p:cNvPr id="4" name="Object 4">
            <a:extLst>
              <a:ext uri="{FF2B5EF4-FFF2-40B4-BE49-F238E27FC236}">
                <a16:creationId xmlns:a16="http://schemas.microsoft.com/office/drawing/2014/main" id="{E50AFD35-2E42-4484-A294-C7CE3F54F1E7}"/>
              </a:ext>
            </a:extLst>
          </p:cNvPr>
          <p:cNvGraphicFramePr>
            <a:graphicFrameLocks noChangeAspect="1"/>
          </p:cNvGraphicFramePr>
          <p:nvPr>
            <p:extLst>
              <p:ext uri="{D42A27DB-BD31-4B8C-83A1-F6EECF244321}">
                <p14:modId xmlns:p14="http://schemas.microsoft.com/office/powerpoint/2010/main" val="987587425"/>
              </p:ext>
            </p:extLst>
          </p:nvPr>
        </p:nvGraphicFramePr>
        <p:xfrm>
          <a:off x="5866226" y="0"/>
          <a:ext cx="3812345" cy="7191469"/>
        </p:xfrm>
        <a:graphic>
          <a:graphicData uri="http://schemas.openxmlformats.org/presentationml/2006/ole">
            <mc:AlternateContent xmlns:mc="http://schemas.openxmlformats.org/markup-compatibility/2006">
              <mc:Choice xmlns:v="urn:schemas-microsoft-com:vml" Requires="v">
                <p:oleObj spid="_x0000_s2057" name="Image" r:id="rId3" imgW="7555556" imgH="10692063" progId="Photoshop.Image.7">
                  <p:embed/>
                </p:oleObj>
              </mc:Choice>
              <mc:Fallback>
                <p:oleObj name="Image" r:id="rId3" imgW="7555556" imgH="10692063" progId="Photoshop.Image.7">
                  <p:embed/>
                  <p:pic>
                    <p:nvPicPr>
                      <p:cNvPr id="123908" name="Object 4">
                        <a:extLst>
                          <a:ext uri="{FF2B5EF4-FFF2-40B4-BE49-F238E27FC236}">
                            <a16:creationId xmlns:a16="http://schemas.microsoft.com/office/drawing/2014/main" id="{5CF90717-9DD2-4B0A-B090-E2FBB9887F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6226" y="0"/>
                        <a:ext cx="3812345" cy="7191469"/>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41325601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a:extLst>
              <a:ext uri="{FF2B5EF4-FFF2-40B4-BE49-F238E27FC236}">
                <a16:creationId xmlns:a16="http://schemas.microsoft.com/office/drawing/2014/main" id="{9C27711A-B7EB-4E32-8EBE-5521E08FDCFD}"/>
              </a:ext>
            </a:extLst>
          </p:cNvPr>
          <p:cNvSpPr>
            <a:spLocks noGrp="1"/>
          </p:cNvSpPr>
          <p:nvPr>
            <p:ph type="subTitle" idx="1"/>
          </p:nvPr>
        </p:nvSpPr>
        <p:spPr>
          <a:xfrm>
            <a:off x="154745" y="253217"/>
            <a:ext cx="11873132" cy="6457071"/>
          </a:xfrm>
        </p:spPr>
        <p:txBody>
          <a:bodyPr>
            <a:normAutofit/>
          </a:bodyPr>
          <a:lstStyle/>
          <a:p>
            <a:pPr algn="just"/>
            <a:endParaRPr lang="ru-RU" sz="2000" dirty="0">
              <a:solidFill>
                <a:schemeClr val="tx1"/>
              </a:solidFill>
            </a:endParaRPr>
          </a:p>
          <a:p>
            <a:pPr indent="457200" algn="just"/>
            <a:endParaRPr lang="ru-RU" sz="2000" dirty="0">
              <a:solidFill>
                <a:schemeClr val="tx1"/>
              </a:solidFill>
            </a:endParaRPr>
          </a:p>
        </p:txBody>
      </p:sp>
      <p:sp>
        <p:nvSpPr>
          <p:cNvPr id="2" name="Прямоугольник 1">
            <a:extLst>
              <a:ext uri="{FF2B5EF4-FFF2-40B4-BE49-F238E27FC236}">
                <a16:creationId xmlns:a16="http://schemas.microsoft.com/office/drawing/2014/main" id="{03AF493D-B1F9-4D36-9F7A-858A660DA741}"/>
              </a:ext>
            </a:extLst>
          </p:cNvPr>
          <p:cNvSpPr/>
          <p:nvPr/>
        </p:nvSpPr>
        <p:spPr>
          <a:xfrm>
            <a:off x="-1" y="253217"/>
            <a:ext cx="6443003" cy="1015663"/>
          </a:xfrm>
          <a:prstGeom prst="rect">
            <a:avLst/>
          </a:prstGeom>
        </p:spPr>
        <p:txBody>
          <a:bodyPr wrap="square">
            <a:spAutoFit/>
          </a:bodyPr>
          <a:lstStyle/>
          <a:p>
            <a:r>
              <a:rPr lang="ru-RU" sz="2000" dirty="0"/>
              <a:t>- </a:t>
            </a:r>
            <a:r>
              <a:rPr lang="ru-RU" sz="2000" dirty="0" err="1"/>
              <a:t>Гідроізоляція</a:t>
            </a:r>
            <a:r>
              <a:rPr lang="ru-RU" sz="2000" dirty="0"/>
              <a:t> – </a:t>
            </a:r>
            <a:r>
              <a:rPr lang="ru-RU" sz="2000" dirty="0" err="1"/>
              <a:t>зменшення</a:t>
            </a:r>
            <a:r>
              <a:rPr lang="ru-RU" sz="2000" dirty="0"/>
              <a:t> </a:t>
            </a:r>
            <a:r>
              <a:rPr lang="ru-RU" sz="2000" dirty="0" err="1"/>
              <a:t>або</a:t>
            </a:r>
            <a:r>
              <a:rPr lang="ru-RU" sz="2000" dirty="0"/>
              <a:t> </a:t>
            </a:r>
            <a:r>
              <a:rPr lang="ru-RU" sz="2000" dirty="0" err="1"/>
              <a:t>виключення</a:t>
            </a:r>
            <a:r>
              <a:rPr lang="ru-RU" sz="2000" dirty="0"/>
              <a:t> </a:t>
            </a:r>
            <a:r>
              <a:rPr lang="ru-RU" sz="2000" dirty="0" err="1"/>
              <a:t>припливу</a:t>
            </a:r>
            <a:r>
              <a:rPr lang="ru-RU" sz="2000" dirty="0"/>
              <a:t> води до </a:t>
            </a:r>
            <a:r>
              <a:rPr lang="ru-RU" sz="2000" dirty="0" err="1"/>
              <a:t>ґрунтів</a:t>
            </a:r>
            <a:r>
              <a:rPr lang="ru-RU" sz="2000" dirty="0"/>
              <a:t> </a:t>
            </a:r>
            <a:r>
              <a:rPr lang="ru-RU" sz="2000" dirty="0" err="1"/>
              <a:t>робочого</a:t>
            </a:r>
            <a:r>
              <a:rPr lang="ru-RU" sz="2000" dirty="0"/>
              <a:t> шару земляного полотна</a:t>
            </a:r>
          </a:p>
        </p:txBody>
      </p:sp>
      <p:pic>
        <p:nvPicPr>
          <p:cNvPr id="4" name="Picture 4" descr="дорожное_строительство1415 copy">
            <a:extLst>
              <a:ext uri="{FF2B5EF4-FFF2-40B4-BE49-F238E27FC236}">
                <a16:creationId xmlns:a16="http://schemas.microsoft.com/office/drawing/2014/main" id="{55770C92-2C43-4535-812E-F900A489E45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682" b="29456"/>
          <a:stretch/>
        </p:blipFill>
        <p:spPr bwMode="auto">
          <a:xfrm>
            <a:off x="6443002" y="147712"/>
            <a:ext cx="4741408" cy="5183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78537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a:extLst>
              <a:ext uri="{FF2B5EF4-FFF2-40B4-BE49-F238E27FC236}">
                <a16:creationId xmlns:a16="http://schemas.microsoft.com/office/drawing/2014/main" id="{9C27711A-B7EB-4E32-8EBE-5521E08FDCFD}"/>
              </a:ext>
            </a:extLst>
          </p:cNvPr>
          <p:cNvSpPr>
            <a:spLocks noGrp="1"/>
          </p:cNvSpPr>
          <p:nvPr>
            <p:ph type="subTitle" idx="1"/>
          </p:nvPr>
        </p:nvSpPr>
        <p:spPr>
          <a:xfrm>
            <a:off x="154745" y="253217"/>
            <a:ext cx="11873132" cy="6457071"/>
          </a:xfrm>
        </p:spPr>
        <p:txBody>
          <a:bodyPr>
            <a:normAutofit lnSpcReduction="10000"/>
          </a:bodyPr>
          <a:lstStyle/>
          <a:p>
            <a:pPr algn="ctr"/>
            <a:r>
              <a:rPr lang="ru-RU" sz="2000" dirty="0">
                <a:solidFill>
                  <a:schemeClr val="tx1"/>
                </a:solidFill>
              </a:rPr>
              <a:t>ДРЕНУЮЧИЙ АСФАЛЬТОБЕТОН НА ПОЛІМЕРНОМУ В'ЯЖУЧОМУ</a:t>
            </a:r>
          </a:p>
          <a:p>
            <a:pPr algn="just"/>
            <a:r>
              <a:rPr lang="ru-RU" sz="2000" dirty="0" err="1">
                <a:solidFill>
                  <a:schemeClr val="tx1"/>
                </a:solidFill>
              </a:rPr>
              <a:t>Переваги</a:t>
            </a:r>
            <a:r>
              <a:rPr lang="ru-RU" sz="2000" dirty="0">
                <a:solidFill>
                  <a:schemeClr val="tx1"/>
                </a:solidFill>
              </a:rPr>
              <a:t> </a:t>
            </a:r>
            <a:r>
              <a:rPr lang="ru-RU" sz="2000" dirty="0" err="1">
                <a:solidFill>
                  <a:schemeClr val="tx1"/>
                </a:solidFill>
              </a:rPr>
              <a:t>покриттів</a:t>
            </a:r>
            <a:r>
              <a:rPr lang="ru-RU" sz="2000" dirty="0">
                <a:solidFill>
                  <a:schemeClr val="tx1"/>
                </a:solidFill>
              </a:rPr>
              <a:t> з </a:t>
            </a:r>
            <a:r>
              <a:rPr lang="ru-RU" sz="2000" dirty="0" err="1">
                <a:solidFill>
                  <a:schemeClr val="tx1"/>
                </a:solidFill>
              </a:rPr>
              <a:t>асфальтобетонів</a:t>
            </a:r>
            <a:r>
              <a:rPr lang="ru-RU" sz="2000" dirty="0">
                <a:solidFill>
                  <a:schemeClr val="tx1"/>
                </a:solidFill>
              </a:rPr>
              <a:t>, </a:t>
            </a:r>
            <a:r>
              <a:rPr lang="ru-RU" sz="2000" dirty="0" err="1">
                <a:solidFill>
                  <a:schemeClr val="tx1"/>
                </a:solidFill>
              </a:rPr>
              <a:t>що</a:t>
            </a:r>
            <a:r>
              <a:rPr lang="ru-RU" sz="2000" dirty="0">
                <a:solidFill>
                  <a:schemeClr val="tx1"/>
                </a:solidFill>
              </a:rPr>
              <a:t> </a:t>
            </a:r>
            <a:r>
              <a:rPr lang="ru-RU" sz="2000" dirty="0" err="1">
                <a:solidFill>
                  <a:schemeClr val="tx1"/>
                </a:solidFill>
              </a:rPr>
              <a:t>дренують</a:t>
            </a:r>
            <a:r>
              <a:rPr lang="ru-RU" sz="2000" dirty="0">
                <a:solidFill>
                  <a:schemeClr val="tx1"/>
                </a:solidFill>
              </a:rPr>
              <a:t>.</a:t>
            </a:r>
          </a:p>
          <a:p>
            <a:pPr algn="just"/>
            <a:r>
              <a:rPr lang="ru-RU" sz="2000" dirty="0">
                <a:solidFill>
                  <a:schemeClr val="tx1"/>
                </a:solidFill>
              </a:rPr>
              <a:t>• </a:t>
            </a:r>
            <a:r>
              <a:rPr lang="ru-RU" sz="2000" dirty="0" err="1">
                <a:solidFill>
                  <a:schemeClr val="tx1"/>
                </a:solidFill>
              </a:rPr>
              <a:t>підвищення</a:t>
            </a:r>
            <a:r>
              <a:rPr lang="ru-RU" sz="2000" dirty="0">
                <a:solidFill>
                  <a:schemeClr val="tx1"/>
                </a:solidFill>
              </a:rPr>
              <a:t> </a:t>
            </a:r>
            <a:r>
              <a:rPr lang="ru-RU" sz="2000" dirty="0" err="1">
                <a:solidFill>
                  <a:schemeClr val="tx1"/>
                </a:solidFill>
              </a:rPr>
              <a:t>безпеки</a:t>
            </a:r>
            <a:r>
              <a:rPr lang="ru-RU" sz="2000" dirty="0">
                <a:solidFill>
                  <a:schemeClr val="tx1"/>
                </a:solidFill>
              </a:rPr>
              <a:t> </a:t>
            </a:r>
            <a:r>
              <a:rPr lang="ru-RU" sz="2000" dirty="0" err="1">
                <a:solidFill>
                  <a:schemeClr val="tx1"/>
                </a:solidFill>
              </a:rPr>
              <a:t>дорожнього</a:t>
            </a:r>
            <a:r>
              <a:rPr lang="ru-RU" sz="2000" dirty="0">
                <a:solidFill>
                  <a:schemeClr val="tx1"/>
                </a:solidFill>
              </a:rPr>
              <a:t> </a:t>
            </a:r>
            <a:r>
              <a:rPr lang="ru-RU" sz="2000" dirty="0" err="1">
                <a:solidFill>
                  <a:schemeClr val="tx1"/>
                </a:solidFill>
              </a:rPr>
              <a:t>руху</a:t>
            </a:r>
            <a:r>
              <a:rPr lang="ru-RU" sz="2000" dirty="0">
                <a:solidFill>
                  <a:schemeClr val="tx1"/>
                </a:solidFill>
              </a:rPr>
              <a:t>:</a:t>
            </a:r>
          </a:p>
          <a:p>
            <a:pPr algn="just"/>
            <a:r>
              <a:rPr lang="ru-RU" sz="2000" dirty="0">
                <a:solidFill>
                  <a:schemeClr val="tx1"/>
                </a:solidFill>
              </a:rPr>
              <a:t>   - </a:t>
            </a:r>
            <a:r>
              <a:rPr lang="ru-RU" sz="2000" dirty="0" err="1">
                <a:solidFill>
                  <a:schemeClr val="tx1"/>
                </a:solidFill>
              </a:rPr>
              <a:t>Підвищення</a:t>
            </a:r>
            <a:r>
              <a:rPr lang="ru-RU" sz="2000" dirty="0">
                <a:solidFill>
                  <a:schemeClr val="tx1"/>
                </a:solidFill>
              </a:rPr>
              <a:t> </a:t>
            </a:r>
            <a:r>
              <a:rPr lang="ru-RU" sz="2000" dirty="0" err="1">
                <a:solidFill>
                  <a:schemeClr val="tx1"/>
                </a:solidFill>
              </a:rPr>
              <a:t>зчеплення</a:t>
            </a:r>
            <a:r>
              <a:rPr lang="ru-RU" sz="2000" dirty="0">
                <a:solidFill>
                  <a:schemeClr val="tx1"/>
                </a:solidFill>
              </a:rPr>
              <a:t>;</a:t>
            </a:r>
          </a:p>
          <a:p>
            <a:pPr algn="just"/>
            <a:r>
              <a:rPr lang="ru-RU" sz="2000" dirty="0">
                <a:solidFill>
                  <a:schemeClr val="tx1"/>
                </a:solidFill>
              </a:rPr>
              <a:t>   - </a:t>
            </a:r>
            <a:r>
              <a:rPr lang="ru-RU" sz="2000" dirty="0" err="1">
                <a:solidFill>
                  <a:schemeClr val="tx1"/>
                </a:solidFill>
              </a:rPr>
              <a:t>Ліквідація</a:t>
            </a:r>
            <a:r>
              <a:rPr lang="ru-RU" sz="2000" dirty="0">
                <a:solidFill>
                  <a:schemeClr val="tx1"/>
                </a:solidFill>
              </a:rPr>
              <a:t> </a:t>
            </a:r>
            <a:r>
              <a:rPr lang="ru-RU" sz="2000" dirty="0" err="1">
                <a:solidFill>
                  <a:schemeClr val="tx1"/>
                </a:solidFill>
              </a:rPr>
              <a:t>ефекту</a:t>
            </a:r>
            <a:r>
              <a:rPr lang="ru-RU" sz="2000" dirty="0">
                <a:solidFill>
                  <a:schemeClr val="tx1"/>
                </a:solidFill>
              </a:rPr>
              <a:t> </a:t>
            </a:r>
            <a:r>
              <a:rPr lang="ru-RU" sz="2000" dirty="0" err="1">
                <a:solidFill>
                  <a:schemeClr val="tx1"/>
                </a:solidFill>
              </a:rPr>
              <a:t>аквапланування</a:t>
            </a:r>
            <a:r>
              <a:rPr lang="ru-RU" sz="2000" dirty="0">
                <a:solidFill>
                  <a:schemeClr val="tx1"/>
                </a:solidFill>
              </a:rPr>
              <a:t>;</a:t>
            </a:r>
          </a:p>
          <a:p>
            <a:pPr algn="just"/>
            <a:r>
              <a:rPr lang="ru-RU" sz="2000" dirty="0">
                <a:solidFill>
                  <a:schemeClr val="tx1"/>
                </a:solidFill>
              </a:rPr>
              <a:t>   - </a:t>
            </a:r>
            <a:r>
              <a:rPr lang="ru-RU" sz="2000" dirty="0" err="1">
                <a:solidFill>
                  <a:schemeClr val="tx1"/>
                </a:solidFill>
              </a:rPr>
              <a:t>Збільшення</a:t>
            </a:r>
            <a:r>
              <a:rPr lang="ru-RU" sz="2000" dirty="0">
                <a:solidFill>
                  <a:schemeClr val="tx1"/>
                </a:solidFill>
              </a:rPr>
              <a:t> </a:t>
            </a:r>
            <a:r>
              <a:rPr lang="ru-RU" sz="2000" dirty="0" err="1">
                <a:solidFill>
                  <a:schemeClr val="tx1"/>
                </a:solidFill>
              </a:rPr>
              <a:t>видимості</a:t>
            </a:r>
            <a:r>
              <a:rPr lang="ru-RU" sz="2000" dirty="0">
                <a:solidFill>
                  <a:schemeClr val="tx1"/>
                </a:solidFill>
              </a:rPr>
              <a:t> в </a:t>
            </a:r>
            <a:r>
              <a:rPr lang="ru-RU" sz="2000" dirty="0" err="1">
                <a:solidFill>
                  <a:schemeClr val="tx1"/>
                </a:solidFill>
              </a:rPr>
              <a:t>дощ</a:t>
            </a:r>
            <a:r>
              <a:rPr lang="ru-RU" sz="2000" dirty="0">
                <a:solidFill>
                  <a:schemeClr val="tx1"/>
                </a:solidFill>
              </a:rPr>
              <a:t>:</a:t>
            </a:r>
          </a:p>
          <a:p>
            <a:pPr algn="just"/>
            <a:r>
              <a:rPr lang="ru-RU" sz="2000" dirty="0">
                <a:solidFill>
                  <a:schemeClr val="tx1"/>
                </a:solidFill>
              </a:rPr>
              <a:t>             → </a:t>
            </a:r>
            <a:r>
              <a:rPr lang="ru-RU" sz="2000" dirty="0" err="1">
                <a:solidFill>
                  <a:schemeClr val="tx1"/>
                </a:solidFill>
              </a:rPr>
              <a:t>відсутність</a:t>
            </a:r>
            <a:r>
              <a:rPr lang="ru-RU" sz="2000" dirty="0">
                <a:solidFill>
                  <a:schemeClr val="tx1"/>
                </a:solidFill>
              </a:rPr>
              <a:t> </a:t>
            </a:r>
            <a:r>
              <a:rPr lang="ru-RU" sz="2000" dirty="0" err="1">
                <a:solidFill>
                  <a:schemeClr val="tx1"/>
                </a:solidFill>
              </a:rPr>
              <a:t>утворення</a:t>
            </a:r>
            <a:r>
              <a:rPr lang="ru-RU" sz="2000" dirty="0">
                <a:solidFill>
                  <a:schemeClr val="tx1"/>
                </a:solidFill>
              </a:rPr>
              <a:t> </a:t>
            </a:r>
            <a:r>
              <a:rPr lang="ru-RU" sz="2000" dirty="0" err="1">
                <a:solidFill>
                  <a:schemeClr val="tx1"/>
                </a:solidFill>
              </a:rPr>
              <a:t>водяної</a:t>
            </a:r>
            <a:endParaRPr lang="ru-RU" sz="2000" dirty="0">
              <a:solidFill>
                <a:schemeClr val="tx1"/>
              </a:solidFill>
            </a:endParaRPr>
          </a:p>
          <a:p>
            <a:pPr algn="just"/>
            <a:r>
              <a:rPr lang="ru-RU" sz="2000" dirty="0">
                <a:solidFill>
                  <a:schemeClr val="tx1"/>
                </a:solidFill>
              </a:rPr>
              <a:t>                   хмари пилу та </a:t>
            </a:r>
            <a:r>
              <a:rPr lang="ru-RU" sz="2000" dirty="0" err="1">
                <a:solidFill>
                  <a:schemeClr val="tx1"/>
                </a:solidFill>
              </a:rPr>
              <a:t>бруду</a:t>
            </a:r>
            <a:r>
              <a:rPr lang="ru-RU" sz="2000" dirty="0">
                <a:solidFill>
                  <a:schemeClr val="tx1"/>
                </a:solidFill>
              </a:rPr>
              <a:t> </a:t>
            </a:r>
            <a:r>
              <a:rPr lang="ru-RU" sz="2000" dirty="0" err="1">
                <a:solidFill>
                  <a:schemeClr val="tx1"/>
                </a:solidFill>
              </a:rPr>
              <a:t>від</a:t>
            </a:r>
            <a:endParaRPr lang="ru-RU" sz="2000" dirty="0">
              <a:solidFill>
                <a:schemeClr val="tx1"/>
              </a:solidFill>
            </a:endParaRPr>
          </a:p>
          <a:p>
            <a:pPr algn="just"/>
            <a:r>
              <a:rPr lang="ru-RU" sz="2000" dirty="0">
                <a:solidFill>
                  <a:schemeClr val="tx1"/>
                </a:solidFill>
              </a:rPr>
              <a:t>                   </a:t>
            </a:r>
            <a:r>
              <a:rPr lang="ru-RU" sz="2000" dirty="0" err="1">
                <a:solidFill>
                  <a:schemeClr val="tx1"/>
                </a:solidFill>
              </a:rPr>
              <a:t>попереду</a:t>
            </a:r>
            <a:r>
              <a:rPr lang="ru-RU" sz="2000" dirty="0">
                <a:solidFill>
                  <a:schemeClr val="tx1"/>
                </a:solidFill>
              </a:rPr>
              <a:t> машин, </a:t>
            </a:r>
            <a:r>
              <a:rPr lang="ru-RU" sz="2000" dirty="0" err="1">
                <a:solidFill>
                  <a:schemeClr val="tx1"/>
                </a:solidFill>
              </a:rPr>
              <a:t>що</a:t>
            </a:r>
            <a:r>
              <a:rPr lang="ru-RU" sz="2000" dirty="0">
                <a:solidFill>
                  <a:schemeClr val="tx1"/>
                </a:solidFill>
              </a:rPr>
              <a:t> </a:t>
            </a:r>
            <a:r>
              <a:rPr lang="ru-RU" sz="2000" dirty="0" err="1">
                <a:solidFill>
                  <a:schemeClr val="tx1"/>
                </a:solidFill>
              </a:rPr>
              <a:t>йдуть</a:t>
            </a:r>
            <a:r>
              <a:rPr lang="ru-RU" sz="2000" dirty="0">
                <a:solidFill>
                  <a:schemeClr val="tx1"/>
                </a:solidFill>
              </a:rPr>
              <a:t>;</a:t>
            </a:r>
          </a:p>
          <a:p>
            <a:pPr algn="just"/>
            <a:r>
              <a:rPr lang="ru-RU" sz="2000" dirty="0">
                <a:solidFill>
                  <a:schemeClr val="tx1"/>
                </a:solidFill>
              </a:rPr>
              <a:t>             → </a:t>
            </a:r>
            <a:r>
              <a:rPr lang="ru-RU" sz="2000" dirty="0" err="1">
                <a:solidFill>
                  <a:schemeClr val="tx1"/>
                </a:solidFill>
              </a:rPr>
              <a:t>зниження</a:t>
            </a:r>
            <a:r>
              <a:rPr lang="ru-RU" sz="2000" dirty="0">
                <a:solidFill>
                  <a:schemeClr val="tx1"/>
                </a:solidFill>
              </a:rPr>
              <a:t> </a:t>
            </a:r>
            <a:r>
              <a:rPr lang="ru-RU" sz="2000" dirty="0" err="1">
                <a:solidFill>
                  <a:schemeClr val="tx1"/>
                </a:solidFill>
              </a:rPr>
              <a:t>товщини</a:t>
            </a:r>
            <a:r>
              <a:rPr lang="ru-RU" sz="2000" dirty="0">
                <a:solidFill>
                  <a:schemeClr val="tx1"/>
                </a:solidFill>
              </a:rPr>
              <a:t> </a:t>
            </a:r>
            <a:r>
              <a:rPr lang="ru-RU" sz="2000" dirty="0" err="1">
                <a:solidFill>
                  <a:schemeClr val="tx1"/>
                </a:solidFill>
              </a:rPr>
              <a:t>плівки</a:t>
            </a:r>
            <a:r>
              <a:rPr lang="ru-RU" sz="2000" dirty="0">
                <a:solidFill>
                  <a:schemeClr val="tx1"/>
                </a:solidFill>
              </a:rPr>
              <a:t> води за </a:t>
            </a:r>
            <a:r>
              <a:rPr lang="ru-RU" sz="2000" dirty="0" err="1">
                <a:solidFill>
                  <a:schemeClr val="tx1"/>
                </a:solidFill>
              </a:rPr>
              <a:t>рахунок</a:t>
            </a:r>
            <a:endParaRPr lang="ru-RU" sz="2000" dirty="0">
              <a:solidFill>
                <a:schemeClr val="tx1"/>
              </a:solidFill>
            </a:endParaRPr>
          </a:p>
          <a:p>
            <a:pPr algn="just"/>
            <a:r>
              <a:rPr lang="ru-RU" sz="2000" dirty="0">
                <a:solidFill>
                  <a:schemeClr val="tx1"/>
                </a:solidFill>
              </a:rPr>
              <a:t>                  </a:t>
            </a:r>
            <a:r>
              <a:rPr lang="ru-RU" sz="2000" dirty="0" err="1">
                <a:solidFill>
                  <a:schemeClr val="tx1"/>
                </a:solidFill>
              </a:rPr>
              <a:t>швидкого</a:t>
            </a:r>
            <a:r>
              <a:rPr lang="ru-RU" sz="2000" dirty="0">
                <a:solidFill>
                  <a:schemeClr val="tx1"/>
                </a:solidFill>
              </a:rPr>
              <a:t> </a:t>
            </a:r>
            <a:r>
              <a:rPr lang="ru-RU" sz="2000" dirty="0" err="1">
                <a:solidFill>
                  <a:schemeClr val="tx1"/>
                </a:solidFill>
              </a:rPr>
              <a:t>відведення</a:t>
            </a:r>
            <a:r>
              <a:rPr lang="ru-RU" sz="2000" dirty="0">
                <a:solidFill>
                  <a:schemeClr val="tx1"/>
                </a:solidFill>
              </a:rPr>
              <a:t> води;</a:t>
            </a:r>
          </a:p>
          <a:p>
            <a:pPr algn="just"/>
            <a:r>
              <a:rPr lang="ru-RU" sz="2000" dirty="0">
                <a:solidFill>
                  <a:schemeClr val="tx1"/>
                </a:solidFill>
              </a:rPr>
              <a:t>→</a:t>
            </a:r>
            <a:r>
              <a:rPr lang="ru-RU" sz="2000" dirty="0" err="1">
                <a:solidFill>
                  <a:schemeClr val="tx1"/>
                </a:solidFill>
              </a:rPr>
              <a:t>відсутність</a:t>
            </a:r>
            <a:r>
              <a:rPr lang="ru-RU" sz="2000" dirty="0">
                <a:solidFill>
                  <a:schemeClr val="tx1"/>
                </a:solidFill>
              </a:rPr>
              <a:t> </a:t>
            </a:r>
            <a:r>
              <a:rPr lang="ru-RU" sz="2000" dirty="0" err="1">
                <a:solidFill>
                  <a:schemeClr val="tx1"/>
                </a:solidFill>
              </a:rPr>
              <a:t>відблисків</a:t>
            </a:r>
            <a:r>
              <a:rPr lang="ru-RU" sz="2000" dirty="0">
                <a:solidFill>
                  <a:schemeClr val="tx1"/>
                </a:solidFill>
              </a:rPr>
              <a:t> у </a:t>
            </a:r>
            <a:r>
              <a:rPr lang="ru-RU" sz="2000" dirty="0" err="1">
                <a:solidFill>
                  <a:schemeClr val="tx1"/>
                </a:solidFill>
              </a:rPr>
              <a:t>нічний</a:t>
            </a:r>
            <a:r>
              <a:rPr lang="ru-RU" sz="2000" dirty="0">
                <a:solidFill>
                  <a:schemeClr val="tx1"/>
                </a:solidFill>
              </a:rPr>
              <a:t> час</a:t>
            </a:r>
          </a:p>
          <a:p>
            <a:pPr algn="just"/>
            <a:r>
              <a:rPr lang="ru-RU" sz="2000" dirty="0">
                <a:solidFill>
                  <a:schemeClr val="tx1"/>
                </a:solidFill>
              </a:rPr>
              <a:t>• </a:t>
            </a:r>
            <a:r>
              <a:rPr lang="ru-RU" sz="2000" dirty="0" err="1">
                <a:solidFill>
                  <a:schemeClr val="tx1"/>
                </a:solidFill>
              </a:rPr>
              <a:t>висока</a:t>
            </a:r>
            <a:r>
              <a:rPr lang="ru-RU" sz="2000" dirty="0">
                <a:solidFill>
                  <a:schemeClr val="tx1"/>
                </a:solidFill>
              </a:rPr>
              <a:t> </a:t>
            </a:r>
            <a:r>
              <a:rPr lang="ru-RU" sz="2000" dirty="0" err="1">
                <a:solidFill>
                  <a:schemeClr val="tx1"/>
                </a:solidFill>
              </a:rPr>
              <a:t>стійкість</a:t>
            </a:r>
            <a:r>
              <a:rPr lang="ru-RU" sz="2000" dirty="0">
                <a:solidFill>
                  <a:schemeClr val="tx1"/>
                </a:solidFill>
              </a:rPr>
              <a:t> до </a:t>
            </a:r>
            <a:r>
              <a:rPr lang="ru-RU" sz="2000" dirty="0" err="1">
                <a:solidFill>
                  <a:schemeClr val="tx1"/>
                </a:solidFill>
              </a:rPr>
              <a:t>колії</a:t>
            </a:r>
            <a:r>
              <a:rPr lang="ru-RU" sz="2000" dirty="0">
                <a:solidFill>
                  <a:schemeClr val="tx1"/>
                </a:solidFill>
              </a:rPr>
              <a:t> (</a:t>
            </a:r>
            <a:r>
              <a:rPr lang="ru-RU" sz="2000" dirty="0" err="1">
                <a:solidFill>
                  <a:schemeClr val="tx1"/>
                </a:solidFill>
              </a:rPr>
              <a:t>каркасна</a:t>
            </a:r>
            <a:r>
              <a:rPr lang="ru-RU" sz="2000" dirty="0">
                <a:solidFill>
                  <a:schemeClr val="tx1"/>
                </a:solidFill>
              </a:rPr>
              <a:t> структура – ​​</a:t>
            </a:r>
            <a:r>
              <a:rPr lang="ru-RU" sz="2000" dirty="0" err="1">
                <a:solidFill>
                  <a:schemeClr val="tx1"/>
                </a:solidFill>
              </a:rPr>
              <a:t>вміст</a:t>
            </a:r>
            <a:r>
              <a:rPr lang="ru-RU" sz="2000" dirty="0">
                <a:solidFill>
                  <a:schemeClr val="tx1"/>
                </a:solidFill>
              </a:rPr>
              <a:t> щебеню 90%), </a:t>
            </a:r>
            <a:r>
              <a:rPr lang="ru-RU" sz="2000" dirty="0" err="1">
                <a:solidFill>
                  <a:schemeClr val="tx1"/>
                </a:solidFill>
              </a:rPr>
              <a:t>ефект</a:t>
            </a:r>
            <a:r>
              <a:rPr lang="ru-RU" sz="2000" dirty="0">
                <a:solidFill>
                  <a:schemeClr val="tx1"/>
                </a:solidFill>
              </a:rPr>
              <a:t> термоса;</a:t>
            </a:r>
          </a:p>
          <a:p>
            <a:pPr algn="just"/>
            <a:r>
              <a:rPr lang="ru-RU" sz="2000" dirty="0">
                <a:solidFill>
                  <a:schemeClr val="tx1"/>
                </a:solidFill>
              </a:rPr>
              <a:t>• </a:t>
            </a:r>
            <a:r>
              <a:rPr lang="ru-RU" sz="2000" dirty="0" err="1">
                <a:solidFill>
                  <a:schemeClr val="tx1"/>
                </a:solidFill>
              </a:rPr>
              <a:t>високий</a:t>
            </a:r>
            <a:r>
              <a:rPr lang="ru-RU" sz="2000" dirty="0">
                <a:solidFill>
                  <a:schemeClr val="tx1"/>
                </a:solidFill>
              </a:rPr>
              <a:t> </a:t>
            </a:r>
            <a:r>
              <a:rPr lang="ru-RU" sz="2000" dirty="0" err="1">
                <a:solidFill>
                  <a:schemeClr val="tx1"/>
                </a:solidFill>
              </a:rPr>
              <a:t>рівень</a:t>
            </a:r>
            <a:r>
              <a:rPr lang="ru-RU" sz="2000" dirty="0">
                <a:solidFill>
                  <a:schemeClr val="tx1"/>
                </a:solidFill>
              </a:rPr>
              <a:t> </a:t>
            </a:r>
            <a:r>
              <a:rPr lang="ru-RU" sz="2000" dirty="0" err="1">
                <a:solidFill>
                  <a:schemeClr val="tx1"/>
                </a:solidFill>
              </a:rPr>
              <a:t>звукопоглинання</a:t>
            </a:r>
            <a:endParaRPr lang="ru-RU" sz="2000" dirty="0">
              <a:solidFill>
                <a:schemeClr val="tx1"/>
              </a:solidFill>
            </a:endParaRPr>
          </a:p>
          <a:p>
            <a:pPr algn="just"/>
            <a:r>
              <a:rPr lang="ru-RU" sz="2000" dirty="0">
                <a:solidFill>
                  <a:schemeClr val="tx1"/>
                </a:solidFill>
              </a:rPr>
              <a:t>   (</a:t>
            </a:r>
            <a:r>
              <a:rPr lang="ru-RU" sz="2000" dirty="0" err="1">
                <a:solidFill>
                  <a:schemeClr val="tx1"/>
                </a:solidFill>
              </a:rPr>
              <a:t>Зниження</a:t>
            </a:r>
            <a:r>
              <a:rPr lang="ru-RU" sz="2000" dirty="0">
                <a:solidFill>
                  <a:schemeClr val="tx1"/>
                </a:solidFill>
              </a:rPr>
              <a:t> </a:t>
            </a:r>
            <a:r>
              <a:rPr lang="ru-RU" sz="2000" dirty="0" err="1">
                <a:solidFill>
                  <a:schemeClr val="tx1"/>
                </a:solidFill>
              </a:rPr>
              <a:t>рівня</a:t>
            </a:r>
            <a:r>
              <a:rPr lang="ru-RU" sz="2000" dirty="0">
                <a:solidFill>
                  <a:schemeClr val="tx1"/>
                </a:solidFill>
              </a:rPr>
              <a:t> шуму на 2-6 дБ).</a:t>
            </a:r>
          </a:p>
          <a:p>
            <a:pPr algn="just"/>
            <a:r>
              <a:rPr lang="ru-RU" sz="2000" dirty="0">
                <a:solidFill>
                  <a:schemeClr val="tx1"/>
                </a:solidFill>
              </a:rPr>
              <a:t> </a:t>
            </a:r>
            <a:r>
              <a:rPr lang="ru-RU" sz="2000" dirty="0" err="1">
                <a:solidFill>
                  <a:schemeClr val="tx1"/>
                </a:solidFill>
              </a:rPr>
              <a:t>відома</a:t>
            </a:r>
            <a:r>
              <a:rPr lang="ru-RU" sz="2000" dirty="0">
                <a:solidFill>
                  <a:schemeClr val="tx1"/>
                </a:solidFill>
              </a:rPr>
              <a:t> </a:t>
            </a:r>
            <a:r>
              <a:rPr lang="ru-RU" sz="2000" dirty="0" err="1">
                <a:solidFill>
                  <a:schemeClr val="tx1"/>
                </a:solidFill>
              </a:rPr>
              <a:t>технологія</a:t>
            </a:r>
            <a:r>
              <a:rPr lang="ru-RU" sz="2000" dirty="0">
                <a:solidFill>
                  <a:schemeClr val="tx1"/>
                </a:solidFill>
              </a:rPr>
              <a:t> пристрою </a:t>
            </a:r>
            <a:r>
              <a:rPr lang="ru-RU" sz="2000" dirty="0" err="1">
                <a:solidFill>
                  <a:schemeClr val="tx1"/>
                </a:solidFill>
              </a:rPr>
              <a:t>покриттів</a:t>
            </a:r>
            <a:r>
              <a:rPr lang="ru-RU" sz="2000" dirty="0">
                <a:solidFill>
                  <a:schemeClr val="tx1"/>
                </a:solidFill>
              </a:rPr>
              <a:t> – </a:t>
            </a:r>
            <a:r>
              <a:rPr lang="ru-RU" sz="2000" dirty="0" err="1">
                <a:solidFill>
                  <a:schemeClr val="tx1"/>
                </a:solidFill>
              </a:rPr>
              <a:t>аналогічна</a:t>
            </a:r>
            <a:r>
              <a:rPr lang="ru-RU" sz="2000" dirty="0">
                <a:solidFill>
                  <a:schemeClr val="tx1"/>
                </a:solidFill>
              </a:rPr>
              <a:t> ЩМА</a:t>
            </a:r>
          </a:p>
        </p:txBody>
      </p:sp>
    </p:spTree>
    <p:extLst>
      <p:ext uri="{BB962C8B-B14F-4D97-AF65-F5344CB8AC3E}">
        <p14:creationId xmlns:p14="http://schemas.microsoft.com/office/powerpoint/2010/main" val="42858210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a:extLst>
              <a:ext uri="{FF2B5EF4-FFF2-40B4-BE49-F238E27FC236}">
                <a16:creationId xmlns:a16="http://schemas.microsoft.com/office/drawing/2014/main" id="{9C27711A-B7EB-4E32-8EBE-5521E08FDCFD}"/>
              </a:ext>
            </a:extLst>
          </p:cNvPr>
          <p:cNvSpPr>
            <a:spLocks noGrp="1"/>
          </p:cNvSpPr>
          <p:nvPr>
            <p:ph type="subTitle" idx="1"/>
          </p:nvPr>
        </p:nvSpPr>
        <p:spPr>
          <a:xfrm>
            <a:off x="154745" y="1"/>
            <a:ext cx="11873132" cy="6710288"/>
          </a:xfrm>
        </p:spPr>
        <p:txBody>
          <a:bodyPr>
            <a:normAutofit/>
          </a:bodyPr>
          <a:lstStyle/>
          <a:p>
            <a:pPr indent="457200" algn="just"/>
            <a:r>
              <a:rPr lang="ru-RU" sz="2000" dirty="0" err="1">
                <a:solidFill>
                  <a:schemeClr val="tx1"/>
                </a:solidFill>
              </a:rPr>
              <a:t>Матеріали</a:t>
            </a:r>
            <a:r>
              <a:rPr lang="ru-RU" sz="2000" dirty="0">
                <a:solidFill>
                  <a:schemeClr val="tx1"/>
                </a:solidFill>
              </a:rPr>
              <a:t>                                                                             </a:t>
            </a:r>
            <a:r>
              <a:rPr lang="ru-RU" altLang="ru-RU" sz="2000" b="1" dirty="0">
                <a:solidFill>
                  <a:srgbClr val="C00000"/>
                </a:solidFill>
              </a:rPr>
              <a:t>Готова </a:t>
            </a:r>
            <a:r>
              <a:rPr lang="ru-RU" altLang="ru-RU" sz="2000" b="1" dirty="0" err="1">
                <a:solidFill>
                  <a:srgbClr val="C00000"/>
                </a:solidFill>
              </a:rPr>
              <a:t>асфальтобетонна</a:t>
            </a:r>
            <a:r>
              <a:rPr lang="ru-RU" altLang="ru-RU" sz="2000" b="1" dirty="0">
                <a:solidFill>
                  <a:srgbClr val="C00000"/>
                </a:solidFill>
              </a:rPr>
              <a:t> </a:t>
            </a:r>
            <a:r>
              <a:rPr lang="ru-RU" altLang="ru-RU" sz="2000" b="1" dirty="0" err="1">
                <a:solidFill>
                  <a:srgbClr val="C00000"/>
                </a:solidFill>
              </a:rPr>
              <a:t>суміш</a:t>
            </a:r>
            <a:endParaRPr lang="ru-RU" sz="2000" dirty="0">
              <a:solidFill>
                <a:schemeClr val="tx1"/>
              </a:solidFill>
            </a:endParaRPr>
          </a:p>
        </p:txBody>
      </p:sp>
      <p:pic>
        <p:nvPicPr>
          <p:cNvPr id="4" name="Picture 4">
            <a:extLst>
              <a:ext uri="{FF2B5EF4-FFF2-40B4-BE49-F238E27FC236}">
                <a16:creationId xmlns:a16="http://schemas.microsoft.com/office/drawing/2014/main" id="{A8199876-4A8D-4F62-8A7C-0CF97A69D7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640" y="404213"/>
            <a:ext cx="5611360" cy="6449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192.168.128.128\отчёты\НИОКР\НИИ договор №1712\фото призентация\DSCN0381.JPG">
            <a:extLst>
              <a:ext uri="{FF2B5EF4-FFF2-40B4-BE49-F238E27FC236}">
                <a16:creationId xmlns:a16="http://schemas.microsoft.com/office/drawing/2014/main" id="{193DA9AE-2E31-4A9F-8E42-91F7B4FBF4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1311" y="547591"/>
            <a:ext cx="6572250" cy="492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52206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a:extLst>
              <a:ext uri="{FF2B5EF4-FFF2-40B4-BE49-F238E27FC236}">
                <a16:creationId xmlns:a16="http://schemas.microsoft.com/office/drawing/2014/main" id="{9C27711A-B7EB-4E32-8EBE-5521E08FDCFD}"/>
              </a:ext>
            </a:extLst>
          </p:cNvPr>
          <p:cNvSpPr>
            <a:spLocks noGrp="1"/>
          </p:cNvSpPr>
          <p:nvPr>
            <p:ph type="subTitle" idx="1"/>
          </p:nvPr>
        </p:nvSpPr>
        <p:spPr>
          <a:xfrm>
            <a:off x="154745" y="140677"/>
            <a:ext cx="11873132" cy="6569611"/>
          </a:xfrm>
        </p:spPr>
        <p:txBody>
          <a:bodyPr>
            <a:normAutofit/>
          </a:bodyPr>
          <a:lstStyle/>
          <a:p>
            <a:pPr algn="just"/>
            <a:r>
              <a:rPr lang="ru-RU" sz="2000" dirty="0" err="1">
                <a:solidFill>
                  <a:schemeClr val="tx1"/>
                </a:solidFill>
              </a:rPr>
              <a:t>Технологія</a:t>
            </a:r>
            <a:r>
              <a:rPr lang="ru-RU" sz="2000" dirty="0">
                <a:solidFill>
                  <a:schemeClr val="tx1"/>
                </a:solidFill>
              </a:rPr>
              <a:t> </a:t>
            </a:r>
            <a:r>
              <a:rPr lang="ru-RU" sz="2000" dirty="0" err="1">
                <a:solidFill>
                  <a:schemeClr val="tx1"/>
                </a:solidFill>
              </a:rPr>
              <a:t>влаштування</a:t>
            </a:r>
            <a:r>
              <a:rPr lang="ru-RU" sz="2000" dirty="0">
                <a:solidFill>
                  <a:schemeClr val="tx1"/>
                </a:solidFill>
              </a:rPr>
              <a:t> </a:t>
            </a:r>
            <a:r>
              <a:rPr lang="ru-RU" sz="2000" dirty="0" err="1">
                <a:solidFill>
                  <a:schemeClr val="tx1"/>
                </a:solidFill>
              </a:rPr>
              <a:t>покриття</a:t>
            </a:r>
            <a:r>
              <a:rPr lang="ru-RU" sz="2000" dirty="0">
                <a:solidFill>
                  <a:schemeClr val="tx1"/>
                </a:solidFill>
              </a:rPr>
              <a:t> з </a:t>
            </a:r>
            <a:r>
              <a:rPr lang="ru-RU" sz="2000" dirty="0" err="1">
                <a:solidFill>
                  <a:schemeClr val="tx1"/>
                </a:solidFill>
              </a:rPr>
              <a:t>дренуючого</a:t>
            </a:r>
            <a:r>
              <a:rPr lang="ru-RU" sz="2000" dirty="0">
                <a:solidFill>
                  <a:schemeClr val="tx1"/>
                </a:solidFill>
              </a:rPr>
              <a:t> асфальтобетону аналогична </a:t>
            </a:r>
            <a:r>
              <a:rPr lang="ru-RU" sz="2000" dirty="0" err="1">
                <a:solidFill>
                  <a:schemeClr val="tx1"/>
                </a:solidFill>
              </a:rPr>
              <a:t>традиційним</a:t>
            </a:r>
            <a:endParaRPr lang="ru-RU" sz="2000" dirty="0">
              <a:solidFill>
                <a:schemeClr val="tx1"/>
              </a:solidFill>
            </a:endParaRPr>
          </a:p>
          <a:p>
            <a:pPr algn="just"/>
            <a:endParaRPr lang="ru-RU" sz="2000" dirty="0">
              <a:solidFill>
                <a:schemeClr val="tx1"/>
              </a:solidFill>
            </a:endParaRPr>
          </a:p>
        </p:txBody>
      </p:sp>
      <p:sp>
        <p:nvSpPr>
          <p:cNvPr id="4" name="Text Box 7">
            <a:extLst>
              <a:ext uri="{FF2B5EF4-FFF2-40B4-BE49-F238E27FC236}">
                <a16:creationId xmlns:a16="http://schemas.microsoft.com/office/drawing/2014/main" id="{CDE52FF7-7090-48E8-96C8-6DBA2ECE0734}"/>
              </a:ext>
            </a:extLst>
          </p:cNvPr>
          <p:cNvSpPr txBox="1">
            <a:spLocks noChangeArrowheads="1"/>
          </p:cNvSpPr>
          <p:nvPr/>
        </p:nvSpPr>
        <p:spPr bwMode="auto">
          <a:xfrm>
            <a:off x="323850" y="692150"/>
            <a:ext cx="54149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u-RU" altLang="ru-RU" sz="2400" b="1" dirty="0">
                <a:solidFill>
                  <a:srgbClr val="C00000"/>
                </a:solidFill>
                <a:effectLst/>
              </a:rPr>
              <a:t>Фактура дренирующего покрытия</a:t>
            </a:r>
          </a:p>
        </p:txBody>
      </p:sp>
      <p:pic>
        <p:nvPicPr>
          <p:cNvPr id="5" name="Picture 5" descr="\\192.168.128.128\отчёты\НИОКР\НИИ договор №1712\фото призентация\DSCN0257.JPG">
            <a:extLst>
              <a:ext uri="{FF2B5EF4-FFF2-40B4-BE49-F238E27FC236}">
                <a16:creationId xmlns:a16="http://schemas.microsoft.com/office/drawing/2014/main" id="{5FF1EDAD-2E38-431F-939D-259C30BD02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154113"/>
            <a:ext cx="4768850" cy="357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F:\Екатеринбург 2014\DSCN0255.JPG">
            <a:extLst>
              <a:ext uri="{FF2B5EF4-FFF2-40B4-BE49-F238E27FC236}">
                <a16:creationId xmlns:a16="http://schemas.microsoft.com/office/drawing/2014/main" id="{FE3D8492-E758-4A42-9643-9BC7B12B19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02" y="2660575"/>
            <a:ext cx="5400675" cy="404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7">
            <a:extLst>
              <a:ext uri="{FF2B5EF4-FFF2-40B4-BE49-F238E27FC236}">
                <a16:creationId xmlns:a16="http://schemas.microsoft.com/office/drawing/2014/main" id="{57D292D5-1AE4-418E-A6DE-8FB003324162}"/>
              </a:ext>
            </a:extLst>
          </p:cNvPr>
          <p:cNvSpPr txBox="1">
            <a:spLocks noChangeArrowheads="1"/>
          </p:cNvSpPr>
          <p:nvPr/>
        </p:nvSpPr>
        <p:spPr bwMode="auto">
          <a:xfrm>
            <a:off x="2272069" y="5934869"/>
            <a:ext cx="4032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u-RU" altLang="ru-RU" sz="2400" b="1" dirty="0">
                <a:solidFill>
                  <a:srgbClr val="C00000"/>
                </a:solidFill>
                <a:effectLst/>
              </a:rPr>
              <a:t>Фактура ЩМА покрытия</a:t>
            </a:r>
          </a:p>
        </p:txBody>
      </p:sp>
    </p:spTree>
    <p:extLst>
      <p:ext uri="{BB962C8B-B14F-4D97-AF65-F5344CB8AC3E}">
        <p14:creationId xmlns:p14="http://schemas.microsoft.com/office/powerpoint/2010/main" val="15739611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8" descr="zhidkiy_bitum_50308.jpg">
            <a:extLst>
              <a:ext uri="{FF2B5EF4-FFF2-40B4-BE49-F238E27FC236}">
                <a16:creationId xmlns:a16="http://schemas.microsoft.com/office/drawing/2014/main" id="{AD6E8D5B-1CD7-4D18-85D1-6D6E162CEFA2}"/>
              </a:ext>
            </a:extLst>
          </p:cNvPr>
          <p:cNvPicPr>
            <a:picLocks noChangeAspect="1"/>
          </p:cNvPicPr>
          <p:nvPr/>
        </p:nvPicPr>
        <p:blipFill>
          <a:blip r:embed="rId2"/>
          <a:stretch>
            <a:fillRect/>
          </a:stretch>
        </p:blipFill>
        <p:spPr>
          <a:xfrm>
            <a:off x="8816542" y="3826412"/>
            <a:ext cx="3492689" cy="3184546"/>
          </a:xfrm>
          <a:prstGeom prst="rect">
            <a:avLst/>
          </a:prstGeom>
          <a:ln>
            <a:noFill/>
          </a:ln>
          <a:effectLst>
            <a:softEdge rad="112500"/>
          </a:effectLst>
        </p:spPr>
      </p:pic>
      <p:pic>
        <p:nvPicPr>
          <p:cNvPr id="4" name="Рисунок 4" descr="399848586_w640_h640_raskrytyj_kub.jpg">
            <a:extLst>
              <a:ext uri="{FF2B5EF4-FFF2-40B4-BE49-F238E27FC236}">
                <a16:creationId xmlns:a16="http://schemas.microsoft.com/office/drawing/2014/main" id="{4740D0BB-CA35-4538-B17B-8D224A66DF42}"/>
              </a:ext>
            </a:extLst>
          </p:cNvPr>
          <p:cNvPicPr>
            <a:picLocks noChangeAspect="1"/>
          </p:cNvPicPr>
          <p:nvPr/>
        </p:nvPicPr>
        <p:blipFill>
          <a:blip r:embed="rId3"/>
          <a:stretch>
            <a:fillRect/>
          </a:stretch>
        </p:blipFill>
        <p:spPr>
          <a:xfrm>
            <a:off x="333082" y="3418097"/>
            <a:ext cx="4281122" cy="3373376"/>
          </a:xfrm>
          <a:prstGeom prst="rect">
            <a:avLst/>
          </a:prstGeom>
          <a:ln>
            <a:noFill/>
          </a:ln>
          <a:effectLst>
            <a:softEdge rad="112500"/>
          </a:effectLst>
        </p:spPr>
      </p:pic>
      <p:sp>
        <p:nvSpPr>
          <p:cNvPr id="3" name="Подзаголовок 2">
            <a:extLst>
              <a:ext uri="{FF2B5EF4-FFF2-40B4-BE49-F238E27FC236}">
                <a16:creationId xmlns:a16="http://schemas.microsoft.com/office/drawing/2014/main" id="{9C27711A-B7EB-4E32-8EBE-5521E08FDCFD}"/>
              </a:ext>
            </a:extLst>
          </p:cNvPr>
          <p:cNvSpPr>
            <a:spLocks noGrp="1"/>
          </p:cNvSpPr>
          <p:nvPr>
            <p:ph type="subTitle" idx="1"/>
          </p:nvPr>
        </p:nvSpPr>
        <p:spPr>
          <a:xfrm>
            <a:off x="154745" y="253217"/>
            <a:ext cx="11873132" cy="6457071"/>
          </a:xfrm>
        </p:spPr>
        <p:txBody>
          <a:bodyPr>
            <a:normAutofit/>
          </a:bodyPr>
          <a:lstStyle/>
          <a:p>
            <a:pPr algn="ctr"/>
            <a:r>
              <a:rPr lang="uk-UA" sz="2400" dirty="0">
                <a:solidFill>
                  <a:schemeClr val="tx1"/>
                </a:solidFill>
              </a:rPr>
              <a:t>Основні типи</a:t>
            </a:r>
          </a:p>
          <a:p>
            <a:pPr indent="457200" algn="just"/>
            <a:r>
              <a:rPr lang="uk-UA" sz="2000" dirty="0">
                <a:solidFill>
                  <a:schemeClr val="tx1"/>
                </a:solidFill>
              </a:rPr>
              <a:t>Згідно з ГОСТ 9128-2013, асфальтобетонні суміші та асфальтобетони в залежності від виду мінеральної складової (кам'яного матеріалу) поділяються на:</a:t>
            </a:r>
          </a:p>
          <a:p>
            <a:pPr indent="457200" algn="just"/>
            <a:r>
              <a:rPr lang="uk-UA" sz="2000" dirty="0">
                <a:solidFill>
                  <a:schemeClr val="tx1"/>
                </a:solidFill>
              </a:rPr>
              <a:t>- щебеневі;</a:t>
            </a:r>
          </a:p>
          <a:p>
            <a:pPr indent="457200" algn="just"/>
            <a:r>
              <a:rPr lang="uk-UA" sz="2000" dirty="0">
                <a:solidFill>
                  <a:schemeClr val="tx1"/>
                </a:solidFill>
              </a:rPr>
              <a:t>- гравійні;</a:t>
            </a:r>
          </a:p>
          <a:p>
            <a:pPr indent="457200" algn="just"/>
            <a:r>
              <a:rPr lang="uk-UA" sz="2000" dirty="0">
                <a:solidFill>
                  <a:schemeClr val="tx1"/>
                </a:solidFill>
              </a:rPr>
              <a:t>- піщані.</a:t>
            </a:r>
          </a:p>
          <a:p>
            <a:pPr indent="457200" algn="just"/>
            <a:r>
              <a:rPr lang="uk-UA" sz="2000" dirty="0">
                <a:solidFill>
                  <a:schemeClr val="tx1"/>
                </a:solidFill>
              </a:rPr>
              <a:t>Асфальтобетонні суміші в залежності від використовуваного бітуму та температури при укладанні поділяють на:</a:t>
            </a:r>
          </a:p>
          <a:p>
            <a:pPr indent="457200" algn="just"/>
            <a:r>
              <a:rPr lang="uk-UA" sz="2000" dirty="0">
                <a:solidFill>
                  <a:schemeClr val="tx1"/>
                </a:solidFill>
              </a:rPr>
              <a:t>- гарячі (в'язкі і рідкі нафтові дорожні бітуми), укладаються з температурою не менше 110°С;</a:t>
            </a:r>
          </a:p>
          <a:p>
            <a:pPr indent="457200" algn="just"/>
            <a:r>
              <a:rPr lang="uk-UA" sz="2000" dirty="0">
                <a:solidFill>
                  <a:schemeClr val="tx1"/>
                </a:solidFill>
              </a:rPr>
              <a:t>- холодні (рідкі нафтові дорожні бітуми), укладаються з температурою не менше 5°С.</a:t>
            </a:r>
          </a:p>
        </p:txBody>
      </p:sp>
    </p:spTree>
    <p:extLst>
      <p:ext uri="{BB962C8B-B14F-4D97-AF65-F5344CB8AC3E}">
        <p14:creationId xmlns:p14="http://schemas.microsoft.com/office/powerpoint/2010/main" val="25862121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a:extLst>
              <a:ext uri="{FF2B5EF4-FFF2-40B4-BE49-F238E27FC236}">
                <a16:creationId xmlns:a16="http://schemas.microsoft.com/office/drawing/2014/main" id="{9C27711A-B7EB-4E32-8EBE-5521E08FDCFD}"/>
              </a:ext>
            </a:extLst>
          </p:cNvPr>
          <p:cNvSpPr>
            <a:spLocks noGrp="1"/>
          </p:cNvSpPr>
          <p:nvPr>
            <p:ph type="subTitle" idx="1"/>
          </p:nvPr>
        </p:nvSpPr>
        <p:spPr>
          <a:xfrm>
            <a:off x="154745" y="253217"/>
            <a:ext cx="11873132" cy="6457071"/>
          </a:xfrm>
        </p:spPr>
        <p:txBody>
          <a:bodyPr>
            <a:normAutofit/>
          </a:bodyPr>
          <a:lstStyle/>
          <a:p>
            <a:pPr algn="just"/>
            <a:endParaRPr lang="ru-RU" sz="2000" dirty="0">
              <a:solidFill>
                <a:schemeClr val="tx1"/>
              </a:solidFill>
            </a:endParaRPr>
          </a:p>
          <a:p>
            <a:pPr indent="457200" algn="just"/>
            <a:endParaRPr lang="ru-RU" sz="2000" dirty="0">
              <a:solidFill>
                <a:schemeClr val="tx1"/>
              </a:solidFill>
            </a:endParaRPr>
          </a:p>
        </p:txBody>
      </p:sp>
      <p:sp>
        <p:nvSpPr>
          <p:cNvPr id="4" name="Заголовок 1">
            <a:extLst>
              <a:ext uri="{FF2B5EF4-FFF2-40B4-BE49-F238E27FC236}">
                <a16:creationId xmlns:a16="http://schemas.microsoft.com/office/drawing/2014/main" id="{E74EC60B-0B54-43D8-B1B3-574AAD641ED3}"/>
              </a:ext>
            </a:extLst>
          </p:cNvPr>
          <p:cNvSpPr>
            <a:spLocks/>
          </p:cNvSpPr>
          <p:nvPr/>
        </p:nvSpPr>
        <p:spPr bwMode="auto">
          <a:xfrm>
            <a:off x="1187450" y="260350"/>
            <a:ext cx="7772400" cy="549275"/>
          </a:xfrm>
          <a:prstGeom prst="rect">
            <a:avLst/>
          </a:prstGeom>
          <a:noFill/>
          <a:ln w="9525">
            <a:noFill/>
            <a:miter lim="800000"/>
            <a:headEnd/>
            <a:tailEnd/>
          </a:ln>
        </p:spPr>
        <p:txBody>
          <a:bodyPr anchor="ctr"/>
          <a:lstStyle/>
          <a:p>
            <a:pPr algn="ctr">
              <a:defRPr/>
            </a:pPr>
            <a:r>
              <a:rPr lang="ru-RU" altLang="ru-RU" sz="2800" dirty="0" err="1">
                <a:latin typeface="Calibri" pitchFamily="34" charset="0"/>
              </a:rPr>
              <a:t>Покриття</a:t>
            </a:r>
            <a:r>
              <a:rPr lang="ru-RU" altLang="ru-RU" sz="2800" dirty="0">
                <a:latin typeface="Calibri" pitchFamily="34" charset="0"/>
              </a:rPr>
              <a:t> з ДАС </a:t>
            </a:r>
            <a:r>
              <a:rPr lang="ru-RU" altLang="ru-RU" sz="2800" dirty="0" err="1">
                <a:latin typeface="Calibri" pitchFamily="34" charset="0"/>
              </a:rPr>
              <a:t>пропускає</a:t>
            </a:r>
            <a:r>
              <a:rPr lang="ru-RU" altLang="ru-RU" sz="2800" dirty="0">
                <a:latin typeface="Calibri" pitchFamily="34" charset="0"/>
              </a:rPr>
              <a:t> воду,</a:t>
            </a:r>
          </a:p>
          <a:p>
            <a:pPr algn="ctr">
              <a:defRPr/>
            </a:pPr>
            <a:r>
              <a:rPr lang="ru-RU" altLang="ru-RU" sz="2800" dirty="0" err="1">
                <a:latin typeface="Calibri" pitchFamily="34" charset="0"/>
              </a:rPr>
              <a:t>Швидкість</a:t>
            </a:r>
            <a:r>
              <a:rPr lang="ru-RU" altLang="ru-RU" sz="2800" dirty="0">
                <a:latin typeface="Calibri" pitchFamily="34" charset="0"/>
              </a:rPr>
              <a:t> </a:t>
            </a:r>
            <a:r>
              <a:rPr lang="ru-RU" altLang="ru-RU" sz="2800" dirty="0" err="1">
                <a:latin typeface="Calibri" pitchFamily="34" charset="0"/>
              </a:rPr>
              <a:t>фільтрації</a:t>
            </a:r>
            <a:r>
              <a:rPr lang="ru-RU" altLang="ru-RU" sz="2800" dirty="0">
                <a:latin typeface="Calibri" pitchFamily="34" charset="0"/>
              </a:rPr>
              <a:t> не </a:t>
            </a:r>
            <a:r>
              <a:rPr lang="ru-RU" altLang="ru-RU" sz="2800" dirty="0" err="1">
                <a:latin typeface="Calibri" pitchFamily="34" charset="0"/>
              </a:rPr>
              <a:t>менше</a:t>
            </a:r>
            <a:r>
              <a:rPr lang="ru-RU" altLang="ru-RU" sz="2800" dirty="0">
                <a:latin typeface="Calibri" pitchFamily="34" charset="0"/>
              </a:rPr>
              <a:t> 0,6 см\сек</a:t>
            </a:r>
          </a:p>
        </p:txBody>
      </p:sp>
      <p:sp>
        <p:nvSpPr>
          <p:cNvPr id="5" name="Стрелка вправо 1">
            <a:extLst>
              <a:ext uri="{FF2B5EF4-FFF2-40B4-BE49-F238E27FC236}">
                <a16:creationId xmlns:a16="http://schemas.microsoft.com/office/drawing/2014/main" id="{C7F275EA-DAD9-4F43-9229-4E18211F2A3F}"/>
              </a:ext>
            </a:extLst>
          </p:cNvPr>
          <p:cNvSpPr/>
          <p:nvPr/>
        </p:nvSpPr>
        <p:spPr>
          <a:xfrm>
            <a:off x="4067175" y="2133600"/>
            <a:ext cx="674688" cy="215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6" name="Стрелка вправо 11">
            <a:extLst>
              <a:ext uri="{FF2B5EF4-FFF2-40B4-BE49-F238E27FC236}">
                <a16:creationId xmlns:a16="http://schemas.microsoft.com/office/drawing/2014/main" id="{A904A422-3D9D-4C6F-ACCA-DDB93D21F936}"/>
              </a:ext>
            </a:extLst>
          </p:cNvPr>
          <p:cNvSpPr/>
          <p:nvPr/>
        </p:nvSpPr>
        <p:spPr>
          <a:xfrm>
            <a:off x="7885113" y="2119313"/>
            <a:ext cx="673100" cy="215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7" name="Стрелка вправо 12">
            <a:extLst>
              <a:ext uri="{FF2B5EF4-FFF2-40B4-BE49-F238E27FC236}">
                <a16:creationId xmlns:a16="http://schemas.microsoft.com/office/drawing/2014/main" id="{EE1AD34E-E23E-4099-A025-BE4CF3EB3BD1}"/>
              </a:ext>
            </a:extLst>
          </p:cNvPr>
          <p:cNvSpPr/>
          <p:nvPr/>
        </p:nvSpPr>
        <p:spPr>
          <a:xfrm>
            <a:off x="217488" y="4789488"/>
            <a:ext cx="674687" cy="215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8" name="Picture 6" descr="D:\Users\Kuzneu\Documents\РАБОТА\РАБОТА АВТОБАН\РАЗНОЕ\Презентации\ВСЕРОССийский конкурс ЛИдер освоения 2\Презентация дренир\DSCN0296.JPG">
            <a:extLst>
              <a:ext uri="{FF2B5EF4-FFF2-40B4-BE49-F238E27FC236}">
                <a16:creationId xmlns:a16="http://schemas.microsoft.com/office/drawing/2014/main" id="{FAC0E154-ED43-4A2E-AA96-DE644A886B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0138" y="1131888"/>
            <a:ext cx="2974975" cy="223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V:\Красов С.А\фото на умень\Изменение размера Изменение размера DSCN0330.JPG">
            <a:extLst>
              <a:ext uri="{FF2B5EF4-FFF2-40B4-BE49-F238E27FC236}">
                <a16:creationId xmlns:a16="http://schemas.microsoft.com/office/drawing/2014/main" id="{FD533491-A9CE-4F90-AFDA-8375D2376C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2850" y="4059238"/>
            <a:ext cx="2781300"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descr="V:\Красов С.А\фото на умень\Изменение размера Изменение размера DSCN0328.JPG">
            <a:extLst>
              <a:ext uri="{FF2B5EF4-FFF2-40B4-BE49-F238E27FC236}">
                <a16:creationId xmlns:a16="http://schemas.microsoft.com/office/drawing/2014/main" id="{F3CDFBCA-6054-4286-914E-F26464A407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6300" y="4086225"/>
            <a:ext cx="2744788"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1" descr="V:\Красов С.А\фото на умень\Изменение размера Изменение размера DSCN0320.JPG">
            <a:extLst>
              <a:ext uri="{FF2B5EF4-FFF2-40B4-BE49-F238E27FC236}">
                <a16:creationId xmlns:a16="http://schemas.microsoft.com/office/drawing/2014/main" id="{064B1DB8-306C-4E67-A743-A9CDCA5ECE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3541713"/>
            <a:ext cx="2232025" cy="297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2" descr="V:\Красов С.А\фото на умень\Изменение размера Изменение размера DSCN0315.JPG">
            <a:extLst>
              <a:ext uri="{FF2B5EF4-FFF2-40B4-BE49-F238E27FC236}">
                <a16:creationId xmlns:a16="http://schemas.microsoft.com/office/drawing/2014/main" id="{37B9A085-7600-42B3-A7DA-3262786BCA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550" y="1120775"/>
            <a:ext cx="2984500" cy="223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Стрелка вправо 13">
            <a:extLst>
              <a:ext uri="{FF2B5EF4-FFF2-40B4-BE49-F238E27FC236}">
                <a16:creationId xmlns:a16="http://schemas.microsoft.com/office/drawing/2014/main" id="{7F891AAA-F960-4CA2-98AB-5213DF45011F}"/>
              </a:ext>
            </a:extLst>
          </p:cNvPr>
          <p:cNvSpPr/>
          <p:nvPr/>
        </p:nvSpPr>
        <p:spPr>
          <a:xfrm>
            <a:off x="3059113" y="4830763"/>
            <a:ext cx="674687" cy="215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4" name="Стрелка вправо 14">
            <a:extLst>
              <a:ext uri="{FF2B5EF4-FFF2-40B4-BE49-F238E27FC236}">
                <a16:creationId xmlns:a16="http://schemas.microsoft.com/office/drawing/2014/main" id="{058E9BC0-C378-404B-9D5E-B87CDFA6FE71}"/>
              </a:ext>
            </a:extLst>
          </p:cNvPr>
          <p:cNvSpPr/>
          <p:nvPr/>
        </p:nvSpPr>
        <p:spPr>
          <a:xfrm>
            <a:off x="5934075" y="4897438"/>
            <a:ext cx="674688" cy="215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Tree>
    <p:extLst>
      <p:ext uri="{BB962C8B-B14F-4D97-AF65-F5344CB8AC3E}">
        <p14:creationId xmlns:p14="http://schemas.microsoft.com/office/powerpoint/2010/main" val="24840877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a:extLst>
              <a:ext uri="{FF2B5EF4-FFF2-40B4-BE49-F238E27FC236}">
                <a16:creationId xmlns:a16="http://schemas.microsoft.com/office/drawing/2014/main" id="{9C27711A-B7EB-4E32-8EBE-5521E08FDCFD}"/>
              </a:ext>
            </a:extLst>
          </p:cNvPr>
          <p:cNvSpPr>
            <a:spLocks noGrp="1"/>
          </p:cNvSpPr>
          <p:nvPr>
            <p:ph type="subTitle" idx="1"/>
          </p:nvPr>
        </p:nvSpPr>
        <p:spPr>
          <a:xfrm>
            <a:off x="154745" y="253217"/>
            <a:ext cx="11873132" cy="6457071"/>
          </a:xfrm>
        </p:spPr>
        <p:txBody>
          <a:bodyPr>
            <a:normAutofit/>
          </a:bodyPr>
          <a:lstStyle/>
          <a:p>
            <a:pPr algn="just"/>
            <a:r>
              <a:rPr lang="ru-RU" sz="2000" dirty="0" err="1">
                <a:solidFill>
                  <a:schemeClr val="tx1"/>
                </a:solidFill>
              </a:rPr>
              <a:t>Технічні</a:t>
            </a:r>
            <a:r>
              <a:rPr lang="ru-RU" sz="2000" dirty="0">
                <a:solidFill>
                  <a:schemeClr val="tx1"/>
                </a:solidFill>
              </a:rPr>
              <a:t> </a:t>
            </a:r>
            <a:r>
              <a:rPr lang="ru-RU" sz="2000" dirty="0" err="1">
                <a:solidFill>
                  <a:schemeClr val="tx1"/>
                </a:solidFill>
              </a:rPr>
              <a:t>особливості</a:t>
            </a:r>
            <a:r>
              <a:rPr lang="ru-RU" sz="2000" dirty="0">
                <a:solidFill>
                  <a:schemeClr val="tx1"/>
                </a:solidFill>
              </a:rPr>
              <a:t> </a:t>
            </a:r>
            <a:r>
              <a:rPr lang="ru-RU" sz="2000" dirty="0" err="1">
                <a:solidFill>
                  <a:schemeClr val="tx1"/>
                </a:solidFill>
              </a:rPr>
              <a:t>покриттів</a:t>
            </a:r>
            <a:r>
              <a:rPr lang="ru-RU" sz="2000" dirty="0">
                <a:solidFill>
                  <a:schemeClr val="tx1"/>
                </a:solidFill>
              </a:rPr>
              <a:t> </a:t>
            </a:r>
            <a:r>
              <a:rPr lang="ru-RU" sz="2000" dirty="0" err="1">
                <a:solidFill>
                  <a:schemeClr val="tx1"/>
                </a:solidFill>
              </a:rPr>
              <a:t>із</a:t>
            </a:r>
            <a:r>
              <a:rPr lang="ru-RU" sz="2000" dirty="0">
                <a:solidFill>
                  <a:schemeClr val="tx1"/>
                </a:solidFill>
              </a:rPr>
              <a:t> ДАС</a:t>
            </a:r>
          </a:p>
          <a:p>
            <a:pPr algn="just"/>
            <a:r>
              <a:rPr lang="ru-RU" sz="2000" dirty="0">
                <a:solidFill>
                  <a:schemeClr val="tx1"/>
                </a:solidFill>
              </a:rPr>
              <a:t>• </a:t>
            </a:r>
            <a:r>
              <a:rPr lang="ru-RU" sz="2000" dirty="0" err="1">
                <a:solidFill>
                  <a:schemeClr val="tx1"/>
                </a:solidFill>
              </a:rPr>
              <a:t>збільшення</a:t>
            </a:r>
            <a:r>
              <a:rPr lang="ru-RU" sz="2000" dirty="0">
                <a:solidFill>
                  <a:schemeClr val="tx1"/>
                </a:solidFill>
              </a:rPr>
              <a:t> </a:t>
            </a:r>
            <a:r>
              <a:rPr lang="ru-RU" sz="2000" dirty="0" err="1">
                <a:solidFill>
                  <a:schemeClr val="tx1"/>
                </a:solidFill>
              </a:rPr>
              <a:t>витрат</a:t>
            </a:r>
            <a:r>
              <a:rPr lang="ru-RU" sz="2000" dirty="0">
                <a:solidFill>
                  <a:schemeClr val="tx1"/>
                </a:solidFill>
              </a:rPr>
              <a:t> на </a:t>
            </a:r>
            <a:r>
              <a:rPr lang="ru-RU" sz="2000" dirty="0" err="1">
                <a:solidFill>
                  <a:schemeClr val="tx1"/>
                </a:solidFill>
              </a:rPr>
              <a:t>утримання</a:t>
            </a:r>
            <a:r>
              <a:rPr lang="ru-RU" sz="2000" dirty="0">
                <a:solidFill>
                  <a:schemeClr val="tx1"/>
                </a:solidFill>
              </a:rPr>
              <a:t>, </a:t>
            </a:r>
            <a:r>
              <a:rPr lang="ru-RU" sz="2000" dirty="0" err="1">
                <a:solidFill>
                  <a:schemeClr val="tx1"/>
                </a:solidFill>
              </a:rPr>
              <a:t>пов'язаних</a:t>
            </a:r>
            <a:r>
              <a:rPr lang="ru-RU" sz="2000" dirty="0">
                <a:solidFill>
                  <a:schemeClr val="tx1"/>
                </a:solidFill>
              </a:rPr>
              <a:t> </a:t>
            </a:r>
            <a:r>
              <a:rPr lang="ru-RU" sz="2000" dirty="0" err="1">
                <a:solidFill>
                  <a:schemeClr val="tx1"/>
                </a:solidFill>
              </a:rPr>
              <a:t>із</a:t>
            </a:r>
            <a:r>
              <a:rPr lang="ru-RU" sz="2000" dirty="0">
                <a:solidFill>
                  <a:schemeClr val="tx1"/>
                </a:solidFill>
              </a:rPr>
              <a:t> </a:t>
            </a:r>
            <a:r>
              <a:rPr lang="ru-RU" sz="2000" dirty="0" err="1">
                <a:solidFill>
                  <a:schemeClr val="tx1"/>
                </a:solidFill>
              </a:rPr>
              <a:t>очищенням</a:t>
            </a:r>
            <a:r>
              <a:rPr lang="ru-RU" sz="2000" dirty="0">
                <a:solidFill>
                  <a:schemeClr val="tx1"/>
                </a:solidFill>
              </a:rPr>
              <a:t> </a:t>
            </a:r>
            <a:r>
              <a:rPr lang="ru-RU" sz="2000" dirty="0" err="1">
                <a:solidFill>
                  <a:schemeClr val="tx1"/>
                </a:solidFill>
              </a:rPr>
              <a:t>покриття</a:t>
            </a:r>
            <a:endParaRPr lang="ru-RU" sz="2000" dirty="0">
              <a:solidFill>
                <a:schemeClr val="tx1"/>
              </a:solidFill>
            </a:endParaRPr>
          </a:p>
          <a:p>
            <a:pPr algn="just"/>
            <a:r>
              <a:rPr lang="ru-RU" sz="2000" dirty="0">
                <a:solidFill>
                  <a:schemeClr val="tx1"/>
                </a:solidFill>
              </a:rPr>
              <a:t>  зимовий </a:t>
            </a:r>
            <a:r>
              <a:rPr lang="ru-RU" sz="2000" dirty="0" err="1">
                <a:solidFill>
                  <a:schemeClr val="tx1"/>
                </a:solidFill>
              </a:rPr>
              <a:t>вміст</a:t>
            </a:r>
            <a:r>
              <a:rPr lang="ru-RU" sz="2000" dirty="0">
                <a:solidFill>
                  <a:schemeClr val="tx1"/>
                </a:solidFill>
              </a:rPr>
              <a:t> з </a:t>
            </a:r>
            <a:r>
              <a:rPr lang="ru-RU" sz="2000" dirty="0" err="1">
                <a:solidFill>
                  <a:schemeClr val="tx1"/>
                </a:solidFill>
              </a:rPr>
              <a:t>використанням</a:t>
            </a:r>
            <a:r>
              <a:rPr lang="ru-RU" sz="2000" dirty="0">
                <a:solidFill>
                  <a:schemeClr val="tx1"/>
                </a:solidFill>
              </a:rPr>
              <a:t> </a:t>
            </a:r>
            <a:r>
              <a:rPr lang="ru-RU" sz="2000" dirty="0" err="1">
                <a:solidFill>
                  <a:schemeClr val="tx1"/>
                </a:solidFill>
              </a:rPr>
              <a:t>хлоридів</a:t>
            </a:r>
            <a:r>
              <a:rPr lang="ru-RU" sz="2000" dirty="0">
                <a:solidFill>
                  <a:schemeClr val="tx1"/>
                </a:solidFill>
              </a:rPr>
              <a:t> та </a:t>
            </a:r>
            <a:r>
              <a:rPr lang="ru-RU" sz="2000" dirty="0" err="1">
                <a:solidFill>
                  <a:schemeClr val="tx1"/>
                </a:solidFill>
              </a:rPr>
              <a:t>розсолів</a:t>
            </a:r>
            <a:endParaRPr lang="ru-RU" sz="2000" dirty="0">
              <a:solidFill>
                <a:schemeClr val="tx1"/>
              </a:solidFill>
            </a:endParaRPr>
          </a:p>
          <a:p>
            <a:pPr algn="just"/>
            <a:r>
              <a:rPr lang="ru-RU" sz="2000" dirty="0">
                <a:solidFill>
                  <a:schemeClr val="tx1"/>
                </a:solidFill>
              </a:rPr>
              <a:t>  при </a:t>
            </a:r>
            <a:r>
              <a:rPr lang="ru-RU" sz="2000" dirty="0" err="1">
                <a:solidFill>
                  <a:schemeClr val="tx1"/>
                </a:solidFill>
              </a:rPr>
              <a:t>влаштуванні</a:t>
            </a:r>
            <a:r>
              <a:rPr lang="ru-RU" sz="2000" dirty="0">
                <a:solidFill>
                  <a:schemeClr val="tx1"/>
                </a:solidFill>
              </a:rPr>
              <a:t> шару </a:t>
            </a:r>
            <a:r>
              <a:rPr lang="ru-RU" sz="2000" dirty="0" err="1">
                <a:solidFill>
                  <a:schemeClr val="tx1"/>
                </a:solidFill>
              </a:rPr>
              <a:t>має</a:t>
            </a:r>
            <a:r>
              <a:rPr lang="ru-RU" sz="2000" dirty="0">
                <a:solidFill>
                  <a:schemeClr val="tx1"/>
                </a:solidFill>
              </a:rPr>
              <a:t> бути </a:t>
            </a:r>
            <a:r>
              <a:rPr lang="ru-RU" sz="2000" dirty="0" err="1">
                <a:solidFill>
                  <a:schemeClr val="tx1"/>
                </a:solidFill>
              </a:rPr>
              <a:t>забезпечена</a:t>
            </a:r>
            <a:r>
              <a:rPr lang="ru-RU" sz="2000" dirty="0">
                <a:solidFill>
                  <a:schemeClr val="tx1"/>
                </a:solidFill>
              </a:rPr>
              <a:t> </a:t>
            </a:r>
            <a:r>
              <a:rPr lang="ru-RU" sz="2000" dirty="0" err="1">
                <a:solidFill>
                  <a:schemeClr val="tx1"/>
                </a:solidFill>
              </a:rPr>
              <a:t>висока</a:t>
            </a:r>
            <a:r>
              <a:rPr lang="ru-RU" sz="2000" dirty="0">
                <a:solidFill>
                  <a:schemeClr val="tx1"/>
                </a:solidFill>
              </a:rPr>
              <a:t> </a:t>
            </a:r>
            <a:r>
              <a:rPr lang="ru-RU" sz="2000" dirty="0" err="1">
                <a:solidFill>
                  <a:schemeClr val="tx1"/>
                </a:solidFill>
              </a:rPr>
              <a:t>технологічна</a:t>
            </a:r>
            <a:r>
              <a:rPr lang="ru-RU" sz="2000" dirty="0">
                <a:solidFill>
                  <a:schemeClr val="tx1"/>
                </a:solidFill>
              </a:rPr>
              <a:t> </a:t>
            </a:r>
            <a:r>
              <a:rPr lang="ru-RU" sz="2000" dirty="0" err="1">
                <a:solidFill>
                  <a:schemeClr val="tx1"/>
                </a:solidFill>
              </a:rPr>
              <a:t>дисципліна</a:t>
            </a:r>
            <a:endParaRPr lang="ru-RU" sz="2000" dirty="0">
              <a:solidFill>
                <a:schemeClr val="tx1"/>
              </a:solidFill>
            </a:endParaRPr>
          </a:p>
          <a:p>
            <a:pPr algn="just"/>
            <a:r>
              <a:rPr lang="ru-RU" sz="2000" dirty="0">
                <a:solidFill>
                  <a:schemeClr val="tx1"/>
                </a:solidFill>
              </a:rPr>
              <a:t>  </a:t>
            </a:r>
            <a:r>
              <a:rPr lang="ru-RU" sz="2000" dirty="0" err="1">
                <a:solidFill>
                  <a:schemeClr val="tx1"/>
                </a:solidFill>
              </a:rPr>
              <a:t>особливості</a:t>
            </a:r>
            <a:r>
              <a:rPr lang="ru-RU" sz="2000" dirty="0">
                <a:solidFill>
                  <a:schemeClr val="tx1"/>
                </a:solidFill>
              </a:rPr>
              <a:t> при </a:t>
            </a:r>
            <a:r>
              <a:rPr lang="ru-RU" sz="2000" dirty="0" err="1">
                <a:solidFill>
                  <a:schemeClr val="tx1"/>
                </a:solidFill>
              </a:rPr>
              <a:t>ремонті</a:t>
            </a:r>
            <a:r>
              <a:rPr lang="ru-RU" sz="2000" dirty="0">
                <a:solidFill>
                  <a:schemeClr val="tx1"/>
                </a:solidFill>
              </a:rPr>
              <a:t> </a:t>
            </a:r>
            <a:r>
              <a:rPr lang="ru-RU" sz="2000" dirty="0" err="1">
                <a:solidFill>
                  <a:schemeClr val="tx1"/>
                </a:solidFill>
              </a:rPr>
              <a:t>покриттів</a:t>
            </a:r>
            <a:endParaRPr lang="ru-RU" sz="2000" dirty="0">
              <a:solidFill>
                <a:schemeClr val="tx1"/>
              </a:solidFill>
            </a:endParaRPr>
          </a:p>
          <a:p>
            <a:pPr algn="just"/>
            <a:r>
              <a:rPr lang="ru-RU" sz="2000" dirty="0">
                <a:solidFill>
                  <a:schemeClr val="tx1"/>
                </a:solidFill>
              </a:rPr>
              <a:t>  </a:t>
            </a:r>
            <a:r>
              <a:rPr lang="ru-RU" sz="2000" dirty="0" err="1">
                <a:solidFill>
                  <a:schemeClr val="tx1"/>
                </a:solidFill>
              </a:rPr>
              <a:t>забезпечення</a:t>
            </a:r>
            <a:r>
              <a:rPr lang="ru-RU" sz="2000" dirty="0">
                <a:solidFill>
                  <a:schemeClr val="tx1"/>
                </a:solidFill>
              </a:rPr>
              <a:t> </a:t>
            </a:r>
            <a:r>
              <a:rPr lang="ru-RU" sz="2000" dirty="0" err="1">
                <a:solidFill>
                  <a:schemeClr val="tx1"/>
                </a:solidFill>
              </a:rPr>
              <a:t>відведення</a:t>
            </a:r>
            <a:r>
              <a:rPr lang="ru-RU" sz="2000" dirty="0">
                <a:solidFill>
                  <a:schemeClr val="tx1"/>
                </a:solidFill>
              </a:rPr>
              <a:t> води з шару ДАС (</a:t>
            </a:r>
            <a:r>
              <a:rPr lang="ru-RU" sz="2000" dirty="0" err="1">
                <a:solidFill>
                  <a:schemeClr val="tx1"/>
                </a:solidFill>
              </a:rPr>
              <a:t>зміна</a:t>
            </a:r>
            <a:r>
              <a:rPr lang="ru-RU" sz="2000" dirty="0">
                <a:solidFill>
                  <a:schemeClr val="tx1"/>
                </a:solidFill>
              </a:rPr>
              <a:t> </a:t>
            </a:r>
            <a:r>
              <a:rPr lang="ru-RU" sz="2000" dirty="0" err="1">
                <a:solidFill>
                  <a:schemeClr val="tx1"/>
                </a:solidFill>
              </a:rPr>
              <a:t>конструкцій</a:t>
            </a:r>
            <a:r>
              <a:rPr lang="ru-RU" sz="2000" dirty="0">
                <a:solidFill>
                  <a:schemeClr val="tx1"/>
                </a:solidFill>
              </a:rPr>
              <a:t> </a:t>
            </a:r>
            <a:r>
              <a:rPr lang="ru-RU" sz="2000" dirty="0" err="1">
                <a:solidFill>
                  <a:schemeClr val="tx1"/>
                </a:solidFill>
              </a:rPr>
              <a:t>узбіччя</a:t>
            </a:r>
            <a:r>
              <a:rPr lang="ru-RU" sz="2000" dirty="0">
                <a:solidFill>
                  <a:schemeClr val="tx1"/>
                </a:solidFill>
              </a:rPr>
              <a:t> </a:t>
            </a:r>
            <a:r>
              <a:rPr lang="ru-RU" sz="2000" dirty="0" err="1">
                <a:solidFill>
                  <a:schemeClr val="tx1"/>
                </a:solidFill>
              </a:rPr>
              <a:t>або</a:t>
            </a:r>
            <a:r>
              <a:rPr lang="ru-RU" sz="2000" dirty="0">
                <a:solidFill>
                  <a:schemeClr val="tx1"/>
                </a:solidFill>
              </a:rPr>
              <a:t> </a:t>
            </a:r>
            <a:r>
              <a:rPr lang="ru-RU" sz="2000" dirty="0" err="1">
                <a:solidFill>
                  <a:schemeClr val="tx1"/>
                </a:solidFill>
              </a:rPr>
              <a:t>пристрій</a:t>
            </a:r>
            <a:r>
              <a:rPr lang="ru-RU" sz="2000" dirty="0">
                <a:solidFill>
                  <a:schemeClr val="tx1"/>
                </a:solidFill>
              </a:rPr>
              <a:t> </a:t>
            </a:r>
            <a:r>
              <a:rPr lang="ru-RU" sz="2000" dirty="0" err="1">
                <a:solidFill>
                  <a:schemeClr val="tx1"/>
                </a:solidFill>
              </a:rPr>
              <a:t>водовідвідних</a:t>
            </a:r>
            <a:r>
              <a:rPr lang="ru-RU" sz="2000" dirty="0">
                <a:solidFill>
                  <a:schemeClr val="tx1"/>
                </a:solidFill>
              </a:rPr>
              <a:t> </a:t>
            </a:r>
            <a:r>
              <a:rPr lang="ru-RU" sz="2000" dirty="0" err="1">
                <a:solidFill>
                  <a:schemeClr val="tx1"/>
                </a:solidFill>
              </a:rPr>
              <a:t>лотків</a:t>
            </a:r>
            <a:r>
              <a:rPr lang="ru-RU" sz="2000" dirty="0">
                <a:solidFill>
                  <a:schemeClr val="tx1"/>
                </a:solidFill>
              </a:rPr>
              <a:t>)</a:t>
            </a:r>
          </a:p>
          <a:p>
            <a:pPr algn="just"/>
            <a:r>
              <a:rPr lang="en-US" sz="2000" dirty="0">
                <a:solidFill>
                  <a:schemeClr val="tx1"/>
                </a:solidFill>
                <a:hlinkClick r:id="rId2"/>
              </a:rPr>
              <a:t>https://www.youtube.com/watch?v=Pcxouyaq26k&amp;list=PPSV</a:t>
            </a:r>
            <a:endParaRPr lang="uk-UA" sz="2000" dirty="0">
              <a:solidFill>
                <a:schemeClr val="tx1"/>
              </a:solidFill>
            </a:endParaRPr>
          </a:p>
          <a:p>
            <a:pPr algn="just"/>
            <a:r>
              <a:rPr lang="en-US" sz="2000" dirty="0">
                <a:solidFill>
                  <a:schemeClr val="tx1"/>
                </a:solidFill>
                <a:hlinkClick r:id="rId3"/>
              </a:rPr>
              <a:t>https://www.youtube.com/watch?v=E6xQEzkxgN4&amp;list=PPSV</a:t>
            </a:r>
            <a:endParaRPr lang="uk-UA" sz="2000" dirty="0">
              <a:solidFill>
                <a:schemeClr val="tx1"/>
              </a:solidFill>
            </a:endParaRPr>
          </a:p>
          <a:p>
            <a:pPr algn="just"/>
            <a:r>
              <a:rPr lang="en-US" sz="2000" dirty="0">
                <a:solidFill>
                  <a:schemeClr val="tx1"/>
                </a:solidFill>
                <a:hlinkClick r:id="rId4"/>
              </a:rPr>
              <a:t>https://www.youtube.com/watch?v=XyyF34gq5G4&amp;list=PPSV</a:t>
            </a:r>
            <a:endParaRPr lang="uk-UA" sz="2000" dirty="0">
              <a:solidFill>
                <a:schemeClr val="tx1"/>
              </a:solidFill>
            </a:endParaRPr>
          </a:p>
          <a:p>
            <a:pPr algn="just"/>
            <a:r>
              <a:rPr lang="en-US" sz="2000" dirty="0">
                <a:solidFill>
                  <a:schemeClr val="tx1"/>
                </a:solidFill>
                <a:hlinkClick r:id="rId5"/>
              </a:rPr>
              <a:t>https://www.youtube.com/watch?v=1sB0CPBgFUY&amp;list=PPSV</a:t>
            </a:r>
            <a:endParaRPr lang="uk-UA" sz="2000" dirty="0">
              <a:solidFill>
                <a:schemeClr val="tx1"/>
              </a:solidFill>
            </a:endParaRPr>
          </a:p>
          <a:p>
            <a:pPr algn="just"/>
            <a:r>
              <a:rPr lang="en-US" sz="2000" dirty="0">
                <a:solidFill>
                  <a:schemeClr val="tx1"/>
                </a:solidFill>
                <a:hlinkClick r:id="rId6"/>
              </a:rPr>
              <a:t>https://www.youtube.com/watch?v=zm34zRnkkUY&amp;list=PPSV</a:t>
            </a:r>
            <a:endParaRPr lang="uk-UA" sz="2000" dirty="0">
              <a:solidFill>
                <a:schemeClr val="tx1"/>
              </a:solidFill>
            </a:endParaRPr>
          </a:p>
          <a:p>
            <a:pPr algn="just"/>
            <a:r>
              <a:rPr lang="en-US" sz="2000" dirty="0">
                <a:solidFill>
                  <a:schemeClr val="tx1"/>
                </a:solidFill>
                <a:hlinkClick r:id="rId7"/>
              </a:rPr>
              <a:t>https://www.youtube.com/watch?v=3wkQ-ygfJX8&amp;list=PPSV</a:t>
            </a:r>
            <a:endParaRPr lang="uk-UA" sz="2000" dirty="0">
              <a:solidFill>
                <a:schemeClr val="tx1"/>
              </a:solidFill>
            </a:endParaRPr>
          </a:p>
          <a:p>
            <a:pPr algn="just"/>
            <a:r>
              <a:rPr lang="en-US" sz="2000" dirty="0">
                <a:solidFill>
                  <a:schemeClr val="tx1"/>
                </a:solidFill>
                <a:hlinkClick r:id="rId8"/>
              </a:rPr>
              <a:t>https://www.youtube.com/watch?v=whlABtRxwZI&amp;list=PPSV</a:t>
            </a:r>
            <a:endParaRPr lang="uk-UA" sz="2000">
              <a:solidFill>
                <a:schemeClr val="tx1"/>
              </a:solidFill>
            </a:endParaRPr>
          </a:p>
          <a:p>
            <a:pPr algn="just"/>
            <a:endParaRPr lang="ru-RU" sz="2000" dirty="0">
              <a:solidFill>
                <a:schemeClr val="tx1"/>
              </a:solidFill>
            </a:endParaRPr>
          </a:p>
          <a:p>
            <a:pPr algn="just"/>
            <a:endParaRPr lang="ru-RU" sz="2000" dirty="0">
              <a:solidFill>
                <a:schemeClr val="tx1"/>
              </a:solidFill>
            </a:endParaRPr>
          </a:p>
        </p:txBody>
      </p:sp>
    </p:spTree>
    <p:extLst>
      <p:ext uri="{BB962C8B-B14F-4D97-AF65-F5344CB8AC3E}">
        <p14:creationId xmlns:p14="http://schemas.microsoft.com/office/powerpoint/2010/main" val="3006748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a:extLst>
              <a:ext uri="{FF2B5EF4-FFF2-40B4-BE49-F238E27FC236}">
                <a16:creationId xmlns:a16="http://schemas.microsoft.com/office/drawing/2014/main" id="{9C27711A-B7EB-4E32-8EBE-5521E08FDCFD}"/>
              </a:ext>
            </a:extLst>
          </p:cNvPr>
          <p:cNvSpPr>
            <a:spLocks noGrp="1"/>
          </p:cNvSpPr>
          <p:nvPr>
            <p:ph type="subTitle" idx="1"/>
          </p:nvPr>
        </p:nvSpPr>
        <p:spPr>
          <a:xfrm>
            <a:off x="154745" y="112543"/>
            <a:ext cx="11873132" cy="6597746"/>
          </a:xfrm>
        </p:spPr>
        <p:txBody>
          <a:bodyPr>
            <a:normAutofit/>
          </a:bodyPr>
          <a:lstStyle/>
          <a:p>
            <a:pPr indent="457200" algn="just"/>
            <a:r>
              <a:rPr lang="uk-UA" sz="2000" dirty="0">
                <a:solidFill>
                  <a:schemeClr val="tx1"/>
                </a:solidFill>
              </a:rPr>
              <a:t>Асфальтобетонні суміші та асфальтобетон в залежності від найбільшого розміру мінеральних зерен (щебінь, гравій, пісок) ділять на:</a:t>
            </a:r>
          </a:p>
          <a:p>
            <a:pPr indent="457200" algn="just"/>
            <a:r>
              <a:rPr lang="uk-UA" sz="2000" dirty="0">
                <a:solidFill>
                  <a:schemeClr val="tx1"/>
                </a:solidFill>
              </a:rPr>
              <a:t>- крупнозернисті (розмір зерен до 40 мм);</a:t>
            </a:r>
          </a:p>
          <a:p>
            <a:pPr indent="457200" algn="just"/>
            <a:r>
              <a:rPr lang="uk-UA" sz="2000" dirty="0">
                <a:solidFill>
                  <a:schemeClr val="tx1"/>
                </a:solidFill>
              </a:rPr>
              <a:t>- дрібнозернисті (розмір зерен до 20 мм);</a:t>
            </a:r>
          </a:p>
          <a:p>
            <a:pPr indent="457200" algn="just"/>
            <a:r>
              <a:rPr lang="uk-UA" sz="2000" dirty="0">
                <a:solidFill>
                  <a:schemeClr val="tx1"/>
                </a:solidFill>
              </a:rPr>
              <a:t>- піщані (розмір зерен до 10 мм).  </a:t>
            </a:r>
          </a:p>
          <a:p>
            <a:pPr algn="just"/>
            <a:endParaRPr lang="uk-UA" sz="2000" dirty="0">
              <a:solidFill>
                <a:schemeClr val="tx1"/>
              </a:solidFill>
            </a:endParaRPr>
          </a:p>
        </p:txBody>
      </p:sp>
      <p:pic>
        <p:nvPicPr>
          <p:cNvPr id="4" name="Рисунок 4" descr="ustrojstvo-pokrytija-iz-asfaltobetonnoj-smesi.jpg">
            <a:extLst>
              <a:ext uri="{FF2B5EF4-FFF2-40B4-BE49-F238E27FC236}">
                <a16:creationId xmlns:a16="http://schemas.microsoft.com/office/drawing/2014/main" id="{A7E2C0BC-AFFE-4D5A-8560-A1E0144AF027}"/>
              </a:ext>
            </a:extLst>
          </p:cNvPr>
          <p:cNvPicPr>
            <a:picLocks noChangeAspect="1"/>
          </p:cNvPicPr>
          <p:nvPr/>
        </p:nvPicPr>
        <p:blipFill>
          <a:blip r:embed="rId2"/>
          <a:stretch>
            <a:fillRect/>
          </a:stretch>
        </p:blipFill>
        <p:spPr>
          <a:xfrm>
            <a:off x="1095375" y="3009900"/>
            <a:ext cx="4578723" cy="3145126"/>
          </a:xfrm>
          <a:prstGeom prst="rect">
            <a:avLst/>
          </a:prstGeom>
          <a:ln>
            <a:noFill/>
          </a:ln>
          <a:effectLst>
            <a:softEdge rad="112500"/>
          </a:effectLst>
        </p:spPr>
      </p:pic>
      <p:pic>
        <p:nvPicPr>
          <p:cNvPr id="5" name="Рисунок 6" descr="dsc-0169-izm.jpg">
            <a:extLst>
              <a:ext uri="{FF2B5EF4-FFF2-40B4-BE49-F238E27FC236}">
                <a16:creationId xmlns:a16="http://schemas.microsoft.com/office/drawing/2014/main" id="{7445498B-1EE6-46A6-9ACF-90D430766FD5}"/>
              </a:ext>
            </a:extLst>
          </p:cNvPr>
          <p:cNvPicPr>
            <a:picLocks noChangeAspect="1"/>
          </p:cNvPicPr>
          <p:nvPr/>
        </p:nvPicPr>
        <p:blipFill>
          <a:blip r:embed="rId3"/>
          <a:stretch>
            <a:fillRect/>
          </a:stretch>
        </p:blipFill>
        <p:spPr>
          <a:xfrm>
            <a:off x="6076950" y="3009900"/>
            <a:ext cx="5012437" cy="3093604"/>
          </a:xfrm>
          <a:prstGeom prst="rect">
            <a:avLst/>
          </a:prstGeom>
          <a:ln>
            <a:noFill/>
          </a:ln>
          <a:effectLst>
            <a:softEdge rad="112500"/>
          </a:effectLst>
        </p:spPr>
      </p:pic>
    </p:spTree>
    <p:extLst>
      <p:ext uri="{BB962C8B-B14F-4D97-AF65-F5344CB8AC3E}">
        <p14:creationId xmlns:p14="http://schemas.microsoft.com/office/powerpoint/2010/main" val="42931633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a:extLst>
              <a:ext uri="{FF2B5EF4-FFF2-40B4-BE49-F238E27FC236}">
                <a16:creationId xmlns:a16="http://schemas.microsoft.com/office/drawing/2014/main" id="{9C27711A-B7EB-4E32-8EBE-5521E08FDCFD}"/>
              </a:ext>
            </a:extLst>
          </p:cNvPr>
          <p:cNvSpPr>
            <a:spLocks noGrp="1"/>
          </p:cNvSpPr>
          <p:nvPr>
            <p:ph type="subTitle" idx="1"/>
          </p:nvPr>
        </p:nvSpPr>
        <p:spPr>
          <a:xfrm>
            <a:off x="154745" y="126609"/>
            <a:ext cx="11873132" cy="6583679"/>
          </a:xfrm>
        </p:spPr>
        <p:txBody>
          <a:bodyPr>
            <a:normAutofit/>
          </a:bodyPr>
          <a:lstStyle/>
          <a:p>
            <a:pPr algn="just"/>
            <a:endParaRPr lang="ru-RU" sz="2000" dirty="0">
              <a:solidFill>
                <a:schemeClr val="tx1"/>
              </a:solidFill>
            </a:endParaRPr>
          </a:p>
          <a:p>
            <a:pPr indent="457200" algn="just"/>
            <a:endParaRPr lang="ru-RU" sz="2000" dirty="0">
              <a:solidFill>
                <a:schemeClr val="tx1"/>
              </a:solidFill>
            </a:endParaRPr>
          </a:p>
        </p:txBody>
      </p:sp>
      <p:sp>
        <p:nvSpPr>
          <p:cNvPr id="2" name="Прямоугольник 1">
            <a:extLst>
              <a:ext uri="{FF2B5EF4-FFF2-40B4-BE49-F238E27FC236}">
                <a16:creationId xmlns:a16="http://schemas.microsoft.com/office/drawing/2014/main" id="{667463D4-35C1-4A08-A648-400C63C444E9}"/>
              </a:ext>
            </a:extLst>
          </p:cNvPr>
          <p:cNvSpPr/>
          <p:nvPr/>
        </p:nvSpPr>
        <p:spPr>
          <a:xfrm>
            <a:off x="154745" y="248349"/>
            <a:ext cx="11873132" cy="1938992"/>
          </a:xfrm>
          <a:prstGeom prst="rect">
            <a:avLst/>
          </a:prstGeom>
        </p:spPr>
        <p:txBody>
          <a:bodyPr wrap="square">
            <a:spAutoFit/>
          </a:bodyPr>
          <a:lstStyle/>
          <a:p>
            <a:pPr indent="457200"/>
            <a:r>
              <a:rPr lang="uk-UA" sz="2000" dirty="0"/>
              <a:t>Асфальтобетони з гарячих сумішей за величиною залишкової пористості (вираженій у відсотках до об'єму кількості пір у покритті після ущільнення) поділяються на такі види:</a:t>
            </a:r>
          </a:p>
          <a:p>
            <a:pPr indent="457200"/>
            <a:r>
              <a:rPr lang="uk-UA" sz="2000" dirty="0"/>
              <a:t>- </a:t>
            </a:r>
            <a:r>
              <a:rPr lang="uk-UA" sz="2000" dirty="0" err="1"/>
              <a:t>високощільні</a:t>
            </a:r>
            <a:r>
              <a:rPr lang="uk-UA" sz="2000" dirty="0"/>
              <a:t> (залишкова пористість від 1,0 до 2,5%);</a:t>
            </a:r>
          </a:p>
          <a:p>
            <a:pPr indent="457200"/>
            <a:r>
              <a:rPr lang="uk-UA" sz="2000" dirty="0"/>
              <a:t>- щільні (залишкова пористість від 2,5 до 5,0%);</a:t>
            </a:r>
          </a:p>
          <a:p>
            <a:pPr indent="457200"/>
            <a:r>
              <a:rPr lang="uk-UA" sz="2000" dirty="0"/>
              <a:t>- пористі (залишкова пористість від 5,0 до 10,0%);</a:t>
            </a:r>
          </a:p>
          <a:p>
            <a:pPr indent="457200"/>
            <a:r>
              <a:rPr lang="uk-UA" sz="2000" dirty="0"/>
              <a:t>- </a:t>
            </a:r>
            <a:r>
              <a:rPr lang="uk-UA" sz="2000" dirty="0" err="1"/>
              <a:t>високопористі</a:t>
            </a:r>
            <a:r>
              <a:rPr lang="uk-UA" sz="2000" dirty="0"/>
              <a:t> (залишкова пористість від 10,0 до 18,0 %)</a:t>
            </a:r>
          </a:p>
        </p:txBody>
      </p:sp>
      <p:pic>
        <p:nvPicPr>
          <p:cNvPr id="4" name="Рисунок 4" descr="tipi-asfalta.jpg">
            <a:extLst>
              <a:ext uri="{FF2B5EF4-FFF2-40B4-BE49-F238E27FC236}">
                <a16:creationId xmlns:a16="http://schemas.microsoft.com/office/drawing/2014/main" id="{EB79A3C8-1862-4DCA-A8DC-B9332681F596}"/>
              </a:ext>
            </a:extLst>
          </p:cNvPr>
          <p:cNvPicPr>
            <a:picLocks noChangeAspect="1"/>
          </p:cNvPicPr>
          <p:nvPr/>
        </p:nvPicPr>
        <p:blipFill>
          <a:blip r:embed="rId2"/>
          <a:stretch>
            <a:fillRect/>
          </a:stretch>
        </p:blipFill>
        <p:spPr>
          <a:xfrm>
            <a:off x="2644725" y="2600546"/>
            <a:ext cx="6428936" cy="3696537"/>
          </a:xfrm>
          <a:prstGeom prst="rect">
            <a:avLst/>
          </a:prstGeom>
          <a:ln>
            <a:noFill/>
          </a:ln>
          <a:effectLst>
            <a:softEdge rad="112500"/>
          </a:effectLst>
        </p:spPr>
      </p:pic>
    </p:spTree>
    <p:extLst>
      <p:ext uri="{BB962C8B-B14F-4D97-AF65-F5344CB8AC3E}">
        <p14:creationId xmlns:p14="http://schemas.microsoft.com/office/powerpoint/2010/main" val="15317714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a:extLst>
              <a:ext uri="{FF2B5EF4-FFF2-40B4-BE49-F238E27FC236}">
                <a16:creationId xmlns:a16="http://schemas.microsoft.com/office/drawing/2014/main" id="{9C27711A-B7EB-4E32-8EBE-5521E08FDCFD}"/>
              </a:ext>
            </a:extLst>
          </p:cNvPr>
          <p:cNvSpPr>
            <a:spLocks noGrp="1"/>
          </p:cNvSpPr>
          <p:nvPr>
            <p:ph type="subTitle" idx="1"/>
          </p:nvPr>
        </p:nvSpPr>
        <p:spPr>
          <a:xfrm>
            <a:off x="154745" y="253217"/>
            <a:ext cx="11873132" cy="6457071"/>
          </a:xfrm>
        </p:spPr>
        <p:txBody>
          <a:bodyPr>
            <a:normAutofit/>
          </a:bodyPr>
          <a:lstStyle/>
          <a:p>
            <a:pPr indent="457200" algn="just"/>
            <a:r>
              <a:rPr lang="uk-UA" sz="2000" dirty="0">
                <a:solidFill>
                  <a:schemeClr val="tx1"/>
                </a:solidFill>
              </a:rPr>
              <a:t>Гарячі суміші, щебеневі та гравійні та щільні асфальтобетони за вмістом в них </a:t>
            </a:r>
            <a:r>
              <a:rPr lang="uk-UA" sz="2000" dirty="0" err="1">
                <a:solidFill>
                  <a:schemeClr val="tx1"/>
                </a:solidFill>
              </a:rPr>
              <a:t>щебеню</a:t>
            </a:r>
            <a:r>
              <a:rPr lang="uk-UA" sz="2000" dirty="0">
                <a:solidFill>
                  <a:schemeClr val="tx1"/>
                </a:solidFill>
              </a:rPr>
              <a:t> (гравію) поділяються на типи:</a:t>
            </a:r>
          </a:p>
          <a:p>
            <a:pPr indent="457200" algn="just"/>
            <a:r>
              <a:rPr lang="uk-UA" sz="2000" dirty="0">
                <a:solidFill>
                  <a:schemeClr val="tx1"/>
                </a:solidFill>
              </a:rPr>
              <a:t>А (вміст </a:t>
            </a:r>
            <a:r>
              <a:rPr lang="uk-UA" sz="2000" dirty="0" err="1">
                <a:solidFill>
                  <a:schemeClr val="tx1"/>
                </a:solidFill>
              </a:rPr>
              <a:t>щебеню</a:t>
            </a:r>
            <a:r>
              <a:rPr lang="uk-UA" sz="2000" dirty="0">
                <a:solidFill>
                  <a:schemeClr val="tx1"/>
                </a:solidFill>
              </a:rPr>
              <a:t> (гравію) від 50 до 60%);</a:t>
            </a:r>
          </a:p>
          <a:p>
            <a:pPr indent="457200" algn="just"/>
            <a:r>
              <a:rPr lang="uk-UA" sz="2000" dirty="0">
                <a:solidFill>
                  <a:schemeClr val="tx1"/>
                </a:solidFill>
              </a:rPr>
              <a:t>Б (вміст </a:t>
            </a:r>
            <a:r>
              <a:rPr lang="uk-UA" sz="2000" dirty="0" err="1">
                <a:solidFill>
                  <a:schemeClr val="tx1"/>
                </a:solidFill>
              </a:rPr>
              <a:t>щебеню</a:t>
            </a:r>
            <a:r>
              <a:rPr lang="uk-UA" sz="2000" dirty="0">
                <a:solidFill>
                  <a:schemeClr val="tx1"/>
                </a:solidFill>
              </a:rPr>
              <a:t> (гравію) від 40 до 50%);</a:t>
            </a:r>
          </a:p>
          <a:p>
            <a:pPr indent="457200" algn="just"/>
            <a:r>
              <a:rPr lang="uk-UA" sz="2000" dirty="0">
                <a:solidFill>
                  <a:schemeClr val="tx1"/>
                </a:solidFill>
              </a:rPr>
              <a:t>В (зміст </a:t>
            </a:r>
            <a:r>
              <a:rPr lang="uk-UA" sz="2000" dirty="0" err="1">
                <a:solidFill>
                  <a:schemeClr val="tx1"/>
                </a:solidFill>
              </a:rPr>
              <a:t>щебеню</a:t>
            </a:r>
            <a:r>
              <a:rPr lang="uk-UA" sz="2000" dirty="0">
                <a:solidFill>
                  <a:schemeClr val="tx1"/>
                </a:solidFill>
              </a:rPr>
              <a:t> (гравію) від 30 до 40%).</a:t>
            </a:r>
          </a:p>
          <a:p>
            <a:pPr indent="457200" algn="just"/>
            <a:endParaRPr lang="uk-UA" sz="2000" dirty="0">
              <a:solidFill>
                <a:schemeClr val="tx1"/>
              </a:solidFill>
            </a:endParaRPr>
          </a:p>
        </p:txBody>
      </p:sp>
      <p:pic>
        <p:nvPicPr>
          <p:cNvPr id="4" name="Рисунок 4" descr="84.jpg">
            <a:extLst>
              <a:ext uri="{FF2B5EF4-FFF2-40B4-BE49-F238E27FC236}">
                <a16:creationId xmlns:a16="http://schemas.microsoft.com/office/drawing/2014/main" id="{BD12D5DE-CA91-4B1D-9897-E730E163AD99}"/>
              </a:ext>
            </a:extLst>
          </p:cNvPr>
          <p:cNvPicPr>
            <a:picLocks noChangeAspect="1"/>
          </p:cNvPicPr>
          <p:nvPr/>
        </p:nvPicPr>
        <p:blipFill>
          <a:blip r:embed="rId2"/>
          <a:stretch>
            <a:fillRect/>
          </a:stretch>
        </p:blipFill>
        <p:spPr>
          <a:xfrm>
            <a:off x="3350868" y="2924100"/>
            <a:ext cx="5901315" cy="3786188"/>
          </a:xfrm>
          <a:prstGeom prst="rect">
            <a:avLst/>
          </a:prstGeom>
          <a:ln>
            <a:noFill/>
          </a:ln>
          <a:effectLst>
            <a:softEdge rad="112500"/>
          </a:effectLst>
        </p:spPr>
      </p:pic>
    </p:spTree>
    <p:extLst>
      <p:ext uri="{BB962C8B-B14F-4D97-AF65-F5344CB8AC3E}">
        <p14:creationId xmlns:p14="http://schemas.microsoft.com/office/powerpoint/2010/main" val="30058057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a:extLst>
              <a:ext uri="{FF2B5EF4-FFF2-40B4-BE49-F238E27FC236}">
                <a16:creationId xmlns:a16="http://schemas.microsoft.com/office/drawing/2014/main" id="{9C27711A-B7EB-4E32-8EBE-5521E08FDCFD}"/>
              </a:ext>
            </a:extLst>
          </p:cNvPr>
          <p:cNvSpPr>
            <a:spLocks noGrp="1"/>
          </p:cNvSpPr>
          <p:nvPr>
            <p:ph type="subTitle" idx="1"/>
          </p:nvPr>
        </p:nvSpPr>
        <p:spPr>
          <a:xfrm>
            <a:off x="154745" y="253217"/>
            <a:ext cx="11873132" cy="6457071"/>
          </a:xfrm>
        </p:spPr>
        <p:txBody>
          <a:bodyPr>
            <a:normAutofit/>
          </a:bodyPr>
          <a:lstStyle/>
          <a:p>
            <a:pPr indent="457200" algn="just"/>
            <a:r>
              <a:rPr lang="uk-UA" sz="2000" dirty="0">
                <a:solidFill>
                  <a:schemeClr val="tx1"/>
                </a:solidFill>
              </a:rPr>
              <a:t>Суміші піщані, гарячі та холодні, і відповідні асфальтобетони на вигляд піску поділяються на такі типи:</a:t>
            </a:r>
          </a:p>
          <a:p>
            <a:pPr indent="457200" algn="just"/>
            <a:r>
              <a:rPr lang="uk-UA" sz="2000" dirty="0">
                <a:solidFill>
                  <a:schemeClr val="tx1"/>
                </a:solidFill>
              </a:rPr>
              <a:t>Г і </a:t>
            </a:r>
            <a:r>
              <a:rPr lang="uk-UA" sz="2000" dirty="0" err="1">
                <a:solidFill>
                  <a:schemeClr val="tx1"/>
                </a:solidFill>
              </a:rPr>
              <a:t>Гх</a:t>
            </a:r>
            <a:r>
              <a:rPr lang="uk-UA" sz="2000" dirty="0">
                <a:solidFill>
                  <a:schemeClr val="tx1"/>
                </a:solidFill>
              </a:rPr>
              <a:t> — приготовані на пісках з </a:t>
            </a:r>
            <a:r>
              <a:rPr lang="uk-UA" sz="2000" dirty="0" err="1">
                <a:solidFill>
                  <a:schemeClr val="tx1"/>
                </a:solidFill>
              </a:rPr>
              <a:t>відсівів</a:t>
            </a:r>
            <a:r>
              <a:rPr lang="uk-UA" sz="2000" dirty="0">
                <a:solidFill>
                  <a:schemeClr val="tx1"/>
                </a:solidFill>
              </a:rPr>
              <a:t> дроблення (залишковий матеріал, що отримується в результаті дроблення та фракціонування гірських порід) або на їх сумішах з природним піском при вмісті останнього не більше 30% за масою;</a:t>
            </a:r>
          </a:p>
          <a:p>
            <a:pPr indent="457200" algn="just"/>
            <a:r>
              <a:rPr lang="uk-UA" sz="2000" dirty="0">
                <a:solidFill>
                  <a:schemeClr val="tx1"/>
                </a:solidFill>
              </a:rPr>
              <a:t>Д і </a:t>
            </a:r>
            <a:r>
              <a:rPr lang="uk-UA" sz="2000" dirty="0" err="1">
                <a:solidFill>
                  <a:schemeClr val="tx1"/>
                </a:solidFill>
              </a:rPr>
              <a:t>Дх</a:t>
            </a:r>
            <a:r>
              <a:rPr lang="uk-UA" sz="2000" dirty="0">
                <a:solidFill>
                  <a:schemeClr val="tx1"/>
                </a:solidFill>
              </a:rPr>
              <a:t> — приготовані на природних пісках або сумішах природних пісків з </a:t>
            </a:r>
            <a:r>
              <a:rPr lang="uk-UA" sz="2000" dirty="0" err="1">
                <a:solidFill>
                  <a:schemeClr val="tx1"/>
                </a:solidFill>
              </a:rPr>
              <a:t>відсіваннями</a:t>
            </a:r>
            <a:r>
              <a:rPr lang="uk-UA" sz="2000" dirty="0">
                <a:solidFill>
                  <a:schemeClr val="tx1"/>
                </a:solidFill>
              </a:rPr>
              <a:t> дроблення при вмісті останніх менше 70% за масою.</a:t>
            </a:r>
          </a:p>
          <a:p>
            <a:pPr indent="457200" algn="just"/>
            <a:endParaRPr lang="uk-UA" sz="2000" dirty="0">
              <a:solidFill>
                <a:schemeClr val="tx1"/>
              </a:solidFill>
            </a:endParaRPr>
          </a:p>
        </p:txBody>
      </p:sp>
      <p:pic>
        <p:nvPicPr>
          <p:cNvPr id="4" name="Рисунок 4" descr="prirodniy_pesok.jpg">
            <a:extLst>
              <a:ext uri="{FF2B5EF4-FFF2-40B4-BE49-F238E27FC236}">
                <a16:creationId xmlns:a16="http://schemas.microsoft.com/office/drawing/2014/main" id="{E2D74C62-9F69-4873-B182-5D780B364EA7}"/>
              </a:ext>
            </a:extLst>
          </p:cNvPr>
          <p:cNvPicPr>
            <a:picLocks noChangeAspect="1"/>
          </p:cNvPicPr>
          <p:nvPr/>
        </p:nvPicPr>
        <p:blipFill>
          <a:blip r:embed="rId2"/>
          <a:stretch>
            <a:fillRect/>
          </a:stretch>
        </p:blipFill>
        <p:spPr>
          <a:xfrm>
            <a:off x="2526910" y="2807227"/>
            <a:ext cx="6631158" cy="3903061"/>
          </a:xfrm>
          <a:prstGeom prst="rect">
            <a:avLst/>
          </a:prstGeom>
          <a:ln>
            <a:noFill/>
          </a:ln>
          <a:effectLst>
            <a:softEdge rad="112500"/>
          </a:effectLst>
        </p:spPr>
      </p:pic>
    </p:spTree>
    <p:extLst>
      <p:ext uri="{BB962C8B-B14F-4D97-AF65-F5344CB8AC3E}">
        <p14:creationId xmlns:p14="http://schemas.microsoft.com/office/powerpoint/2010/main" val="2901769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a:extLst>
              <a:ext uri="{FF2B5EF4-FFF2-40B4-BE49-F238E27FC236}">
                <a16:creationId xmlns:a16="http://schemas.microsoft.com/office/drawing/2014/main" id="{9C27711A-B7EB-4E32-8EBE-5521E08FDCFD}"/>
              </a:ext>
            </a:extLst>
          </p:cNvPr>
          <p:cNvSpPr>
            <a:spLocks noGrp="1"/>
          </p:cNvSpPr>
          <p:nvPr>
            <p:ph type="subTitle" idx="1"/>
          </p:nvPr>
        </p:nvSpPr>
        <p:spPr>
          <a:xfrm>
            <a:off x="154745" y="253217"/>
            <a:ext cx="11873132" cy="6457071"/>
          </a:xfrm>
        </p:spPr>
        <p:txBody>
          <a:bodyPr>
            <a:normAutofit/>
          </a:bodyPr>
          <a:lstStyle/>
          <a:p>
            <a:pPr algn="just"/>
            <a:r>
              <a:rPr lang="ru-RU" sz="2000" dirty="0" err="1">
                <a:solidFill>
                  <a:schemeClr val="tx1"/>
                </a:solidFill>
              </a:rPr>
              <a:t>Залежно</a:t>
            </a:r>
            <a:r>
              <a:rPr lang="ru-RU" sz="2000" dirty="0">
                <a:solidFill>
                  <a:schemeClr val="tx1"/>
                </a:solidFill>
              </a:rPr>
              <a:t> </a:t>
            </a:r>
            <a:r>
              <a:rPr lang="ru-RU" sz="2000" dirty="0" err="1">
                <a:solidFill>
                  <a:schemeClr val="tx1"/>
                </a:solidFill>
              </a:rPr>
              <a:t>від</a:t>
            </a:r>
            <a:r>
              <a:rPr lang="ru-RU" sz="2000" dirty="0">
                <a:solidFill>
                  <a:schemeClr val="tx1"/>
                </a:solidFill>
              </a:rPr>
              <a:t> </a:t>
            </a:r>
            <a:r>
              <a:rPr lang="ru-RU" sz="2000" dirty="0" err="1">
                <a:solidFill>
                  <a:schemeClr val="tx1"/>
                </a:solidFill>
              </a:rPr>
              <a:t>матеріалів</a:t>
            </a:r>
            <a:r>
              <a:rPr lang="ru-RU" sz="2000" dirty="0">
                <a:solidFill>
                  <a:schemeClr val="tx1"/>
                </a:solidFill>
              </a:rPr>
              <a:t> і </a:t>
            </a:r>
            <a:r>
              <a:rPr lang="ru-RU" sz="2000" dirty="0" err="1">
                <a:solidFill>
                  <a:schemeClr val="tx1"/>
                </a:solidFill>
              </a:rPr>
              <a:t>фізико-механічних</a:t>
            </a:r>
            <a:r>
              <a:rPr lang="ru-RU" sz="2000" dirty="0">
                <a:solidFill>
                  <a:schemeClr val="tx1"/>
                </a:solidFill>
              </a:rPr>
              <a:t> </a:t>
            </a:r>
            <a:r>
              <a:rPr lang="ru-RU" sz="2000" dirty="0" err="1">
                <a:solidFill>
                  <a:schemeClr val="tx1"/>
                </a:solidFill>
              </a:rPr>
              <a:t>показників</a:t>
            </a:r>
            <a:r>
              <a:rPr lang="ru-RU" sz="2000" dirty="0">
                <a:solidFill>
                  <a:schemeClr val="tx1"/>
                </a:solidFill>
              </a:rPr>
              <a:t> </a:t>
            </a:r>
            <a:r>
              <a:rPr lang="ru-RU" sz="2000" dirty="0" err="1">
                <a:solidFill>
                  <a:schemeClr val="tx1"/>
                </a:solidFill>
              </a:rPr>
              <a:t>асфальтобетонні</a:t>
            </a:r>
            <a:r>
              <a:rPr lang="ru-RU" sz="2000" dirty="0">
                <a:solidFill>
                  <a:schemeClr val="tx1"/>
                </a:solidFill>
              </a:rPr>
              <a:t> </a:t>
            </a:r>
            <a:r>
              <a:rPr lang="ru-RU" sz="2000" dirty="0" err="1">
                <a:solidFill>
                  <a:schemeClr val="tx1"/>
                </a:solidFill>
              </a:rPr>
              <a:t>суміші</a:t>
            </a:r>
            <a:r>
              <a:rPr lang="ru-RU" sz="2000" dirty="0">
                <a:solidFill>
                  <a:schemeClr val="tx1"/>
                </a:solidFill>
              </a:rPr>
              <a:t> та </a:t>
            </a:r>
            <a:r>
              <a:rPr lang="ru-RU" sz="2000" dirty="0" err="1">
                <a:solidFill>
                  <a:schemeClr val="tx1"/>
                </a:solidFill>
              </a:rPr>
              <a:t>асфальтобетони</a:t>
            </a:r>
            <a:r>
              <a:rPr lang="ru-RU" sz="2000" dirty="0">
                <a:solidFill>
                  <a:schemeClr val="tx1"/>
                </a:solidFill>
              </a:rPr>
              <a:t> </a:t>
            </a:r>
            <a:r>
              <a:rPr lang="ru-RU" sz="2000" dirty="0" err="1">
                <a:solidFill>
                  <a:schemeClr val="tx1"/>
                </a:solidFill>
              </a:rPr>
              <a:t>поділяються</a:t>
            </a:r>
            <a:r>
              <a:rPr lang="ru-RU" sz="2000" dirty="0">
                <a:solidFill>
                  <a:schemeClr val="tx1"/>
                </a:solidFill>
              </a:rPr>
              <a:t> на </a:t>
            </a:r>
            <a:r>
              <a:rPr lang="ru-RU" sz="2000" dirty="0" err="1">
                <a:solidFill>
                  <a:schemeClr val="tx1"/>
                </a:solidFill>
              </a:rPr>
              <a:t>наступні</a:t>
            </a:r>
            <a:r>
              <a:rPr lang="ru-RU" sz="2000" dirty="0">
                <a:solidFill>
                  <a:schemeClr val="tx1"/>
                </a:solidFill>
              </a:rPr>
              <a:t> марки:</a:t>
            </a:r>
          </a:p>
          <a:p>
            <a:pPr algn="just"/>
            <a:r>
              <a:rPr lang="ru-RU" sz="2000" dirty="0" err="1">
                <a:solidFill>
                  <a:schemeClr val="tx1"/>
                </a:solidFill>
              </a:rPr>
              <a:t>гарячі</a:t>
            </a:r>
            <a:r>
              <a:rPr lang="ru-RU" sz="2000" dirty="0">
                <a:solidFill>
                  <a:schemeClr val="tx1"/>
                </a:solidFill>
              </a:rPr>
              <a:t> </a:t>
            </a:r>
            <a:r>
              <a:rPr lang="ru-RU" sz="2000" dirty="0" err="1">
                <a:solidFill>
                  <a:schemeClr val="tx1"/>
                </a:solidFill>
              </a:rPr>
              <a:t>високощільні</a:t>
            </a:r>
            <a:r>
              <a:rPr lang="ru-RU" sz="2000" dirty="0">
                <a:solidFill>
                  <a:schemeClr val="tx1"/>
                </a:solidFill>
              </a:rPr>
              <a:t> - МІ;</a:t>
            </a:r>
          </a:p>
          <a:p>
            <a:pPr algn="just"/>
            <a:r>
              <a:rPr lang="ru-RU" sz="2000" dirty="0" err="1">
                <a:solidFill>
                  <a:schemeClr val="tx1"/>
                </a:solidFill>
              </a:rPr>
              <a:t>щільні</a:t>
            </a:r>
            <a:r>
              <a:rPr lang="ru-RU" sz="2000" dirty="0">
                <a:solidFill>
                  <a:schemeClr val="tx1"/>
                </a:solidFill>
              </a:rPr>
              <a:t> </a:t>
            </a:r>
            <a:r>
              <a:rPr lang="ru-RU" sz="2000" dirty="0" err="1">
                <a:solidFill>
                  <a:schemeClr val="tx1"/>
                </a:solidFill>
              </a:rPr>
              <a:t>типи</a:t>
            </a:r>
            <a:r>
              <a:rPr lang="ru-RU" sz="2000" dirty="0">
                <a:solidFill>
                  <a:schemeClr val="tx1"/>
                </a:solidFill>
              </a:rPr>
              <a:t>:</a:t>
            </a:r>
          </a:p>
          <a:p>
            <a:pPr algn="just"/>
            <a:r>
              <a:rPr lang="ru-RU" sz="2000" dirty="0">
                <a:solidFill>
                  <a:schemeClr val="tx1"/>
                </a:solidFill>
              </a:rPr>
              <a:t>А - М</a:t>
            </a:r>
            <a:r>
              <a:rPr lang="en-US" sz="2000" dirty="0">
                <a:solidFill>
                  <a:schemeClr val="tx1"/>
                </a:solidFill>
              </a:rPr>
              <a:t>I, </a:t>
            </a:r>
            <a:r>
              <a:rPr lang="ru-RU" sz="2000" dirty="0">
                <a:solidFill>
                  <a:schemeClr val="tx1"/>
                </a:solidFill>
              </a:rPr>
              <a:t>М</a:t>
            </a:r>
            <a:r>
              <a:rPr lang="en-US" sz="2000" dirty="0">
                <a:solidFill>
                  <a:schemeClr val="tx1"/>
                </a:solidFill>
              </a:rPr>
              <a:t>II; 12</a:t>
            </a:r>
          </a:p>
          <a:p>
            <a:pPr algn="just"/>
            <a:r>
              <a:rPr lang="ru-RU" sz="2000" dirty="0">
                <a:solidFill>
                  <a:schemeClr val="tx1"/>
                </a:solidFill>
              </a:rPr>
              <a:t>Б, Р - М</a:t>
            </a:r>
            <a:r>
              <a:rPr lang="en-US" sz="2000" dirty="0">
                <a:solidFill>
                  <a:schemeClr val="tx1"/>
                </a:solidFill>
              </a:rPr>
              <a:t>I, </a:t>
            </a:r>
            <a:r>
              <a:rPr lang="ru-RU" sz="2000" dirty="0">
                <a:solidFill>
                  <a:schemeClr val="tx1"/>
                </a:solidFill>
              </a:rPr>
              <a:t>М</a:t>
            </a:r>
            <a:r>
              <a:rPr lang="en-US" sz="2000" dirty="0">
                <a:solidFill>
                  <a:schemeClr val="tx1"/>
                </a:solidFill>
              </a:rPr>
              <a:t>II, </a:t>
            </a:r>
            <a:r>
              <a:rPr lang="ru-RU" sz="2000" dirty="0">
                <a:solidFill>
                  <a:schemeClr val="tx1"/>
                </a:solidFill>
              </a:rPr>
              <a:t>М</a:t>
            </a:r>
            <a:r>
              <a:rPr lang="en-US" sz="2000" dirty="0">
                <a:solidFill>
                  <a:schemeClr val="tx1"/>
                </a:solidFill>
              </a:rPr>
              <a:t>III;</a:t>
            </a:r>
          </a:p>
          <a:p>
            <a:pPr algn="just"/>
            <a:r>
              <a:rPr lang="ru-RU" sz="2000" dirty="0">
                <a:solidFill>
                  <a:schemeClr val="tx1"/>
                </a:solidFill>
              </a:rPr>
              <a:t>В, Д - М</a:t>
            </a:r>
            <a:r>
              <a:rPr lang="en-US" sz="2000" dirty="0">
                <a:solidFill>
                  <a:schemeClr val="tx1"/>
                </a:solidFill>
              </a:rPr>
              <a:t>II, </a:t>
            </a:r>
            <a:r>
              <a:rPr lang="ru-RU" sz="2000" dirty="0">
                <a:solidFill>
                  <a:schemeClr val="tx1"/>
                </a:solidFill>
              </a:rPr>
              <a:t>М</a:t>
            </a:r>
            <a:r>
              <a:rPr lang="en-US" sz="2000" dirty="0">
                <a:solidFill>
                  <a:schemeClr val="tx1"/>
                </a:solidFill>
              </a:rPr>
              <a:t>III;</a:t>
            </a:r>
          </a:p>
          <a:p>
            <a:pPr algn="just"/>
            <a:r>
              <a:rPr lang="ru-RU" sz="2000" dirty="0" err="1">
                <a:solidFill>
                  <a:schemeClr val="tx1"/>
                </a:solidFill>
              </a:rPr>
              <a:t>пористі</a:t>
            </a:r>
            <a:r>
              <a:rPr lang="ru-RU" sz="2000" dirty="0">
                <a:solidFill>
                  <a:schemeClr val="tx1"/>
                </a:solidFill>
              </a:rPr>
              <a:t> - МІ, МІІ;</a:t>
            </a:r>
          </a:p>
          <a:p>
            <a:pPr algn="just"/>
            <a:r>
              <a:rPr lang="ru-RU" sz="2000" dirty="0" err="1">
                <a:solidFill>
                  <a:schemeClr val="tx1"/>
                </a:solidFill>
              </a:rPr>
              <a:t>високопористі</a:t>
            </a:r>
            <a:r>
              <a:rPr lang="ru-RU" sz="2000" dirty="0">
                <a:solidFill>
                  <a:schemeClr val="tx1"/>
                </a:solidFill>
              </a:rPr>
              <a:t> </a:t>
            </a:r>
            <a:r>
              <a:rPr lang="ru-RU" sz="2000" dirty="0" err="1">
                <a:solidFill>
                  <a:schemeClr val="tx1"/>
                </a:solidFill>
              </a:rPr>
              <a:t>щебеневі</a:t>
            </a:r>
            <a:r>
              <a:rPr lang="ru-RU" sz="2000" dirty="0">
                <a:solidFill>
                  <a:schemeClr val="tx1"/>
                </a:solidFill>
              </a:rPr>
              <a:t> - М</a:t>
            </a:r>
            <a:r>
              <a:rPr lang="en-US" sz="2000" dirty="0">
                <a:solidFill>
                  <a:schemeClr val="tx1"/>
                </a:solidFill>
              </a:rPr>
              <a:t>I, </a:t>
            </a:r>
            <a:r>
              <a:rPr lang="ru-RU" sz="2000" dirty="0">
                <a:solidFill>
                  <a:schemeClr val="tx1"/>
                </a:solidFill>
              </a:rPr>
              <a:t>М</a:t>
            </a:r>
            <a:r>
              <a:rPr lang="en-US" sz="2000" dirty="0">
                <a:solidFill>
                  <a:schemeClr val="tx1"/>
                </a:solidFill>
              </a:rPr>
              <a:t>II;</a:t>
            </a:r>
          </a:p>
          <a:p>
            <a:pPr algn="just"/>
            <a:r>
              <a:rPr lang="ru-RU" sz="2000" dirty="0" err="1">
                <a:solidFill>
                  <a:schemeClr val="tx1"/>
                </a:solidFill>
              </a:rPr>
              <a:t>високопористі</a:t>
            </a:r>
            <a:r>
              <a:rPr lang="ru-RU" sz="2000" dirty="0">
                <a:solidFill>
                  <a:schemeClr val="tx1"/>
                </a:solidFill>
              </a:rPr>
              <a:t> </a:t>
            </a:r>
            <a:r>
              <a:rPr lang="ru-RU" sz="2000" dirty="0" err="1">
                <a:solidFill>
                  <a:schemeClr val="tx1"/>
                </a:solidFill>
              </a:rPr>
              <a:t>піщані</a:t>
            </a:r>
            <a:r>
              <a:rPr lang="ru-RU" sz="2000" dirty="0">
                <a:solidFill>
                  <a:schemeClr val="tx1"/>
                </a:solidFill>
              </a:rPr>
              <a:t> - М</a:t>
            </a:r>
            <a:r>
              <a:rPr lang="en-US" sz="2000" dirty="0">
                <a:solidFill>
                  <a:schemeClr val="tx1"/>
                </a:solidFill>
              </a:rPr>
              <a:t>II;</a:t>
            </a:r>
          </a:p>
          <a:p>
            <a:pPr algn="just"/>
            <a:r>
              <a:rPr lang="ru-RU" sz="2000" dirty="0" err="1">
                <a:solidFill>
                  <a:schemeClr val="tx1"/>
                </a:solidFill>
              </a:rPr>
              <a:t>холодних</a:t>
            </a:r>
            <a:r>
              <a:rPr lang="ru-RU" sz="2000" dirty="0">
                <a:solidFill>
                  <a:schemeClr val="tx1"/>
                </a:solidFill>
              </a:rPr>
              <a:t> </a:t>
            </a:r>
            <a:r>
              <a:rPr lang="ru-RU" sz="2000" dirty="0" err="1">
                <a:solidFill>
                  <a:schemeClr val="tx1"/>
                </a:solidFill>
              </a:rPr>
              <a:t>типів</a:t>
            </a:r>
            <a:r>
              <a:rPr lang="ru-RU" sz="2000" dirty="0">
                <a:solidFill>
                  <a:schemeClr val="tx1"/>
                </a:solidFill>
              </a:rPr>
              <a:t>:</a:t>
            </a:r>
          </a:p>
          <a:p>
            <a:pPr algn="just"/>
            <a:r>
              <a:rPr lang="ru-RU" sz="2000" dirty="0" err="1">
                <a:solidFill>
                  <a:schemeClr val="tx1"/>
                </a:solidFill>
              </a:rPr>
              <a:t>Бх</a:t>
            </a:r>
            <a:r>
              <a:rPr lang="ru-RU" sz="2000" dirty="0">
                <a:solidFill>
                  <a:schemeClr val="tx1"/>
                </a:solidFill>
              </a:rPr>
              <a:t>, </a:t>
            </a:r>
            <a:r>
              <a:rPr lang="ru-RU" sz="2000" dirty="0" err="1">
                <a:solidFill>
                  <a:schemeClr val="tx1"/>
                </a:solidFill>
              </a:rPr>
              <a:t>Вх</a:t>
            </a:r>
            <a:r>
              <a:rPr lang="ru-RU" sz="2000" dirty="0">
                <a:solidFill>
                  <a:schemeClr val="tx1"/>
                </a:solidFill>
              </a:rPr>
              <a:t> - М</a:t>
            </a:r>
            <a:r>
              <a:rPr lang="en-US" sz="2000" dirty="0">
                <a:solidFill>
                  <a:schemeClr val="tx1"/>
                </a:solidFill>
              </a:rPr>
              <a:t>I, </a:t>
            </a:r>
            <a:r>
              <a:rPr lang="ru-RU" sz="2000" dirty="0">
                <a:solidFill>
                  <a:schemeClr val="tx1"/>
                </a:solidFill>
              </a:rPr>
              <a:t>М</a:t>
            </a:r>
            <a:r>
              <a:rPr lang="en-US" sz="2000" dirty="0">
                <a:solidFill>
                  <a:schemeClr val="tx1"/>
                </a:solidFill>
              </a:rPr>
              <a:t>II;</a:t>
            </a:r>
          </a:p>
          <a:p>
            <a:pPr algn="just"/>
            <a:r>
              <a:rPr lang="ru-RU" sz="2000" dirty="0" err="1">
                <a:solidFill>
                  <a:schemeClr val="tx1"/>
                </a:solidFill>
              </a:rPr>
              <a:t>Гх</a:t>
            </a:r>
            <a:r>
              <a:rPr lang="ru-RU" sz="2000" dirty="0">
                <a:solidFill>
                  <a:schemeClr val="tx1"/>
                </a:solidFill>
              </a:rPr>
              <a:t> - М</a:t>
            </a:r>
            <a:r>
              <a:rPr lang="en-US" sz="2000" dirty="0">
                <a:solidFill>
                  <a:schemeClr val="tx1"/>
                </a:solidFill>
              </a:rPr>
              <a:t>I, </a:t>
            </a:r>
            <a:r>
              <a:rPr lang="ru-RU" sz="2000" dirty="0">
                <a:solidFill>
                  <a:schemeClr val="tx1"/>
                </a:solidFill>
              </a:rPr>
              <a:t>М</a:t>
            </a:r>
            <a:r>
              <a:rPr lang="en-US" sz="2000" dirty="0">
                <a:solidFill>
                  <a:schemeClr val="tx1"/>
                </a:solidFill>
              </a:rPr>
              <a:t>II;</a:t>
            </a:r>
          </a:p>
          <a:p>
            <a:pPr algn="just"/>
            <a:r>
              <a:rPr lang="ru-RU" sz="2000" dirty="0" err="1">
                <a:solidFill>
                  <a:schemeClr val="tx1"/>
                </a:solidFill>
              </a:rPr>
              <a:t>Дх</a:t>
            </a:r>
            <a:r>
              <a:rPr lang="ru-RU" sz="2000" dirty="0">
                <a:solidFill>
                  <a:schemeClr val="tx1"/>
                </a:solidFill>
              </a:rPr>
              <a:t> - М</a:t>
            </a:r>
            <a:r>
              <a:rPr lang="en-US" sz="2000" dirty="0">
                <a:solidFill>
                  <a:schemeClr val="tx1"/>
                </a:solidFill>
              </a:rPr>
              <a:t>II;</a:t>
            </a:r>
          </a:p>
          <a:p>
            <a:pPr algn="just"/>
            <a:r>
              <a:rPr lang="ru-RU" sz="2000" dirty="0" err="1">
                <a:solidFill>
                  <a:schemeClr val="tx1"/>
                </a:solidFill>
              </a:rPr>
              <a:t>високопористі</a:t>
            </a:r>
            <a:r>
              <a:rPr lang="ru-RU" sz="2000" dirty="0">
                <a:solidFill>
                  <a:schemeClr val="tx1"/>
                </a:solidFill>
              </a:rPr>
              <a:t> </a:t>
            </a:r>
            <a:r>
              <a:rPr lang="ru-RU" sz="2000" dirty="0" err="1">
                <a:solidFill>
                  <a:schemeClr val="tx1"/>
                </a:solidFill>
              </a:rPr>
              <a:t>щебеневі</a:t>
            </a:r>
            <a:r>
              <a:rPr lang="ru-RU" sz="2000" dirty="0">
                <a:solidFill>
                  <a:schemeClr val="tx1"/>
                </a:solidFill>
              </a:rPr>
              <a:t> - М</a:t>
            </a:r>
            <a:r>
              <a:rPr lang="en-US" sz="2000" dirty="0">
                <a:solidFill>
                  <a:schemeClr val="tx1"/>
                </a:solidFill>
              </a:rPr>
              <a:t>I.</a:t>
            </a:r>
            <a:endParaRPr lang="ru-RU" sz="2000" dirty="0">
              <a:solidFill>
                <a:schemeClr val="tx1"/>
              </a:solidFill>
            </a:endParaRPr>
          </a:p>
        </p:txBody>
      </p:sp>
      <p:pic>
        <p:nvPicPr>
          <p:cNvPr id="4" name="Рисунок 6" descr="image006.jpg">
            <a:extLst>
              <a:ext uri="{FF2B5EF4-FFF2-40B4-BE49-F238E27FC236}">
                <a16:creationId xmlns:a16="http://schemas.microsoft.com/office/drawing/2014/main" id="{4CA08313-68A6-47B1-AA37-F168DFEDA9E8}"/>
              </a:ext>
            </a:extLst>
          </p:cNvPr>
          <p:cNvPicPr>
            <a:picLocks noChangeAspect="1"/>
          </p:cNvPicPr>
          <p:nvPr/>
        </p:nvPicPr>
        <p:blipFill>
          <a:blip r:embed="rId2"/>
          <a:stretch>
            <a:fillRect/>
          </a:stretch>
        </p:blipFill>
        <p:spPr>
          <a:xfrm>
            <a:off x="6330901" y="1846092"/>
            <a:ext cx="4918575" cy="3954895"/>
          </a:xfrm>
          <a:prstGeom prst="rect">
            <a:avLst/>
          </a:prstGeom>
          <a:ln>
            <a:noFill/>
          </a:ln>
          <a:effectLst>
            <a:softEdge rad="112500"/>
          </a:effectLst>
        </p:spPr>
      </p:pic>
    </p:spTree>
    <p:extLst>
      <p:ext uri="{BB962C8B-B14F-4D97-AF65-F5344CB8AC3E}">
        <p14:creationId xmlns:p14="http://schemas.microsoft.com/office/powerpoint/2010/main" val="7195035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a:extLst>
              <a:ext uri="{FF2B5EF4-FFF2-40B4-BE49-F238E27FC236}">
                <a16:creationId xmlns:a16="http://schemas.microsoft.com/office/drawing/2014/main" id="{9C27711A-B7EB-4E32-8EBE-5521E08FDCFD}"/>
              </a:ext>
            </a:extLst>
          </p:cNvPr>
          <p:cNvSpPr>
            <a:spLocks noGrp="1"/>
          </p:cNvSpPr>
          <p:nvPr>
            <p:ph type="subTitle" idx="1"/>
          </p:nvPr>
        </p:nvSpPr>
        <p:spPr>
          <a:xfrm>
            <a:off x="154745" y="253217"/>
            <a:ext cx="11873132" cy="6457071"/>
          </a:xfrm>
        </p:spPr>
        <p:txBody>
          <a:bodyPr>
            <a:normAutofit/>
          </a:bodyPr>
          <a:lstStyle/>
          <a:p>
            <a:pPr algn="ctr"/>
            <a:r>
              <a:rPr lang="uk-UA" sz="2400" dirty="0">
                <a:solidFill>
                  <a:schemeClr val="tx1"/>
                </a:solidFill>
              </a:rPr>
              <a:t>Виробництво асфальтобетону </a:t>
            </a:r>
          </a:p>
          <a:p>
            <a:pPr indent="457200" algn="just"/>
            <a:r>
              <a:rPr lang="uk-UA" sz="2000" dirty="0">
                <a:solidFill>
                  <a:schemeClr val="tx1"/>
                </a:solidFill>
              </a:rPr>
              <a:t>Залежно від механізму виробництва заводи з виготовлення асфальту поділяються на циклічні та безперервні. </a:t>
            </a:r>
          </a:p>
          <a:p>
            <a:pPr indent="457200" algn="just"/>
            <a:r>
              <a:rPr lang="uk-UA" sz="2000" dirty="0">
                <a:solidFill>
                  <a:schemeClr val="tx1"/>
                </a:solidFill>
              </a:rPr>
              <a:t>Циклічні асфальтові заводи розташовуються поблизу великих міст, де раз у раз потрібні невеликі за обсягом партії асфальту різного виду. Технологія виготовлення асфальтобетону на заводі циклічного типу передбачає можливість змінювати вид виробленого матеріалу десятки разів за зміну, не жертвуючи якістю. Циклічний завод має звичайний набір пристроїв для приймання твердих елементів, площі для зберігання готового асфальтобетону та </a:t>
            </a:r>
            <a:r>
              <a:rPr lang="uk-UA" sz="2000" dirty="0" err="1">
                <a:solidFill>
                  <a:schemeClr val="tx1"/>
                </a:solidFill>
              </a:rPr>
              <a:t>асфальтозмішувальні</a:t>
            </a:r>
            <a:r>
              <a:rPr lang="uk-UA" sz="2000" dirty="0">
                <a:solidFill>
                  <a:schemeClr val="tx1"/>
                </a:solidFill>
              </a:rPr>
              <a:t> установки. До складу специфічного додаткового обладнання входять башта та гуркіт-дробильно-сортувальне вібросито, яке використовується для просіювання кам'яних матеріалів. </a:t>
            </a:r>
          </a:p>
          <a:p>
            <a:pPr indent="457200" algn="just"/>
            <a:r>
              <a:rPr lang="uk-UA" sz="2000" dirty="0">
                <a:solidFill>
                  <a:schemeClr val="tx1"/>
                </a:solidFill>
              </a:rPr>
              <a:t>Безперервні асфальтобетонні заводи оснащені лише найнеобхіднішим обладнанням, що робить їх зручними для транспортування з місця на місце. Процес виробництва асфальтової суміші на безперервних заводах йде без зупинок - інгредієнти постійно подаються в бункер нагріву, звідки вже готовий асфальт переміщається в </a:t>
            </a:r>
            <a:r>
              <a:rPr lang="uk-UA" sz="2000" dirty="0" err="1">
                <a:solidFill>
                  <a:schemeClr val="tx1"/>
                </a:solidFill>
              </a:rPr>
              <a:t>силоси</a:t>
            </a:r>
            <a:r>
              <a:rPr lang="uk-UA" sz="2000" dirty="0">
                <a:solidFill>
                  <a:schemeClr val="tx1"/>
                </a:solidFill>
              </a:rPr>
              <a:t>, здатні зберігати гарячий матеріал протягом 4 діб.</a:t>
            </a:r>
          </a:p>
        </p:txBody>
      </p:sp>
    </p:spTree>
    <p:extLst>
      <p:ext uri="{BB962C8B-B14F-4D97-AF65-F5344CB8AC3E}">
        <p14:creationId xmlns:p14="http://schemas.microsoft.com/office/powerpoint/2010/main" val="2321066575"/>
      </p:ext>
    </p:extLst>
  </p:cSld>
  <p:clrMapOvr>
    <a:masterClrMapping/>
  </p:clrMapOvr>
</p:sld>
</file>

<file path=ppt/theme/theme1.xml><?xml version="1.0" encoding="utf-8"?>
<a:theme xmlns:a="http://schemas.openxmlformats.org/drawingml/2006/main" name="Аспект">
  <a:themeElements>
    <a:clrScheme name="Бумажная">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Аспект">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Аспект">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docProps/app.xml><?xml version="1.0" encoding="utf-8"?>
<Properties xmlns="http://schemas.openxmlformats.org/officeDocument/2006/extended-properties" xmlns:vt="http://schemas.openxmlformats.org/officeDocument/2006/docPropsVTypes">
  <Template>Facet</Template>
  <TotalTime>361</TotalTime>
  <Words>2313</Words>
  <Application>Microsoft Office PowerPoint</Application>
  <PresentationFormat>Широкоэкранный</PresentationFormat>
  <Paragraphs>183</Paragraphs>
  <Slides>31</Slides>
  <Notes>0</Notes>
  <HiddenSlides>0</HiddenSlides>
  <MMClips>0</MMClips>
  <ScaleCrop>false</ScaleCrop>
  <HeadingPairs>
    <vt:vector size="8" baseType="variant">
      <vt:variant>
        <vt:lpstr>Использованные шрифты</vt:lpstr>
      </vt:variant>
      <vt:variant>
        <vt:i4>8</vt:i4>
      </vt:variant>
      <vt:variant>
        <vt:lpstr>Тема</vt:lpstr>
      </vt:variant>
      <vt:variant>
        <vt:i4>1</vt:i4>
      </vt:variant>
      <vt:variant>
        <vt:lpstr>Внедренные серверы OLE</vt:lpstr>
      </vt:variant>
      <vt:variant>
        <vt:i4>1</vt:i4>
      </vt:variant>
      <vt:variant>
        <vt:lpstr>Заголовки слайдов</vt:lpstr>
      </vt:variant>
      <vt:variant>
        <vt:i4>31</vt:i4>
      </vt:variant>
    </vt:vector>
  </HeadingPairs>
  <TitlesOfParts>
    <vt:vector size="41" baseType="lpstr">
      <vt:lpstr>Arial</vt:lpstr>
      <vt:lpstr>Calibri</vt:lpstr>
      <vt:lpstr>Century Gothic</vt:lpstr>
      <vt:lpstr>Linux Libertine</vt:lpstr>
      <vt:lpstr>Times New Roman</vt:lpstr>
      <vt:lpstr>Trebuchet MS</vt:lpstr>
      <vt:lpstr>Wingdings</vt:lpstr>
      <vt:lpstr>Wingdings 3</vt:lpstr>
      <vt:lpstr>Аспект</vt:lpstr>
      <vt:lpstr>Adobe Photoshop Image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Ekaterina</dc:creator>
  <cp:lastModifiedBy>Ekaterina</cp:lastModifiedBy>
  <cp:revision>24</cp:revision>
  <dcterms:created xsi:type="dcterms:W3CDTF">2022-10-30T10:57:18Z</dcterms:created>
  <dcterms:modified xsi:type="dcterms:W3CDTF">2022-10-30T16:59:16Z</dcterms:modified>
</cp:coreProperties>
</file>