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9" r:id="rId2"/>
  </p:sldMasterIdLst>
  <p:notesMasterIdLst>
    <p:notesMasterId r:id="rId60"/>
  </p:notesMasterIdLst>
  <p:handoutMasterIdLst>
    <p:handoutMasterId r:id="rId61"/>
  </p:handoutMasterIdLst>
  <p:sldIdLst>
    <p:sldId id="979" r:id="rId3"/>
    <p:sldId id="1029" r:id="rId4"/>
    <p:sldId id="1091" r:id="rId5"/>
    <p:sldId id="331" r:id="rId6"/>
    <p:sldId id="895" r:id="rId7"/>
    <p:sldId id="328" r:id="rId8"/>
    <p:sldId id="1088" r:id="rId9"/>
    <p:sldId id="1089" r:id="rId10"/>
    <p:sldId id="1092" r:id="rId11"/>
    <p:sldId id="809" r:id="rId12"/>
    <p:sldId id="967" r:id="rId13"/>
    <p:sldId id="974" r:id="rId14"/>
    <p:sldId id="973" r:id="rId15"/>
    <p:sldId id="739" r:id="rId16"/>
    <p:sldId id="976" r:id="rId17"/>
    <p:sldId id="1032" r:id="rId18"/>
    <p:sldId id="987" r:id="rId19"/>
    <p:sldId id="853" r:id="rId20"/>
    <p:sldId id="788" r:id="rId21"/>
    <p:sldId id="789" r:id="rId22"/>
    <p:sldId id="1021" r:id="rId23"/>
    <p:sldId id="304" r:id="rId24"/>
    <p:sldId id="648" r:id="rId25"/>
    <p:sldId id="356" r:id="rId26"/>
    <p:sldId id="357" r:id="rId27"/>
    <p:sldId id="358" r:id="rId28"/>
    <p:sldId id="1164" r:id="rId29"/>
    <p:sldId id="868" r:id="rId30"/>
    <p:sldId id="1168" r:id="rId31"/>
    <p:sldId id="1171" r:id="rId32"/>
    <p:sldId id="861" r:id="rId33"/>
    <p:sldId id="1167" r:id="rId34"/>
    <p:sldId id="1169" r:id="rId35"/>
    <p:sldId id="1170" r:id="rId36"/>
    <p:sldId id="645" r:id="rId37"/>
    <p:sldId id="1090" r:id="rId38"/>
    <p:sldId id="934" r:id="rId39"/>
    <p:sldId id="935" r:id="rId40"/>
    <p:sldId id="1107" r:id="rId41"/>
    <p:sldId id="340" r:id="rId42"/>
    <p:sldId id="1104" r:id="rId43"/>
    <p:sldId id="741" r:id="rId44"/>
    <p:sldId id="1173" r:id="rId45"/>
    <p:sldId id="1174" r:id="rId46"/>
    <p:sldId id="1175" r:id="rId47"/>
    <p:sldId id="1172" r:id="rId48"/>
    <p:sldId id="1176" r:id="rId49"/>
    <p:sldId id="759" r:id="rId50"/>
    <p:sldId id="761" r:id="rId51"/>
    <p:sldId id="760" r:id="rId52"/>
    <p:sldId id="1026" r:id="rId53"/>
    <p:sldId id="962" r:id="rId54"/>
    <p:sldId id="1030" r:id="rId55"/>
    <p:sldId id="942" r:id="rId56"/>
    <p:sldId id="960" r:id="rId57"/>
    <p:sldId id="961" r:id="rId58"/>
    <p:sldId id="963" r:id="rId59"/>
  </p:sldIdLst>
  <p:sldSz cx="12188825" cy="6858000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>
      <p:cViewPr varScale="1">
        <p:scale>
          <a:sx n="52" d="100"/>
          <a:sy n="52" d="100"/>
        </p:scale>
        <p:origin x="64" y="316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defTabSz="121882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defTabSz="121882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8FA5750-36ED-49F8-AF86-F9DF2F2DE9C7}" type="datetimeFigureOut">
              <a:rPr lang="ru-RU"/>
              <a:pPr>
                <a:defRPr/>
              </a:pPr>
              <a:t>28.06.2023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defTabSz="121882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026E4542-15C4-42E8-9461-66FBDFBDAF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defTabSz="121882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defTabSz="121882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907E24D-4F26-4ACD-AD01-E1B5C9148D8E}" type="datetimeFigureOut">
              <a:rPr lang="ru-RU"/>
              <a:pPr>
                <a:defRPr/>
              </a:pPr>
              <a:t>28.06.2023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defTabSz="121882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0E8501A1-D295-455F-827F-15F7B575CB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965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80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76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72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68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D5014-4B2D-4C0E-A7D6-EE7069EA6DAA}" type="slidenum">
              <a:rPr lang="ru-RU" altLang="ru-RU">
                <a:solidFill>
                  <a:schemeClr val="tx2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D5014-4B2D-4C0E-A7D6-EE7069EA6DAA}" type="slidenum">
              <a:rPr lang="ru-RU" altLang="ru-RU">
                <a:solidFill>
                  <a:schemeClr val="tx2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2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8501A1-D295-455F-827F-15F7B575CB7C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873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8501A1-D295-455F-827F-15F7B575CB7C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73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8501A1-D295-455F-827F-15F7B575CB7C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627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D5014-4B2D-4C0E-A7D6-EE7069EA6DAA}" type="slidenum">
              <a:rPr lang="ru-RU" altLang="ru-RU">
                <a:solidFill>
                  <a:schemeClr val="tx2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3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D5014-4B2D-4C0E-A7D6-EE7069EA6DAA}" type="slidenum">
              <a:rPr lang="ru-RU" altLang="ru-RU">
                <a:solidFill>
                  <a:schemeClr val="tx2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8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D5014-4B2D-4C0E-A7D6-EE7069EA6DAA}" type="slidenum">
              <a:rPr lang="ru-RU" altLang="ru-RU">
                <a:solidFill>
                  <a:schemeClr val="tx2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8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22666-82B8-4A3B-806F-AE941C88FF75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894C-3572-4D8F-8EE5-F93500F0BD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836215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1796-7F66-4AB1-82EE-9BE9696E41DE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8C2F0-048B-4037-B2FF-D8C2A862A1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554781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FB6E0-35EE-40A0-8449-ACD93272CD96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AB035-AFBA-4350-87B1-EAE9D5FB13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673742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81836-47BF-4715-9D0F-D982576D65C3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3C927-79A2-4EA4-9E3C-2A1BDC08E1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363818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2858-7135-470E-AE61-E3A94761BA80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F5D5-DDEC-4742-A624-431DABDE00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4829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6D17-3B66-41D5-99C1-B06812C7600F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3626A-955F-4C18-9A5C-26A7A74310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99059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65E8-CD6B-4A2F-B8C9-58063CEDE2E5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0F7D3-64CE-4F8C-98C9-5386D8F830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921913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D6C06-265B-4B30-A910-300C1DA2C35A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01AE-3956-4191-9591-AE84280141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902423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51B8-78CD-4DB7-AA13-8436CCEAB4F7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3CA22-5E7A-46D4-AFF9-5410EC983A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518549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321A-B7BD-4E64-B33D-589B5D938EBF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B19F-0F0B-40BE-AE7E-132FCCE9DA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71499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E726-E74F-49EB-818F-4391266366FA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F942-657F-4BCB-B968-6CE777379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244120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00E563-5188-4816-922F-B64DB81FBA71}" type="datetimeFigureOut">
              <a:rPr lang="ru-RU"/>
              <a:pPr>
                <a:defRPr/>
              </a:pPr>
              <a:t>28.06.2023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3455CE-F7EE-44BC-8506-C68BAD04A9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med">
    <p:fade/>
  </p:transition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6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6.jpeg"/><Relationship Id="rId7" Type="http://schemas.openxmlformats.org/officeDocument/2006/relationships/image" Target="../media/image32.jpeg"/><Relationship Id="rId12" Type="http://schemas.openxmlformats.org/officeDocument/2006/relationships/image" Target="../media/image36.jp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jp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4.jpg"/><Relationship Id="rId4" Type="http://schemas.openxmlformats.org/officeDocument/2006/relationships/image" Target="../media/image29.jpg"/><Relationship Id="rId9" Type="http://schemas.microsoft.com/office/2007/relationships/hdphoto" Target="../media/hdphoto3.wdp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12" Type="http://schemas.openxmlformats.org/officeDocument/2006/relationships/image" Target="../media/image36.jp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jp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microsoft.com/office/2007/relationships/hdphoto" Target="../media/hdphoto5.wdp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11" Type="http://schemas.openxmlformats.org/officeDocument/2006/relationships/image" Target="../media/image65.png"/><Relationship Id="rId5" Type="http://schemas.openxmlformats.org/officeDocument/2006/relationships/image" Target="../media/image59.wmf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wmf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6.wmf"/><Relationship Id="rId26" Type="http://schemas.openxmlformats.org/officeDocument/2006/relationships/image" Target="../media/image84.png"/><Relationship Id="rId39" Type="http://schemas.openxmlformats.org/officeDocument/2006/relationships/image" Target="../media/image97.png"/><Relationship Id="rId21" Type="http://schemas.openxmlformats.org/officeDocument/2006/relationships/image" Target="../media/image79.wmf"/><Relationship Id="rId34" Type="http://schemas.openxmlformats.org/officeDocument/2006/relationships/image" Target="../media/image92.png"/><Relationship Id="rId42" Type="http://schemas.openxmlformats.org/officeDocument/2006/relationships/image" Target="../media/image6.jpeg"/><Relationship Id="rId7" Type="http://schemas.openxmlformats.org/officeDocument/2006/relationships/image" Target="../media/image61.png"/><Relationship Id="rId2" Type="http://schemas.openxmlformats.org/officeDocument/2006/relationships/image" Target="../media/image71.png"/><Relationship Id="rId16" Type="http://schemas.openxmlformats.org/officeDocument/2006/relationships/image" Target="../media/image70.png"/><Relationship Id="rId20" Type="http://schemas.openxmlformats.org/officeDocument/2006/relationships/image" Target="../media/image78.wmf"/><Relationship Id="rId29" Type="http://schemas.openxmlformats.org/officeDocument/2006/relationships/image" Target="../media/image87.wmf"/><Relationship Id="rId41" Type="http://schemas.openxmlformats.org/officeDocument/2006/relationships/image" Target="../media/image9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11" Type="http://schemas.openxmlformats.org/officeDocument/2006/relationships/image" Target="../media/image74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5" Type="http://schemas.openxmlformats.org/officeDocument/2006/relationships/image" Target="../media/image59.wmf"/><Relationship Id="rId15" Type="http://schemas.openxmlformats.org/officeDocument/2006/relationships/image" Target="../media/image69.png"/><Relationship Id="rId23" Type="http://schemas.openxmlformats.org/officeDocument/2006/relationships/image" Target="../media/image81.wmf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image" Target="../media/image64.png"/><Relationship Id="rId19" Type="http://schemas.openxmlformats.org/officeDocument/2006/relationships/image" Target="../media/image77.wmf"/><Relationship Id="rId31" Type="http://schemas.openxmlformats.org/officeDocument/2006/relationships/image" Target="../media/image89.png"/><Relationship Id="rId4" Type="http://schemas.openxmlformats.org/officeDocument/2006/relationships/image" Target="../media/image58.wmf"/><Relationship Id="rId9" Type="http://schemas.openxmlformats.org/officeDocument/2006/relationships/image" Target="../media/image73.png"/><Relationship Id="rId14" Type="http://schemas.openxmlformats.org/officeDocument/2006/relationships/image" Target="../media/image68.png"/><Relationship Id="rId22" Type="http://schemas.openxmlformats.org/officeDocument/2006/relationships/image" Target="../media/image80.wmf"/><Relationship Id="rId27" Type="http://schemas.openxmlformats.org/officeDocument/2006/relationships/image" Target="../media/image85.png"/><Relationship Id="rId30" Type="http://schemas.openxmlformats.org/officeDocument/2006/relationships/image" Target="../media/image88.wmf"/><Relationship Id="rId35" Type="http://schemas.openxmlformats.org/officeDocument/2006/relationships/image" Target="../media/image93.png"/><Relationship Id="rId8" Type="http://schemas.openxmlformats.org/officeDocument/2006/relationships/image" Target="../media/image62.png"/><Relationship Id="rId3" Type="http://schemas.openxmlformats.org/officeDocument/2006/relationships/image" Target="../media/image72.jpeg"/><Relationship Id="rId12" Type="http://schemas.openxmlformats.org/officeDocument/2006/relationships/image" Target="../media/image66.png"/><Relationship Id="rId17" Type="http://schemas.openxmlformats.org/officeDocument/2006/relationships/image" Target="../media/image75.jpeg"/><Relationship Id="rId25" Type="http://schemas.openxmlformats.org/officeDocument/2006/relationships/image" Target="../media/image83.wmf"/><Relationship Id="rId33" Type="http://schemas.openxmlformats.org/officeDocument/2006/relationships/image" Target="../media/image91.png"/><Relationship Id="rId38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6.jpe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11" Type="http://schemas.openxmlformats.org/officeDocument/2006/relationships/image" Target="../media/image65.png"/><Relationship Id="rId5" Type="http://schemas.openxmlformats.org/officeDocument/2006/relationships/image" Target="../media/image59.wmf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wmf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00.png"/><Relationship Id="rId18" Type="http://schemas.openxmlformats.org/officeDocument/2006/relationships/image" Target="../media/image6.jpeg"/><Relationship Id="rId3" Type="http://schemas.openxmlformats.org/officeDocument/2006/relationships/image" Target="../media/image70.png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17" Type="http://schemas.openxmlformats.org/officeDocument/2006/relationships/image" Target="../media/image63.png"/><Relationship Id="rId2" Type="http://schemas.openxmlformats.org/officeDocument/2006/relationships/image" Target="../media/image65.png"/><Relationship Id="rId16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11" Type="http://schemas.openxmlformats.org/officeDocument/2006/relationships/image" Target="../media/image68.png"/><Relationship Id="rId5" Type="http://schemas.openxmlformats.org/officeDocument/2006/relationships/image" Target="../media/image58.wmf"/><Relationship Id="rId1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6.png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4.jpeg"/><Relationship Id="rId3" Type="http://schemas.microsoft.com/office/2007/relationships/media" Target="../media/media2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jpeg"/><Relationship Id="rId5" Type="http://schemas.microsoft.com/office/2007/relationships/media" Target="../media/media3.mp3"/><Relationship Id="rId15" Type="http://schemas.openxmlformats.org/officeDocument/2006/relationships/image" Target="../media/image126.png"/><Relationship Id="rId10" Type="http://schemas.openxmlformats.org/officeDocument/2006/relationships/image" Target="../media/image122.jpeg"/><Relationship Id="rId4" Type="http://schemas.openxmlformats.org/officeDocument/2006/relationships/audio" Target="../media/media2.mp3"/><Relationship Id="rId9" Type="http://schemas.openxmlformats.org/officeDocument/2006/relationships/image" Target="../media/image121.jpeg"/><Relationship Id="rId1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26.png"/><Relationship Id="rId3" Type="http://schemas.microsoft.com/office/2007/relationships/media" Target="../media/media5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24.jpeg"/><Relationship Id="rId5" Type="http://schemas.microsoft.com/office/2007/relationships/media" Target="../media/media6.mp3"/><Relationship Id="rId10" Type="http://schemas.openxmlformats.org/officeDocument/2006/relationships/image" Target="../media/image123.jpeg"/><Relationship Id="rId4" Type="http://schemas.openxmlformats.org/officeDocument/2006/relationships/audio" Target="../media/media5.mp3"/><Relationship Id="rId9" Type="http://schemas.openxmlformats.org/officeDocument/2006/relationships/image" Target="../media/image6.jpeg"/><Relationship Id="rId1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gif"/><Relationship Id="rId3" Type="http://schemas.openxmlformats.org/officeDocument/2006/relationships/image" Target="../media/image143.gif"/><Relationship Id="rId7" Type="http://schemas.openxmlformats.org/officeDocument/2006/relationships/image" Target="../media/image147.gif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gif"/><Relationship Id="rId11" Type="http://schemas.openxmlformats.org/officeDocument/2006/relationships/image" Target="../media/image6.jpeg"/><Relationship Id="rId5" Type="http://schemas.openxmlformats.org/officeDocument/2006/relationships/image" Target="../media/image145.gif"/><Relationship Id="rId10" Type="http://schemas.openxmlformats.org/officeDocument/2006/relationships/image" Target="../media/image150.gif"/><Relationship Id="rId4" Type="http://schemas.openxmlformats.org/officeDocument/2006/relationships/image" Target="../media/image144.gif"/><Relationship Id="rId9" Type="http://schemas.openxmlformats.org/officeDocument/2006/relationships/image" Target="../media/image14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gif"/><Relationship Id="rId3" Type="http://schemas.openxmlformats.org/officeDocument/2006/relationships/image" Target="../media/image143.gif"/><Relationship Id="rId7" Type="http://schemas.openxmlformats.org/officeDocument/2006/relationships/image" Target="../media/image147.gif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gif"/><Relationship Id="rId11" Type="http://schemas.openxmlformats.org/officeDocument/2006/relationships/image" Target="../media/image6.jpeg"/><Relationship Id="rId5" Type="http://schemas.openxmlformats.org/officeDocument/2006/relationships/image" Target="../media/image145.gif"/><Relationship Id="rId10" Type="http://schemas.openxmlformats.org/officeDocument/2006/relationships/image" Target="../media/image150.gif"/><Relationship Id="rId4" Type="http://schemas.openxmlformats.org/officeDocument/2006/relationships/image" Target="../media/image144.gif"/><Relationship Id="rId9" Type="http://schemas.openxmlformats.org/officeDocument/2006/relationships/image" Target="../media/image149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microsoft.com/office/2007/relationships/hdphoto" Target="../media/hdphoto8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Relationship Id="rId9" Type="http://schemas.microsoft.com/office/2007/relationships/hdphoto" Target="../media/hdphoto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image" Target="../media/image161.png"/><Relationship Id="rId7" Type="http://schemas.microsoft.com/office/2007/relationships/hdphoto" Target="../media/hdphoto1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microsoft.com/office/2007/relationships/hdphoto" Target="../media/hdphoto10.wdp"/><Relationship Id="rId4" Type="http://schemas.openxmlformats.org/officeDocument/2006/relationships/image" Target="../media/image162.png"/><Relationship Id="rId9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56.png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gif"/><Relationship Id="rId13" Type="http://schemas.openxmlformats.org/officeDocument/2006/relationships/image" Target="../media/image89.png"/><Relationship Id="rId18" Type="http://schemas.openxmlformats.org/officeDocument/2006/relationships/image" Target="../media/image182.png"/><Relationship Id="rId3" Type="http://schemas.openxmlformats.org/officeDocument/2006/relationships/image" Target="../media/image169.gif"/><Relationship Id="rId21" Type="http://schemas.openxmlformats.org/officeDocument/2006/relationships/image" Target="../media/image185.png"/><Relationship Id="rId7" Type="http://schemas.openxmlformats.org/officeDocument/2006/relationships/image" Target="../media/image173.jpg"/><Relationship Id="rId12" Type="http://schemas.openxmlformats.org/officeDocument/2006/relationships/image" Target="../media/image178.png"/><Relationship Id="rId17" Type="http://schemas.openxmlformats.org/officeDocument/2006/relationships/image" Target="../media/image181.png"/><Relationship Id="rId2" Type="http://schemas.openxmlformats.org/officeDocument/2006/relationships/image" Target="../media/image168.jpeg"/><Relationship Id="rId16" Type="http://schemas.openxmlformats.org/officeDocument/2006/relationships/image" Target="../media/image91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24" Type="http://schemas.openxmlformats.org/officeDocument/2006/relationships/image" Target="../media/image188.png"/><Relationship Id="rId5" Type="http://schemas.openxmlformats.org/officeDocument/2006/relationships/image" Target="../media/image171.gif"/><Relationship Id="rId15" Type="http://schemas.openxmlformats.org/officeDocument/2006/relationships/image" Target="../media/image180.png"/><Relationship Id="rId23" Type="http://schemas.openxmlformats.org/officeDocument/2006/relationships/image" Target="../media/image187.png"/><Relationship Id="rId10" Type="http://schemas.openxmlformats.org/officeDocument/2006/relationships/image" Target="../media/image176.png"/><Relationship Id="rId19" Type="http://schemas.openxmlformats.org/officeDocument/2006/relationships/image" Target="../media/image183.png"/><Relationship Id="rId4" Type="http://schemas.openxmlformats.org/officeDocument/2006/relationships/image" Target="../media/image170.png"/><Relationship Id="rId9" Type="http://schemas.openxmlformats.org/officeDocument/2006/relationships/image" Target="../media/image175.gif"/><Relationship Id="rId14" Type="http://schemas.openxmlformats.org/officeDocument/2006/relationships/image" Target="../media/image179.png"/><Relationship Id="rId22" Type="http://schemas.openxmlformats.org/officeDocument/2006/relationships/image" Target="../media/image1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gif"/><Relationship Id="rId13" Type="http://schemas.openxmlformats.org/officeDocument/2006/relationships/image" Target="../media/image89.png"/><Relationship Id="rId18" Type="http://schemas.openxmlformats.org/officeDocument/2006/relationships/image" Target="../media/image182.png"/><Relationship Id="rId3" Type="http://schemas.openxmlformats.org/officeDocument/2006/relationships/image" Target="../media/image169.gif"/><Relationship Id="rId21" Type="http://schemas.openxmlformats.org/officeDocument/2006/relationships/image" Target="../media/image185.png"/><Relationship Id="rId7" Type="http://schemas.openxmlformats.org/officeDocument/2006/relationships/image" Target="../media/image173.jpg"/><Relationship Id="rId12" Type="http://schemas.openxmlformats.org/officeDocument/2006/relationships/image" Target="../media/image178.png"/><Relationship Id="rId17" Type="http://schemas.openxmlformats.org/officeDocument/2006/relationships/image" Target="../media/image181.png"/><Relationship Id="rId2" Type="http://schemas.openxmlformats.org/officeDocument/2006/relationships/image" Target="../media/image168.jpeg"/><Relationship Id="rId16" Type="http://schemas.openxmlformats.org/officeDocument/2006/relationships/image" Target="../media/image91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gif"/><Relationship Id="rId15" Type="http://schemas.openxmlformats.org/officeDocument/2006/relationships/image" Target="../media/image180.png"/><Relationship Id="rId23" Type="http://schemas.openxmlformats.org/officeDocument/2006/relationships/image" Target="../media/image187.png"/><Relationship Id="rId10" Type="http://schemas.openxmlformats.org/officeDocument/2006/relationships/image" Target="../media/image176.png"/><Relationship Id="rId19" Type="http://schemas.openxmlformats.org/officeDocument/2006/relationships/image" Target="../media/image183.png"/><Relationship Id="rId4" Type="http://schemas.openxmlformats.org/officeDocument/2006/relationships/image" Target="../media/image170.png"/><Relationship Id="rId9" Type="http://schemas.openxmlformats.org/officeDocument/2006/relationships/image" Target="../media/image175.gif"/><Relationship Id="rId14" Type="http://schemas.openxmlformats.org/officeDocument/2006/relationships/image" Target="../media/image179.png"/><Relationship Id="rId22" Type="http://schemas.openxmlformats.org/officeDocument/2006/relationships/image" Target="../media/image18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74.gif"/><Relationship Id="rId7" Type="http://schemas.openxmlformats.org/officeDocument/2006/relationships/image" Target="../media/image187.png"/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0.png"/><Relationship Id="rId4" Type="http://schemas.openxmlformats.org/officeDocument/2006/relationships/image" Target="../media/image1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jpeg"/><Relationship Id="rId7" Type="http://schemas.openxmlformats.org/officeDocument/2006/relationships/image" Target="../media/image197.gif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6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gif"/><Relationship Id="rId9" Type="http://schemas.openxmlformats.org/officeDocument/2006/relationships/image" Target="../media/image199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3.jpeg"/><Relationship Id="rId12" Type="http://schemas.microsoft.com/office/2007/relationships/hdphoto" Target="../media/hdphoto14.wdp"/><Relationship Id="rId17" Type="http://schemas.openxmlformats.org/officeDocument/2006/relationships/image" Target="../media/image6.jpeg"/><Relationship Id="rId2" Type="http://schemas.openxmlformats.org/officeDocument/2006/relationships/image" Target="../media/image194.gif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05.png"/><Relationship Id="rId5" Type="http://schemas.openxmlformats.org/officeDocument/2006/relationships/image" Target="../media/image202.png"/><Relationship Id="rId15" Type="http://schemas.openxmlformats.org/officeDocument/2006/relationships/image" Target="../media/image207.png"/><Relationship Id="rId10" Type="http://schemas.openxmlformats.org/officeDocument/2006/relationships/image" Target="../media/image198.png"/><Relationship Id="rId4" Type="http://schemas.microsoft.com/office/2007/relationships/hdphoto" Target="../media/hdphoto12.wdp"/><Relationship Id="rId9" Type="http://schemas.openxmlformats.org/officeDocument/2006/relationships/image" Target="../media/image196.png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-1588"/>
            <a:ext cx="1920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>
          <a:xfrm>
            <a:off x="32943" y="-12014"/>
            <a:ext cx="12191217" cy="68700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454" y="6621"/>
            <a:ext cx="12141767" cy="10461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Міжнародна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школа </a:t>
            </a:r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«Освітня мнемотехніка»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2555" y="2492463"/>
            <a:ext cx="51304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ОСВ</a:t>
            </a:r>
            <a:r>
              <a:rPr lang="uk-UA" sz="4000" b="1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ІТНЯ </a:t>
            </a:r>
          </a:p>
          <a:p>
            <a:pPr algn="ctr" eaLnBrk="1" hangingPunct="1">
              <a:defRPr/>
            </a:pPr>
            <a:r>
              <a:rPr lang="uk-UA" sz="4000" b="1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МНЕМОТЕХНІКА</a:t>
            </a:r>
            <a:endParaRPr lang="ru-RU" dirty="0"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34572" y="1391645"/>
            <a:ext cx="3168650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Курс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21034" y="4271442"/>
            <a:ext cx="5605337" cy="1768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Модуль 2: </a:t>
            </a:r>
          </a:p>
          <a:p>
            <a:pPr algn="ctr" eaLnBrk="1" hangingPunct="1">
              <a:defRPr/>
            </a:pPr>
            <a:r>
              <a:rPr lang="ru-RU" sz="4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Смислові</a:t>
            </a:r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блоки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09ABC3-DD6D-4E03-8806-CE9D4D14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06446" cy="80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F8E940-D573-47DB-A338-E0B3A02AC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" y="1161859"/>
            <a:ext cx="5554646" cy="552714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4D2665E-D903-4FDB-AAD2-49EBC2B7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953" y="5611045"/>
            <a:ext cx="10519888" cy="1260140"/>
          </a:xfrm>
        </p:spPr>
        <p:txBody>
          <a:bodyPr>
            <a:normAutofit/>
          </a:bodyPr>
          <a:lstStyle/>
          <a:p>
            <a:pPr marL="95250" indent="-9525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rgbClr val="006666"/>
                </a:solidFill>
              </a:rPr>
              <a:t> </a:t>
            </a:r>
            <a:r>
              <a:rPr lang="ru-RU" sz="2800" b="1" dirty="0" err="1"/>
              <a:t>Додаткові</a:t>
            </a:r>
            <a:r>
              <a:rPr lang="ru-RU" sz="2800" b="1" dirty="0"/>
              <a:t> </a:t>
            </a:r>
            <a:r>
              <a:rPr lang="ru-RU" sz="2800" b="1" dirty="0" err="1"/>
              <a:t>прийоми</a:t>
            </a:r>
            <a:r>
              <a:rPr lang="ru-RU" sz="2800" b="1" dirty="0"/>
              <a:t>: </a:t>
            </a:r>
            <a:r>
              <a:rPr lang="uk-UA" b="1" dirty="0"/>
              <a:t> </a:t>
            </a:r>
            <a:r>
              <a:rPr lang="uk-UA" sz="2800" i="1" dirty="0"/>
              <a:t>сюжет, </a:t>
            </a:r>
            <a:r>
              <a:rPr lang="ru-RU" sz="2800" i="1" dirty="0"/>
              <a:t>сюжет, </a:t>
            </a:r>
            <a:r>
              <a:rPr lang="ru-RU" sz="2800" i="1" dirty="0" err="1"/>
              <a:t>римізація</a:t>
            </a:r>
            <a:r>
              <a:rPr lang="ru-RU" sz="2800" i="1" dirty="0"/>
              <a:t>, </a:t>
            </a:r>
            <a:r>
              <a:rPr lang="ru-RU" sz="2800" i="1" dirty="0" err="1"/>
              <a:t>послідовні</a:t>
            </a:r>
            <a:r>
              <a:rPr lang="ru-RU" sz="2800" i="1" dirty="0"/>
              <a:t> </a:t>
            </a:r>
            <a:r>
              <a:rPr lang="ru-RU" sz="2800" i="1" dirty="0" err="1"/>
              <a:t>асоціації</a:t>
            </a:r>
            <a:r>
              <a:rPr lang="ru-RU" sz="2800" i="1" dirty="0"/>
              <a:t>, </a:t>
            </a:r>
            <a:r>
              <a:rPr lang="ru-RU" sz="2800" i="1" dirty="0" err="1"/>
              <a:t>склеювання</a:t>
            </a:r>
            <a:r>
              <a:rPr lang="ru-RU" sz="2800" i="1" dirty="0"/>
              <a:t>, синтез, </a:t>
            </a:r>
            <a:r>
              <a:rPr lang="ru-RU" sz="2800" i="1" dirty="0" err="1"/>
              <a:t>першої</a:t>
            </a:r>
            <a:r>
              <a:rPr lang="ru-RU" sz="2800" i="1" dirty="0"/>
              <a:t> </a:t>
            </a:r>
            <a:r>
              <a:rPr lang="ru-RU" sz="2800" i="1" dirty="0" err="1"/>
              <a:t>букви</a:t>
            </a:r>
            <a:r>
              <a:rPr lang="ru-RU" sz="2800" i="1" dirty="0"/>
              <a:t>, </a:t>
            </a:r>
            <a:r>
              <a:rPr lang="ru-RU" sz="2800" i="1" dirty="0" err="1"/>
              <a:t>абревіатура</a:t>
            </a:r>
            <a:endParaRPr lang="ru-RU" sz="2800" i="1" dirty="0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A481B458-0CDD-4A6F-BE55-44C59A6CE62F}"/>
              </a:ext>
            </a:extLst>
          </p:cNvPr>
          <p:cNvSpPr/>
          <p:nvPr/>
        </p:nvSpPr>
        <p:spPr>
          <a:xfrm>
            <a:off x="751911" y="209696"/>
            <a:ext cx="11103141" cy="8143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«ЗВ’ЯЗУВАННЯ»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7C90D2-569A-4BED-86DE-C4FAD7CCF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82608AE-B162-4A1C-B16A-E45EDEC5ACC8}"/>
              </a:ext>
            </a:extLst>
          </p:cNvPr>
          <p:cNvSpPr/>
          <p:nvPr/>
        </p:nvSpPr>
        <p:spPr>
          <a:xfrm>
            <a:off x="1006953" y="2534884"/>
            <a:ext cx="10801200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2800" b="1" dirty="0">
              <a:solidFill>
                <a:srgbClr val="0070C0"/>
              </a:solidFill>
            </a:endParaRPr>
          </a:p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Базовий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прийом</a:t>
            </a:r>
            <a:r>
              <a:rPr lang="ru-RU" sz="2800" b="1" dirty="0">
                <a:solidFill>
                  <a:srgbClr val="0070C0"/>
                </a:solidFill>
              </a:rPr>
              <a:t> - СИНТЕЗ.</a:t>
            </a:r>
            <a:endParaRPr lang="en-US" sz="2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uk-UA" sz="2600" b="1" dirty="0">
                <a:solidFill>
                  <a:srgbClr val="0070C0"/>
                </a:solidFill>
              </a:rPr>
              <a:t>«Синтез» (від </a:t>
            </a:r>
            <a:r>
              <a:rPr lang="uk-UA" sz="2600" b="1" dirty="0" err="1">
                <a:solidFill>
                  <a:srgbClr val="0070C0"/>
                </a:solidFill>
              </a:rPr>
              <a:t>греч</a:t>
            </a:r>
            <a:r>
              <a:rPr lang="uk-UA" sz="2600" b="1" dirty="0">
                <a:solidFill>
                  <a:srgbClr val="0070C0"/>
                </a:solidFill>
              </a:rPr>
              <a:t>. </a:t>
            </a:r>
            <a:r>
              <a:rPr lang="en-US" sz="2600" b="1" dirty="0">
                <a:solidFill>
                  <a:srgbClr val="0070C0"/>
                </a:solidFill>
              </a:rPr>
              <a:t>synthesis - </a:t>
            </a:r>
            <a:r>
              <a:rPr lang="uk-UA" sz="2600" b="1" dirty="0">
                <a:solidFill>
                  <a:srgbClr val="0070C0"/>
                </a:solidFill>
              </a:rPr>
              <a:t>з'єднання) – це прийом, призначений для покрашення запам’ятовування певної групи одиниць інформації, шляхом об’єднання в єдиний образ без обов’язкової послідовності, але зі спільним асоціативним зв'язком</a:t>
            </a:r>
            <a:r>
              <a:rPr lang="uk-UA" i="1" dirty="0"/>
              <a:t>.</a:t>
            </a:r>
            <a:endParaRPr lang="uk-UA" dirty="0"/>
          </a:p>
          <a:p>
            <a:pPr>
              <a:lnSpc>
                <a:spcPct val="150000"/>
              </a:lnSpc>
            </a:pPr>
            <a:endParaRPr lang="ru-RU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Объект 1">
            <a:extLst>
              <a:ext uri="{FF2B5EF4-FFF2-40B4-BE49-F238E27FC236}">
                <a16:creationId xmlns:a16="http://schemas.microsoft.com/office/drawing/2014/main" id="{E08CA998-04FD-4971-9013-098D202C014F}"/>
              </a:ext>
            </a:extLst>
          </p:cNvPr>
          <p:cNvSpPr txBox="1">
            <a:spLocks/>
          </p:cNvSpPr>
          <p:nvPr/>
        </p:nvSpPr>
        <p:spPr>
          <a:xfrm>
            <a:off x="1036464" y="1124744"/>
            <a:ext cx="10534033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7013" indent="-227013" algn="l" defTabSz="912813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dirty="0" err="1"/>
              <a:t>Це</a:t>
            </a:r>
            <a:r>
              <a:rPr lang="ru-RU" sz="2800" dirty="0"/>
              <a:t> метод </a:t>
            </a:r>
            <a:r>
              <a:rPr lang="ru-RU" sz="2800" dirty="0" err="1"/>
              <a:t>об'єднання</a:t>
            </a:r>
            <a:r>
              <a:rPr lang="ru-RU" sz="2800" dirty="0"/>
              <a:t> </a:t>
            </a:r>
            <a:r>
              <a:rPr lang="ru-RU" sz="2800" dirty="0" err="1"/>
              <a:t>інформаційних</a:t>
            </a:r>
            <a:r>
              <a:rPr lang="ru-RU" sz="2800" dirty="0"/>
              <a:t> </a:t>
            </a:r>
            <a:r>
              <a:rPr lang="ru-RU" sz="2800" dirty="0" err="1"/>
              <a:t>одиниць</a:t>
            </a:r>
            <a:r>
              <a:rPr lang="ru-RU" sz="2800" dirty="0"/>
              <a:t> для </a:t>
            </a:r>
            <a:r>
              <a:rPr lang="ru-RU" sz="2800" dirty="0" err="1"/>
              <a:t>поліпшення</a:t>
            </a:r>
            <a:r>
              <a:rPr lang="ru-RU" sz="2800" dirty="0"/>
              <a:t> </a:t>
            </a:r>
            <a:r>
              <a:rPr lang="ru-RU" sz="2800" dirty="0" err="1"/>
              <a:t>запам'ятовування</a:t>
            </a:r>
            <a:r>
              <a:rPr lang="ru-RU" sz="2800" dirty="0"/>
              <a:t> шляхом </a:t>
            </a:r>
            <a:r>
              <a:rPr lang="ru-RU" sz="2800" dirty="0" err="1"/>
              <a:t>створення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ними </a:t>
            </a:r>
            <a:r>
              <a:rPr lang="ru-RU" sz="2800" dirty="0" err="1"/>
              <a:t>міцних</a:t>
            </a:r>
            <a:r>
              <a:rPr lang="ru-RU" sz="2800" dirty="0"/>
              <a:t> </a:t>
            </a:r>
            <a:r>
              <a:rPr lang="ru-RU" sz="2800" dirty="0" err="1"/>
              <a:t>асоціативних</a:t>
            </a:r>
            <a:r>
              <a:rPr lang="ru-RU" sz="2800" dirty="0"/>
              <a:t> </a:t>
            </a:r>
            <a:r>
              <a:rPr lang="ru-RU" sz="2800" dirty="0" err="1"/>
              <a:t>зв'язків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9700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3">
            <a:extLst>
              <a:ext uri="{FF2B5EF4-FFF2-40B4-BE49-F238E27FC236}">
                <a16:creationId xmlns:a16="http://schemas.microsoft.com/office/drawing/2014/main" id="{B25627DB-E24D-48EB-9261-AD6372D1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5" y="585961"/>
            <a:ext cx="11449271" cy="1371805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2400" b="1" dirty="0" err="1">
                <a:solidFill>
                  <a:srgbClr val="006666"/>
                </a:solidFill>
                <a:latin typeface="+mn-lt"/>
              </a:rPr>
              <a:t>Прийом</a:t>
            </a:r>
            <a:r>
              <a:rPr lang="ru-RU" altLang="ru-RU" sz="2400" b="1" dirty="0">
                <a:solidFill>
                  <a:srgbClr val="006666"/>
                </a:solidFill>
                <a:latin typeface="+mn-lt"/>
              </a:rPr>
              <a:t> «</a:t>
            </a:r>
            <a:r>
              <a:rPr lang="ru-RU" altLang="ru-RU" sz="2400" b="1" dirty="0" err="1">
                <a:solidFill>
                  <a:srgbClr val="006666"/>
                </a:solidFill>
                <a:latin typeface="+mn-lt"/>
              </a:rPr>
              <a:t>Послідовних</a:t>
            </a:r>
            <a:r>
              <a:rPr lang="ru-RU" altLang="ru-RU" sz="2400" b="1" dirty="0">
                <a:solidFill>
                  <a:srgbClr val="006666"/>
                </a:solidFill>
                <a:latin typeface="+mn-lt"/>
              </a:rPr>
              <a:t> </a:t>
            </a:r>
            <a:r>
              <a:rPr lang="ru-RU" altLang="ru-RU" sz="2400" b="1" dirty="0" err="1">
                <a:solidFill>
                  <a:srgbClr val="006666"/>
                </a:solidFill>
                <a:latin typeface="+mn-lt"/>
              </a:rPr>
              <a:t>асоціацій</a:t>
            </a:r>
            <a:r>
              <a:rPr lang="ru-RU" altLang="ru-RU" sz="2400" b="1" dirty="0">
                <a:solidFill>
                  <a:srgbClr val="006666"/>
                </a:solidFill>
                <a:latin typeface="+mn-lt"/>
              </a:rPr>
              <a:t>» </a:t>
            </a:r>
            <a:r>
              <a:rPr lang="ru-RU" altLang="ru-RU" sz="2400" b="1" dirty="0">
                <a:latin typeface="+mn-lt"/>
              </a:rPr>
              <a:t>- </a:t>
            </a:r>
            <a:r>
              <a:rPr lang="ru-RU" altLang="ru-RU" sz="2400" dirty="0" err="1">
                <a:latin typeface="+mn-lt"/>
              </a:rPr>
              <a:t>це</a:t>
            </a:r>
            <a:r>
              <a:rPr lang="ru-RU" altLang="ru-RU" sz="2400" dirty="0">
                <a:latin typeface="+mn-lt"/>
              </a:rPr>
              <a:t> </a:t>
            </a:r>
            <a:r>
              <a:rPr lang="ru-RU" altLang="ru-RU" sz="2400" dirty="0" err="1">
                <a:latin typeface="+mn-lt"/>
              </a:rPr>
              <a:t>прийом</a:t>
            </a:r>
            <a:r>
              <a:rPr lang="ru-RU" altLang="ru-RU" sz="2400" dirty="0">
                <a:latin typeface="+mn-lt"/>
              </a:rPr>
              <a:t>, при </a:t>
            </a:r>
            <a:r>
              <a:rPr lang="ru-RU" altLang="ru-RU" sz="2400" dirty="0" err="1">
                <a:latin typeface="+mn-lt"/>
              </a:rPr>
              <a:t>якому</a:t>
            </a:r>
            <a:r>
              <a:rPr lang="ru-RU" altLang="ru-RU" sz="2400" dirty="0">
                <a:latin typeface="+mn-lt"/>
              </a:rPr>
              <a:t> для </a:t>
            </a:r>
            <a:r>
              <a:rPr lang="ru-RU" altLang="ru-RU" sz="2400" dirty="0" err="1">
                <a:latin typeface="+mn-lt"/>
              </a:rPr>
              <a:t>зв'язку</a:t>
            </a:r>
            <a:r>
              <a:rPr lang="ru-RU" altLang="ru-RU" sz="2400" dirty="0">
                <a:latin typeface="+mn-lt"/>
              </a:rPr>
              <a:t> </a:t>
            </a:r>
            <a:r>
              <a:rPr lang="ru-RU" altLang="ru-RU" sz="2400" dirty="0" err="1">
                <a:latin typeface="+mn-lt"/>
              </a:rPr>
              <a:t>інформаційних</a:t>
            </a:r>
            <a:r>
              <a:rPr lang="ru-RU" altLang="ru-RU" sz="2400" dirty="0">
                <a:latin typeface="+mn-lt"/>
              </a:rPr>
              <a:t> </a:t>
            </a:r>
            <a:r>
              <a:rPr lang="ru-RU" altLang="ru-RU" sz="2400" dirty="0" err="1">
                <a:latin typeface="+mn-lt"/>
              </a:rPr>
              <a:t>одиниць</a:t>
            </a:r>
            <a:r>
              <a:rPr lang="ru-RU" altLang="ru-RU" sz="2400" dirty="0">
                <a:latin typeface="+mn-lt"/>
              </a:rPr>
              <a:t> </a:t>
            </a:r>
            <a:r>
              <a:rPr lang="ru-RU" altLang="ru-RU" sz="2400" dirty="0" err="1">
                <a:latin typeface="+mn-lt"/>
              </a:rPr>
              <a:t>використовується</a:t>
            </a:r>
            <a:r>
              <a:rPr lang="ru-RU" altLang="ru-RU" sz="2400" dirty="0">
                <a:latin typeface="+mn-lt"/>
              </a:rPr>
              <a:t> </a:t>
            </a:r>
            <a:r>
              <a:rPr lang="ru-RU" altLang="ru-RU" sz="2400" dirty="0" err="1">
                <a:latin typeface="+mn-lt"/>
              </a:rPr>
              <a:t>певна</a:t>
            </a:r>
            <a:r>
              <a:rPr lang="ru-RU" altLang="ru-RU" sz="2400" dirty="0">
                <a:latin typeface="+mn-lt"/>
              </a:rPr>
              <a:t> </a:t>
            </a:r>
            <a:r>
              <a:rPr lang="ru-RU" altLang="ru-RU" sz="2400" dirty="0" err="1">
                <a:latin typeface="+mn-lt"/>
              </a:rPr>
              <a:t>послідовність</a:t>
            </a:r>
            <a:r>
              <a:rPr lang="ru-RU" altLang="ru-RU" sz="2400" dirty="0">
                <a:latin typeface="+mn-lt"/>
              </a:rPr>
              <a:t>.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endParaRPr lang="ru-RU" altLang="ru-RU" sz="18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A1117-DD3F-4303-9E68-70D6F6966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57" y="2297476"/>
            <a:ext cx="40767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9D8950-22B2-488D-9E2D-EB43902B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7" y="2762076"/>
            <a:ext cx="3949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C58190-28D4-4718-9F70-B43D538C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24" y="2474739"/>
            <a:ext cx="80518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45312C-AF08-4B0F-ACEC-A2B22C7F9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40" y="2317576"/>
            <a:ext cx="295592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09A2D6-73C7-44FA-B2DD-4D0075D14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977976"/>
            <a:ext cx="5834062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EDB56A-8331-4B70-A7F5-3D1DE8BBD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72" y="2681114"/>
            <a:ext cx="61261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69F8DB-8789-4B86-981A-7495C63A4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46" y="2374727"/>
            <a:ext cx="4116387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8427B7-480F-4430-8EE8-66A44585E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2474739"/>
            <a:ext cx="31718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62C3F-B156-4693-B942-256DEA5C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20" y="1410062"/>
            <a:ext cx="1080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err="1"/>
              <a:t>Потрібно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запам'ятати</a:t>
            </a:r>
            <a:r>
              <a:rPr lang="ru-RU" altLang="ru-RU" sz="2400" dirty="0"/>
              <a:t> слова: корова, картина, </a:t>
            </a:r>
            <a:r>
              <a:rPr lang="ru-RU" altLang="ru-RU" sz="2400" dirty="0" err="1"/>
              <a:t>будинок</a:t>
            </a:r>
            <a:r>
              <a:rPr lang="ru-RU" altLang="ru-RU" sz="2400" dirty="0"/>
              <a:t>, </a:t>
            </a:r>
            <a:r>
              <a:rPr lang="ru-RU" altLang="ru-RU" sz="2400" dirty="0" err="1"/>
              <a:t>заєць</a:t>
            </a:r>
            <a:r>
              <a:rPr lang="ru-RU" altLang="ru-RU" sz="2400" dirty="0"/>
              <a:t>,  газета, палатка, космонавт, дерево, </a:t>
            </a:r>
            <a:r>
              <a:rPr lang="ru-RU" altLang="ru-RU" sz="2400" dirty="0" err="1"/>
              <a:t>олівці</a:t>
            </a:r>
            <a:r>
              <a:rPr lang="ru-RU" altLang="ru-RU" sz="2400" dirty="0"/>
              <a:t>.</a:t>
            </a:r>
            <a:endParaRPr lang="ru-RU" alt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697710-B71B-42B5-9A0E-12053B8DE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4" name="Скругленный прямоугольник 5">
            <a:extLst>
              <a:ext uri="{FF2B5EF4-FFF2-40B4-BE49-F238E27FC236}">
                <a16:creationId xmlns:a16="http://schemas.microsoft.com/office/drawing/2014/main" id="{F0FD2D07-4CA1-4D94-9E4A-5A62A7E7EA57}"/>
              </a:ext>
            </a:extLst>
          </p:cNvPr>
          <p:cNvSpPr/>
          <p:nvPr/>
        </p:nvSpPr>
        <p:spPr>
          <a:xfrm>
            <a:off x="621804" y="116632"/>
            <a:ext cx="11161240" cy="483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Прийом «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</a:t>
            </a:r>
            <a:r>
              <a:rPr lang="uk-UA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ідовних</a:t>
            </a: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асоціацій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0472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-1588"/>
            <a:ext cx="1920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828" y="28419"/>
            <a:ext cx="11015906" cy="864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 20 </a:t>
            </a:r>
            <a:r>
              <a:rPr lang="uk-UA" sz="4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сек</a:t>
            </a:r>
            <a:r>
              <a:rPr lang="uk-UA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  <a:r>
              <a:rPr lang="uk-UA" sz="4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запамятайте</a:t>
            </a:r>
            <a:r>
              <a:rPr lang="uk-UA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зображення</a:t>
            </a:r>
            <a:endParaRPr lang="en-U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D54EA6-6B67-4B4B-80E1-8EF207F6A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41275"/>
            <a:ext cx="43009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36" y="1214632"/>
            <a:ext cx="1376601" cy="1376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17" y="5062636"/>
            <a:ext cx="1137344" cy="1606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23" y="2827284"/>
            <a:ext cx="1292457" cy="1825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55" y="4700123"/>
            <a:ext cx="1517525" cy="2012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28" y="3001959"/>
            <a:ext cx="1726347" cy="1606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587" y="2751940"/>
            <a:ext cx="1741440" cy="1741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76" y="4681014"/>
            <a:ext cx="1356178" cy="17943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2" y="993387"/>
            <a:ext cx="2640126" cy="19800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09" y="1173257"/>
            <a:ext cx="2076504" cy="14698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03" y="4871109"/>
            <a:ext cx="1866519" cy="1942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65" y="2923995"/>
            <a:ext cx="2084651" cy="184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43" y="1102204"/>
            <a:ext cx="1423912" cy="18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7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-1588"/>
            <a:ext cx="1920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828" y="28419"/>
            <a:ext cx="11015906" cy="8640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Число Міллера</a:t>
            </a:r>
            <a:endParaRPr lang="en-U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D54EA6-6B67-4B4B-80E1-8EF207F6A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41275"/>
            <a:ext cx="43009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660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65820" y="1052736"/>
            <a:ext cx="648072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/>
              <a:t>"</a:t>
            </a:r>
            <a:r>
              <a:rPr lang="ru-RU" sz="2400" dirty="0" err="1"/>
              <a:t>Магічне</a:t>
            </a:r>
            <a:r>
              <a:rPr lang="ru-RU" sz="2400" dirty="0"/>
              <a:t> число </a:t>
            </a:r>
            <a:r>
              <a:rPr lang="ru-RU" sz="2400" dirty="0" err="1"/>
              <a:t>сім</a:t>
            </a:r>
            <a:r>
              <a:rPr lang="ru-RU" sz="2400" dirty="0"/>
              <a:t> плюс-</a:t>
            </a:r>
            <a:r>
              <a:rPr lang="ru-RU" sz="2400" dirty="0" err="1"/>
              <a:t>мінус</a:t>
            </a:r>
            <a:r>
              <a:rPr lang="ru-RU" sz="2400" dirty="0"/>
              <a:t> </a:t>
            </a:r>
            <a:r>
              <a:rPr lang="ru-RU" sz="2400" dirty="0" err="1"/>
              <a:t>двох</a:t>
            </a:r>
            <a:r>
              <a:rPr lang="ru-RU" sz="2400" dirty="0"/>
              <a:t>" ("</a:t>
            </a:r>
            <a:r>
              <a:rPr lang="en-US" sz="2400" dirty="0"/>
              <a:t>Miller's Wallet", "</a:t>
            </a:r>
            <a:r>
              <a:rPr lang="ru-RU" sz="2400" dirty="0" err="1"/>
              <a:t>Міллер</a:t>
            </a:r>
            <a:r>
              <a:rPr lang="ru-RU" sz="2400" dirty="0"/>
              <a:t> - закон") - формула, </a:t>
            </a:r>
            <a:r>
              <a:rPr lang="ru-RU" sz="2400" dirty="0" err="1"/>
              <a:t>відкрита</a:t>
            </a:r>
            <a:r>
              <a:rPr lang="ru-RU" sz="2400" dirty="0"/>
              <a:t> </a:t>
            </a:r>
            <a:r>
              <a:rPr lang="ru-RU" sz="2400" dirty="0" err="1"/>
              <a:t>американським</a:t>
            </a:r>
            <a:r>
              <a:rPr lang="ru-RU" sz="2400" dirty="0"/>
              <a:t> </a:t>
            </a:r>
            <a:r>
              <a:rPr lang="ru-RU" sz="2400" dirty="0" err="1"/>
              <a:t>вченим</a:t>
            </a:r>
            <a:r>
              <a:rPr lang="ru-RU" sz="2400" dirty="0"/>
              <a:t>-психологом Джорджа </a:t>
            </a:r>
            <a:r>
              <a:rPr lang="ru-RU" sz="2400" dirty="0" err="1"/>
              <a:t>Міллером</a:t>
            </a:r>
            <a:r>
              <a:rPr lang="ru-RU" sz="2400" dirty="0"/>
              <a:t>, </a:t>
            </a:r>
            <a:r>
              <a:rPr lang="ru-RU" sz="2400" dirty="0" err="1"/>
              <a:t>згідно</a:t>
            </a:r>
            <a:r>
              <a:rPr lang="ru-RU" sz="2400" dirty="0"/>
              <a:t> з </a:t>
            </a:r>
            <a:r>
              <a:rPr lang="ru-RU" sz="2400" dirty="0" err="1"/>
              <a:t>якою</a:t>
            </a:r>
            <a:r>
              <a:rPr lang="ru-RU" sz="2400" dirty="0"/>
              <a:t> </a:t>
            </a:r>
            <a:r>
              <a:rPr lang="ru-RU" sz="2400" dirty="0" err="1"/>
              <a:t>короткочасна</a:t>
            </a:r>
            <a:r>
              <a:rPr lang="ru-RU" sz="2400" dirty="0"/>
              <a:t> </a:t>
            </a:r>
            <a:r>
              <a:rPr lang="ru-RU" sz="2400" dirty="0" err="1"/>
              <a:t>людська</a:t>
            </a:r>
            <a:r>
              <a:rPr lang="ru-RU" sz="2400" dirty="0"/>
              <a:t> </a:t>
            </a:r>
            <a:r>
              <a:rPr lang="ru-RU" sz="2400" dirty="0" err="1"/>
              <a:t>пам'ять</a:t>
            </a:r>
            <a:r>
              <a:rPr lang="ru-RU" sz="2400" dirty="0"/>
              <a:t>, як правило, не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вмістити</a:t>
            </a:r>
            <a:r>
              <a:rPr lang="ru-RU" sz="2400" dirty="0"/>
              <a:t> і </a:t>
            </a:r>
            <a:r>
              <a:rPr lang="ru-RU" sz="2400" dirty="0" err="1"/>
              <a:t>відтворити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7 ± 2 </a:t>
            </a:r>
            <a:r>
              <a:rPr lang="ru-RU" sz="2400" dirty="0" err="1"/>
              <a:t>елементів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об'єктів</a:t>
            </a:r>
            <a:r>
              <a:rPr lang="ru-RU" sz="2400" dirty="0"/>
              <a:t> </a:t>
            </a:r>
            <a:r>
              <a:rPr lang="ru-RU" sz="2400" dirty="0" err="1"/>
              <a:t>перевищує</a:t>
            </a:r>
            <a:r>
              <a:rPr lang="ru-RU" sz="2400" dirty="0"/>
              <a:t> </a:t>
            </a:r>
            <a:r>
              <a:rPr lang="ru-RU" sz="2400" dirty="0" err="1"/>
              <a:t>це</a:t>
            </a:r>
            <a:r>
              <a:rPr lang="ru-RU" sz="2400" dirty="0"/>
              <a:t> число, то </a:t>
            </a:r>
            <a:r>
              <a:rPr lang="ru-RU" sz="2400" dirty="0" err="1"/>
              <a:t>відповідно</a:t>
            </a:r>
            <a:r>
              <a:rPr lang="ru-RU" sz="2400" dirty="0"/>
              <a:t> до закону </a:t>
            </a:r>
            <a:r>
              <a:rPr lang="ru-RU" sz="2400" dirty="0" err="1"/>
              <a:t>Міллера</a:t>
            </a:r>
            <a:r>
              <a:rPr lang="ru-RU" sz="2400" dirty="0"/>
              <a:t>, </a:t>
            </a:r>
            <a:r>
              <a:rPr lang="ru-RU" sz="2400" dirty="0" err="1"/>
              <a:t>мозок</a:t>
            </a:r>
            <a:r>
              <a:rPr lang="ru-RU" sz="2400" dirty="0"/>
              <a:t> </a:t>
            </a:r>
            <a:r>
              <a:rPr lang="ru-RU" sz="2400" dirty="0" err="1"/>
              <a:t>відмовляється</a:t>
            </a:r>
            <a:r>
              <a:rPr lang="ru-RU" sz="2400" dirty="0"/>
              <a:t> </a:t>
            </a:r>
            <a:r>
              <a:rPr lang="ru-RU" sz="2400" dirty="0" err="1"/>
              <a:t>повністю</a:t>
            </a:r>
            <a:r>
              <a:rPr lang="ru-RU" sz="2400" dirty="0"/>
              <a:t> </a:t>
            </a:r>
            <a:r>
              <a:rPr lang="ru-RU" sz="2400" dirty="0" err="1"/>
              <a:t>сприймати</a:t>
            </a:r>
            <a:r>
              <a:rPr lang="ru-RU" sz="2400" dirty="0"/>
              <a:t> всю </a:t>
            </a:r>
            <a:r>
              <a:rPr lang="ru-RU" sz="2400" dirty="0" err="1"/>
              <a:t>інформацію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семи (максимум </a:t>
            </a:r>
            <a:r>
              <a:rPr lang="ru-RU" sz="2400" dirty="0" err="1"/>
              <a:t>дев'яти</a:t>
            </a:r>
            <a:r>
              <a:rPr lang="ru-RU" sz="2400" dirty="0"/>
              <a:t>), то </a:t>
            </a:r>
            <a:r>
              <a:rPr lang="ru-RU" sz="2400" dirty="0" err="1"/>
              <a:t>мозок</a:t>
            </a:r>
            <a:r>
              <a:rPr lang="ru-RU" sz="2400" dirty="0"/>
              <a:t> </a:t>
            </a:r>
            <a:r>
              <a:rPr lang="ru-RU" sz="2400" dirty="0" err="1"/>
              <a:t>розбиває</a:t>
            </a:r>
            <a:r>
              <a:rPr lang="ru-RU" sz="2400" dirty="0"/>
              <a:t> </a:t>
            </a:r>
            <a:r>
              <a:rPr lang="ru-RU" sz="2400" dirty="0" err="1"/>
              <a:t>елементи</a:t>
            </a:r>
            <a:r>
              <a:rPr lang="ru-RU" sz="2400" dirty="0"/>
              <a:t> на </a:t>
            </a:r>
            <a:r>
              <a:rPr lang="ru-RU" sz="2400" dirty="0" err="1"/>
              <a:t>групи</a:t>
            </a:r>
            <a:r>
              <a:rPr lang="ru-RU" sz="2400" dirty="0"/>
              <a:t> таким чином,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для </a:t>
            </a:r>
            <a:r>
              <a:rPr lang="ru-RU" sz="2400" dirty="0" err="1"/>
              <a:t>запам'ятовування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5 до 9.</a:t>
            </a:r>
            <a:endParaRPr lang="ru-RU" sz="2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480" y="980728"/>
            <a:ext cx="3968572" cy="57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772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презентация 1\харьков\4GENA\STR\STR-KASKAD.jpg">
            <a:extLst>
              <a:ext uri="{FF2B5EF4-FFF2-40B4-BE49-F238E27FC236}">
                <a16:creationId xmlns:a16="http://schemas.microsoft.com/office/drawing/2014/main" id="{A1A552C2-1471-4E2E-8A3C-30B1C205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49" y="1317461"/>
            <a:ext cx="56134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82A44261-007C-4889-9878-3B94A352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72" y="1124744"/>
            <a:ext cx="11543004" cy="8747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err="1">
                <a:solidFill>
                  <a:srgbClr val="006666"/>
                </a:solidFill>
                <a:latin typeface="+mn-lt"/>
              </a:rPr>
              <a:t>Прийом</a:t>
            </a:r>
            <a:r>
              <a:rPr lang="ru-RU" sz="2700" b="1" dirty="0">
                <a:solidFill>
                  <a:srgbClr val="006666"/>
                </a:solidFill>
                <a:latin typeface="+mn-lt"/>
              </a:rPr>
              <a:t> «Синтез» </a:t>
            </a:r>
            <a:r>
              <a:rPr lang="ru-RU" sz="2700" dirty="0">
                <a:latin typeface="+mn-lt"/>
              </a:rPr>
              <a:t>(</a:t>
            </a:r>
            <a:r>
              <a:rPr lang="ru-RU" sz="2700" dirty="0" err="1">
                <a:latin typeface="+mn-lt"/>
              </a:rPr>
              <a:t>від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грец</a:t>
            </a:r>
            <a:r>
              <a:rPr lang="ru-RU" sz="2700" dirty="0">
                <a:latin typeface="+mn-lt"/>
              </a:rPr>
              <a:t>. </a:t>
            </a:r>
            <a:r>
              <a:rPr lang="en-US" sz="2700" dirty="0">
                <a:latin typeface="+mn-lt"/>
              </a:rPr>
              <a:t>Synthesis - </a:t>
            </a:r>
            <a:r>
              <a:rPr lang="ru-RU" sz="2700" dirty="0" err="1">
                <a:latin typeface="+mn-lt"/>
              </a:rPr>
              <a:t>з'єднання</a:t>
            </a:r>
            <a:r>
              <a:rPr lang="ru-RU" sz="2700" dirty="0">
                <a:latin typeface="+mn-lt"/>
              </a:rPr>
              <a:t>) - </a:t>
            </a:r>
            <a:r>
              <a:rPr lang="ru-RU" sz="2700" dirty="0" err="1">
                <a:latin typeface="+mn-lt"/>
              </a:rPr>
              <a:t>це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прийом</a:t>
            </a:r>
            <a:r>
              <a:rPr lang="ru-RU" sz="2700" dirty="0">
                <a:latin typeface="+mn-lt"/>
              </a:rPr>
              <a:t>, при </a:t>
            </a:r>
            <a:r>
              <a:rPr lang="ru-RU" sz="2700" dirty="0" err="1">
                <a:latin typeface="+mn-lt"/>
              </a:rPr>
              <a:t>якому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група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одиниць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інформації</a:t>
            </a:r>
            <a:r>
              <a:rPr lang="ru-RU" sz="2700" dirty="0">
                <a:latin typeface="+mn-lt"/>
              </a:rPr>
              <a:t> (з </a:t>
            </a:r>
            <a:r>
              <a:rPr lang="ru-RU" sz="2700" dirty="0" err="1">
                <a:latin typeface="+mn-lt"/>
              </a:rPr>
              <a:t>необов'язковою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послідовністю</a:t>
            </a:r>
            <a:r>
              <a:rPr lang="ru-RU" sz="2700" dirty="0">
                <a:latin typeface="+mn-lt"/>
              </a:rPr>
              <a:t>) </a:t>
            </a:r>
            <a:r>
              <a:rPr lang="ru-RU" sz="2700" dirty="0" err="1">
                <a:latin typeface="+mn-lt"/>
              </a:rPr>
              <a:t>об'єднується</a:t>
            </a:r>
            <a:r>
              <a:rPr lang="ru-RU" sz="2700" dirty="0">
                <a:latin typeface="+mn-lt"/>
              </a:rPr>
              <a:t> в </a:t>
            </a:r>
            <a:r>
              <a:rPr lang="ru-RU" sz="2700" dirty="0" err="1">
                <a:latin typeface="+mn-lt"/>
              </a:rPr>
              <a:t>єдиний</a:t>
            </a:r>
            <a:r>
              <a:rPr lang="ru-RU" sz="2700" dirty="0">
                <a:latin typeface="+mn-lt"/>
              </a:rPr>
              <a:t> образ </a:t>
            </a:r>
            <a:r>
              <a:rPr lang="ru-RU" sz="2700" dirty="0" err="1">
                <a:latin typeface="+mn-lt"/>
              </a:rPr>
              <a:t>із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загальним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асоціативним</a:t>
            </a:r>
            <a:r>
              <a:rPr lang="ru-RU" sz="2700" dirty="0">
                <a:latin typeface="+mn-lt"/>
              </a:rPr>
              <a:t> </a:t>
            </a:r>
            <a:r>
              <a:rPr lang="ru-RU" sz="2700" dirty="0" err="1">
                <a:latin typeface="+mn-lt"/>
              </a:rPr>
              <a:t>зв'язком</a:t>
            </a:r>
            <a:r>
              <a:rPr lang="ru-RU" sz="2700" dirty="0">
                <a:latin typeface="+mn-lt"/>
              </a:rPr>
              <a:t>. </a:t>
            </a:r>
            <a:br>
              <a:rPr lang="ru-RU" sz="2000" dirty="0"/>
            </a:br>
            <a:br>
              <a:rPr lang="ru-RU" sz="2200" dirty="0"/>
            </a:br>
            <a:br>
              <a:rPr lang="ru-RU" sz="1100" i="1" dirty="0"/>
            </a:br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D812712-FF5D-4FD2-B0F1-932F493D7F1B}"/>
              </a:ext>
            </a:extLst>
          </p:cNvPr>
          <p:cNvSpPr/>
          <p:nvPr/>
        </p:nvSpPr>
        <p:spPr>
          <a:xfrm>
            <a:off x="1034123" y="1492781"/>
            <a:ext cx="10657184" cy="53430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15835E-6966-45CF-BA27-2693F87119E1}"/>
              </a:ext>
            </a:extLst>
          </p:cNvPr>
          <p:cNvSpPr/>
          <p:nvPr/>
        </p:nvSpPr>
        <p:spPr>
          <a:xfrm>
            <a:off x="1355389" y="1749499"/>
            <a:ext cx="9711056" cy="5078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Завдання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: </a:t>
            </a:r>
          </a:p>
          <a:p>
            <a:pPr algn="ctr" eaLnBrk="1" hangingPunct="1">
              <a:defRPr/>
            </a:pP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У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художній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формі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 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розповісти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історію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або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передбачувані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дії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,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що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відбуваються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в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поданому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 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сюжеті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.</a:t>
            </a:r>
            <a:endParaRPr lang="ru-RU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9C7BA0-D17A-4477-9E18-5D21E4C07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BA71683F-1326-4A21-9F89-6E49E3C03D51}"/>
              </a:ext>
            </a:extLst>
          </p:cNvPr>
          <p:cNvSpPr/>
          <p:nvPr/>
        </p:nvSpPr>
        <p:spPr>
          <a:xfrm>
            <a:off x="621804" y="116632"/>
            <a:ext cx="11161240" cy="483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Прийом «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845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-1588"/>
            <a:ext cx="1920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827" y="28419"/>
            <a:ext cx="5599275" cy="2764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0"/>
                <a:solidFill>
                  <a:srgbClr val="FFFF00"/>
                </a:solidFill>
              </a:rPr>
              <a:t>Ви </a:t>
            </a:r>
            <a:r>
              <a:rPr lang="ru-RU" sz="3600" b="1" spc="50" dirty="0" err="1">
                <a:ln w="0"/>
                <a:solidFill>
                  <a:srgbClr val="FFFF00"/>
                </a:solidFill>
              </a:rPr>
              <a:t>зробили</a:t>
            </a:r>
            <a:r>
              <a:rPr lang="ru-RU" sz="3600" b="1" spc="50" dirty="0">
                <a:ln w="0"/>
                <a:solidFill>
                  <a:srgbClr val="FFFF00"/>
                </a:solidFill>
              </a:rPr>
              <a:t> </a:t>
            </a:r>
            <a:r>
              <a:rPr lang="ru-RU" sz="3600" b="1" spc="50" dirty="0" err="1">
                <a:ln w="0"/>
                <a:solidFill>
                  <a:srgbClr val="FFFF00"/>
                </a:solidFill>
              </a:rPr>
              <a:t>зусилля</a:t>
            </a:r>
            <a:r>
              <a:rPr lang="ru-RU" sz="3600" b="1" spc="50" dirty="0">
                <a:ln w="0"/>
                <a:solidFill>
                  <a:srgbClr val="FFFF00"/>
                </a:solidFill>
              </a:rPr>
              <a:t>, </a:t>
            </a:r>
            <a:r>
              <a:rPr lang="ru-RU" sz="3600" b="1" spc="50" dirty="0" err="1">
                <a:ln w="0"/>
                <a:solidFill>
                  <a:srgbClr val="FFFF00"/>
                </a:solidFill>
              </a:rPr>
              <a:t>щоб</a:t>
            </a:r>
            <a:r>
              <a:rPr lang="ru-RU" sz="3600" b="1" spc="50" dirty="0">
                <a:ln w="0"/>
                <a:solidFill>
                  <a:srgbClr val="FFFF00"/>
                </a:solidFill>
              </a:rPr>
              <a:t> </a:t>
            </a:r>
            <a:r>
              <a:rPr lang="ru-RU" sz="3600" b="1" spc="50" dirty="0" err="1">
                <a:ln w="0"/>
                <a:solidFill>
                  <a:srgbClr val="FFFF00"/>
                </a:solidFill>
              </a:rPr>
              <a:t>запам’ятати</a:t>
            </a:r>
            <a:endParaRPr lang="en-US" sz="3200" b="1" spc="5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D54EA6-6B67-4B4B-80E1-8EF207F6A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41275"/>
            <a:ext cx="430091" cy="68580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00558" y="2420888"/>
            <a:ext cx="6454452" cy="4104456"/>
            <a:chOff x="0" y="-1588"/>
            <a:chExt cx="11495013" cy="6814964"/>
          </a:xfrm>
        </p:grpSpPr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0" y="-1588"/>
              <a:ext cx="192088" cy="46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latin typeface="Century Gothic" panose="020B0502020202020204" pitchFamily="34" charset="0"/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36" y="1214632"/>
              <a:ext cx="1376601" cy="137660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017" y="5062636"/>
              <a:ext cx="1137344" cy="1606724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923" y="2827284"/>
              <a:ext cx="1292457" cy="18258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855" y="4700123"/>
              <a:ext cx="1517525" cy="201263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328" y="3001959"/>
              <a:ext cx="1726347" cy="160665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587" y="2751940"/>
              <a:ext cx="1741440" cy="174144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376" y="4681014"/>
              <a:ext cx="1356178" cy="179432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12" y="993387"/>
              <a:ext cx="2640126" cy="198009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509" y="1173257"/>
              <a:ext cx="2076504" cy="146988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603" y="4871109"/>
              <a:ext cx="1866519" cy="1942267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465" y="2923995"/>
              <a:ext cx="2084651" cy="1844824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643" y="1102204"/>
              <a:ext cx="1423912" cy="1859587"/>
            </a:xfrm>
            <a:prstGeom prst="rect">
              <a:avLst/>
            </a:prstGeom>
          </p:spPr>
        </p:pic>
      </p:grpSp>
      <p:sp>
        <p:nvSpPr>
          <p:cNvPr id="33" name="Прямоугольник 32"/>
          <p:cNvSpPr/>
          <p:nvPr/>
        </p:nvSpPr>
        <p:spPr>
          <a:xfrm>
            <a:off x="6589550" y="74439"/>
            <a:ext cx="5599275" cy="2764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Завдяки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прийому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«Синтез» </a:t>
            </a: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значно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ефективнішим</a:t>
            </a:r>
            <a:endParaRPr lang="en-US" sz="32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2" descr="D:\презентация 1\харьков\4GENA\STR\STR-KASKAD.jpg">
            <a:extLst>
              <a:ext uri="{FF2B5EF4-FFF2-40B4-BE49-F238E27FC236}">
                <a16:creationId xmlns:a16="http://schemas.microsoft.com/office/drawing/2014/main" id="{A1A552C2-1471-4E2E-8A3C-30B1C205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41" y="2838657"/>
            <a:ext cx="3848885" cy="382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041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B6B116A0-40E1-46D1-A510-4793328F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400"/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0BA15AF4-8093-47B4-8669-CE269D410933}"/>
              </a:ext>
            </a:extLst>
          </p:cNvPr>
          <p:cNvSpPr/>
          <p:nvPr/>
        </p:nvSpPr>
        <p:spPr>
          <a:xfrm>
            <a:off x="909836" y="185738"/>
            <a:ext cx="10945216" cy="722982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Що таке смислові блоки</a:t>
            </a:r>
            <a:endParaRPr lang="ru-RU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0A4365-C282-46B2-8E28-61198E4B2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09A66903-B2CF-4C9F-92E0-057CE283152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43682" y="1257299"/>
            <a:ext cx="5976664" cy="509448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uk-UA" sz="2800" b="1" dirty="0"/>
              <a:t> </a:t>
            </a:r>
            <a:r>
              <a:rPr lang="ru-RU" altLang="uk-UA" sz="2800" b="1" dirty="0" err="1"/>
              <a:t>Смисловий</a:t>
            </a:r>
            <a:r>
              <a:rPr lang="ru-RU" altLang="uk-UA" sz="2800" b="1" dirty="0"/>
              <a:t> блок – </a:t>
            </a:r>
            <a:r>
              <a:rPr lang="ru-RU" altLang="uk-UA" sz="2800" dirty="0" err="1"/>
              <a:t>це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певний</a:t>
            </a:r>
            <a:r>
              <a:rPr lang="ru-RU" altLang="uk-UA" sz="2800" dirty="0"/>
              <a:t> синтез </a:t>
            </a:r>
            <a:r>
              <a:rPr lang="ru-RU" altLang="uk-UA" sz="2800" dirty="0" err="1"/>
              <a:t>або</a:t>
            </a:r>
            <a:r>
              <a:rPr lang="ru-RU" altLang="uk-UA" sz="2800" dirty="0"/>
              <a:t> </a:t>
            </a:r>
            <a:r>
              <a:rPr lang="uk-UA" altLang="uk-UA" sz="2800" dirty="0"/>
              <a:t>об'єднання легких для сприйняття інформаційних одиниць в одне інтегральне (нерозривно пов'язане, цілісне, єдине)  </a:t>
            </a:r>
            <a:r>
              <a:rPr lang="uk-UA" altLang="uk-UA" sz="2800" dirty="0" err="1"/>
              <a:t>логічно</a:t>
            </a:r>
            <a:r>
              <a:rPr lang="uk-UA" altLang="uk-UA" sz="2800" dirty="0"/>
              <a:t>-образне зображення, яке сприймається психікою як одна інформаційна одиниця. </a:t>
            </a:r>
            <a:endParaRPr lang="ru-RU" altLang="uk-UA" sz="28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A28C1D-9D67-4024-AF67-9FDA75E747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4" y="718177"/>
            <a:ext cx="1983245" cy="2728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C:\Documents and Settings\Admin\Мои документы\Мои рисунки\Рисунок1.png">
            <a:extLst>
              <a:ext uri="{FF2B5EF4-FFF2-40B4-BE49-F238E27FC236}">
                <a16:creationId xmlns:a16="http://schemas.microsoft.com/office/drawing/2014/main" id="{F78EC411-71B2-4C9F-8152-288B1E937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0" t="43457" r="22826" b="40144"/>
          <a:stretch/>
        </p:blipFill>
        <p:spPr bwMode="auto">
          <a:xfrm>
            <a:off x="7298066" y="5137837"/>
            <a:ext cx="2264833" cy="150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D96090-738A-4070-99BF-BDC508245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947" y="3076156"/>
            <a:ext cx="2557264" cy="160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41FFFF-E39D-4367-9E2A-F18DF9539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762" y="1126901"/>
            <a:ext cx="2558131" cy="160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4DD3C6-C651-4FE9-8CED-25CF0F8E2E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18" y="4725144"/>
            <a:ext cx="1429456" cy="199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97BEB-8BD3-4C9A-8625-53ADAB2D6D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83" y="3519624"/>
            <a:ext cx="2483545" cy="17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7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8">
            <a:extLst>
              <a:ext uri="{FF2B5EF4-FFF2-40B4-BE49-F238E27FC236}">
                <a16:creationId xmlns:a16="http://schemas.microsoft.com/office/drawing/2014/main" id="{4D41C131-A9D4-4BD8-8D92-B87639A78D2F}"/>
              </a:ext>
            </a:extLst>
          </p:cNvPr>
          <p:cNvSpPr/>
          <p:nvPr/>
        </p:nvSpPr>
        <p:spPr>
          <a:xfrm>
            <a:off x="749313" y="177268"/>
            <a:ext cx="11131842" cy="1435409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238" indent="-274238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 </a:t>
            </a:r>
            <a:r>
              <a:rPr lang="ru-RU" sz="2799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допомогою</a:t>
            </a: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799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прийому</a:t>
            </a: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«Синтез» </a:t>
            </a:r>
            <a:r>
              <a:rPr lang="ru-RU" sz="2799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створіть</a:t>
            </a: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799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смисловий</a:t>
            </a: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блок </a:t>
            </a:r>
            <a:r>
              <a:rPr lang="ru-RU" sz="2799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зі</a:t>
            </a: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799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слів</a:t>
            </a:r>
            <a:r>
              <a:rPr lang="ru-RU" sz="2799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ru-RU" sz="2799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рюкзак, кенгуру, гори, </a:t>
            </a:r>
            <a:r>
              <a:rPr lang="ru-RU" sz="2799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сонце</a:t>
            </a:r>
            <a:r>
              <a:rPr lang="ru-RU" sz="2799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799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вертоліт</a:t>
            </a:r>
            <a:r>
              <a:rPr lang="ru-RU" sz="2799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корова, вишня, трава, </a:t>
            </a:r>
            <a:r>
              <a:rPr lang="ru-RU" sz="2799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лікар</a:t>
            </a:r>
            <a:r>
              <a:rPr lang="ru-RU" sz="2799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799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парасолька</a:t>
            </a:r>
            <a:r>
              <a:rPr lang="ru-RU" sz="2799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і </a:t>
            </a:r>
            <a:r>
              <a:rPr lang="ru-RU" sz="2799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папуга</a:t>
            </a:r>
            <a:r>
              <a:rPr lang="ru-RU" sz="2799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EAE8ED-898E-444A-A8E8-3527575C16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0830" y="1844824"/>
            <a:ext cx="6640460" cy="466502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F43A988A-7E70-45A9-BB7F-92D2B40A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0" y="-21326"/>
            <a:ext cx="430100" cy="68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91F3F-6B5C-4E97-9602-3BE2B6148F56}"/>
              </a:ext>
            </a:extLst>
          </p:cNvPr>
          <p:cNvSpPr txBox="1"/>
          <p:nvPr/>
        </p:nvSpPr>
        <p:spPr>
          <a:xfrm>
            <a:off x="621804" y="2015709"/>
            <a:ext cx="4353585" cy="3911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99" b="1" dirty="0" err="1">
                <a:latin typeface="+mn-lt"/>
              </a:rPr>
              <a:t>Можлива</a:t>
            </a:r>
            <a:r>
              <a:rPr lang="ru-RU" sz="2399" b="1" dirty="0">
                <a:latin typeface="+mn-lt"/>
              </a:rPr>
              <a:t> </a:t>
            </a:r>
            <a:r>
              <a:rPr lang="ru-RU" sz="2399" b="1" dirty="0" err="1">
                <a:latin typeface="+mn-lt"/>
              </a:rPr>
              <a:t>історія</a:t>
            </a:r>
            <a:r>
              <a:rPr lang="ru-RU" sz="2399" b="1" dirty="0">
                <a:latin typeface="+mn-lt"/>
              </a:rPr>
              <a:t>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99" i="1" dirty="0" err="1">
                <a:latin typeface="+mn-lt"/>
              </a:rPr>
              <a:t>Лікар</a:t>
            </a:r>
            <a:r>
              <a:rPr lang="ru-RU" sz="2399" i="1" dirty="0">
                <a:latin typeface="+mn-lt"/>
              </a:rPr>
              <a:t> </a:t>
            </a:r>
            <a:r>
              <a:rPr lang="ru-RU" sz="2399" i="1" dirty="0" err="1">
                <a:latin typeface="+mn-lt"/>
              </a:rPr>
              <a:t>сів</a:t>
            </a:r>
            <a:r>
              <a:rPr lang="ru-RU" sz="2399" i="1" dirty="0">
                <a:latin typeface="+mn-lt"/>
              </a:rPr>
              <a:t> на </a:t>
            </a:r>
            <a:r>
              <a:rPr lang="ru-RU" sz="2399" i="1" dirty="0" err="1">
                <a:latin typeface="+mn-lt"/>
              </a:rPr>
              <a:t>вертоліт</a:t>
            </a:r>
            <a:r>
              <a:rPr lang="ru-RU" sz="2399" i="1" dirty="0">
                <a:latin typeface="+mn-lt"/>
              </a:rPr>
              <a:t> і </a:t>
            </a:r>
            <a:r>
              <a:rPr lang="ru-RU" sz="2399" i="1" dirty="0" err="1">
                <a:latin typeface="+mn-lt"/>
              </a:rPr>
              <a:t>полетів</a:t>
            </a:r>
            <a:r>
              <a:rPr lang="ru-RU" sz="2399" i="1" dirty="0">
                <a:latin typeface="+mn-lt"/>
              </a:rPr>
              <a:t> у </a:t>
            </a:r>
            <a:r>
              <a:rPr lang="ru-RU" sz="2399" i="1" dirty="0" err="1">
                <a:latin typeface="+mn-lt"/>
              </a:rPr>
              <a:t>сонячні</a:t>
            </a:r>
            <a:r>
              <a:rPr lang="ru-RU" sz="2399" i="1" dirty="0">
                <a:latin typeface="+mn-lt"/>
              </a:rPr>
              <a:t> гори до </a:t>
            </a:r>
            <a:r>
              <a:rPr lang="ru-RU" sz="2399" i="1" dirty="0" err="1">
                <a:latin typeface="+mn-lt"/>
              </a:rPr>
              <a:t>друзів</a:t>
            </a:r>
            <a:r>
              <a:rPr lang="ru-RU" sz="2399" i="1" dirty="0">
                <a:latin typeface="+mn-lt"/>
              </a:rPr>
              <a:t> з такими </a:t>
            </a:r>
            <a:r>
              <a:rPr lang="ru-RU" sz="2399" i="1" dirty="0" err="1">
                <a:latin typeface="+mn-lt"/>
              </a:rPr>
              <a:t>подарунками</a:t>
            </a:r>
            <a:r>
              <a:rPr lang="ru-RU" sz="2399" i="1" dirty="0">
                <a:latin typeface="+mn-lt"/>
              </a:rPr>
              <a:t>: кенгуру -  рюкзак, </a:t>
            </a:r>
            <a:r>
              <a:rPr lang="ru-RU" sz="2399" i="1" dirty="0" err="1">
                <a:latin typeface="+mn-lt"/>
              </a:rPr>
              <a:t>корові</a:t>
            </a:r>
            <a:r>
              <a:rPr lang="ru-RU" sz="2399" i="1" dirty="0">
                <a:latin typeface="+mn-lt"/>
              </a:rPr>
              <a:t>  - смачна трава і смачна вишня, а </a:t>
            </a:r>
            <a:r>
              <a:rPr lang="ru-RU" sz="2399" i="1" dirty="0" err="1">
                <a:latin typeface="+mn-lt"/>
              </a:rPr>
              <a:t>папузі</a:t>
            </a:r>
            <a:r>
              <a:rPr lang="ru-RU" sz="2399" i="1" dirty="0">
                <a:latin typeface="+mn-lt"/>
              </a:rPr>
              <a:t> - </a:t>
            </a:r>
            <a:r>
              <a:rPr lang="ru-RU" sz="2399" i="1" dirty="0" err="1">
                <a:latin typeface="+mn-lt"/>
              </a:rPr>
              <a:t>парасолька</a:t>
            </a:r>
            <a:r>
              <a:rPr lang="ru-RU" sz="2399" i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1722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1742EB9-A7C5-4F4F-818E-4D4852217BCE}"/>
              </a:ext>
            </a:extLst>
          </p:cNvPr>
          <p:cNvSpPr/>
          <p:nvPr/>
        </p:nvSpPr>
        <p:spPr>
          <a:xfrm>
            <a:off x="1763344" y="1052736"/>
            <a:ext cx="8784976" cy="556723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372AC9-62E7-4B1E-B3D4-36439A0465DE}"/>
              </a:ext>
            </a:extLst>
          </p:cNvPr>
          <p:cNvSpPr/>
          <p:nvPr/>
        </p:nvSpPr>
        <p:spPr>
          <a:xfrm>
            <a:off x="2368874" y="1628801"/>
            <a:ext cx="7451079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8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Запамятайте</a:t>
            </a:r>
            <a:endParaRPr lang="ru-RU" sz="8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uk-UA" sz="8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дані слова:</a:t>
            </a:r>
            <a:endParaRPr lang="ru-RU" sz="8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3" name="Скругленный прямоугольник 14">
            <a:extLst>
              <a:ext uri="{FF2B5EF4-FFF2-40B4-BE49-F238E27FC236}">
                <a16:creationId xmlns:a16="http://schemas.microsoft.com/office/drawing/2014/main" id="{9D31B76F-4D68-4BCF-BC89-89A84DC9F03C}"/>
              </a:ext>
            </a:extLst>
          </p:cNvPr>
          <p:cNvSpPr/>
          <p:nvPr/>
        </p:nvSpPr>
        <p:spPr>
          <a:xfrm>
            <a:off x="909836" y="173476"/>
            <a:ext cx="11136098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Тестові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kern="0" dirty="0">
              <a:solidFill>
                <a:srgbClr val="006666"/>
              </a:solidFill>
              <a:latin typeface="+mn-lt"/>
              <a:cs typeface="Times New Roman" pitchFamily="18" charset="0"/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13781D-8721-43E6-BA99-11DF39E0B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1" y="173476"/>
            <a:ext cx="4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35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1">
            <a:extLst>
              <a:ext uri="{FF2B5EF4-FFF2-40B4-BE49-F238E27FC236}">
                <a16:creationId xmlns:a16="http://schemas.microsoft.com/office/drawing/2014/main" id="{3F110C13-5DD4-4DA0-9C34-EA4BEA756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1335089"/>
            <a:ext cx="8120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Оптимизирует процесс обучения, позволяет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 сделать урок</a:t>
            </a:r>
            <a:r>
              <a:rPr lang="en-US" altLang="ru-RU" sz="2800" b="1">
                <a:solidFill>
                  <a:schemeClr val="bg1"/>
                </a:solidFill>
              </a:rPr>
              <a:t>\</a:t>
            </a:r>
            <a:r>
              <a:rPr lang="ru-RU" altLang="ru-RU" sz="2800" b="1">
                <a:solidFill>
                  <a:schemeClr val="bg1"/>
                </a:solidFill>
              </a:rPr>
              <a:t>занятие  более продуктивным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633043-2D90-470F-8054-1F7728C9D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2882900"/>
            <a:ext cx="12192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C7614-89DF-4BBD-949C-6BB445C3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>
            <a:fillRect/>
          </a:stretch>
        </p:blipFill>
        <p:spPr bwMode="auto">
          <a:xfrm>
            <a:off x="3529013" y="1030288"/>
            <a:ext cx="14890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108945-9336-41AB-8721-26E8DE23B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5059364"/>
            <a:ext cx="13081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66ECA3-BDDF-4AAE-8AD5-20237AEBD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357313"/>
            <a:ext cx="13684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A88BB9-3F71-4F8E-9FAE-70A2E0EFA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225551"/>
            <a:ext cx="1495425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92A928-F8AE-410B-B6D3-376E0A60C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5153025"/>
            <a:ext cx="12858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656205-5DD8-41EE-8F6E-EB049B2C6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3141663"/>
            <a:ext cx="138271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3E8CF5-CEDE-4899-A55F-DF50551A8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481514"/>
            <a:ext cx="1574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F269C4-6536-40C0-B64C-610623B6CE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1141414"/>
            <a:ext cx="129063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26199C-C1BC-4916-A57E-AADC0DFA94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679950"/>
            <a:ext cx="17049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26A2E7-C192-4825-82F0-EE4CAAD57D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7" y="3141664"/>
            <a:ext cx="1174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C03F92-F771-4B22-B76D-C2E67D0F3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7" y="4902200"/>
            <a:ext cx="95885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EE4D2D-67E9-439F-AAD8-9EAE8CD474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865439"/>
            <a:ext cx="15033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4C724D-7127-4C8B-9174-161FB4BCE2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1257301"/>
            <a:ext cx="209391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8608AE3-5EDE-4671-83B5-19AC2ABF04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25" y="3068639"/>
            <a:ext cx="16827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C8571B2D-CD1A-4891-B6A1-4218F6262E6C}"/>
              </a:ext>
            </a:extLst>
          </p:cNvPr>
          <p:cNvSpPr/>
          <p:nvPr/>
        </p:nvSpPr>
        <p:spPr>
          <a:xfrm>
            <a:off x="1701924" y="1030114"/>
            <a:ext cx="8784976" cy="556723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CC8113B-4340-4FA0-84B4-2859F1352C11}"/>
              </a:ext>
            </a:extLst>
          </p:cNvPr>
          <p:cNvSpPr/>
          <p:nvPr/>
        </p:nvSpPr>
        <p:spPr>
          <a:xfrm>
            <a:off x="2634010" y="1628800"/>
            <a:ext cx="6920805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8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Згадайте</a:t>
            </a:r>
            <a:endParaRPr lang="ru-RU" sz="8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ru-RU" sz="8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дані</a:t>
            </a:r>
            <a:endParaRPr lang="ru-RU" sz="8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ru-RU" sz="8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зображення</a:t>
            </a:r>
            <a:endParaRPr lang="ru-RU" sz="8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14" name="Скругленный прямоугольник 14">
            <a:extLst>
              <a:ext uri="{FF2B5EF4-FFF2-40B4-BE49-F238E27FC236}">
                <a16:creationId xmlns:a16="http://schemas.microsoft.com/office/drawing/2014/main" id="{0CE56CD7-8C12-473D-B365-B29FACCF11C2}"/>
              </a:ext>
            </a:extLst>
          </p:cNvPr>
          <p:cNvSpPr/>
          <p:nvPr/>
        </p:nvSpPr>
        <p:spPr>
          <a:xfrm>
            <a:off x="243250" y="229511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т.з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№2: за 20 сек.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запамятайте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b="1" kern="0" dirty="0">
              <a:solidFill>
                <a:srgbClr val="006666"/>
              </a:solidFill>
              <a:latin typeface="+mn-lt"/>
              <a:cs typeface="Times New Roman" pitchFamily="18" charset="0"/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630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-1588"/>
            <a:ext cx="1920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>
          <a:xfrm>
            <a:off x="22455" y="0"/>
            <a:ext cx="12354220" cy="68700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454" y="6621"/>
            <a:ext cx="12141767" cy="10461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Міжнародна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школа </a:t>
            </a:r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«Освітня мнемотехніка»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09ABC3-DD6D-4E03-8806-CE9D4D14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06446" cy="80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9338C8-CF1B-43F4-9E06-27E52FB025E2}"/>
              </a:ext>
            </a:extLst>
          </p:cNvPr>
          <p:cNvSpPr/>
          <p:nvPr/>
        </p:nvSpPr>
        <p:spPr>
          <a:xfrm>
            <a:off x="192088" y="1484784"/>
            <a:ext cx="5760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i="1" dirty="0">
                <a:solidFill>
                  <a:srgbClr val="FFFF00"/>
                </a:solidFill>
                <a:latin typeface="+mn-lt"/>
              </a:rPr>
              <a:t>“ Навчайте дитину якимсь  невідомим їй п’яти словам  – вона буде довго та марно мучитись, але пов’яжіть двадцять  таких слів із картинками, і вона засвоїть їх вмить. 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i="1" dirty="0">
                <a:solidFill>
                  <a:srgbClr val="FFFF00"/>
                </a:solidFill>
                <a:latin typeface="+mn-lt"/>
              </a:rPr>
              <a:t> К.Д.Ушинський  </a:t>
            </a:r>
            <a:endParaRPr lang="ru-RU" sz="3600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97472-8968-43F3-8FFF-0C940F17C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58" y="1409398"/>
            <a:ext cx="4741887" cy="510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54395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1">
            <a:extLst>
              <a:ext uri="{FF2B5EF4-FFF2-40B4-BE49-F238E27FC236}">
                <a16:creationId xmlns:a16="http://schemas.microsoft.com/office/drawing/2014/main" id="{77FC0CE1-3597-46A0-9A71-072E89FE8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1335089"/>
            <a:ext cx="8120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Оптимизирует процесс обучения, позволяет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 сделать урок</a:t>
            </a:r>
            <a:r>
              <a:rPr lang="en-US" altLang="ru-RU" sz="2800" b="1">
                <a:solidFill>
                  <a:schemeClr val="bg1"/>
                </a:solidFill>
              </a:rPr>
              <a:t>\</a:t>
            </a:r>
            <a:r>
              <a:rPr lang="ru-RU" altLang="ru-RU" sz="2800" b="1">
                <a:solidFill>
                  <a:schemeClr val="bg1"/>
                </a:solidFill>
              </a:rPr>
              <a:t>занятие  более продуктивным</a:t>
            </a:r>
          </a:p>
        </p:txBody>
      </p:sp>
      <p:pic>
        <p:nvPicPr>
          <p:cNvPr id="13316" name="Рисунок 1">
            <a:extLst>
              <a:ext uri="{FF2B5EF4-FFF2-40B4-BE49-F238E27FC236}">
                <a16:creationId xmlns:a16="http://schemas.microsoft.com/office/drawing/2014/main" id="{0E54F910-2242-420C-941E-1BCA3F0AC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2" y="981076"/>
            <a:ext cx="7493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>
            <a:extLst>
              <a:ext uri="{FF2B5EF4-FFF2-40B4-BE49-F238E27FC236}">
                <a16:creationId xmlns:a16="http://schemas.microsoft.com/office/drawing/2014/main" id="{C95EB3AE-1CF3-49B0-8381-9E8378586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>
            <a:fillRect/>
          </a:stretch>
        </p:blipFill>
        <p:spPr bwMode="auto">
          <a:xfrm>
            <a:off x="9361488" y="5524500"/>
            <a:ext cx="9683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">
            <a:extLst>
              <a:ext uri="{FF2B5EF4-FFF2-40B4-BE49-F238E27FC236}">
                <a16:creationId xmlns:a16="http://schemas.microsoft.com/office/drawing/2014/main" id="{52FCCF25-20F8-4001-B980-9942DD1E9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5565775"/>
            <a:ext cx="9715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5">
            <a:extLst>
              <a:ext uri="{FF2B5EF4-FFF2-40B4-BE49-F238E27FC236}">
                <a16:creationId xmlns:a16="http://schemas.microsoft.com/office/drawing/2014/main" id="{F1F6CCF0-E7CB-4A0B-9CE0-CDEB1A276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27575"/>
            <a:ext cx="9699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8">
            <a:extLst>
              <a:ext uri="{FF2B5EF4-FFF2-40B4-BE49-F238E27FC236}">
                <a16:creationId xmlns:a16="http://schemas.microsoft.com/office/drawing/2014/main" id="{724CF8B1-EFAE-44C9-87AE-830A48482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074739"/>
            <a:ext cx="9715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9">
            <a:extLst>
              <a:ext uri="{FF2B5EF4-FFF2-40B4-BE49-F238E27FC236}">
                <a16:creationId xmlns:a16="http://schemas.microsoft.com/office/drawing/2014/main" id="{C808CBD2-E088-4072-96E7-AA54004D4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4703764"/>
            <a:ext cx="8366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10">
            <a:extLst>
              <a:ext uri="{FF2B5EF4-FFF2-40B4-BE49-F238E27FC236}">
                <a16:creationId xmlns:a16="http://schemas.microsoft.com/office/drawing/2014/main" id="{9D11C4BE-D56F-41E1-A632-5A56E5748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1" y="4562475"/>
            <a:ext cx="10112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Рисунок 12">
            <a:extLst>
              <a:ext uri="{FF2B5EF4-FFF2-40B4-BE49-F238E27FC236}">
                <a16:creationId xmlns:a16="http://schemas.microsoft.com/office/drawing/2014/main" id="{51D7E9C0-F420-475A-96F6-F4CB8C153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3305175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Рисунок 14">
            <a:extLst>
              <a:ext uri="{FF2B5EF4-FFF2-40B4-BE49-F238E27FC236}">
                <a16:creationId xmlns:a16="http://schemas.microsoft.com/office/drawing/2014/main" id="{6D06E3D9-19CD-4C4F-89B1-394A6C8BDD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62" y="3429001"/>
            <a:ext cx="890588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Рисунок 15">
            <a:extLst>
              <a:ext uri="{FF2B5EF4-FFF2-40B4-BE49-F238E27FC236}">
                <a16:creationId xmlns:a16="http://schemas.microsoft.com/office/drawing/2014/main" id="{4EA5937C-3F53-4262-9330-F1A2355EA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5565775"/>
            <a:ext cx="8763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Рисунок 18">
            <a:extLst>
              <a:ext uri="{FF2B5EF4-FFF2-40B4-BE49-F238E27FC236}">
                <a16:creationId xmlns:a16="http://schemas.microsoft.com/office/drawing/2014/main" id="{24DFE95E-3134-4F4D-809D-A089F71C47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6" y="2232026"/>
            <a:ext cx="9350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Рисунок 19">
            <a:extLst>
              <a:ext uri="{FF2B5EF4-FFF2-40B4-BE49-F238E27FC236}">
                <a16:creationId xmlns:a16="http://schemas.microsoft.com/office/drawing/2014/main" id="{EFC589E9-8B75-4608-8FF5-F1918DFD63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2" y="2166938"/>
            <a:ext cx="7000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Рисунок 21">
            <a:extLst>
              <a:ext uri="{FF2B5EF4-FFF2-40B4-BE49-F238E27FC236}">
                <a16:creationId xmlns:a16="http://schemas.microsoft.com/office/drawing/2014/main" id="{0AE32BA5-3465-40F7-98BB-9E834011FF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7" y="3470275"/>
            <a:ext cx="8699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Рисунок 22">
            <a:extLst>
              <a:ext uri="{FF2B5EF4-FFF2-40B4-BE49-F238E27FC236}">
                <a16:creationId xmlns:a16="http://schemas.microsoft.com/office/drawing/2014/main" id="{0CA1F8E1-B572-41F7-A6C9-B996A9644A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192214"/>
            <a:ext cx="1397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Рисунок 26">
            <a:extLst>
              <a:ext uri="{FF2B5EF4-FFF2-40B4-BE49-F238E27FC236}">
                <a16:creationId xmlns:a16="http://schemas.microsoft.com/office/drawing/2014/main" id="{FB36DD17-7BB4-4CC1-8347-15712885E1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2" y="3429000"/>
            <a:ext cx="11874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612564-7293-46B4-BD78-4D659DE291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7" y="2200275"/>
            <a:ext cx="857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C02324-4E4E-4043-9537-CDB0AF331A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2133601"/>
            <a:ext cx="90646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7C974C-31C6-44A6-AFD9-9CB9C2562B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7" y="2205039"/>
            <a:ext cx="1174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7EF3F4-1AA9-44BD-9704-3DCC8685074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7" y="3425826"/>
            <a:ext cx="11699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B9D064C-251E-4F04-8C58-12B934D2F8C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7" y="3429001"/>
            <a:ext cx="87788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3C4E19-2B8E-4001-ADF3-5BB0F94E4B7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1152525"/>
            <a:ext cx="13065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" name="Рисунок 32767">
            <a:extLst>
              <a:ext uri="{FF2B5EF4-FFF2-40B4-BE49-F238E27FC236}">
                <a16:creationId xmlns:a16="http://schemas.microsoft.com/office/drawing/2014/main" id="{F208F175-0100-4485-8FAA-F5A27EF4494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2228850"/>
            <a:ext cx="11160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" name="Рисунок 32768">
            <a:extLst>
              <a:ext uri="{FF2B5EF4-FFF2-40B4-BE49-F238E27FC236}">
                <a16:creationId xmlns:a16="http://schemas.microsoft.com/office/drawing/2014/main" id="{E08C8541-0868-4586-B60C-A879392042A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6" y="3500438"/>
            <a:ext cx="9794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32771">
            <a:extLst>
              <a:ext uri="{FF2B5EF4-FFF2-40B4-BE49-F238E27FC236}">
                <a16:creationId xmlns:a16="http://schemas.microsoft.com/office/drawing/2014/main" id="{81F25323-AB58-4C6E-A374-C7D52A03170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2" y="2484439"/>
            <a:ext cx="8334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32772">
            <a:extLst>
              <a:ext uri="{FF2B5EF4-FFF2-40B4-BE49-F238E27FC236}">
                <a16:creationId xmlns:a16="http://schemas.microsoft.com/office/drawing/2014/main" id="{EB60826F-CA46-4520-A28C-5E5082D9AE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2" y="1138238"/>
            <a:ext cx="7254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2773">
            <a:extLst>
              <a:ext uri="{FF2B5EF4-FFF2-40B4-BE49-F238E27FC236}">
                <a16:creationId xmlns:a16="http://schemas.microsoft.com/office/drawing/2014/main" id="{6A03C69B-F956-4E4D-B258-60A2378092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516438"/>
            <a:ext cx="12033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2774">
            <a:extLst>
              <a:ext uri="{FF2B5EF4-FFF2-40B4-BE49-F238E27FC236}">
                <a16:creationId xmlns:a16="http://schemas.microsoft.com/office/drawing/2014/main" id="{2BD7ECC5-B8A5-4EEF-AECE-47F2F5D8A85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7" y="4618039"/>
            <a:ext cx="8255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2775">
            <a:extLst>
              <a:ext uri="{FF2B5EF4-FFF2-40B4-BE49-F238E27FC236}">
                <a16:creationId xmlns:a16="http://schemas.microsoft.com/office/drawing/2014/main" id="{455FE57B-F869-4AE0-B4C6-288B816D21F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92638"/>
            <a:ext cx="8461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2776">
            <a:extLst>
              <a:ext uri="{FF2B5EF4-FFF2-40B4-BE49-F238E27FC236}">
                <a16:creationId xmlns:a16="http://schemas.microsoft.com/office/drawing/2014/main" id="{CDE04691-05EE-4787-93A2-932CCF3431D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152526"/>
            <a:ext cx="90011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2777">
            <a:extLst>
              <a:ext uri="{FF2B5EF4-FFF2-40B4-BE49-F238E27FC236}">
                <a16:creationId xmlns:a16="http://schemas.microsoft.com/office/drawing/2014/main" id="{453A97E8-E9BB-4A33-87A2-B792E566317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157288"/>
            <a:ext cx="4222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2778">
            <a:extLst>
              <a:ext uri="{FF2B5EF4-FFF2-40B4-BE49-F238E27FC236}">
                <a16:creationId xmlns:a16="http://schemas.microsoft.com/office/drawing/2014/main" id="{6C03A6AB-5A09-4E92-BCC1-02C19817B0F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2" y="5654675"/>
            <a:ext cx="635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2779">
            <a:extLst>
              <a:ext uri="{FF2B5EF4-FFF2-40B4-BE49-F238E27FC236}">
                <a16:creationId xmlns:a16="http://schemas.microsoft.com/office/drawing/2014/main" id="{F85986B2-9029-4DAD-9D74-2EC71F4C391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5583238"/>
            <a:ext cx="8175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2781">
            <a:extLst>
              <a:ext uri="{FF2B5EF4-FFF2-40B4-BE49-F238E27FC236}">
                <a16:creationId xmlns:a16="http://schemas.microsoft.com/office/drawing/2014/main" id="{5B6ECD5E-A51E-4994-BEB7-FFC2B04D086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3379788"/>
            <a:ext cx="809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2782">
            <a:extLst>
              <a:ext uri="{FF2B5EF4-FFF2-40B4-BE49-F238E27FC236}">
                <a16:creationId xmlns:a16="http://schemas.microsoft.com/office/drawing/2014/main" id="{39AC02E0-3231-48EC-A60F-F63F0EC53B5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2" y="1022351"/>
            <a:ext cx="81438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2783">
            <a:extLst>
              <a:ext uri="{FF2B5EF4-FFF2-40B4-BE49-F238E27FC236}">
                <a16:creationId xmlns:a16="http://schemas.microsoft.com/office/drawing/2014/main" id="{BB78C8F9-E2B7-4240-8E8E-86B7DEB9C58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6" y="2335213"/>
            <a:ext cx="114458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2784">
            <a:extLst>
              <a:ext uri="{FF2B5EF4-FFF2-40B4-BE49-F238E27FC236}">
                <a16:creationId xmlns:a16="http://schemas.microsoft.com/office/drawing/2014/main" id="{E33BD3CF-AC47-4CEA-A1E7-76D741053ED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1" y="5618163"/>
            <a:ext cx="7842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32785">
            <a:extLst>
              <a:ext uri="{FF2B5EF4-FFF2-40B4-BE49-F238E27FC236}">
                <a16:creationId xmlns:a16="http://schemas.microsoft.com/office/drawing/2014/main" id="{F14D6506-DD1D-490E-98E8-12B5155E0F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7" y="4549775"/>
            <a:ext cx="9525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Рисунок 32786">
            <a:extLst>
              <a:ext uri="{FF2B5EF4-FFF2-40B4-BE49-F238E27FC236}">
                <a16:creationId xmlns:a16="http://schemas.microsoft.com/office/drawing/2014/main" id="{CF8E6ED4-91CF-4981-BB20-F8DC2B4D764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5603875"/>
            <a:ext cx="10112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Рисунок 32787">
            <a:extLst>
              <a:ext uri="{FF2B5EF4-FFF2-40B4-BE49-F238E27FC236}">
                <a16:creationId xmlns:a16="http://schemas.microsoft.com/office/drawing/2014/main" id="{5C60F02E-61FD-4168-864A-83F3D18B309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4530726"/>
            <a:ext cx="8429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Рисунок 32788">
            <a:extLst>
              <a:ext uri="{FF2B5EF4-FFF2-40B4-BE49-F238E27FC236}">
                <a16:creationId xmlns:a16="http://schemas.microsoft.com/office/drawing/2014/main" id="{1473C40D-70CD-4B3F-80EF-DE746150C2B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5589588"/>
            <a:ext cx="7016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C95E6AFD-E295-4480-977A-44C3EC4D3796}"/>
              </a:ext>
            </a:extLst>
          </p:cNvPr>
          <p:cNvSpPr/>
          <p:nvPr/>
        </p:nvSpPr>
        <p:spPr>
          <a:xfrm>
            <a:off x="1207270" y="923454"/>
            <a:ext cx="10225136" cy="576107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53D89BA-783A-4909-88D1-86A89862DCAC}"/>
              </a:ext>
            </a:extLst>
          </p:cNvPr>
          <p:cNvSpPr/>
          <p:nvPr/>
        </p:nvSpPr>
        <p:spPr>
          <a:xfrm>
            <a:off x="1387037" y="1628800"/>
            <a:ext cx="9414757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8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В основному</a:t>
            </a:r>
          </a:p>
          <a:p>
            <a:pPr algn="ctr" eaLnBrk="1" hangingPunct="1">
              <a:defRPr/>
            </a:pPr>
            <a:r>
              <a:rPr lang="ru-RU" sz="8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впізнання</a:t>
            </a:r>
            <a:r>
              <a:rPr lang="ru-RU" sz="8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ІО </a:t>
            </a:r>
            <a:r>
              <a:rPr lang="ru-RU" sz="8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від</a:t>
            </a:r>
            <a:endParaRPr lang="ru-RU" sz="8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ru-RU" sz="8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 13 до 15 рис.</a:t>
            </a:r>
          </a:p>
        </p:txBody>
      </p:sp>
      <p:sp>
        <p:nvSpPr>
          <p:cNvPr id="20" name="Скругленный прямоугольник 14">
            <a:extLst>
              <a:ext uri="{FF2B5EF4-FFF2-40B4-BE49-F238E27FC236}">
                <a16:creationId xmlns:a16="http://schemas.microsoft.com/office/drawing/2014/main" id="{23EC4345-9EDB-4FB4-96D6-C73C6DC8A8DE}"/>
              </a:ext>
            </a:extLst>
          </p:cNvPr>
          <p:cNvSpPr/>
          <p:nvPr/>
        </p:nvSpPr>
        <p:spPr>
          <a:xfrm>
            <a:off x="909836" y="173476"/>
            <a:ext cx="11136098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малюнків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знайомих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D54EA6-6B67-4B4B-80E1-8EF207F6A5B3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41275"/>
            <a:ext cx="4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43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1">
            <a:extLst>
              <a:ext uri="{FF2B5EF4-FFF2-40B4-BE49-F238E27FC236}">
                <a16:creationId xmlns:a16="http://schemas.microsoft.com/office/drawing/2014/main" id="{3F110C13-5DD4-4DA0-9C34-EA4BEA756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455" y="1335636"/>
            <a:ext cx="8117947" cy="95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799" b="1">
                <a:solidFill>
                  <a:schemeClr val="bg1"/>
                </a:solidFill>
              </a:rPr>
              <a:t>Оптимизирует процесс обучения, позволяет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799" b="1">
                <a:solidFill>
                  <a:schemeClr val="bg1"/>
                </a:solidFill>
              </a:rPr>
              <a:t> сделать урок</a:t>
            </a:r>
            <a:r>
              <a:rPr lang="en-US" altLang="ru-RU" sz="2799" b="1">
                <a:solidFill>
                  <a:schemeClr val="bg1"/>
                </a:solidFill>
              </a:rPr>
              <a:t>\</a:t>
            </a:r>
            <a:r>
              <a:rPr lang="ru-RU" altLang="ru-RU" sz="2799" b="1">
                <a:solidFill>
                  <a:schemeClr val="bg1"/>
                </a:solidFill>
              </a:rPr>
              <a:t>занятие  более продуктивным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633043-2D90-470F-8054-1F7728C9D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26" y="2716211"/>
            <a:ext cx="1218883" cy="201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C7614-89DF-4BBD-949C-6BB445C3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>
            <a:fillRect/>
          </a:stretch>
        </p:blipFill>
        <p:spPr bwMode="auto">
          <a:xfrm>
            <a:off x="3214921" y="1057621"/>
            <a:ext cx="1488687" cy="16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108945-9336-41AB-8721-26E8DE23B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25" y="5152456"/>
            <a:ext cx="1307759" cy="129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66ECA3-BDDF-4AAE-8AD5-20237AEBD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44" y="1363674"/>
            <a:ext cx="1368069" cy="104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A88BB9-3F71-4F8E-9FAE-70A2E0EFA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96" y="3026179"/>
            <a:ext cx="1495036" cy="15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92A928-F8AE-410B-B6D3-376E0A60C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92" y="5250788"/>
            <a:ext cx="1285540" cy="110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656205-5DD8-41EE-8F6E-EB049B2C6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40" y="1302826"/>
            <a:ext cx="1382352" cy="12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3E8CF5-CEDE-4899-A55F-DF50551A8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09" y="2526649"/>
            <a:ext cx="1574390" cy="197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F269C4-6536-40C0-B64C-610623B6CE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4" y="1011754"/>
            <a:ext cx="1290302" cy="142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26199C-C1BC-4916-A57E-AADC0DFA94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96" y="4734985"/>
            <a:ext cx="1704531" cy="177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26A2E7-C192-4825-82F0-EE4CAAD57D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44" y="3151520"/>
            <a:ext cx="1174444" cy="131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C03F92-F771-4B22-B76D-C2E67D0F3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247" y="5031838"/>
            <a:ext cx="958600" cy="153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EE4D2D-67E9-439F-AAD8-9EAE8CD474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3" y="4967562"/>
            <a:ext cx="1502970" cy="166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4C724D-7127-4C8B-9174-161FB4BCE2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72" y="1163161"/>
            <a:ext cx="2093368" cy="134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8608AE3-5EDE-4671-83B5-19AC2ABF04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40" y="2893378"/>
            <a:ext cx="1682312" cy="14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4">
            <a:extLst>
              <a:ext uri="{FF2B5EF4-FFF2-40B4-BE49-F238E27FC236}">
                <a16:creationId xmlns:a16="http://schemas.microsoft.com/office/drawing/2014/main" id="{0CE56CD7-8C12-473D-B365-B29FACCF11C2}"/>
              </a:ext>
            </a:extLst>
          </p:cNvPr>
          <p:cNvSpPr/>
          <p:nvPr/>
        </p:nvSpPr>
        <p:spPr>
          <a:xfrm>
            <a:off x="398096" y="118729"/>
            <a:ext cx="11231202" cy="59107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238" indent="-274238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599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238" indent="-274238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99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sz="3599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599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створіть</a:t>
            </a:r>
            <a:r>
              <a:rPr lang="ru-RU" sz="3599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99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ru-RU" sz="3599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</a:t>
            </a:r>
            <a:endParaRPr lang="ru-RU" sz="3599" b="1" kern="0" dirty="0">
              <a:solidFill>
                <a:srgbClr val="006666"/>
              </a:solidFill>
              <a:cs typeface="Times New Roman" pitchFamily="18" charset="0"/>
            </a:endParaRPr>
          </a:p>
          <a:p>
            <a:pPr marL="274238" indent="-274238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599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13781D-8721-43E6-BA99-11DF39E0B9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" y="893"/>
            <a:ext cx="429979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0748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26444-5144-4EB1-A147-113B8026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20" y="4615886"/>
            <a:ext cx="1704531" cy="177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5BF642-10A0-4667-953F-99CE1E28F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2404" y="1254314"/>
            <a:ext cx="2834536" cy="232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0A66B4-16AC-4CD7-9904-9CE9C4E1C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775" y="427116"/>
            <a:ext cx="1812458" cy="300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2A30B6-D2D9-4D6E-9A0A-DB02C93DB7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568" y="3764711"/>
            <a:ext cx="1307759" cy="129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610612-DD9B-4366-B4E6-0866A9F103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05" y="2842918"/>
            <a:ext cx="1617326" cy="123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75ED18-732D-4290-931B-864CA226B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32" y="5502274"/>
            <a:ext cx="1285540" cy="110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953ACC-FCCE-4BEB-837C-6CD77D490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53" y="150504"/>
            <a:ext cx="2602025" cy="287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00AF7C-6491-4838-A765-C4CEA6B89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04" y="1622307"/>
            <a:ext cx="1485668" cy="16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7DE097-9860-4621-A14C-5FA79D4C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148" y="5018427"/>
            <a:ext cx="958600" cy="153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576FC7-E9E2-42E2-88D0-C5CE1A4028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06" y="4359170"/>
            <a:ext cx="1502970" cy="166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C58AFB-0B7F-48D2-98C9-B4F28E9E6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78" y="1582624"/>
            <a:ext cx="3350981" cy="215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927E8-0D7D-48DA-A93A-36E0795883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>
            <a:fillRect/>
          </a:stretch>
        </p:blipFill>
        <p:spPr bwMode="auto">
          <a:xfrm flipH="1">
            <a:off x="2498462" y="1656629"/>
            <a:ext cx="1900551" cy="200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01CF74-9FCC-4C1C-809A-7CCD533273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31" y="1907392"/>
            <a:ext cx="1166952" cy="101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B45E7B-93FF-456B-A60B-8F2B6422E7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33" y="1438349"/>
            <a:ext cx="999331" cy="101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382F6C-6088-43E3-8829-E155AD5B33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4516693"/>
            <a:ext cx="1574390" cy="197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3">
            <a:extLst>
              <a:ext uri="{FF2B5EF4-FFF2-40B4-BE49-F238E27FC236}">
                <a16:creationId xmlns:a16="http://schemas.microsoft.com/office/drawing/2014/main" id="{BCE49233-9C96-4732-89A5-963367A51B1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0020" y="0"/>
            <a:ext cx="430101" cy="68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099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869EBF-520B-4A67-AA2E-472FD7E3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21" name="Скругленный прямоугольник 9">
            <a:extLst>
              <a:ext uri="{FF2B5EF4-FFF2-40B4-BE49-F238E27FC236}">
                <a16:creationId xmlns:a16="http://schemas.microsoft.com/office/drawing/2014/main" id="{5AE1E96F-2940-41F6-BFBC-00BB1AE0AC19}"/>
              </a:ext>
            </a:extLst>
          </p:cNvPr>
          <p:cNvSpPr/>
          <p:nvPr/>
        </p:nvSpPr>
        <p:spPr>
          <a:xfrm>
            <a:off x="1093807" y="120851"/>
            <a:ext cx="10729192" cy="7458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</a:t>
            </a: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смислових</a:t>
            </a: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03642-496A-4361-95ED-61984C4C762F}"/>
              </a:ext>
            </a:extLst>
          </p:cNvPr>
          <p:cNvSpPr txBox="1"/>
          <p:nvPr/>
        </p:nvSpPr>
        <p:spPr>
          <a:xfrm>
            <a:off x="4251287" y="972287"/>
            <a:ext cx="747993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1. Розвиток зв’язного мовлення.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2. Формування асоціативного мислення.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3. Формування базових навичок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технології освітньої мнемотехніки.</a:t>
            </a:r>
          </a:p>
          <a:p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F0164-FFB0-4DBB-A4CF-011AA699BE9F}"/>
              </a:ext>
            </a:extLst>
          </p:cNvPr>
          <p:cNvSpPr txBox="1"/>
          <p:nvPr/>
        </p:nvSpPr>
        <p:spPr>
          <a:xfrm>
            <a:off x="738549" y="3206697"/>
            <a:ext cx="771717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00B050"/>
                </a:solidFill>
              </a:rPr>
              <a:t>4. Вивчення складу числа, </a:t>
            </a:r>
            <a:r>
              <a:rPr lang="ru-RU" sz="2800" b="1" dirty="0" err="1">
                <a:solidFill>
                  <a:srgbClr val="00B050"/>
                </a:solidFill>
              </a:rPr>
              <a:t>абетки</a:t>
            </a:r>
            <a:r>
              <a:rPr lang="ru-RU" sz="2800" b="1" dirty="0">
                <a:solidFill>
                  <a:srgbClr val="00B050"/>
                </a:solidFill>
              </a:rPr>
              <a:t>, 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звукобуквеного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аналізу</a:t>
            </a:r>
            <a:r>
              <a:rPr lang="ru-RU" sz="2800" b="1" dirty="0">
                <a:solidFill>
                  <a:srgbClr val="00B050"/>
                </a:solidFill>
              </a:rPr>
              <a:t>,  </a:t>
            </a:r>
            <a:r>
              <a:rPr lang="ru-RU" sz="2800" b="1" dirty="0" err="1">
                <a:solidFill>
                  <a:srgbClr val="00B050"/>
                </a:solidFill>
              </a:rPr>
              <a:t>таблиці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множення</a:t>
            </a:r>
            <a:r>
              <a:rPr lang="ru-RU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5. </a:t>
            </a:r>
            <a:r>
              <a:rPr lang="ru-RU" sz="2800" b="1" dirty="0" err="1">
                <a:solidFill>
                  <a:srgbClr val="00B050"/>
                </a:solidFill>
              </a:rPr>
              <a:t>Засвоєння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віршів</a:t>
            </a:r>
            <a:r>
              <a:rPr lang="ru-RU" sz="2800" b="1" dirty="0">
                <a:solidFill>
                  <a:srgbClr val="00B05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скоромовок</a:t>
            </a:r>
            <a:r>
              <a:rPr lang="ru-RU" sz="2800" b="1" dirty="0" err="1">
                <a:solidFill>
                  <a:srgbClr val="00B050"/>
                </a:solidFill>
              </a:rPr>
              <a:t>,правил</a:t>
            </a:r>
            <a:r>
              <a:rPr lang="ru-RU" sz="2800" b="1" dirty="0">
                <a:solidFill>
                  <a:srgbClr val="00B050"/>
                </a:solidFill>
              </a:rPr>
              <a:t>, </a:t>
            </a:r>
            <a:r>
              <a:rPr lang="ru-RU" sz="2800" b="1" dirty="0" err="1">
                <a:solidFill>
                  <a:srgbClr val="00B050"/>
                </a:solidFill>
              </a:rPr>
              <a:t>визна</a:t>
            </a:r>
            <a:r>
              <a:rPr lang="ru-RU" sz="2800" b="1" dirty="0">
                <a:solidFill>
                  <a:srgbClr val="00B050"/>
                </a:solidFill>
              </a:rPr>
              <a:t>-</a:t>
            </a:r>
          </a:p>
          <a:p>
            <a:r>
              <a:rPr lang="ru-RU" sz="2800" b="1" dirty="0" err="1">
                <a:solidFill>
                  <a:srgbClr val="00B050"/>
                </a:solidFill>
              </a:rPr>
              <a:t>чень</a:t>
            </a:r>
            <a:r>
              <a:rPr lang="ru-RU" sz="2800" b="1" dirty="0">
                <a:solidFill>
                  <a:srgbClr val="00B050"/>
                </a:solidFill>
              </a:rPr>
              <a:t>,  понять, формул, </a:t>
            </a:r>
            <a:r>
              <a:rPr lang="ru-RU" sz="2800" b="1" dirty="0" err="1">
                <a:solidFill>
                  <a:srgbClr val="00B050"/>
                </a:solidFill>
              </a:rPr>
              <a:t>історичних</a:t>
            </a:r>
            <a:r>
              <a:rPr lang="ru-RU" sz="2800" b="1" dirty="0">
                <a:solidFill>
                  <a:srgbClr val="00B050"/>
                </a:solidFill>
              </a:rPr>
              <a:t> дат </a:t>
            </a:r>
            <a:r>
              <a:rPr lang="ru-RU" sz="2800" b="1" dirty="0" err="1">
                <a:solidFill>
                  <a:srgbClr val="00B050"/>
                </a:solidFill>
              </a:rPr>
              <a:t>тощо</a:t>
            </a:r>
            <a:r>
              <a:rPr lang="ru-RU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6. </a:t>
            </a:r>
            <a:r>
              <a:rPr lang="ru-RU" sz="2800" b="1" dirty="0" err="1">
                <a:solidFill>
                  <a:srgbClr val="00B050"/>
                </a:solidFill>
              </a:rPr>
              <a:t>Створення</a:t>
            </a:r>
            <a:r>
              <a:rPr lang="ru-RU" sz="2800" b="1" dirty="0">
                <a:solidFill>
                  <a:srgbClr val="00B050"/>
                </a:solidFill>
              </a:rPr>
              <a:t>, на </a:t>
            </a:r>
            <a:r>
              <a:rPr lang="ru-RU" sz="2800" b="1" dirty="0" err="1">
                <a:solidFill>
                  <a:srgbClr val="00B050"/>
                </a:solidFill>
              </a:rPr>
              <a:t>їх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основі</a:t>
            </a:r>
            <a:r>
              <a:rPr lang="ru-RU" sz="2800" b="1" dirty="0">
                <a:solidFill>
                  <a:srgbClr val="00B050"/>
                </a:solidFill>
              </a:rPr>
              <a:t>, ОПК – опорного 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плану конспекту.</a:t>
            </a:r>
          </a:p>
          <a:p>
            <a:r>
              <a:rPr lang="ru-RU" sz="2800" b="1" dirty="0" err="1">
                <a:solidFill>
                  <a:srgbClr val="00B050"/>
                </a:solidFill>
              </a:rPr>
              <a:t>Вивчення</a:t>
            </a:r>
            <a:r>
              <a:rPr lang="ru-RU" sz="2800" b="1" dirty="0">
                <a:solidFill>
                  <a:srgbClr val="00B050"/>
                </a:solidFill>
              </a:rPr>
              <a:t>  </a:t>
            </a:r>
            <a:r>
              <a:rPr lang="ru-RU" sz="2800" b="1" dirty="0" err="1">
                <a:solidFill>
                  <a:srgbClr val="00B050"/>
                </a:solidFill>
              </a:rPr>
              <a:t>програмового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матеріалу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</a:p>
          <a:p>
            <a:r>
              <a:rPr lang="ru-RU" sz="2800" b="1" dirty="0" err="1">
                <a:solidFill>
                  <a:srgbClr val="00B050"/>
                </a:solidFill>
              </a:rPr>
              <a:t>довузівського</a:t>
            </a:r>
            <a:r>
              <a:rPr lang="ru-RU" sz="2800" b="1" dirty="0">
                <a:solidFill>
                  <a:srgbClr val="00B050"/>
                </a:solidFill>
              </a:rPr>
              <a:t> і </a:t>
            </a:r>
            <a:r>
              <a:rPr lang="ru-RU" sz="2800" b="1" dirty="0" err="1">
                <a:solidFill>
                  <a:srgbClr val="00B050"/>
                </a:solidFill>
              </a:rPr>
              <a:t>поствузівського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періоду</a:t>
            </a:r>
            <a:r>
              <a:rPr lang="ru-RU" sz="2800" b="1" dirty="0">
                <a:solidFill>
                  <a:srgbClr val="00B050"/>
                </a:solidFill>
              </a:rPr>
              <a:t>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826CF4-7A17-4C36-9EE6-4DBC9C63F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93" y="3251524"/>
            <a:ext cx="3459100" cy="3112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9A233-AA66-4A4E-85FE-054A7B2EB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21633"/>
          <a:stretch/>
        </p:blipFill>
        <p:spPr>
          <a:xfrm>
            <a:off x="1053852" y="1003384"/>
            <a:ext cx="2709217" cy="217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490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529046E8-38FE-4AF3-BE55-12DF5D643C68}"/>
              </a:ext>
            </a:extLst>
          </p:cNvPr>
          <p:cNvSpPr txBox="1">
            <a:spLocks/>
          </p:cNvSpPr>
          <p:nvPr/>
        </p:nvSpPr>
        <p:spPr bwMode="auto">
          <a:xfrm>
            <a:off x="733233" y="1020293"/>
            <a:ext cx="1121692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uk-UA" sz="2300" b="1" dirty="0" err="1">
                <a:solidFill>
                  <a:srgbClr val="FF0000"/>
                </a:solidFill>
              </a:rPr>
              <a:t>Використання</a:t>
            </a:r>
            <a:r>
              <a:rPr lang="ru-RU" altLang="uk-UA" sz="2300" b="1" dirty="0">
                <a:solidFill>
                  <a:srgbClr val="FF0000"/>
                </a:solidFill>
              </a:rPr>
              <a:t> так </a:t>
            </a:r>
            <a:r>
              <a:rPr lang="ru-RU" altLang="uk-UA" sz="2300" b="1" dirty="0" err="1">
                <a:solidFill>
                  <a:srgbClr val="FF0000"/>
                </a:solidFill>
              </a:rPr>
              <a:t>званих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мнемотаблиць</a:t>
            </a:r>
            <a:r>
              <a:rPr lang="ru-RU" altLang="uk-UA" sz="2300" b="1" dirty="0">
                <a:solidFill>
                  <a:srgbClr val="FF0000"/>
                </a:solidFill>
              </a:rPr>
              <a:t> не </a:t>
            </a:r>
            <a:r>
              <a:rPr lang="ru-RU" altLang="uk-UA" sz="2300" b="1" dirty="0" err="1">
                <a:solidFill>
                  <a:srgbClr val="FF0000"/>
                </a:solidFill>
              </a:rPr>
              <a:t>дає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можливості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групувати</a:t>
            </a:r>
            <a:r>
              <a:rPr lang="ru-RU" altLang="uk-UA" sz="2300" b="1" dirty="0">
                <a:solidFill>
                  <a:srgbClr val="FF0000"/>
                </a:solidFill>
              </a:rPr>
              <a:t> та </a:t>
            </a:r>
            <a:r>
              <a:rPr lang="ru-RU" altLang="uk-UA" sz="2300" b="1" dirty="0" err="1">
                <a:solidFill>
                  <a:srgbClr val="FF0000"/>
                </a:solidFill>
              </a:rPr>
              <a:t>обєднувати</a:t>
            </a:r>
            <a:r>
              <a:rPr lang="ru-RU" altLang="uk-UA" sz="2300" b="1" dirty="0">
                <a:solidFill>
                  <a:srgbClr val="FF0000"/>
                </a:solidFill>
              </a:rPr>
              <a:t> ІО, </a:t>
            </a:r>
            <a:r>
              <a:rPr lang="ru-RU" altLang="uk-UA" sz="2300" b="1" dirty="0" err="1">
                <a:solidFill>
                  <a:srgbClr val="FF0000"/>
                </a:solidFill>
              </a:rPr>
              <a:t>що</a:t>
            </a:r>
            <a:r>
              <a:rPr lang="ru-RU" altLang="uk-UA" sz="2300" b="1" dirty="0">
                <a:solidFill>
                  <a:srgbClr val="FF0000"/>
                </a:solidFill>
              </a:rPr>
              <a:t> негативно </a:t>
            </a:r>
            <a:r>
              <a:rPr lang="ru-RU" altLang="uk-UA" sz="2300" b="1" dirty="0" err="1">
                <a:solidFill>
                  <a:srgbClr val="FF0000"/>
                </a:solidFill>
              </a:rPr>
              <a:t>впливає</a:t>
            </a:r>
            <a:r>
              <a:rPr lang="ru-RU" altLang="uk-UA" sz="2300" b="1" dirty="0">
                <a:solidFill>
                  <a:srgbClr val="FF0000"/>
                </a:solidFill>
              </a:rPr>
              <a:t> на </a:t>
            </a:r>
            <a:r>
              <a:rPr lang="ru-RU" altLang="uk-UA" sz="2300" b="1" dirty="0" err="1">
                <a:solidFill>
                  <a:srgbClr val="FF0000"/>
                </a:solidFill>
              </a:rPr>
              <a:t>формування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навичок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ефективного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засвоєння</a:t>
            </a:r>
            <a:r>
              <a:rPr lang="ru-RU" altLang="uk-UA" sz="2300" b="1" dirty="0">
                <a:solidFill>
                  <a:srgbClr val="FF0000"/>
                </a:solidFill>
              </a:rPr>
              <a:t> </a:t>
            </a:r>
            <a:r>
              <a:rPr lang="ru-RU" altLang="uk-UA" sz="2300" b="1" dirty="0" err="1">
                <a:solidFill>
                  <a:srgbClr val="FF0000"/>
                </a:solidFill>
              </a:rPr>
              <a:t>інформації</a:t>
            </a:r>
            <a:r>
              <a:rPr lang="ru-RU" altLang="uk-UA" sz="2300" b="1" dirty="0">
                <a:solidFill>
                  <a:srgbClr val="FF0000"/>
                </a:solidFill>
              </a:rPr>
              <a:t> та не </a:t>
            </a:r>
            <a:r>
              <a:rPr lang="ru-RU" altLang="uk-UA" sz="2300" b="1" dirty="0" err="1">
                <a:solidFill>
                  <a:srgbClr val="FF0000"/>
                </a:solidFill>
              </a:rPr>
              <a:t>відповідає</a:t>
            </a:r>
            <a:r>
              <a:rPr lang="ru-RU" altLang="uk-UA" sz="2300" b="1" dirty="0">
                <a:solidFill>
                  <a:srgbClr val="FF0000"/>
                </a:solidFill>
              </a:rPr>
              <a:t> принципу </a:t>
            </a:r>
            <a:r>
              <a:rPr lang="ru-RU" altLang="uk-UA" sz="2300" b="1" dirty="0" err="1">
                <a:solidFill>
                  <a:srgbClr val="FF0000"/>
                </a:solidFill>
              </a:rPr>
              <a:t>наступності</a:t>
            </a:r>
            <a:r>
              <a:rPr lang="ru-RU" altLang="uk-UA" sz="2300" b="1" dirty="0">
                <a:solidFill>
                  <a:srgbClr val="FF0000"/>
                </a:solidFill>
              </a:rPr>
              <a:t>!</a:t>
            </a:r>
            <a:endParaRPr lang="ru-RU" alt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27207-8A18-48A7-A95B-35A027C76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8" name="Скругленный прямоугольник 5">
            <a:extLst>
              <a:ext uri="{FF2B5EF4-FFF2-40B4-BE49-F238E27FC236}">
                <a16:creationId xmlns:a16="http://schemas.microsoft.com/office/drawing/2014/main" id="{A4E857AA-3CBB-4409-8189-3354A0893930}"/>
              </a:ext>
            </a:extLst>
          </p:cNvPr>
          <p:cNvSpPr/>
          <p:nvPr/>
        </p:nvSpPr>
        <p:spPr>
          <a:xfrm>
            <a:off x="832718" y="174850"/>
            <a:ext cx="10523388" cy="65246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Важливо!!!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40" y="2930680"/>
            <a:ext cx="2133600" cy="1600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9" y="4228680"/>
            <a:ext cx="3406740" cy="2556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5" y="3068960"/>
            <a:ext cx="3577133" cy="26441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49" y="2914960"/>
            <a:ext cx="3131840" cy="23488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1" y="3848025"/>
            <a:ext cx="2954208" cy="29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14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 descr="C:\Users\User\Downloads\Screensho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289"/>
          <a:stretch>
            <a:fillRect/>
          </a:stretch>
        </p:blipFill>
        <p:spPr bwMode="auto">
          <a:xfrm>
            <a:off x="573148" y="0"/>
            <a:ext cx="1161567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863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b3fd9e49aff6e623e63d9b5b20bc529e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4674" r="20557" b="8015"/>
          <a:stretch>
            <a:fillRect/>
          </a:stretch>
        </p:blipFill>
        <p:spPr bwMode="auto">
          <a:xfrm>
            <a:off x="1053852" y="188640"/>
            <a:ext cx="6121850" cy="677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3" y="3321637"/>
            <a:ext cx="3945467" cy="2858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764704"/>
            <a:ext cx="4176464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61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49D0A8-C6CB-489C-978B-4FB922F41C34}"/>
              </a:ext>
            </a:extLst>
          </p:cNvPr>
          <p:cNvSpPr/>
          <p:nvPr/>
        </p:nvSpPr>
        <p:spPr>
          <a:xfrm rot="16200000">
            <a:off x="-2626332" y="3073831"/>
            <a:ext cx="6858001" cy="6659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Платон Воронько «Падав сніг на поріг»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C27023CE-BACD-444D-867C-A899F31A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3224"/>
            <a:ext cx="10066710" cy="66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73556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7">
            <a:extLst>
              <a:ext uri="{FF2B5EF4-FFF2-40B4-BE49-F238E27FC236}">
                <a16:creationId xmlns:a16="http://schemas.microsoft.com/office/drawing/2014/main" id="{D1006DEF-B559-4389-B6DD-154E700C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257175"/>
            <a:ext cx="8813800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0A235-DCB6-4325-BBE9-4DA5D4A09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05A919-B4F3-45C9-9E0B-182A75DB9353}"/>
              </a:ext>
            </a:extLst>
          </p:cNvPr>
          <p:cNvSpPr/>
          <p:nvPr/>
        </p:nvSpPr>
        <p:spPr>
          <a:xfrm rot="16200000">
            <a:off x="-2626332" y="3073831"/>
            <a:ext cx="6858001" cy="6659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Прийоми «</a:t>
            </a:r>
            <a:r>
              <a:rPr lang="uk-UA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піктогарми</a:t>
            </a:r>
            <a:r>
              <a:rPr lang="uk-U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та «синтез»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5751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>
            <a:extLst>
              <a:ext uri="{FF2B5EF4-FFF2-40B4-BE49-F238E27FC236}">
                <a16:creationId xmlns:a16="http://schemas.microsoft.com/office/drawing/2014/main" id="{04F62588-D503-4070-8863-C4097DB0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3692526"/>
            <a:ext cx="46005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E0F48E5-7CBD-4154-AB85-1D05E29C46EF}"/>
              </a:ext>
            </a:extLst>
          </p:cNvPr>
          <p:cNvSpPr/>
          <p:nvPr/>
        </p:nvSpPr>
        <p:spPr>
          <a:xfrm>
            <a:off x="1757362" y="188913"/>
            <a:ext cx="8643938" cy="280803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/>
              <a:t>Пор</a:t>
            </a:r>
            <a:r>
              <a:rPr lang="uk-UA" sz="3200" b="1" dirty="0"/>
              <a:t>і</a:t>
            </a:r>
            <a:r>
              <a:rPr lang="ru-RU" sz="3200" b="1" dirty="0" err="1"/>
              <a:t>вняйте</a:t>
            </a:r>
            <a:r>
              <a:rPr lang="ru-RU" sz="3200" b="1" dirty="0"/>
              <a:t> два </a:t>
            </a:r>
            <a:r>
              <a:rPr lang="ru-RU" sz="3200" b="1" dirty="0" err="1"/>
              <a:t>варіанта</a:t>
            </a:r>
            <a:r>
              <a:rPr lang="ru-RU" sz="3200" b="1" dirty="0"/>
              <a:t> по </a:t>
            </a:r>
            <a:r>
              <a:rPr lang="ru-RU" sz="3200" b="1" dirty="0" err="1"/>
              <a:t>критеріям</a:t>
            </a:r>
            <a:r>
              <a:rPr lang="ru-RU" sz="3200" b="1" dirty="0"/>
              <a:t>: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i="1" dirty="0"/>
              <a:t>Образно-</a:t>
            </a:r>
            <a:r>
              <a:rPr lang="ru-RU" sz="2400" i="1" dirty="0" err="1"/>
              <a:t>логічного</a:t>
            </a:r>
            <a:r>
              <a:rPr lang="ru-RU" sz="2400" i="1" dirty="0"/>
              <a:t> </a:t>
            </a:r>
            <a:r>
              <a:rPr lang="ru-RU" sz="2400" i="1" dirty="0" err="1"/>
              <a:t>сприйняття</a:t>
            </a:r>
            <a:endParaRPr lang="ru-RU" sz="2400" i="1" dirty="0"/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i="1" dirty="0"/>
              <a:t>Принципу </a:t>
            </a:r>
            <a:r>
              <a:rPr lang="ru-RU" sz="2400" i="1" dirty="0" err="1"/>
              <a:t>наступності</a:t>
            </a:r>
            <a:endParaRPr lang="ru-RU" sz="2400" i="1" dirty="0"/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i="1" dirty="0" err="1"/>
              <a:t>Сприйняття</a:t>
            </a:r>
            <a:r>
              <a:rPr lang="ru-RU" sz="2400" i="1" dirty="0"/>
              <a:t> числа </a:t>
            </a:r>
            <a:r>
              <a:rPr lang="ru-RU" sz="2400" i="1" dirty="0" err="1"/>
              <a:t>Міллера</a:t>
            </a:r>
            <a:endParaRPr lang="ru-RU" sz="2400" i="1" dirty="0"/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i="1" dirty="0" err="1"/>
              <a:t>Формуванням</a:t>
            </a:r>
            <a:r>
              <a:rPr lang="ru-RU" sz="2400" i="1" dirty="0"/>
              <a:t> </a:t>
            </a:r>
            <a:r>
              <a:rPr lang="ru-RU" sz="2400" i="1" dirty="0" err="1"/>
              <a:t>навичнів</a:t>
            </a:r>
            <a:endParaRPr lang="ru-RU" sz="2400" i="1" dirty="0"/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i="1" dirty="0" err="1"/>
              <a:t>Часозбереження</a:t>
            </a:r>
            <a:endParaRPr lang="ru-RU" sz="2400" i="1" dirty="0"/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4" name="Рисунок 4">
            <a:extLst>
              <a:ext uri="{FF2B5EF4-FFF2-40B4-BE49-F238E27FC236}">
                <a16:creationId xmlns:a16="http://schemas.microsoft.com/office/drawing/2014/main" id="{845CBE6C-FF56-40C9-B913-CAED974C1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692526"/>
            <a:ext cx="4189412" cy="30146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3E1D1-E4F2-4FEA-B8C7-27AC38DA8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5A6AF-D878-4C5F-BD2E-E62CBC1B45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94" y="-34386"/>
            <a:ext cx="11383762" cy="303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177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E1E9A-3D1E-4170-A202-4AB46548F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08" y="1477640"/>
            <a:ext cx="3379568" cy="52153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05CDC-47CB-447C-8C8B-A0F02DE7E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" y="0"/>
            <a:ext cx="430091" cy="685800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837828" y="20121"/>
            <a:ext cx="10873208" cy="816591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навчання модуля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67CB6-604E-43AD-9783-3B835C5E8BCC}"/>
              </a:ext>
            </a:extLst>
          </p:cNvPr>
          <p:cNvSpPr txBox="1"/>
          <p:nvPr/>
        </p:nvSpPr>
        <p:spPr>
          <a:xfrm>
            <a:off x="825753" y="684588"/>
            <a:ext cx="11245323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ru-RU" sz="2800" b="1" dirty="0" err="1">
                <a:solidFill>
                  <a:srgbClr val="00B050"/>
                </a:solidFill>
              </a:rPr>
              <a:t>Основні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навички</a:t>
            </a:r>
            <a:r>
              <a:rPr lang="ru-RU" sz="2800" b="1" dirty="0">
                <a:solidFill>
                  <a:srgbClr val="00B050"/>
                </a:solidFill>
              </a:rPr>
              <a:t> для </a:t>
            </a:r>
            <a:r>
              <a:rPr lang="ru-RU" sz="2800" b="1" dirty="0" err="1">
                <a:solidFill>
                  <a:srgbClr val="00B050"/>
                </a:solidFill>
              </a:rPr>
              <a:t>ефективного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засвоєння</a:t>
            </a:r>
            <a:endParaRPr lang="ru-RU" sz="2800" b="1" dirty="0">
              <a:solidFill>
                <a:srgbClr val="00B05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ru-RU" sz="2800" b="1" dirty="0">
                <a:solidFill>
                  <a:srgbClr val="0070C0"/>
                </a:solidFill>
              </a:rPr>
              <a:t>Метод «ЗВ’ЯЗУВАННЯ». </a:t>
            </a:r>
            <a:r>
              <a:rPr lang="ru-RU" sz="2800" b="1" dirty="0" err="1">
                <a:solidFill>
                  <a:srgbClr val="0070C0"/>
                </a:solidFill>
              </a:rPr>
              <a:t>Прийоми</a:t>
            </a:r>
            <a:r>
              <a:rPr lang="ru-RU" sz="2800" b="1" dirty="0">
                <a:solidFill>
                  <a:srgbClr val="0070C0"/>
                </a:solidFill>
              </a:rPr>
              <a:t> «</a:t>
            </a:r>
            <a:r>
              <a:rPr lang="ru-RU" sz="2800" b="1" dirty="0" err="1">
                <a:solidFill>
                  <a:srgbClr val="0070C0"/>
                </a:solidFill>
              </a:rPr>
              <a:t>послідовні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 err="1">
                <a:solidFill>
                  <a:srgbClr val="0070C0"/>
                </a:solidFill>
              </a:rPr>
              <a:t>асоціації</a:t>
            </a:r>
            <a:r>
              <a:rPr lang="ru-RU" sz="2800" b="1" dirty="0">
                <a:solidFill>
                  <a:srgbClr val="0070C0"/>
                </a:solidFill>
              </a:rPr>
              <a:t>» та «синтез»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70C0"/>
                </a:solidFill>
              </a:rPr>
              <a:t>3. Число «</a:t>
            </a:r>
            <a:r>
              <a:rPr lang="ru-RU" sz="2800" b="1" dirty="0" err="1">
                <a:solidFill>
                  <a:srgbClr val="0070C0"/>
                </a:solidFill>
              </a:rPr>
              <a:t>Мілера</a:t>
            </a:r>
            <a:r>
              <a:rPr lang="ru-RU" sz="2800" b="1" dirty="0">
                <a:solidFill>
                  <a:srgbClr val="0070C0"/>
                </a:solidFill>
              </a:rPr>
              <a:t>»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B050"/>
                </a:solidFill>
              </a:rPr>
              <a:t>3. </a:t>
            </a:r>
            <a:r>
              <a:rPr lang="ru-RU" sz="2800" b="1" dirty="0" err="1">
                <a:solidFill>
                  <a:srgbClr val="00B050"/>
                </a:solidFill>
              </a:rPr>
              <a:t>Поняття</a:t>
            </a:r>
            <a:r>
              <a:rPr lang="ru-RU" sz="2800" b="1" dirty="0">
                <a:solidFill>
                  <a:srgbClr val="00B050"/>
                </a:solidFill>
              </a:rPr>
              <a:t> «</a:t>
            </a:r>
            <a:r>
              <a:rPr lang="ru-RU" sz="2800" b="1" dirty="0" err="1">
                <a:solidFill>
                  <a:srgbClr val="00B050"/>
                </a:solidFill>
              </a:rPr>
              <a:t>смисловий</a:t>
            </a:r>
            <a:r>
              <a:rPr lang="ru-RU" sz="2800" b="1" dirty="0">
                <a:solidFill>
                  <a:srgbClr val="00B050"/>
                </a:solidFill>
              </a:rPr>
              <a:t> блок», </a:t>
            </a:r>
            <a:r>
              <a:rPr lang="ru-RU" sz="2800" b="1" dirty="0" err="1">
                <a:solidFill>
                  <a:srgbClr val="00B050"/>
                </a:solidFill>
              </a:rPr>
              <a:t>його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цілі</a:t>
            </a:r>
            <a:r>
              <a:rPr lang="ru-RU" sz="2800" b="1" dirty="0">
                <a:solidFill>
                  <a:srgbClr val="00B050"/>
                </a:solidFill>
              </a:rPr>
              <a:t> та </a:t>
            </a:r>
            <a:r>
              <a:rPr lang="ru-RU" sz="2800" b="1" dirty="0" err="1">
                <a:solidFill>
                  <a:srgbClr val="00B050"/>
                </a:solidFill>
              </a:rPr>
              <a:t>задачі</a:t>
            </a:r>
            <a:endParaRPr lang="ru-RU" sz="28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70C0"/>
                </a:solidFill>
              </a:rPr>
              <a:t>4. </a:t>
            </a:r>
            <a:r>
              <a:rPr lang="ru-RU" sz="2800" b="1" dirty="0" err="1">
                <a:solidFill>
                  <a:srgbClr val="0070C0"/>
                </a:solidFill>
              </a:rPr>
              <a:t>Види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мнемотренажерів</a:t>
            </a:r>
            <a:r>
              <a:rPr lang="ru-RU" sz="2800" b="1" dirty="0">
                <a:solidFill>
                  <a:srgbClr val="0070C0"/>
                </a:solidFill>
              </a:rPr>
              <a:t> та </a:t>
            </a:r>
            <a:r>
              <a:rPr lang="ru-RU" sz="2800" b="1" dirty="0" err="1">
                <a:solidFill>
                  <a:srgbClr val="0070C0"/>
                </a:solidFill>
              </a:rPr>
              <a:t>вправ</a:t>
            </a:r>
            <a:r>
              <a:rPr lang="ru-RU" sz="2800" b="1" dirty="0">
                <a:solidFill>
                  <a:srgbClr val="0070C0"/>
                </a:solidFill>
              </a:rPr>
              <a:t> для </a:t>
            </a:r>
            <a:r>
              <a:rPr lang="ru-RU" sz="2800" b="1" dirty="0" err="1">
                <a:solidFill>
                  <a:srgbClr val="0070C0"/>
                </a:solidFill>
              </a:rPr>
              <a:t>формування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 err="1">
                <a:solidFill>
                  <a:srgbClr val="0070C0"/>
                </a:solidFill>
              </a:rPr>
              <a:t>відповідних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навичок</a:t>
            </a:r>
            <a:endParaRPr lang="ru-RU" sz="28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B050"/>
                </a:solidFill>
              </a:rPr>
              <a:t>5. </a:t>
            </a:r>
            <a:r>
              <a:rPr lang="ru-RU" sz="2800" b="1" dirty="0" err="1">
                <a:solidFill>
                  <a:srgbClr val="00B050"/>
                </a:solidFill>
              </a:rPr>
              <a:t>Технічні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завдання</a:t>
            </a:r>
            <a:r>
              <a:rPr lang="ru-RU" sz="2800" b="1" dirty="0">
                <a:solidFill>
                  <a:srgbClr val="00B050"/>
                </a:solidFill>
              </a:rPr>
              <a:t> для </a:t>
            </a:r>
            <a:r>
              <a:rPr lang="ru-RU" sz="2800" b="1" dirty="0" err="1">
                <a:solidFill>
                  <a:srgbClr val="00B050"/>
                </a:solidFill>
              </a:rPr>
              <a:t>сворення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авторських</a:t>
            </a:r>
            <a:endParaRPr lang="ru-RU" sz="28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b="1" dirty="0" err="1">
                <a:solidFill>
                  <a:srgbClr val="00B050"/>
                </a:solidFill>
              </a:rPr>
              <a:t>методичних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err="1">
                <a:solidFill>
                  <a:srgbClr val="00B050"/>
                </a:solidFill>
              </a:rPr>
              <a:t>розробок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51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58040-20A5-4674-9B67-76C9C56C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40" y="548680"/>
            <a:ext cx="10512425" cy="1325563"/>
          </a:xfrm>
        </p:spPr>
        <p:txBody>
          <a:bodyPr>
            <a:normAutofit fontScale="90000"/>
          </a:bodyPr>
          <a:lstStyle/>
          <a:p>
            <a:r>
              <a:rPr kumimoji="0" lang="uk-UA" altLang="LID4096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uk-UA" altLang="LID4096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Віднімання - це арифметична дія над числами, при якій від першого числа, яке називається ЗМЕНШУВАНЕ, віднімається друге число, яке називається ВІД’ЄМНИК. І в результаті віднімання маємо РІЗНИЦЮ. </a:t>
            </a:r>
            <a:br>
              <a:rPr kumimoji="0" lang="uk-UA" altLang="LID4096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uk-UA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D9333FB-A856-40BA-B9A0-61EDC5563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89" y="2204864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73" name="Рисунок 5">
            <a:extLst>
              <a:ext uri="{FF2B5EF4-FFF2-40B4-BE49-F238E27FC236}">
                <a16:creationId xmlns:a16="http://schemas.microsoft.com/office/drawing/2014/main" id="{27CC276A-E15D-45E9-985B-4E1B79B7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2195915"/>
            <a:ext cx="10275344" cy="400004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EFD493-4DBC-42DC-9B31-4A311F70E530}"/>
              </a:ext>
            </a:extLst>
          </p:cNvPr>
          <p:cNvSpPr/>
          <p:nvPr/>
        </p:nvSpPr>
        <p:spPr>
          <a:xfrm rot="16200000">
            <a:off x="-3096022" y="3096022"/>
            <a:ext cx="6858001" cy="6659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поняття  - віднімання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93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0C16F3-DEA7-4380-B8AD-76A08C892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966476"/>
            <a:ext cx="8856984" cy="5718048"/>
          </a:xfrm>
          <a:prstGeom prst="rect">
            <a:avLst/>
          </a:prstGeom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7B8B4070-1068-45DA-B666-BC578FDA167B}"/>
              </a:ext>
            </a:extLst>
          </p:cNvPr>
          <p:cNvSpPr/>
          <p:nvPr/>
        </p:nvSpPr>
        <p:spPr>
          <a:xfrm>
            <a:off x="909836" y="173476"/>
            <a:ext cx="1108923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Словникові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 з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сумнівною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буквою «И»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89B6EC-77E7-4236-B17D-BB6D0CB77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41275"/>
            <a:ext cx="430091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7BA654-DEFA-4B39-8961-8186B9B7A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57" y="764704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77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39FF6-CF2F-49D5-82C3-561DC5E87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9" y="236946"/>
            <a:ext cx="11064971" cy="6720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8083A8-42C1-48FE-BC60-B26745629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41275"/>
            <a:ext cx="430091" cy="6858000"/>
          </a:xfrm>
          <a:prstGeom prst="rect">
            <a:avLst/>
          </a:prstGeom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B5930DED-6A2A-453E-94BC-1BE4966C814E}"/>
              </a:ext>
            </a:extLst>
          </p:cNvPr>
          <p:cNvSpPr/>
          <p:nvPr/>
        </p:nvSpPr>
        <p:spPr>
          <a:xfrm>
            <a:off x="431998" y="74459"/>
            <a:ext cx="11754920" cy="618237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 буквосполучення ДЖ</a:t>
            </a:r>
            <a:endParaRPr lang="ru-RU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999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K:\ФОТОДОКУМЕНТАЦИЯ ШЭ\к методам фото\месяца\английс месяца\укр\3 березень.jpg">
            <a:extLst>
              <a:ext uri="{FF2B5EF4-FFF2-40B4-BE49-F238E27FC236}">
                <a16:creationId xmlns:a16="http://schemas.microsoft.com/office/drawing/2014/main" id="{1C4C3CE4-CB8F-4977-9146-DCC3A896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1047407"/>
            <a:ext cx="248761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K:\ФОТОДОКУМЕНТАЦИЯ ШЭ\к методам фото\месяца\английс месяца\рос\3  мартышки.jpg">
            <a:extLst>
              <a:ext uri="{FF2B5EF4-FFF2-40B4-BE49-F238E27FC236}">
                <a16:creationId xmlns:a16="http://schemas.microsoft.com/office/drawing/2014/main" id="{292ADEE0-127C-4745-801D-107DAC3C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4" y="1484785"/>
            <a:ext cx="4554578" cy="223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K:\ФОТОДОКУМЕНТАЦИЯ ШЭ\к методам фото\месяца\английс месяца\анг\March3.jpg">
            <a:extLst>
              <a:ext uri="{FF2B5EF4-FFF2-40B4-BE49-F238E27FC236}">
                <a16:creationId xmlns:a16="http://schemas.microsoft.com/office/drawing/2014/main" id="{D816482E-F8E9-4AF9-8AF7-13869DB70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1209246"/>
            <a:ext cx="2875756" cy="205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низ 13">
            <a:extLst>
              <a:ext uri="{FF2B5EF4-FFF2-40B4-BE49-F238E27FC236}">
                <a16:creationId xmlns:a16="http://schemas.microsoft.com/office/drawing/2014/main" id="{76D0BA75-55FB-4108-BF45-982DB1F15D7B}"/>
              </a:ext>
            </a:extLst>
          </p:cNvPr>
          <p:cNvSpPr/>
          <p:nvPr/>
        </p:nvSpPr>
        <p:spPr>
          <a:xfrm>
            <a:off x="2603998" y="3898711"/>
            <a:ext cx="571500" cy="1500188"/>
          </a:xfrm>
          <a:prstGeom prst="downArrow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16966-45D4-4EE1-AA61-205298290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019" y="5361065"/>
            <a:ext cx="1673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i="1" dirty="0">
                <a:solidFill>
                  <a:srgbClr val="006666"/>
                </a:solidFill>
              </a:rPr>
              <a:t>Март</a:t>
            </a:r>
            <a:endParaRPr lang="ru-RU" altLang="ru-RU" sz="4000" b="1" i="1" dirty="0">
              <a:solidFill>
                <a:srgbClr val="006666"/>
              </a:solidFill>
            </a:endParaRPr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id="{11F327F5-986F-45D2-9B81-8F1C764712A1}"/>
              </a:ext>
            </a:extLst>
          </p:cNvPr>
          <p:cNvSpPr/>
          <p:nvPr/>
        </p:nvSpPr>
        <p:spPr>
          <a:xfrm>
            <a:off x="6132698" y="4000501"/>
            <a:ext cx="571500" cy="1571625"/>
          </a:xfrm>
          <a:prstGeom prst="downArrow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A1A41D-ED82-4DFE-8EEF-2BDE27ADB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86" y="5319102"/>
            <a:ext cx="2586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i="1" dirty="0">
                <a:solidFill>
                  <a:srgbClr val="006666"/>
                </a:solidFill>
              </a:rPr>
              <a:t>Березень</a:t>
            </a:r>
            <a:endParaRPr lang="ru-RU" altLang="ru-RU" sz="4000" b="1" i="1" dirty="0">
              <a:solidFill>
                <a:srgbClr val="006666"/>
              </a:solidFill>
            </a:endParaRPr>
          </a:p>
        </p:txBody>
      </p:sp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00CEC52C-916E-4359-B641-A4FF1DB93823}"/>
              </a:ext>
            </a:extLst>
          </p:cNvPr>
          <p:cNvSpPr/>
          <p:nvPr/>
        </p:nvSpPr>
        <p:spPr>
          <a:xfrm>
            <a:off x="9907587" y="3590454"/>
            <a:ext cx="571500" cy="1643063"/>
          </a:xfrm>
          <a:prstGeom prst="downArrow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4A22A7-93DD-4E26-A9B0-D69FB5C54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11" y="5326096"/>
            <a:ext cx="1671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 i="1" dirty="0">
                <a:solidFill>
                  <a:srgbClr val="006666"/>
                </a:solidFill>
              </a:rPr>
              <a:t>March </a:t>
            </a:r>
            <a:endParaRPr lang="ru-RU" altLang="ru-RU" sz="3600" b="1" i="1" dirty="0">
              <a:solidFill>
                <a:srgbClr val="006666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869EBF-520B-4A67-AA2E-472FD7E360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21" name="Скругленный прямоугольник 9">
            <a:extLst>
              <a:ext uri="{FF2B5EF4-FFF2-40B4-BE49-F238E27FC236}">
                <a16:creationId xmlns:a16="http://schemas.microsoft.com/office/drawing/2014/main" id="{5AE1E96F-2940-41F6-BFBC-00BB1AE0AC19}"/>
              </a:ext>
            </a:extLst>
          </p:cNvPr>
          <p:cNvSpPr/>
          <p:nvPr/>
        </p:nvSpPr>
        <p:spPr>
          <a:xfrm>
            <a:off x="1053852" y="147135"/>
            <a:ext cx="10729192" cy="7458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Трилингвизм</a:t>
            </a:r>
            <a:r>
              <a:rPr lang="uk-UA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трилінгвізм</a:t>
            </a:r>
            <a:r>
              <a:rPr lang="uk-UA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</a:t>
            </a:r>
            <a:r>
              <a:rPr lang="en-US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rilingvizm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3" name="Picture 3" descr="H:\модуль мнемозина\к методам фото\месяца\ukflagb.JPG">
            <a:extLst>
              <a:ext uri="{FF2B5EF4-FFF2-40B4-BE49-F238E27FC236}">
                <a16:creationId xmlns:a16="http://schemas.microsoft.com/office/drawing/2014/main" id="{9D021B99-7C15-4B5A-BA91-4086F252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95" y="4000501"/>
            <a:ext cx="1435100" cy="7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:\модуль мнемозина\к методам фото\месяца\flag.JPG">
            <a:extLst>
              <a:ext uri="{FF2B5EF4-FFF2-40B4-BE49-F238E27FC236}">
                <a16:creationId xmlns:a16="http://schemas.microsoft.com/office/drawing/2014/main" id="{5924D8F9-2B2E-41A0-874C-46284FAB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92" y="4166573"/>
            <a:ext cx="1223963" cy="82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H:\модуль мнемозина\к методам фото\месяца\ukrainskiy-flag.JPG">
            <a:extLst>
              <a:ext uri="{FF2B5EF4-FFF2-40B4-BE49-F238E27FC236}">
                <a16:creationId xmlns:a16="http://schemas.microsoft.com/office/drawing/2014/main" id="{D22311BC-4E51-4862-985B-E7E7DA2A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/>
          <a:stretch>
            <a:fillRect/>
          </a:stretch>
        </p:blipFill>
        <p:spPr bwMode="auto">
          <a:xfrm>
            <a:off x="1043821" y="4309731"/>
            <a:ext cx="1271587" cy="74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March">
            <a:hlinkClick r:id="" action="ppaction://media"/>
            <a:extLst>
              <a:ext uri="{FF2B5EF4-FFF2-40B4-BE49-F238E27FC236}">
                <a16:creationId xmlns:a16="http://schemas.microsoft.com/office/drawing/2014/main" id="{32A653A5-F6D4-49A0-8097-449234106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58229" y="6101265"/>
            <a:ext cx="609600" cy="609600"/>
          </a:xfrm>
          <a:prstGeom prst="rect">
            <a:avLst/>
          </a:prstGeom>
        </p:spPr>
      </p:pic>
      <p:pic>
        <p:nvPicPr>
          <p:cNvPr id="5" name="03">
            <a:hlinkClick r:id="" action="ppaction://media"/>
            <a:extLst>
              <a:ext uri="{FF2B5EF4-FFF2-40B4-BE49-F238E27FC236}">
                <a16:creationId xmlns:a16="http://schemas.microsoft.com/office/drawing/2014/main" id="{167D744E-2EFF-4BA6-B330-D5CDB9682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9987" y="6052232"/>
            <a:ext cx="609600" cy="609600"/>
          </a:xfrm>
          <a:prstGeom prst="rect">
            <a:avLst/>
          </a:prstGeom>
        </p:spPr>
      </p:pic>
      <p:pic>
        <p:nvPicPr>
          <p:cNvPr id="6" name="3 март">
            <a:hlinkClick r:id="" action="ppaction://media"/>
            <a:extLst>
              <a:ext uri="{FF2B5EF4-FFF2-40B4-BE49-F238E27FC236}">
                <a16:creationId xmlns:a16="http://schemas.microsoft.com/office/drawing/2014/main" id="{A3E17880-5A5D-433B-B412-5E84DF32F0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52007" y="6063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35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K:\ФОТОДОКУМЕНТАЦИЯ ШЭ\к методам фото\месяца\английс месяца\3.jpg">
            <a:extLst>
              <a:ext uri="{FF2B5EF4-FFF2-40B4-BE49-F238E27FC236}">
                <a16:creationId xmlns:a16="http://schemas.microsoft.com/office/drawing/2014/main" id="{68A5D3D9-DCF6-4E0C-B536-8B2DA904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442"/>
            <a:ext cx="55816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551CD-7892-42E6-B3C6-A4D11082AE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7B93F4E1-DAD8-4C41-9546-AC00E8AE46A7}"/>
              </a:ext>
            </a:extLst>
          </p:cNvPr>
          <p:cNvSpPr/>
          <p:nvPr/>
        </p:nvSpPr>
        <p:spPr>
          <a:xfrm>
            <a:off x="1053852" y="147135"/>
            <a:ext cx="10729192" cy="7458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Трилингвизм</a:t>
            </a:r>
            <a:r>
              <a:rPr lang="uk-UA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трилінгвізм</a:t>
            </a:r>
            <a:r>
              <a:rPr lang="uk-UA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</a:t>
            </a:r>
            <a:r>
              <a:rPr lang="en-US" alt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rilingvizm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3" descr="H:\модуль мнемозина\к методам фото\месяца\ukflagb.JPG">
            <a:extLst>
              <a:ext uri="{FF2B5EF4-FFF2-40B4-BE49-F238E27FC236}">
                <a16:creationId xmlns:a16="http://schemas.microsoft.com/office/drawing/2014/main" id="{A0E18D8D-A776-4AFA-A3BA-BDE244D5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272" y="1019322"/>
            <a:ext cx="1435100" cy="7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:\модуль мнемозина\к методам фото\месяца\flag.JPG">
            <a:extLst>
              <a:ext uri="{FF2B5EF4-FFF2-40B4-BE49-F238E27FC236}">
                <a16:creationId xmlns:a16="http://schemas.microsoft.com/office/drawing/2014/main" id="{30FE61C1-E370-41F3-AD0C-F7A097FF1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61" y="962130"/>
            <a:ext cx="1223963" cy="82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:\модуль мнемозина\к методам фото\месяца\ukrainskiy-flag.JPG">
            <a:extLst>
              <a:ext uri="{FF2B5EF4-FFF2-40B4-BE49-F238E27FC236}">
                <a16:creationId xmlns:a16="http://schemas.microsoft.com/office/drawing/2014/main" id="{630C49F7-1F09-49AA-95EE-421548F1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/>
          <a:stretch>
            <a:fillRect/>
          </a:stretch>
        </p:blipFill>
        <p:spPr bwMode="auto">
          <a:xfrm>
            <a:off x="6515905" y="1000519"/>
            <a:ext cx="1271587" cy="74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 апрель">
            <a:hlinkClick r:id="" action="ppaction://media"/>
            <a:extLst>
              <a:ext uri="{FF2B5EF4-FFF2-40B4-BE49-F238E27FC236}">
                <a16:creationId xmlns:a16="http://schemas.microsoft.com/office/drawing/2014/main" id="{5FBB5AA5-D9EC-4FD3-94FF-55BB0012D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80245" y="1947484"/>
            <a:ext cx="500048" cy="500048"/>
          </a:xfrm>
          <a:prstGeom prst="rect">
            <a:avLst/>
          </a:prstGeom>
        </p:spPr>
      </p:pic>
      <p:pic>
        <p:nvPicPr>
          <p:cNvPr id="3" name="04">
            <a:hlinkClick r:id="" action="ppaction://media"/>
            <a:extLst>
              <a:ext uri="{FF2B5EF4-FFF2-40B4-BE49-F238E27FC236}">
                <a16:creationId xmlns:a16="http://schemas.microsoft.com/office/drawing/2014/main" id="{59FE9845-91AA-4D5B-8C06-5B65D0100E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94324" y="1918080"/>
            <a:ext cx="518851" cy="518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B718E-4381-4E3D-BFBD-3E81CF6D6E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r="4746" b="15883"/>
          <a:stretch/>
        </p:blipFill>
        <p:spPr>
          <a:xfrm>
            <a:off x="5076789" y="2288614"/>
            <a:ext cx="6984776" cy="4352852"/>
          </a:xfrm>
          <a:prstGeom prst="rect">
            <a:avLst/>
          </a:prstGeom>
        </p:spPr>
      </p:pic>
      <p:pic>
        <p:nvPicPr>
          <p:cNvPr id="12" name="4 April">
            <a:hlinkClick r:id="" action="ppaction://media"/>
            <a:extLst>
              <a:ext uri="{FF2B5EF4-FFF2-40B4-BE49-F238E27FC236}">
                <a16:creationId xmlns:a16="http://schemas.microsoft.com/office/drawing/2014/main" id="{523E06FE-8922-4B65-A73B-33845B9E9E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97116" y="1853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2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:\химия худож\01_глагол_гене\Копия надеюсь_окончательный_вариант.jpg">
            <a:extLst>
              <a:ext uri="{FF2B5EF4-FFF2-40B4-BE49-F238E27FC236}">
                <a16:creationId xmlns:a16="http://schemas.microsoft.com/office/drawing/2014/main" id="{A40A24BE-3C22-4060-8259-C94E8EA1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202332"/>
            <a:ext cx="10298572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0BC05B-4361-40C0-A586-B07E5507F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5" name="Скругленный прямоугольник 14">
            <a:extLst>
              <a:ext uri="{FF2B5EF4-FFF2-40B4-BE49-F238E27FC236}">
                <a16:creationId xmlns:a16="http://schemas.microsoft.com/office/drawing/2014/main" id="{2227037E-10EF-44E0-8CF9-F4B73D148864}"/>
              </a:ext>
            </a:extLst>
          </p:cNvPr>
          <p:cNvSpPr/>
          <p:nvPr/>
        </p:nvSpPr>
        <p:spPr>
          <a:xfrm rot="16200000">
            <a:off x="-2443982" y="3165178"/>
            <a:ext cx="6722800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 неправильних дієслів</a:t>
            </a:r>
            <a:endParaRPr lang="ru-RU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>
            <a:extLst>
              <a:ext uri="{FF2B5EF4-FFF2-40B4-BE49-F238E27FC236}">
                <a16:creationId xmlns:a16="http://schemas.microsoft.com/office/drawing/2014/main" id="{74C72F6F-09E8-4F43-9682-B8E0DA250B02}"/>
              </a:ext>
            </a:extLst>
          </p:cNvPr>
          <p:cNvSpPr/>
          <p:nvPr/>
        </p:nvSpPr>
        <p:spPr>
          <a:xfrm rot="16200000">
            <a:off x="-2443982" y="3165178"/>
            <a:ext cx="6722800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«</a:t>
            </a:r>
            <a:r>
              <a:rPr lang="uk-UA" sz="3600" b="1" dirty="0"/>
              <a:t>Фольклор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4EDC0A-8359-4B91-B515-98D3F354C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48" y="99393"/>
            <a:ext cx="10841151" cy="667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75C652-3747-43D1-B238-A8FCD9066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" y="99392"/>
            <a:ext cx="4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7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 descr="F:\склад числа\вс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2"/>
          <a:stretch>
            <a:fillRect/>
          </a:stretch>
        </p:blipFill>
        <p:spPr bwMode="auto">
          <a:xfrm>
            <a:off x="2083251" y="1052736"/>
            <a:ext cx="8463650" cy="592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D1C72-283C-4433-BE36-139FEB335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 rot="16200000">
            <a:off x="-2590705" y="3068960"/>
            <a:ext cx="6813618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800" b="1" dirty="0" err="1">
                <a:solidFill>
                  <a:schemeClr val="bg1"/>
                </a:solidFill>
              </a:rPr>
              <a:t>Цифрообрази</a:t>
            </a:r>
            <a:r>
              <a:rPr lang="ru-RU" altLang="ru-RU" sz="2800" b="1" dirty="0">
                <a:solidFill>
                  <a:schemeClr val="bg1"/>
                </a:solidFill>
              </a:rPr>
              <a:t> складу числа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6">
            <a:extLst>
              <a:ext uri="{FF2B5EF4-FFF2-40B4-BE49-F238E27FC236}">
                <a16:creationId xmlns:a16="http://schemas.microsoft.com/office/drawing/2014/main" id="{93CFE851-020C-43CF-A872-3A027248C19D}"/>
              </a:ext>
            </a:extLst>
          </p:cNvPr>
          <p:cNvSpPr/>
          <p:nvPr/>
        </p:nvSpPr>
        <p:spPr>
          <a:xfrm>
            <a:off x="1557908" y="22191"/>
            <a:ext cx="9937103" cy="8145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3200" b="1" dirty="0" err="1">
                <a:solidFill>
                  <a:schemeClr val="bg1"/>
                </a:solidFill>
              </a:rPr>
              <a:t>Вивчення</a:t>
            </a:r>
            <a:r>
              <a:rPr lang="ru-RU" altLang="ru-RU" sz="3200" b="1" dirty="0">
                <a:solidFill>
                  <a:schemeClr val="bg1"/>
                </a:solidFill>
              </a:rPr>
              <a:t> складу числа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22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D1C72-283C-4433-BE36-139FEB33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pic>
        <p:nvPicPr>
          <p:cNvPr id="6" name="Picture 2" descr="F:\склад числа\роинято склад числа\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5721" r="16097" b="10803"/>
          <a:stretch/>
        </p:blipFill>
        <p:spPr bwMode="auto">
          <a:xfrm>
            <a:off x="1142005" y="-32328"/>
            <a:ext cx="11007718" cy="689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 rot="16200000">
            <a:off x="-2712640" y="3176249"/>
            <a:ext cx="6866374" cy="4527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800" b="1" dirty="0" err="1">
                <a:solidFill>
                  <a:schemeClr val="bg1"/>
                </a:solidFill>
              </a:rPr>
              <a:t>Історії</a:t>
            </a:r>
            <a:r>
              <a:rPr lang="ru-RU" altLang="ru-RU" sz="2800" b="1" dirty="0">
                <a:solidFill>
                  <a:schemeClr val="bg1"/>
                </a:solidFill>
              </a:rPr>
              <a:t> складу числа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84874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1BFBB5-B7B6-4465-A0F4-F74FAB1D2A71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822BD-CB5E-4854-9BE6-ACAC4F5A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2D160-DE47-41BC-91A3-787CF0141691}"/>
              </a:ext>
            </a:extLst>
          </p:cNvPr>
          <p:cNvSpPr txBox="1"/>
          <p:nvPr/>
        </p:nvSpPr>
        <p:spPr>
          <a:xfrm>
            <a:off x="456064" y="366394"/>
            <a:ext cx="11615011" cy="6522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1. Меркурій.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По-перше найменша планета, що постійно зменшується. По-друге у Меркурія є </a:t>
            </a:r>
            <a:r>
              <a:rPr lang="uk-UA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 місця</a:t>
            </a:r>
            <a:r>
              <a:rPr lang="ru-RU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 до </a:t>
            </a:r>
            <a:r>
              <a:rPr lang="ru-RU" sz="1400" dirty="0" err="1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яких</a:t>
            </a:r>
            <a:r>
              <a:rPr lang="ru-RU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сонячні промені</a:t>
            </a:r>
            <a:r>
              <a:rPr lang="ru-RU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 не доходят </a:t>
            </a:r>
            <a:r>
              <a:rPr lang="uk-UA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взагалі ніколи, тобто там вічна ніч.  По-третє  Меркурій обертається навколо Сонця швидше, ніж будь-яка інша планета. По-четверте у Меркурія найбільше кратерів у Сонячній системі. Нинішня назва Меркурія походить від римської міфології на честь бога торгівлі та спілкування. 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b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.  </a:t>
            </a: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Венера.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По-перше сама яскрава планета. По-друге у Венери сама гаряча 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температура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біля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її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поверхні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перевищує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460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градусів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). По-третє тільки Венера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і Уран обертаються в протилежну сторону ніж інші планети. По-</a:t>
            </a:r>
            <a:r>
              <a:rPr lang="uk-UA" sz="1400" dirty="0" err="1">
                <a:effectLst/>
                <a:latin typeface="+mn-lt"/>
                <a:ea typeface="Times New Roman" panose="02020603050405020304" pitchFamily="18" charset="0"/>
              </a:rPr>
              <a:t>черверте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252525"/>
                </a:solidFill>
                <a:effectLst/>
                <a:latin typeface="+mn-lt"/>
                <a:ea typeface="Times New Roman" panose="02020603050405020304" pitchFamily="18" charset="0"/>
              </a:rPr>
              <a:t>Венера була першою планетою, рух по небу якої був вивчений людьми ще в другому тисячолітті до нашої ери.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Венера названа на честь римської богині кохання та краси. </a:t>
            </a: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3. Земля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. По-перше сама щільна планета, по-друге 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тільки Земля і Венера володіють щільною атмосферою. По-третє  Земля єдина «жива» у всій Сонячній системі (є життя, повітря, вода, бактерії, росини,  живі організми). По-четверте  день на планеті Земля 4 хвилини коротший, ніж ми думаємо (насправді доба триває 23 години, 56 хвилин і 4 секунди, це стільки часу потрібно, щоб Земля повністю оберталася навколо своєї осі).  По-п’яте Земля насправді не круглої форми; насправді це геоїд (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витянута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форма).  По-шосте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вода покриває 70% поверхні Землі.  По-сьоме р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адіація що випромінюється Сонцем смертельно небезпечна, і нас від неї захищає тільки атмосфера і магнітне поле Землі. По-восьме тільки планета Земля названа не в честь богів а по тому що є ґрунт (земля). </a:t>
            </a: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4. Марс.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По-перше</a:t>
            </a: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крім Земл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і найбільш вивчена планета. По-друге на Червоній планеті знаходяться найбільші вулкани Сонячної системи, серед яких найбільший діючий вулкан Сонячної системи, який названий Олімп. По-третє Марс єдина червона планета (Поверхня Марса червоного кольору тому, що в ґрунті дуже багато заліза, яке має іржаве 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забарвленя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). По-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четрверте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на жодній планеті Сонячної системи не буває настільки масштабних пилових бурь: вони часто охоплюють всю площу планети, і тривають місяцями. По-п’яте серед всіх інших планет Сонячної системи саме Марс більше всього схожий на Землю. Наприклад доба  на Марсі максимально наближена до земної – це 24 години, 39 хв. і 35 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сек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По-шосте дані космічних апаратів свідчать про те, що в далекому минулому Марс мав повноцінну гідросферу.  Планета Марс названа на честь Марса — давньоримського бога війни.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6A9B48-86C2-4656-B1B0-584030744BCE}"/>
              </a:ext>
            </a:extLst>
          </p:cNvPr>
          <p:cNvSpPr/>
          <p:nvPr/>
        </p:nvSpPr>
        <p:spPr>
          <a:xfrm>
            <a:off x="698705" y="36090"/>
            <a:ext cx="11129728" cy="6849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Текст для старших </a:t>
            </a:r>
            <a:r>
              <a:rPr lang="ru-RU" alt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школярів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alt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Секрети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планет»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6321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t363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991" y="2239500"/>
            <a:ext cx="4442564" cy="431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mnemosi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3436" y="2239500"/>
            <a:ext cx="2151350" cy="446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16990" y="101468"/>
            <a:ext cx="11382077" cy="1959379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Мнемотехніка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neme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пам'ять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techne -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</a:t>
            </a:r>
            <a:r>
              <a:rPr lang="uk-UA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поліпшення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нової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шляхом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свідомого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асоціативних</a:t>
            </a:r>
            <a: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зв'язків</a:t>
            </a:r>
            <a: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спеціальних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прийомів</a:t>
            </a:r>
            <a:r>
              <a:rPr lang="ru-RU" sz="2800" b="1" i="1" dirty="0">
                <a:solidFill>
                  <a:srgbClr val="006666"/>
                </a:solidFill>
                <a:latin typeface="+mn-lt"/>
                <a:cs typeface="Times New Roman" pitchFamily="18" charset="0"/>
              </a:rPr>
              <a:t>.</a:t>
            </a:r>
            <a:endParaRPr lang="ru-RU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A6DB0C-A679-4F28-B62A-92F8032BD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69C632-8545-42A6-A2B0-B2FB753A37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/>
          <a:stretch/>
        </p:blipFill>
        <p:spPr>
          <a:xfrm>
            <a:off x="8398668" y="2218416"/>
            <a:ext cx="3467315" cy="44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4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1BFBB5-B7B6-4465-A0F4-F74FAB1D2A71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822BD-CB5E-4854-9BE6-ACAC4F5A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2D160-DE47-41BC-91A3-787CF0141691}"/>
              </a:ext>
            </a:extLst>
          </p:cNvPr>
          <p:cNvSpPr txBox="1"/>
          <p:nvPr/>
        </p:nvSpPr>
        <p:spPr>
          <a:xfrm>
            <a:off x="456064" y="48560"/>
            <a:ext cx="11615011" cy="683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5. Юпітер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, по-перше сама тяжка і найбільша планета, вона в 2,5 </a:t>
            </a:r>
            <a:r>
              <a:rPr lang="uk-UA" sz="1400" dirty="0" err="1">
                <a:effectLst/>
                <a:latin typeface="+mn-lt"/>
                <a:ea typeface="Times New Roman" panose="02020603050405020304" pitchFamily="18" charset="0"/>
              </a:rPr>
              <a:t>раза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більше за всі планети разом взяті. По-друге у Юпітера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сама сильна сила тяжіння (у 2,4 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раза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перевищує земну) По-третє,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саме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Юпітер захищає нашу Землю від астероїдів і метеоритів — його потужна гравітація притягує їх, і вони згоряють в його атмосфері, не добираючись до нашої планети. По-четверте Юпітер є самою планетою, що найшвидше  обертається навколо своєї осі в Сонячній системі. По-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пяте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найбільшим супутником у Сонячній системі є 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Ганімед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один із супутників Юпітера що перевищує за розміром саму планету. По-шосте на Юпітері найкоротший день в Сонячній системі. Він обертається навколо своєї осі всього за 9 годин 55 хвилин.</a:t>
            </a:r>
            <a:r>
              <a:rPr lang="ru-RU" sz="1400" dirty="0">
                <a:solidFill>
                  <a:srgbClr val="535353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Юпітер це цар богів у давньоримській релігії та міфології,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бог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неба та грому.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uk-UA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6. Сатурн.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По-перше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Сатурн має більше супутників, ніж інші планети Сонячної системи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їх 82. По-друге, у Сатурна найбільше 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кілець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 7 великих і до тисячі дрібних. По-третє Сатурн – найвіддаленіша планета, яку можна побачити неозброєним оком.</a:t>
            </a: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По-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пяте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Сатурн єдина плоска планета в сонячній системі. По-шосте супутник Сатурна Титан - єдиний серед супутників Сонячної системи, що має щільну атмосферу. Сатурн отримав своє ім'я на честь давньоримського бога Сатурну. Він вважався покровителем землеробства.</a:t>
            </a: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uk-UA" sz="1400" b="1" dirty="0">
                <a:effectLst/>
                <a:latin typeface="+mn-lt"/>
                <a:ea typeface="Times New Roman" panose="02020603050405020304" pitchFamily="18" charset="0"/>
              </a:rPr>
              <a:t>7. Уран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. По-перше Уран сама легка планета в сонячній системі. По-друге тільки Уран разом з Венерою обертається  в протилежну сторону ніж інші планети. По-третє, Уран обертається навколо Сонця боком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(з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-за кута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нахилу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осі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понад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90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градусів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По-четверте 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Уран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є  н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айхолоднішою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планетою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Сонячної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системи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(т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емпература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в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його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атмосфері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становить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близько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-224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градуси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uk-UA" sz="1400" dirty="0">
                <a:effectLst/>
                <a:latin typeface="+mn-lt"/>
                <a:ea typeface="Times New Roman" panose="02020603050405020304" pitchFamily="18" charset="0"/>
              </a:rPr>
              <a:t>По-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пяте Уран став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першою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планетою,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відкритою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після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винаходу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телескопа</a:t>
            </a:r>
            <a:r>
              <a:rPr lang="ru-RU" sz="1400" dirty="0">
                <a:solidFill>
                  <a:srgbClr val="2D2D2D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 -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шосте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т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ільки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на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Урані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та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Нептуні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йдуть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дощі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з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діамантів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По-сьоме 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Уран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в </a:t>
            </a:r>
            <a:r>
              <a:rPr lang="uk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гецькій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міфології бог неба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—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це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єдина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планета, яку назвали на честь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давньогрецького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а не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давньоримського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бога.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Якщо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вірити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міфам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то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решта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великих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небесних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тіл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є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його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дітьми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онуками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чи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правнуками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і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тільки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Земля доводиться </a:t>
            </a:r>
            <a:r>
              <a:rPr lang="ru-UA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йому</a:t>
            </a:r>
            <a:r>
              <a:rPr lang="ru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сестрою.</a:t>
            </a:r>
            <a:r>
              <a:rPr lang="ru-UA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spcAft>
                <a:spcPts val="300"/>
              </a:spcAft>
              <a:tabLst>
                <a:tab pos="-90170" algn="l"/>
              </a:tabLst>
            </a:pPr>
            <a:r>
              <a:rPr lang="uk-UA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8. Нептун.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По-перше Нептун сама найбільш віддалена від сонця планета.</a:t>
            </a:r>
            <a:r>
              <a:rPr lang="uk-UA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По-друге Нептун сама повільна планета. По-третє  у  Нептуна тільки один супутник це Тритон, єдиний з супутників усіх планет який рухається у зворотному напрямку. По-четверте Нептун </a:t>
            </a:r>
            <a:r>
              <a:rPr lang="uk-UA" sz="1400" dirty="0">
                <a:solidFill>
                  <a:srgbClr val="202124"/>
                </a:solidFill>
                <a:effectLst/>
                <a:latin typeface="+mn-lt"/>
                <a:ea typeface="Times New Roman" panose="02020603050405020304" pitchFamily="18" charset="0"/>
              </a:rPr>
              <a:t>має найсильніші вітри в Сонячній системі (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швидкість понад 2000 км/ч). По-п’яте Тільки на Нептуні та Урані йдуть дощі з діамантів. По -шосте  Нептун це єдина планета, яку вдалося виявити математичним методом. По-сьоме Нептун — одне з найменш досліджених небесних тіл в Сонячній системі</a:t>
            </a:r>
            <a:r>
              <a:rPr lang="ru-RU" sz="1400" dirty="0">
                <a:solidFill>
                  <a:srgbClr val="70707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Нептун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отримав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свою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назву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на честь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грізного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римського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морського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бога</a:t>
            </a:r>
            <a:r>
              <a:rPr lang="uk-UA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Нептуна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за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свого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синього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кольору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ru-UA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50781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1BFBB5-B7B6-4465-A0F4-F74FAB1D2A71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4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822BD-CB5E-4854-9BE6-ACAC4F5A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6A9B48-86C2-4656-B1B0-584030744BCE}"/>
              </a:ext>
            </a:extLst>
          </p:cNvPr>
          <p:cNvSpPr/>
          <p:nvPr/>
        </p:nvSpPr>
        <p:spPr>
          <a:xfrm rot="16200000">
            <a:off x="-2590657" y="3104101"/>
            <a:ext cx="6778431" cy="6849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ОПК   «</a:t>
            </a:r>
            <a:r>
              <a:rPr lang="ru-RU" alt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Секрети</a:t>
            </a:r>
            <a:r>
              <a:rPr lang="ru-RU" alt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планет»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1B00C0-22CD-45FF-8AD5-F1DD52761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57379"/>
            <a:ext cx="10617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178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508C6C-4E1C-4060-93D7-BD686EBCC207}"/>
              </a:ext>
            </a:extLst>
          </p:cNvPr>
          <p:cNvSpPr/>
          <p:nvPr/>
        </p:nvSpPr>
        <p:spPr>
          <a:xfrm>
            <a:off x="547840" y="136525"/>
            <a:ext cx="11615012" cy="1355752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Тренування. </a:t>
            </a:r>
            <a:r>
              <a:rPr lang="uk-UA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цього пропонується набір </a:t>
            </a:r>
            <a:r>
              <a:rPr lang="uk-UA" sz="3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забражень</a:t>
            </a:r>
            <a:r>
              <a:rPr lang="uk-UA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(понад 1200) на 12 клітинок  та 24 клітинки формату А4</a:t>
            </a:r>
            <a:endParaRPr lang="ru-RU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58297-2A4A-4F37-B3D7-E468C0F09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4" y="1492275"/>
            <a:ext cx="3696812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086BCA-5C68-48DB-A9A3-43CD584FB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52" y="1517586"/>
            <a:ext cx="3696811" cy="522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D5ED22-4782-4264-B703-9266345A0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93" y="1528029"/>
            <a:ext cx="3689428" cy="52187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508C6C-4E1C-4060-93D7-BD686EBCC207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394B8-0317-4125-8652-5CD44E43D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68" y="1340768"/>
            <a:ext cx="3596449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0E8CE2-14DD-40EF-9FE9-CB2416FE1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0" y="1340768"/>
            <a:ext cx="3594999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ACCA4C-065D-4D7F-A33F-AAB550CE0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5" y="1340768"/>
            <a:ext cx="3594999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100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508C6C-4E1C-4060-93D7-BD686EBCC207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94C0D-7A3C-4EC8-80A0-55505B022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956862"/>
            <a:ext cx="10647334" cy="59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9071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508C6C-4E1C-4060-93D7-BD686EBCC207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0E2E2D-2AA6-4786-B538-A900EBEAB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98" y="908720"/>
            <a:ext cx="925342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04762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Е\Animation\HOMEANIM\AG00185_.GIF">
            <a:extLst>
              <a:ext uri="{FF2B5EF4-FFF2-40B4-BE49-F238E27FC236}">
                <a16:creationId xmlns:a16="http://schemas.microsoft.com/office/drawing/2014/main" id="{5B0A634C-3D74-44D3-AF64-CEB0E9F91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85814"/>
            <a:ext cx="335756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ВСЕ\Animation\HOMEANIM\AG00052_.GIF">
            <a:extLst>
              <a:ext uri="{FF2B5EF4-FFF2-40B4-BE49-F238E27FC236}">
                <a16:creationId xmlns:a16="http://schemas.microsoft.com/office/drawing/2014/main" id="{BC7D91C0-16AA-499F-9ABD-F9F28205F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1071564"/>
            <a:ext cx="19446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ВСЕ\Animation\HOMEANIM\AG00433_.GIF">
            <a:extLst>
              <a:ext uri="{FF2B5EF4-FFF2-40B4-BE49-F238E27FC236}">
                <a16:creationId xmlns:a16="http://schemas.microsoft.com/office/drawing/2014/main" id="{29FA2AB1-CD1A-4D8D-AFDD-1EAA0C8F18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2" y="1143001"/>
            <a:ext cx="1219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:\ВСЕ\Animation\HOMEANIM\OTPAD.GIF">
            <a:extLst>
              <a:ext uri="{FF2B5EF4-FFF2-40B4-BE49-F238E27FC236}">
                <a16:creationId xmlns:a16="http://schemas.microsoft.com/office/drawing/2014/main" id="{237C8610-550C-488B-A635-63521A4A03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56" y="3209175"/>
            <a:ext cx="31369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ВСЕ\Animation\HOMEANIM\AG00215_.GIF">
            <a:extLst>
              <a:ext uri="{FF2B5EF4-FFF2-40B4-BE49-F238E27FC236}">
                <a16:creationId xmlns:a16="http://schemas.microsoft.com/office/drawing/2014/main" id="{240D1719-15BE-40DE-AF25-179E66A73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06" y="3259182"/>
            <a:ext cx="923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D:\ВСЕ\Animation\HOMEANIM\AG00370_.GIF">
            <a:extLst>
              <a:ext uri="{FF2B5EF4-FFF2-40B4-BE49-F238E27FC236}">
                <a16:creationId xmlns:a16="http://schemas.microsoft.com/office/drawing/2014/main" id="{884EA555-2E89-40AC-AEF1-E55190F9B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3128045"/>
            <a:ext cx="15113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 descr="D:\ВСЕ\Animation\Animation\EMAILCB1.GIF">
            <a:extLst>
              <a:ext uri="{FF2B5EF4-FFF2-40B4-BE49-F238E27FC236}">
                <a16:creationId xmlns:a16="http://schemas.microsoft.com/office/drawing/2014/main" id="{AF031B8B-2905-4B2B-942B-F0EBBB7D7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882651"/>
            <a:ext cx="135731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ВСЕ\Animation\HOMEANIM\AG00434_.GIF">
            <a:extLst>
              <a:ext uri="{FF2B5EF4-FFF2-40B4-BE49-F238E27FC236}">
                <a16:creationId xmlns:a16="http://schemas.microsoft.com/office/drawing/2014/main" id="{9F43EE59-9736-4BA0-97CB-9FC726CFA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99" y="5046748"/>
            <a:ext cx="1700625" cy="12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D:\ВСЕ\Animation\SUNFLORS.GIF">
            <a:extLst>
              <a:ext uri="{FF2B5EF4-FFF2-40B4-BE49-F238E27FC236}">
                <a16:creationId xmlns:a16="http://schemas.microsoft.com/office/drawing/2014/main" id="{56EC59C8-4A0C-4147-B3A4-957A5B7B8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7" y="4729237"/>
            <a:ext cx="2149476" cy="17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42EE9FD-37F7-463F-BFFD-89EB71D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ru-RU" sz="14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508C6C-4E1C-4060-93D7-BD686EBCC207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524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Е\Animation\HOMEANIM\AG00185_.GIF">
            <a:extLst>
              <a:ext uri="{FF2B5EF4-FFF2-40B4-BE49-F238E27FC236}">
                <a16:creationId xmlns:a16="http://schemas.microsoft.com/office/drawing/2014/main" id="{5B0A634C-3D74-44D3-AF64-CEB0E9F91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85814"/>
            <a:ext cx="335756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ВСЕ\Animation\HOMEANIM\AG00052_.GIF">
            <a:extLst>
              <a:ext uri="{FF2B5EF4-FFF2-40B4-BE49-F238E27FC236}">
                <a16:creationId xmlns:a16="http://schemas.microsoft.com/office/drawing/2014/main" id="{BC7D91C0-16AA-499F-9ABD-F9F28205F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1071564"/>
            <a:ext cx="19446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ВСЕ\Animation\HOMEANIM\AG00433_.GIF">
            <a:extLst>
              <a:ext uri="{FF2B5EF4-FFF2-40B4-BE49-F238E27FC236}">
                <a16:creationId xmlns:a16="http://schemas.microsoft.com/office/drawing/2014/main" id="{29FA2AB1-CD1A-4D8D-AFDD-1EAA0C8F18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2" y="1143001"/>
            <a:ext cx="1219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:\ВСЕ\Animation\HOMEANIM\OTPAD.GIF">
            <a:extLst>
              <a:ext uri="{FF2B5EF4-FFF2-40B4-BE49-F238E27FC236}">
                <a16:creationId xmlns:a16="http://schemas.microsoft.com/office/drawing/2014/main" id="{237C8610-550C-488B-A635-63521A4A03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56" y="3209175"/>
            <a:ext cx="31369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ВСЕ\Animation\HOMEANIM\AG00215_.GIF">
            <a:extLst>
              <a:ext uri="{FF2B5EF4-FFF2-40B4-BE49-F238E27FC236}">
                <a16:creationId xmlns:a16="http://schemas.microsoft.com/office/drawing/2014/main" id="{240D1719-15BE-40DE-AF25-179E66A73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06" y="3259182"/>
            <a:ext cx="923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D:\ВСЕ\Animation\HOMEANIM\AG00370_.GIF">
            <a:extLst>
              <a:ext uri="{FF2B5EF4-FFF2-40B4-BE49-F238E27FC236}">
                <a16:creationId xmlns:a16="http://schemas.microsoft.com/office/drawing/2014/main" id="{884EA555-2E89-40AC-AEF1-E55190F9B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3128045"/>
            <a:ext cx="15113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 descr="D:\ВСЕ\Animation\Animation\EMAILCB1.GIF">
            <a:extLst>
              <a:ext uri="{FF2B5EF4-FFF2-40B4-BE49-F238E27FC236}">
                <a16:creationId xmlns:a16="http://schemas.microsoft.com/office/drawing/2014/main" id="{AF031B8B-2905-4B2B-942B-F0EBBB7D7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882651"/>
            <a:ext cx="135731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ВСЕ\Animation\HOMEANIM\AG00434_.GIF">
            <a:extLst>
              <a:ext uri="{FF2B5EF4-FFF2-40B4-BE49-F238E27FC236}">
                <a16:creationId xmlns:a16="http://schemas.microsoft.com/office/drawing/2014/main" id="{9F43EE59-9736-4BA0-97CB-9FC726CFA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99" y="5046748"/>
            <a:ext cx="1700625" cy="12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D:\ВСЕ\Animation\SUNFLORS.GIF">
            <a:extLst>
              <a:ext uri="{FF2B5EF4-FFF2-40B4-BE49-F238E27FC236}">
                <a16:creationId xmlns:a16="http://schemas.microsoft.com/office/drawing/2014/main" id="{56EC59C8-4A0C-4147-B3A4-957A5B7B8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7" y="4729237"/>
            <a:ext cx="2149476" cy="17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42EE9FD-37F7-463F-BFFD-89EB71D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4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508C6C-4E1C-4060-93D7-BD686EBCC207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6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42EE9FD-37F7-463F-BFFD-89EB71D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ru-RU" altLang="ru-RU" sz="14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FD705-BA3C-462F-B475-C0B81E114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1115035"/>
            <a:ext cx="2016224" cy="229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6F9E8C-8C47-40D1-8E8E-8FBB8857D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4" y="1047323"/>
            <a:ext cx="1937965" cy="249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48F4F-12DE-440D-9865-655944AE3867}"/>
              </a:ext>
            </a:extLst>
          </p:cNvPr>
          <p:cNvSpPr txBox="1"/>
          <p:nvPr/>
        </p:nvSpPr>
        <p:spPr>
          <a:xfrm>
            <a:off x="1409777" y="6255033"/>
            <a:ext cx="909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i="1" dirty="0"/>
              <a:t>Панда восени любив малювати будиночок з виноградом.</a:t>
            </a:r>
            <a:endParaRPr lang="ru-RU" sz="2800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6CA0E3-4471-49CB-9023-6E1572447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43" y="1556792"/>
            <a:ext cx="2346880" cy="170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B5173C-8CB4-4C51-BAE7-363E9B33C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7" b="896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44" y="3542051"/>
            <a:ext cx="2380952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32AFCC-6DA8-4C97-A8EF-C49887A87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04" y="3312080"/>
            <a:ext cx="2131090" cy="249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8C7A9C9-37C8-4391-97E5-A27198F7E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49" y="1129072"/>
            <a:ext cx="2016224" cy="22917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Скругленный прямоугольник 14">
            <a:extLst>
              <a:ext uri="{FF2B5EF4-FFF2-40B4-BE49-F238E27FC236}">
                <a16:creationId xmlns:a16="http://schemas.microsoft.com/office/drawing/2014/main" id="{0DA4A037-827C-4791-AA7D-A4697690C495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590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42EE9FD-37F7-463F-BFFD-89EB71D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ru-RU" altLang="ru-RU" sz="14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48F4F-12DE-440D-9865-655944AE3867}"/>
              </a:ext>
            </a:extLst>
          </p:cNvPr>
          <p:cNvSpPr txBox="1"/>
          <p:nvPr/>
        </p:nvSpPr>
        <p:spPr>
          <a:xfrm>
            <a:off x="590548" y="5661248"/>
            <a:ext cx="11615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/>
              <a:t>Гусочка працювала нянечкою в садочку «Карапуз» і залюбки  купала діточок, ходила з ними на прогулянку і допомагала в підготовці до свят.</a:t>
            </a:r>
            <a:endParaRPr lang="ru-RU" sz="28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06801F-94E2-4C3E-A613-67F88921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00" y="1646858"/>
            <a:ext cx="1728414" cy="30101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FAE528-43E7-4F59-B4C2-93DE236B9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01" y="1232176"/>
            <a:ext cx="2885817" cy="15121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E3A21F-4019-416C-A187-8C0EE0153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89" y="3663499"/>
            <a:ext cx="2133898" cy="14956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97B234-4FCA-43FF-BBA4-D80159FD0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35" y="2358392"/>
            <a:ext cx="2410161" cy="18671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51D5B18-6F82-4639-ACEA-5EBDECA81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12" y="1946857"/>
            <a:ext cx="1810003" cy="2410161"/>
          </a:xfrm>
          <a:prstGeom prst="rect">
            <a:avLst/>
          </a:prstGeom>
        </p:spPr>
      </p:pic>
      <p:sp>
        <p:nvSpPr>
          <p:cNvPr id="11" name="Скругленный прямоугольник 14">
            <a:extLst>
              <a:ext uri="{FF2B5EF4-FFF2-40B4-BE49-F238E27FC236}">
                <a16:creationId xmlns:a16="http://schemas.microsoft.com/office/drawing/2014/main" id="{47F75108-57B9-4004-9E78-196AE8FF756B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6377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8255" y="80808"/>
            <a:ext cx="10873208" cy="64729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Інформаційна одиниця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05CDC-47CB-447C-8C8B-A0F02DE7E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" y="0"/>
            <a:ext cx="4300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E28DC-00D0-4D00-BB04-8213A262D335}"/>
              </a:ext>
            </a:extLst>
          </p:cNvPr>
          <p:cNvSpPr txBox="1"/>
          <p:nvPr/>
        </p:nvSpPr>
        <p:spPr>
          <a:xfrm>
            <a:off x="749261" y="908720"/>
            <a:ext cx="1082270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dirty="0" err="1"/>
              <a:t>Інформаційна</a:t>
            </a:r>
            <a:r>
              <a:rPr lang="ru-RU" sz="2600" dirty="0"/>
              <a:t> </a:t>
            </a:r>
            <a:r>
              <a:rPr lang="ru-RU" sz="2600" dirty="0" err="1"/>
              <a:t>одиниця</a:t>
            </a:r>
            <a:r>
              <a:rPr lang="ru-RU" sz="2600" dirty="0"/>
              <a:t> - </a:t>
            </a:r>
            <a:r>
              <a:rPr lang="ru-RU" sz="2600" dirty="0" err="1"/>
              <a:t>це</a:t>
            </a:r>
            <a:r>
              <a:rPr lang="ru-RU" sz="2600" dirty="0"/>
              <a:t> </a:t>
            </a:r>
            <a:r>
              <a:rPr lang="ru-RU" sz="2600" dirty="0" err="1"/>
              <a:t>об'єкт</a:t>
            </a:r>
            <a:r>
              <a:rPr lang="ru-RU" sz="2600" dirty="0"/>
              <a:t> </a:t>
            </a:r>
            <a:r>
              <a:rPr lang="ru-RU" sz="2600" dirty="0" err="1"/>
              <a:t>сприйняття</a:t>
            </a:r>
            <a:r>
              <a:rPr lang="ru-RU" sz="2600" dirty="0"/>
              <a:t>, </a:t>
            </a:r>
            <a:r>
              <a:rPr lang="uk-UA" sz="2600" dirty="0"/>
              <a:t>який має</a:t>
            </a:r>
          </a:p>
          <a:p>
            <a:pPr algn="ctr"/>
            <a:r>
              <a:rPr lang="uk-UA" sz="2600" dirty="0"/>
              <a:t> властивість неподільності або узагальненості і може бути виражений</a:t>
            </a:r>
          </a:p>
          <a:p>
            <a:pPr algn="ctr"/>
            <a:r>
              <a:rPr lang="uk-UA" sz="2600" dirty="0"/>
              <a:t> у формі символу, слова, фрази, зображення або навіть декількох об'єктів,</a:t>
            </a:r>
          </a:p>
          <a:p>
            <a:pPr algn="ctr"/>
            <a:r>
              <a:rPr lang="uk-UA" sz="2600" dirty="0"/>
              <a:t> що містять в собі певний </a:t>
            </a:r>
            <a:r>
              <a:rPr lang="uk-UA" sz="2600" b="1" u="sng" dirty="0"/>
              <a:t>смисловий</a:t>
            </a:r>
            <a:r>
              <a:rPr lang="uk-UA" sz="2600" dirty="0"/>
              <a:t> блок, наприклад, картина.</a:t>
            </a:r>
            <a:endParaRPr lang="ru-RU" sz="2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D8D956-5EB4-4A68-8382-619A344F4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03" y="2712748"/>
            <a:ext cx="2093356" cy="139383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95E50A-EC8F-408E-86FF-45BC18F6CD8A}"/>
              </a:ext>
            </a:extLst>
          </p:cNvPr>
          <p:cNvSpPr/>
          <p:nvPr/>
        </p:nvSpPr>
        <p:spPr>
          <a:xfrm>
            <a:off x="1914630" y="2075105"/>
            <a:ext cx="106792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ru-RU" sz="1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F36047-A9B9-49DF-AD92-8733F527D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45" y="2759160"/>
            <a:ext cx="1269936" cy="1256568"/>
          </a:xfrm>
          <a:prstGeom prst="rect">
            <a:avLst/>
          </a:prstGeom>
        </p:spPr>
      </p:pic>
      <p:pic>
        <p:nvPicPr>
          <p:cNvPr id="21" name="Рисунок 20" descr="12a.gif">
            <a:extLst>
              <a:ext uri="{FF2B5EF4-FFF2-40B4-BE49-F238E27FC236}">
                <a16:creationId xmlns:a16="http://schemas.microsoft.com/office/drawing/2014/main" id="{892D8FE4-1051-4003-A16E-E000687375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14" b="66173"/>
          <a:stretch/>
        </p:blipFill>
        <p:spPr bwMode="auto">
          <a:xfrm>
            <a:off x="6575754" y="2759160"/>
            <a:ext cx="1314849" cy="13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6" descr="C:\Users\User\Desktop\уроки зошит 2015 галя\уроки зошит 2015 галя\(Нет темы) (1)\природа.jpg">
            <a:extLst>
              <a:ext uri="{FF2B5EF4-FFF2-40B4-BE49-F238E27FC236}">
                <a16:creationId xmlns:a16="http://schemas.microsoft.com/office/drawing/2014/main" id="{51ECF152-85CA-43EF-964A-C01D64F9A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t="7329" r="45296" b="5020"/>
          <a:stretch/>
        </p:blipFill>
        <p:spPr bwMode="auto">
          <a:xfrm>
            <a:off x="5529625" y="4681978"/>
            <a:ext cx="1590468" cy="156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7927D1-5ACD-4221-B963-E2B00B6CD1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36" y="4797152"/>
            <a:ext cx="2111216" cy="156793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CB676DF-D721-4E72-8E8B-731FE8F352EA}"/>
              </a:ext>
            </a:extLst>
          </p:cNvPr>
          <p:cNvSpPr/>
          <p:nvPr/>
        </p:nvSpPr>
        <p:spPr>
          <a:xfrm>
            <a:off x="676996" y="2060848"/>
            <a:ext cx="11592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Picture 2" descr="G:\модуль мнемозина\роздатка початківці\ВІРШІ ДУЗ, початкова\А я у гай ходила\У гай ходила.jpg">
            <a:extLst>
              <a:ext uri="{FF2B5EF4-FFF2-40B4-BE49-F238E27FC236}">
                <a16:creationId xmlns:a16="http://schemas.microsoft.com/office/drawing/2014/main" id="{A566CE32-947B-4EBA-8496-0F7CECAA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20" y="4798950"/>
            <a:ext cx="2229935" cy="148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File0414">
            <a:extLst>
              <a:ext uri="{FF2B5EF4-FFF2-40B4-BE49-F238E27FC236}">
                <a16:creationId xmlns:a16="http://schemas.microsoft.com/office/drawing/2014/main" id="{C5C04A01-C35C-42B5-ACFC-855F38FA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569" y="4482501"/>
            <a:ext cx="1840355" cy="18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Documents and Settings\Admin\Мои документы\Мои рисунки\Рисунок1.png">
            <a:extLst>
              <a:ext uri="{FF2B5EF4-FFF2-40B4-BE49-F238E27FC236}">
                <a16:creationId xmlns:a16="http://schemas.microsoft.com/office/drawing/2014/main" id="{780BB9D6-02E7-42C1-A740-3E811DC35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0" t="43457" r="22826" b="40144"/>
          <a:stretch/>
        </p:blipFill>
        <p:spPr bwMode="auto">
          <a:xfrm>
            <a:off x="7357939" y="4680697"/>
            <a:ext cx="2264833" cy="150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9D804D-FCCF-4CEE-A8E7-9C35A23C45D2}"/>
              </a:ext>
            </a:extLst>
          </p:cNvPr>
          <p:cNvSpPr/>
          <p:nvPr/>
        </p:nvSpPr>
        <p:spPr>
          <a:xfrm>
            <a:off x="9838583" y="2799511"/>
            <a:ext cx="1737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има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CECDAC6-F7FF-482E-8B6E-2278CAADA4F4}"/>
              </a:ext>
            </a:extLst>
          </p:cNvPr>
          <p:cNvSpPr/>
          <p:nvPr/>
        </p:nvSpPr>
        <p:spPr>
          <a:xfrm>
            <a:off x="3105186" y="2240574"/>
            <a:ext cx="1156086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125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2" grpId="0"/>
      <p:bldP spid="4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42EE9FD-37F7-463F-BFFD-89EB71D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ru-RU" altLang="ru-RU" sz="14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48F4F-12DE-440D-9865-655944AE3867}"/>
              </a:ext>
            </a:extLst>
          </p:cNvPr>
          <p:cNvSpPr txBox="1"/>
          <p:nvPr/>
        </p:nvSpPr>
        <p:spPr>
          <a:xfrm>
            <a:off x="1609236" y="5881702"/>
            <a:ext cx="7877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i="1" dirty="0"/>
              <a:t>Коли черв’ячок виріс, він навчився готувати різні</a:t>
            </a:r>
          </a:p>
          <a:p>
            <a:pPr algn="ctr"/>
            <a:r>
              <a:rPr lang="uk-UA" sz="2800" i="1" dirty="0"/>
              <a:t> </a:t>
            </a:r>
            <a:r>
              <a:rPr lang="uk-UA" sz="2800" i="1" dirty="0" err="1"/>
              <a:t>смаколики</a:t>
            </a:r>
            <a:r>
              <a:rPr lang="uk-UA" sz="2800" i="1" dirty="0"/>
              <a:t> для свого друга. </a:t>
            </a:r>
            <a:endParaRPr lang="ru-RU" sz="28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63410D-2271-4098-AE12-B84BA0FC1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1340768"/>
            <a:ext cx="1799852" cy="164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ABB284-787E-46B4-9EFF-0F50525FF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52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0"/>
          <a:stretch/>
        </p:blipFill>
        <p:spPr>
          <a:xfrm>
            <a:off x="4334900" y="980728"/>
            <a:ext cx="2001416" cy="220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A60AB6-6566-407A-865B-953205BB3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08" y="978319"/>
            <a:ext cx="2450681" cy="245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F7F68A-14D8-45E2-95E6-1941BF523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28" y="3693102"/>
            <a:ext cx="2648442" cy="185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9A3F90B-B652-40EE-A20A-B4078E9330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06" y="3449755"/>
            <a:ext cx="1334711" cy="243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0B54FE7-C002-420B-9EDE-7159C7FDC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02" y="1342545"/>
            <a:ext cx="1799852" cy="164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8DB7E39F-7688-4548-BC3F-86D9D000D41C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0173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42EE9FD-37F7-463F-BFFD-89EB71D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3" y="6356350"/>
            <a:ext cx="27416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D9767-C4D6-45B8-A2BF-BFBB5ED6AED3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ru-RU" altLang="ru-RU" sz="140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D5485FF-A4DD-4816-AA4D-36A816562BED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8D37B5-6838-400B-A5D1-C3B5E231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48F4F-12DE-440D-9865-655944AE3867}"/>
              </a:ext>
            </a:extLst>
          </p:cNvPr>
          <p:cNvSpPr txBox="1"/>
          <p:nvPr/>
        </p:nvSpPr>
        <p:spPr>
          <a:xfrm>
            <a:off x="590548" y="5661248"/>
            <a:ext cx="11615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/>
              <a:t>Собачка був у плямах, як панда, нашийник червоний, як дзьоб гусочки, а хвостик схожий на черв’яка.</a:t>
            </a:r>
            <a:endParaRPr lang="ru-RU" sz="28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308AE8-9F86-45FC-8E86-F1BF86B0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2" y="1874315"/>
            <a:ext cx="3352800" cy="167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015F13-C74A-4CCE-8582-3AA6F3439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22" y="1566628"/>
            <a:ext cx="2016224" cy="22917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F80031-28EF-4C81-AF8A-1426A1EB1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72" y="1337170"/>
            <a:ext cx="1728414" cy="3010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94C0B3-9A34-442F-8F3C-05E9D5F48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08" y="1758417"/>
            <a:ext cx="1799852" cy="16483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78149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62" y="100692"/>
            <a:ext cx="1219200" cy="152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8" y="577788"/>
            <a:ext cx="1671818" cy="7544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38" y="100692"/>
            <a:ext cx="792088" cy="1095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79" y="157842"/>
            <a:ext cx="1050947" cy="120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85" y="268949"/>
            <a:ext cx="1170687" cy="1170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6" y="210907"/>
            <a:ext cx="1009650" cy="1428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91" y="268949"/>
            <a:ext cx="1272253" cy="13962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5" y="150075"/>
            <a:ext cx="922129" cy="16015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52" y="6031470"/>
            <a:ext cx="929829" cy="6973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83" y="6037757"/>
            <a:ext cx="743863" cy="7438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70" y="6187195"/>
            <a:ext cx="870054" cy="6708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6" y="6005780"/>
            <a:ext cx="378573" cy="8368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48" y="5925205"/>
            <a:ext cx="883337" cy="9099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33" y="5961379"/>
            <a:ext cx="770429" cy="7969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27" y="5877272"/>
            <a:ext cx="710655" cy="8567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09" y="5961379"/>
            <a:ext cx="777072" cy="8966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2" y="6005780"/>
            <a:ext cx="1026322" cy="8078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6" y="5442304"/>
            <a:ext cx="801378" cy="11935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8" y="5007308"/>
            <a:ext cx="902735" cy="177244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56" y="5798566"/>
            <a:ext cx="725437" cy="9598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55" y="6010022"/>
            <a:ext cx="792883" cy="7715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24" y="6183530"/>
            <a:ext cx="702420" cy="452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48C566-47D6-4856-AC6B-372A1686D8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94" y="1641058"/>
            <a:ext cx="6501231" cy="36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30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62" y="100692"/>
            <a:ext cx="1219200" cy="152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64" y="950871"/>
            <a:ext cx="1671818" cy="7544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38" y="100692"/>
            <a:ext cx="792088" cy="1095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79" y="157842"/>
            <a:ext cx="1050947" cy="120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31" y="654563"/>
            <a:ext cx="1170687" cy="1170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97" y="322918"/>
            <a:ext cx="1009650" cy="1428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91" y="268949"/>
            <a:ext cx="1272253" cy="13962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5" y="150075"/>
            <a:ext cx="922129" cy="16015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52" y="6031470"/>
            <a:ext cx="929829" cy="6973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83" y="6037757"/>
            <a:ext cx="743863" cy="7438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70" y="6187195"/>
            <a:ext cx="870054" cy="6708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6" y="6005780"/>
            <a:ext cx="378573" cy="8368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48" y="5925205"/>
            <a:ext cx="883337" cy="9099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33" y="5961379"/>
            <a:ext cx="770429" cy="7969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27" y="5877272"/>
            <a:ext cx="710655" cy="8567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09" y="5961379"/>
            <a:ext cx="777072" cy="8966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2" y="6005780"/>
            <a:ext cx="1026322" cy="8078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6" y="5442304"/>
            <a:ext cx="801378" cy="11935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8" y="5007308"/>
            <a:ext cx="902735" cy="177244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56" y="5798566"/>
            <a:ext cx="725437" cy="9598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55" y="6010022"/>
            <a:ext cx="792883" cy="7715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24" y="6183530"/>
            <a:ext cx="702420" cy="4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62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3125 L -0.00664 -0.03125 C -0.00625 -0.01134 -0.00599 0.0088 -0.00547 0.02894 C -0.00521 0.03542 -0.00417 0.04167 -0.00417 0.04815 C -0.00417 0.08912 -0.00495 0.12986 -0.00547 0.17084 C -0.00586 0.20602 -0.00547 0.24121 -0.00664 0.27616 C -0.00677 0.28172 -0.01355 0.28843 -0.01511 0.28912 C -0.0211 0.29121 -0.02722 0.29051 -0.03334 0.29121 C -0.04897 0.29815 -0.03699 0.29352 -0.07202 0.2956 L -0.11318 0.29769 C -0.11487 0.29838 -0.1167 0.29792 -0.118 0.29977 C -0.11904 0.30116 -0.11865 0.30417 -0.1193 0.30625 C -0.12139 0.31389 -0.12217 0.3125 -0.12529 0.31922 C -0.1266 0.32199 -0.12777 0.32477 -0.12894 0.32778 C -0.13063 0.33195 -0.13376 0.34074 -0.13376 0.34074 C -0.13415 0.34352 -0.13454 0.34653 -0.13506 0.34931 C -0.13532 0.35139 -0.13597 0.35347 -0.13623 0.35579 C -0.13675 0.35926 -0.13688 0.36297 -0.13741 0.36644 C -0.13871 0.37593 -0.13858 0.36991 -0.13858 0.37523 L -0.12894 0.35996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3541 L 0.00391 -0.03541 C 0.00339 -0.07291 0.00378 -0.11018 0.00261 -0.14745 C 0.00248 -0.15185 0.00196 -0.15717 0.00027 -0.16018 L -0.00338 -0.16666 C -0.00416 -0.16967 -0.00481 -0.17268 -0.00586 -0.17546 C -0.00898 -0.1831 -0.00937 -0.18055 -0.01315 -0.18611 C -0.01445 -0.18796 -0.01536 -0.19051 -0.01667 -0.19259 C -0.01862 -0.19537 -0.02305 -0.19976 -0.02513 -0.20115 C -0.03438 -0.2074 -0.02552 -0.19814 -0.03607 -0.20763 C -0.03737 -0.20879 -0.03829 -0.21111 -0.03972 -0.2118 C -0.04167 -0.21319 -0.04376 -0.21319 -0.04571 -0.21412 C -0.04819 -0.21527 -0.05066 -0.21689 -0.053 -0.21828 L -0.0603 -0.22268 C -0.06772 -0.23148 -0.05952 -0.22291 -0.06994 -0.22916 C -0.07163 -0.23009 -0.07319 -0.23217 -0.07475 -0.23333 C -0.07879 -0.23657 -0.08283 -0.23912 -0.08687 -0.24213 L -0.09299 -0.24629 C -0.09494 -0.24768 -0.0969 -0.2493 -0.09898 -0.25069 C -0.10145 -0.25208 -0.1038 -0.2537 -0.10627 -0.25486 C -0.10823 -0.25578 -0.11031 -0.25601 -0.11226 -0.25717 C -0.11721 -0.25972 -0.12203 -0.26273 -0.12685 -0.26574 C -0.1292 -0.26713 -0.13154 -0.26921 -0.13414 -0.2699 L -0.14014 -0.27222 C -0.14261 -0.27291 -0.14509 -0.27314 -0.14743 -0.2743 C -0.1499 -0.27546 -0.15225 -0.27754 -0.15472 -0.2787 C -0.15863 -0.28032 -0.1628 -0.28101 -0.16671 -0.28287 C -0.17999 -0.28888 -0.17309 -0.28657 -0.18728 -0.28935 C -0.18898 -0.29004 -0.19054 -0.29097 -0.19223 -0.29143 C -0.23157 -0.30717 -0.28314 -0.29513 -0.3144 -0.29583 C -0.32274 -0.29768 -0.32365 -0.29768 -0.33133 -0.3 C -0.3342 -0.30115 -0.33928 -0.30277 -0.34227 -0.30439 C -0.34501 -0.30601 -0.35269 -0.31041 -0.35556 -0.31296 C -0.35686 -0.31412 -0.3579 -0.3162 -0.3592 -0.31736 C -0.36181 -0.31967 -0.36637 -0.3206 -0.36884 -0.32152 C -0.37978 -0.32592 -0.36689 -0.32106 -0.37978 -0.32801 C -0.38291 -0.32986 -0.38629 -0.33055 -0.38942 -0.3324 L -0.39671 -0.33657 C -0.39789 -0.33819 -0.39906 -0.33981 -0.40023 -0.34097 C -0.4014 -0.34189 -0.40296 -0.34166 -0.40388 -0.34305 C -0.40661 -0.34676 -0.4083 -0.35277 -0.41117 -0.35601 C -0.41364 -0.35879 -0.41638 -0.36088 -0.41846 -0.36458 C -0.41964 -0.36689 -0.42068 -0.36944 -0.42211 -0.37106 C -0.43175 -0.38263 -0.41938 -0.36226 -0.42927 -0.37754 C -0.4311 -0.38009 -0.4324 -0.38356 -0.43422 -0.38611 C -0.43527 -0.38773 -0.4367 -0.38865 -0.43774 -0.39051 C -0.44074 -0.39513 -0.44347 -0.40046 -0.44634 -0.40555 C -0.44751 -0.40763 -0.44842 -0.41064 -0.44985 -0.41203 C -0.45155 -0.41342 -0.45311 -0.41504 -0.4548 -0.4162 C -0.45597 -0.41713 -0.45728 -0.41736 -0.45832 -0.41851 C -0.46275 -0.42245 -0.46079 -0.42338 -0.46561 -0.42476 C -0.46887 -0.42592 -0.47212 -0.42638 -0.47525 -0.42708 C -0.47408 -0.42847 -0.47304 -0.43009 -0.47173 -0.43125 C -0.47056 -0.4324 -0.46913 -0.43217 -0.46809 -0.43356 C -0.4677 -0.43379 -0.46809 -0.43495 -0.46809 -0.43564 L -0.46561 -0.43981 " pathEditMode="relative" ptsTypes="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6343 L -0.00209 -0.06343 C 0.00026 -0.06852 0.00299 -0.07315 0.00508 -0.0787 C 0.00664 -0.08241 0.00742 -0.0993 0.00755 -0.1 C 0.00807 -0.10463 0.01002 -0.11296 0.01002 -0.11296 C 0.01042 -0.11736 0.01055 -0.12176 0.0112 -0.12593 C 0.01185 -0.13032 0.01367 -0.13889 0.01367 -0.13889 C 0.01315 -0.22847 0.01354 -0.31805 0.01237 -0.40764 C 0.01224 -0.41551 0.00052 -0.42268 0.00026 -0.42268 L -0.22116 -0.42477 C -0.23223 -0.43148 -0.21477 -0.4213 -0.23092 -0.42917 C -0.2334 -0.43032 -0.23574 -0.43194 -0.23809 -0.43356 C -0.23939 -0.43426 -0.24056 -0.43542 -0.24173 -0.43565 L -0.2502 -0.43773 C -0.25424 -0.44005 -0.25254 -0.43981 -0.25502 -0.43981 L -0.25502 -0.43981 L -0.23939 -0.43981 " pathEditMode="relative" ptsTypes="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3565 L -0.00833 -0.03565 C -0.00234 -0.03727 0.00378 -0.03796 0.00977 -0.04005 C 0.01641 -0.04259 0.02657 -0.05139 0.03282 -0.05509 C 0.0409 -0.06018 0.0491 -0.06389 0.05692 -0.07014 C 0.07125 -0.08148 0.06395 -0.07731 0.0788 -0.0831 C 0.08622 -0.0919 0.09847 -0.10694 0.10537 -0.11111 C 0.10654 -0.1118 0.10784 -0.11227 0.10902 -0.11319 C 0.11071 -0.11435 0.11214 -0.1162 0.11383 -0.11736 C 0.11527 -0.11852 0.12764 -0.12523 0.13077 -0.12824 C 0.13259 -0.12986 0.13389 -0.13287 0.13559 -0.13472 C 0.14014 -0.13912 0.14288 -0.13935 0.1477 -0.1412 C 0.14926 -0.14259 0.15095 -0.14421 0.15252 -0.14537 C 0.15447 -0.14699 0.15668 -0.14792 0.15864 -0.14977 C 0.15994 -0.15093 0.16098 -0.15278 0.16228 -0.15393 C 0.16333 -0.15509 0.16463 -0.15532 0.1658 -0.15625 C 0.17739 -0.16389 0.16684 -0.15694 0.17674 -0.16481 C 0.1787 -0.1662 0.18091 -0.16713 0.18273 -0.16898 C 0.18456 -0.17083 0.18586 -0.17384 0.18768 -0.17546 C 0.18951 -0.17731 0.19172 -0.17801 0.19367 -0.17986 C 0.21178 -0.19768 0.18703 -0.17569 0.20214 -0.19259 C 0.20513 -0.19606 0.20865 -0.19815 0.21178 -0.20139 C 0.2136 -0.20301 0.21503 -0.20555 0.21673 -0.20764 C 0.22168 -0.21412 0.22181 -0.2125 0.22754 -0.22268 C 0.22897 -0.22523 0.23001 -0.22847 0.23118 -0.23148 C 0.23444 -0.23981 0.23769 -0.24861 0.24082 -0.25718 L 0.24564 -0.27014 C 0.24655 -0.27222 0.24694 -0.275 0.24811 -0.27662 C 0.24968 -0.2787 0.25137 -0.28102 0.25293 -0.2831 C 0.25411 -0.28449 0.25554 -0.28565 0.25658 -0.28727 C 0.25827 -0.28981 0.25971 -0.29329 0.2614 -0.29583 C 0.26296 -0.29815 0.26479 -0.3 0.26622 -0.30231 C 0.27091 -0.30995 0.2752 -0.31805 0.27963 -0.32593 L 0.28445 -0.33449 C 0.28641 -0.33819 0.28875 -0.3412 0.29044 -0.34537 C 0.29201 -0.34907 0.29513 -0.35602 0.29656 -0.36042 C 0.29891 -0.36782 0.29878 -0.36829 0.30021 -0.37546 C 0.29969 -0.38981 0.30021 -0.40417 0.29891 -0.41852 C 0.29852 -0.42315 0.29253 -0.43148 0.29044 -0.43356 C 0.28615 -0.4375 0.28146 -0.44028 0.27716 -0.44421 C 0.27586 -0.44537 0.27481 -0.44745 0.27351 -0.44861 C 0.27208 -0.44977 0.264 -0.4544 0.2614 -0.45486 C 0.25697 -0.45602 0.25254 -0.45648 0.24811 -0.45718 C 0.24434 -0.4588 0.24317 -0.45903 0.23965 -0.46134 C 0.23756 -0.46273 0.23574 -0.46505 0.23366 -0.46574 C 0.22884 -0.46713 0.22389 -0.46713 0.21907 -0.46782 C 0.21204 -0.47199 0.21881 -0.46829 0.20826 -0.47222 C 0.20461 -0.47338 0.20097 -0.47477 0.19732 -0.47639 C 0.19485 -0.47755 0.19263 -0.48032 0.19003 -0.48079 C 0.17765 -0.4831 0.15252 -0.48495 0.15252 -0.48495 L 0.00378 -0.48079 C -0.00078 -0.48055 -0.00052 -0.47639 -0.00234 -0.46991 C -0.00104 -0.46852 -2.83668E-6 -0.4669 0.00131 -0.46574 C 0.00287 -0.46412 0.0056 -0.46435 0.00612 -0.46134 C 0.00678 -0.45833 0.00495 -0.45532 0.00378 -0.45278 C 0.00209 -0.4493 -2.83668E-6 -0.44653 -0.00234 -0.44421 C -0.00612 -0.44051 -0.0155 -0.44213 -0.01797 -0.44213 L -0.01797 -0.44213 L -0.01797 -0.4463 " pathEditMode="relative" ptsTypes="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6712 L 0.00299 -0.06712 C 0.00247 -0.12245 0.00247 -0.17754 0.00169 -0.23287 C 0.00169 -0.23564 0.00091 -0.23842 0.00052 -0.24143 C 2.62047E-6 -0.2449 -0.00026 -0.24861 -0.00065 -0.25208 C -0.00104 -0.25439 -0.0017 -0.25625 -0.00196 -0.25856 C -0.00248 -0.26273 -0.00274 -0.26712 -0.00313 -0.27152 C -0.00326 -0.27685 -0.00287 -0.30578 -0.0056 -0.31875 C -0.00612 -0.32175 -0.00717 -0.32453 -0.00795 -0.32731 C -0.01146 -0.3581 -0.00664 -0.3199 -0.01159 -0.34675 C -0.01433 -0.36157 -0.01016 -0.35439 -0.01641 -0.3618 C -0.01772 -0.36851 -0.01746 -0.37013 -0.02123 -0.37476 C -0.02227 -0.37592 -0.02371 -0.37615 -0.02488 -0.37685 C -0.02605 -0.37893 -0.02709 -0.38148 -0.02853 -0.38333 C -0.02996 -0.38518 -0.03204 -0.38518 -0.03334 -0.3875 C -0.04754 -0.41273 -0.03152 -0.39259 -0.04181 -0.40486 C -0.04637 -0.41666 -0.04168 -0.40717 -0.04793 -0.41342 C -0.05041 -0.41597 -0.05236 -0.42037 -0.05523 -0.42199 C -0.0633 -0.42685 -0.05327 -0.42129 -0.06604 -0.42615 C -0.06734 -0.42685 -0.06838 -0.428 -0.06968 -0.42847 C -0.07606 -0.43009 -0.08909 -0.43263 -0.08909 -0.43263 C -0.15903 -0.47407 -0.23665 -0.43564 -0.3105 -0.43703 C -0.3118 -0.43703 -0.31284 -0.43865 -0.31415 -0.43912 C -0.31493 -0.43935 -0.31571 -0.43912 -0.31649 -0.43912 L -0.31649 -0.43912 " pathEditMode="relative" ptsTypes="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8704 L 0.00183 -0.08704 C 0.00573 -0.09005 0.01003 -0.09237 0.01381 -0.09584 C 0.02462 -0.10533 0.01719 -0.10325 0.02722 -0.10857 C 0.02918 -0.10973 0.03126 -0.10973 0.03321 -0.11088 C 0.03816 -0.11343 0.04285 -0.1169 0.04767 -0.11945 L 0.0732 -0.13241 C 0.07593 -0.1338 0.0788 -0.13542 0.08166 -0.13658 C 0.08479 -0.13797 0.08818 -0.13889 0.0913 -0.14098 C 0.09508 -0.14329 0.09834 -0.14746 0.10211 -0.14954 C 0.10849 -0.15301 0.11501 -0.15556 0.12152 -0.15811 L 0.14327 -0.16667 C 0.14731 -0.16829 0.15134 -0.16945 0.15538 -0.17107 L 0.17843 -0.17963 C 0.18208 -0.18102 0.18573 -0.18218 0.18924 -0.1838 C 0.19341 -0.18588 0.19732 -0.18843 0.20136 -0.19028 C 0.20578 -0.1926 0.21764 -0.19746 0.22194 -0.19908 C 0.22675 -0.2007 0.23157 -0.20186 0.23652 -0.20325 C 0.23887 -0.20394 0.24134 -0.20487 0.24369 -0.20533 C 0.24772 -0.20602 0.25176 -0.20672 0.2558 -0.20764 C 0.25788 -0.20811 0.25984 -0.20903 0.26192 -0.20973 C 0.26426 -0.21042 0.26674 -0.21112 0.26908 -0.21181 C 0.27078 -0.2132 0.27234 -0.21505 0.2739 -0.21621 C 0.27872 -0.21945 0.28367 -0.222 0.28849 -0.22477 C 0.29096 -0.22616 0.29331 -0.22732 0.29578 -0.22917 C 0.29774 -0.23056 0.29969 -0.23195 0.30177 -0.23334 C 0.30425 -0.23496 0.30672 -0.23588 0.30907 -0.23774 C 0.3217 -0.247 0.31102 -0.24213 0.32235 -0.2463 C 0.32391 -0.24769 0.32561 -0.24908 0.32717 -0.25047 C 0.32847 -0.25186 0.32952 -0.25394 0.33082 -0.25487 C 0.33238 -0.25602 0.33407 -0.25625 0.33564 -0.25695 C 0.33928 -0.26204 0.34423 -0.26505 0.34658 -0.272 C 0.35713 -0.30325 0.34371 -0.26459 0.35387 -0.29144 C 0.35517 -0.29491 0.35621 -0.29862 0.35739 -0.30209 C 0.35778 -0.3051 0.35804 -0.30811 0.35869 -0.31088 C 0.35934 -0.31366 0.36051 -0.31644 0.36103 -0.31945 C 0.36572 -0.34422 0.36038 -0.3294 0.36716 -0.34514 C 0.36963 -0.36297 0.3665 -0.34537 0.3708 -0.36019 C 0.37132 -0.36227 0.37132 -0.36459 0.37197 -0.36667 C 0.37263 -0.36899 0.37367 -0.37084 0.37432 -0.37315 C 0.3794 -0.39098 0.37106 -0.3676 0.37797 -0.38612 C 0.37836 -0.3882 0.37836 -0.39075 0.37927 -0.39237 C 0.38135 -0.39723 0.38474 -0.39769 0.38773 -0.39885 C 0.3893 -0.40047 0.39086 -0.40209 0.39255 -0.40325 C 0.3949 -0.40487 0.39985 -0.40741 0.39985 -0.40741 L 0.39985 -0.40741 " pathEditMode="relative" ptsTypes="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622E-6 0.08704 L 1.08622E-6 0.08704 C -0.00169 0.0956 -0.00326 0.10417 -0.00495 0.11273 C -0.0056 0.11643 -0.00664 0.11991 -0.00729 0.12338 C -0.00808 0.12755 -0.01368 0.16505 -0.01576 0.17292 C -0.01745 0.17917 -0.02006 0.18426 -0.02188 0.19005 C -0.02371 0.1963 -0.02475 0.20324 -0.0267 0.20949 C -0.04298 0.26111 -0.03282 0.22801 -0.04598 0.25903 C -0.05405 0.27778 -0.0564 0.28681 -0.06421 0.30208 C -0.07176 0.31667 -0.07802 0.32477 -0.08713 0.33843 C -0.08961 0.34213 -0.09221 0.34537 -0.09443 0.34931 L -0.11253 0.38148 C -0.11461 0.38518 -0.11696 0.38819 -0.11865 0.39236 C -0.11982 0.39514 -0.12074 0.39861 -0.1223 0.40093 C -0.1236 0.40301 -0.12542 0.4037 -0.12712 0.40509 C -0.13207 0.41852 -0.1266 0.40556 -0.13311 0.41597 C -0.13571 0.41991 -0.13715 0.42731 -0.1404 0.42893 C -0.14197 0.42963 -0.14366 0.43009 -0.14522 0.43102 C -0.1477 0.43241 -0.15251 0.43542 -0.15251 0.43542 C -0.15616 0.43449 -0.16007 0.43565 -0.16346 0.4331 C -0.16736 0.43032 -0.1671 0.4213 -0.16827 0.41597 C -0.16893 0.41296 -0.16984 0.41018 -0.17062 0.40741 C -0.17101 0.4037 -0.1714 0.40023 -0.17192 0.39653 C -0.17218 0.39444 -0.1727 0.39236 -0.17309 0.39005 C -0.17374 0.38518 -0.17413 0.37778 -0.17544 0.37292 C -0.17609 0.3706 -0.17713 0.36875 -0.17791 0.36643 C -0.18208 0.36898 -0.18273 0.36852 -0.18638 0.375 C -0.18742 0.37685 -0.18755 0.38009 -0.18885 0.38148 C -0.19015 0.3831 -0.19211 0.38287 -0.19367 0.3838 C -0.19615 0.38495 -0.20083 0.38796 -0.20083 0.38796 L -0.20083 0.38796 " pathEditMode="relative" ptsTypes="AAAAAAAAAAAAAAAAAAAAAAAAA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90B860-08E8-429A-8BF6-55076872B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32" y="3426801"/>
            <a:ext cx="2415092" cy="277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" y="-42998"/>
            <a:ext cx="5853598" cy="64243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01" y="4703886"/>
            <a:ext cx="852709" cy="85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96" y="4118567"/>
            <a:ext cx="1252938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2067089"/>
            <a:ext cx="2436756" cy="362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14" y="4766639"/>
            <a:ext cx="1261564" cy="81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C71FA4-7D92-4D5D-86C6-1DB544853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6" y="4040418"/>
            <a:ext cx="493015" cy="108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762948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81FF1F9E-883C-4C27-8504-0027D05FA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8" y="2211852"/>
            <a:ext cx="9092691" cy="3816350"/>
          </a:xfrm>
          <a:solidFill>
            <a:schemeClr val="accent6">
              <a:lumMod val="75000"/>
            </a:schemeClr>
          </a:soli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C707C-3F00-44B8-AF3F-1D46A5942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2BB8F02-069C-4631-A8B0-D4E6B3B86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08" y="222219"/>
            <a:ext cx="1920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4CE7A8F-D014-40A3-982D-3BE29407CF81}"/>
              </a:ext>
            </a:extLst>
          </p:cNvPr>
          <p:cNvSpPr/>
          <p:nvPr/>
        </p:nvSpPr>
        <p:spPr>
          <a:xfrm>
            <a:off x="2710036" y="6043486"/>
            <a:ext cx="57336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Запрошуємо</a:t>
            </a:r>
            <a:r>
              <a:rPr lang="ru-RU" sz="4000" b="0" i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до </a:t>
            </a:r>
            <a:r>
              <a:rPr lang="ru-RU" sz="4000" b="0" i="1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співпраці</a:t>
            </a:r>
            <a:endParaRPr lang="ru-RU" sz="4000" b="0" i="1" cap="none" spc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9C4E53-66D7-482C-8381-B9668E6C2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8" y="-41676"/>
            <a:ext cx="11615468" cy="22560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D56368-5835-4BBB-B28A-2ED20BCE7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4" y="3284984"/>
            <a:ext cx="1922479" cy="19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90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мнемотехника все\1 соранг\рисунки кліпарти\№1  звірі, казки, герої\1 (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08" y="866959"/>
            <a:ext cx="1769978" cy="176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мнемотехника все\1 соранг\рисунки кліпарти\№1  звірі, казки, герої\1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34" y="1887972"/>
            <a:ext cx="1224136" cy="155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мнемотехника все\1 соранг\рисунки кліпарти\№2 люди\2 (22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75" y="4103605"/>
            <a:ext cx="12668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мнемотехника все\1 соранг\рисунки кліпарти\№4 предмети\пр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4275578"/>
            <a:ext cx="1913477" cy="19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мнемотехника все\1 соранг\рисунки кліпарти\№4 предмети\пр (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53" y="2092009"/>
            <a:ext cx="1481306" cy="11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мнемотехника все\1 соранг\рисунки кліпарти\№4 предмети\пр (7)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00" y="988913"/>
            <a:ext cx="1422500" cy="179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F:\мнемотехника все\1 соранг\рисунки кліпарти\№4 предмети\пр (7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92" y="1751948"/>
            <a:ext cx="1872208" cy="103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:\мнемотехника все\1 соранг\рисунки кліпарти\№4 предмети\пр (8)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3781568"/>
            <a:ext cx="1594688" cy="165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мнемотехника все\1 соранг\рисунки кліпарти\№4 предмети\пр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69" y="3675760"/>
            <a:ext cx="1904913" cy="17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C202B7-3D89-4545-AF78-E597392C86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B032863-B03B-4CEF-9CE2-A306BC2F5089}"/>
              </a:ext>
            </a:extLst>
          </p:cNvPr>
          <p:cNvSpPr/>
          <p:nvPr/>
        </p:nvSpPr>
        <p:spPr>
          <a:xfrm>
            <a:off x="547840" y="136525"/>
            <a:ext cx="11615012" cy="5912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блоки: тренування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250379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мнемотехника все\1 соранг\рисунки кліпарти\№2 люди\2 (22)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30" y="2383641"/>
            <a:ext cx="12668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мнемотехника все\1 соранг\рисунки кліпарти\№4 предмети\пр (8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1" b="100000" l="545" r="96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80" y="-799609"/>
            <a:ext cx="7914128" cy="718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мнемотехника все\1 соранг\рисунки кліпарти\№1  звірі, казки, герої\1 (7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6" b="100000" l="1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09" y="2196978"/>
            <a:ext cx="2106818" cy="26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мнемотехника все\1 соранг\рисунки кліпарти\№1  звірі, казки, герої\1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60" y="1142834"/>
            <a:ext cx="4831942" cy="34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мнемотехника все\1 соранг\рисунки кліпарти\№1  звірі, казки, герої\1 (4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9" y="1335832"/>
            <a:ext cx="884989" cy="88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мнемотехника все\1 соранг\рисунки кліпарти\№4 предмети\пр (4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35" y="3697935"/>
            <a:ext cx="1481306" cy="11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F:\мнемотехника все\1 соранг\рисунки кліпарти\№4 предмети\пр (7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42" y="5013176"/>
            <a:ext cx="1872208" cy="103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мнемотехника все\1 соранг\рисунки кліпарти\№4 предмети\пр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53" y="1359674"/>
            <a:ext cx="1913477" cy="19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мнемотехника все\1 соранг\рисунки кліпарти\№4 предмети\пр (7)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66" y="1557042"/>
            <a:ext cx="1422500" cy="179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:\мнемотехника все\1 соранг\рисунки кліпарти\№4 предмети\пр (8)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66" y="2967841"/>
            <a:ext cx="927781" cy="96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2C62D5-7CFF-42FE-BE87-612DFBEAA3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92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71034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87409" y="662499"/>
            <a:ext cx="11532900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1. ПЕРЕТВОРЕННЯ-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це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метод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первинної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обробки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інформації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який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перетворює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дану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інформацію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в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нову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зручну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для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ефективного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засвоєння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</a:t>
            </a:r>
            <a:endParaRPr lang="ru-RU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53600" y="1861016"/>
            <a:ext cx="11600517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2. ЗВ’ЯЗУВАННЯ -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це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метод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об'єднання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інформаційних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одиниць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для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поліпшення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запам'ятовування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шляхом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створення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між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ними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міцних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асоціативних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зв'язків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04786" y="2844800"/>
            <a:ext cx="11315259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3. ПІДСИЛЕННЯ-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це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метод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поліпшення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обробки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інформації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за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допомогою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спеціальних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прийомів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застосованих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додатково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до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інших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методів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21587" y="4262966"/>
            <a:ext cx="1169560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4. ПОРЯДКОВА СИСТЕМА-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це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метод,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призначений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для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запам'ятовування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інформаційних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одиниць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разом з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їх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порядковим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номером шляхом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використання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спеціально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підібраної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системи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образів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10184" y="5509096"/>
            <a:ext cx="11695603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5. ЗБЕРЕЖЕННЯ-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це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метод,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призначений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для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збільшення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тривалості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зберігання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ефективного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відтворення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інформації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шляхом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спеціальної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активізації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97685" y="1168905"/>
            <a:ext cx="114885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Базовий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прийом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аналогія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Додаткові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трансформація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піктограми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стенографіст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фонетична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асоціація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неологізм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цифро-образ, цифро-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буквений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код,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індивідуальна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асоціація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закономірність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ребус.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1587" y="2365121"/>
            <a:ext cx="1150543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Базовий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прийом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синтез.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Додаткові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сюжет,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римізація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послідовні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асоціації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склеювання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синтез,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букви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абревіатура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87409" y="3365605"/>
            <a:ext cx="11980862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Базовий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прийом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сенсорний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Додаткові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ознака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уособлення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гіпербола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літота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>
              <a:defRPr/>
            </a:pP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комік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небилиця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колірний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акцент,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емпатія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візуалізація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1962" y="4784881"/>
            <a:ext cx="11448379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азовий</a:t>
            </a:r>
            <a:r>
              <a:rPr lang="uk-UA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прийом – опорний план конспект.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інтер'єр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антропометрія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нумерація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тактильний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матриця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розгалудження</a:t>
            </a:r>
            <a:r>
              <a:rPr lang="ru-RU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майндмеппінг</a:t>
            </a:r>
            <a:r>
              <a:rPr lang="uk-UA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«ментальна схема чи карта»)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9796" y="6021288"/>
            <a:ext cx="11980862" cy="3381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раціонального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повторення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практика,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усвідомлення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59883D-8B1E-4C63-AF25-E09A8F57E6AB}"/>
              </a:ext>
            </a:extLst>
          </p:cNvPr>
          <p:cNvSpPr/>
          <p:nvPr/>
        </p:nvSpPr>
        <p:spPr>
          <a:xfrm>
            <a:off x="3406272" y="211287"/>
            <a:ext cx="55822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Times New Roman" pitchFamily="18" charset="0"/>
              </a:rPr>
              <a:t>Методи</a:t>
            </a:r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Times New Roman" pitchFamily="18" charset="0"/>
              </a:rPr>
              <a:t> і </a:t>
            </a:r>
            <a:r>
              <a:rPr lang="ru-RU" sz="2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Times New Roman" pitchFamily="18" charset="0"/>
              </a:rPr>
              <a:t>прийоми</a:t>
            </a:r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2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Times New Roman" pitchFamily="18" charset="0"/>
              </a:rPr>
              <a:t>мнемотехніки</a:t>
            </a:r>
            <a:endParaRPr lang="ru-RU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3182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3852" y="327572"/>
            <a:ext cx="10873208" cy="79305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ефективного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CD9100-5514-4058-9359-1915896FD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4" name="Скругленный прямоугольник 14">
            <a:extLst>
              <a:ext uri="{FF2B5EF4-FFF2-40B4-BE49-F238E27FC236}">
                <a16:creationId xmlns:a16="http://schemas.microsoft.com/office/drawing/2014/main" id="{03FB8291-B741-4CD8-9D4D-7BC60C5B625A}"/>
              </a:ext>
            </a:extLst>
          </p:cNvPr>
          <p:cNvSpPr/>
          <p:nvPr/>
        </p:nvSpPr>
        <p:spPr>
          <a:xfrm>
            <a:off x="1027424" y="1556792"/>
            <a:ext cx="10899636" cy="144016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перекодовувати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складну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сриймання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інформацію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383FF-927F-4C21-B783-24BCF2D921F7}"/>
              </a:ext>
            </a:extLst>
          </p:cNvPr>
          <p:cNvSpPr txBox="1"/>
          <p:nvPr/>
        </p:nvSpPr>
        <p:spPr>
          <a:xfrm>
            <a:off x="1257799" y="3433119"/>
            <a:ext cx="94043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1.1. Вірші, тексти, правила тощо.</a:t>
            </a:r>
          </a:p>
          <a:p>
            <a:endParaRPr lang="uk-UA" sz="2800" dirty="0"/>
          </a:p>
          <a:p>
            <a:r>
              <a:rPr lang="uk-UA" sz="2800" dirty="0"/>
              <a:t>1.2 Іноземні слова, символи, імена, географічні назви  тощо.</a:t>
            </a:r>
          </a:p>
          <a:p>
            <a:endParaRPr lang="uk-UA" sz="2800" dirty="0"/>
          </a:p>
          <a:p>
            <a:r>
              <a:rPr lang="uk-UA" sz="2800" dirty="0"/>
              <a:t>1.3. Цифрову інформацію – цифри, історичні дати тощо.</a:t>
            </a:r>
            <a:endParaRPr lang="ru-RU" sz="2800" dirty="0"/>
          </a:p>
        </p:txBody>
      </p:sp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367BAD9F-CD68-4A06-8D49-D832B987AB12}"/>
              </a:ext>
            </a:extLst>
          </p:cNvPr>
          <p:cNvSpPr/>
          <p:nvPr/>
        </p:nvSpPr>
        <p:spPr>
          <a:xfrm>
            <a:off x="765820" y="5949280"/>
            <a:ext cx="10873208" cy="79305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Базовий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навик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робота з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аналогіями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057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CD9100-5514-4058-9359-1915896FD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4" name="Скругленный прямоугольник 14">
            <a:extLst>
              <a:ext uri="{FF2B5EF4-FFF2-40B4-BE49-F238E27FC236}">
                <a16:creationId xmlns:a16="http://schemas.microsoft.com/office/drawing/2014/main" id="{03FB8291-B741-4CD8-9D4D-7BC60C5B625A}"/>
              </a:ext>
            </a:extLst>
          </p:cNvPr>
          <p:cNvSpPr/>
          <p:nvPr/>
        </p:nvSpPr>
        <p:spPr>
          <a:xfrm>
            <a:off x="837828" y="332656"/>
            <a:ext cx="10899636" cy="144016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язувати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собою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383FF-927F-4C21-B783-24BCF2D921F7}"/>
              </a:ext>
            </a:extLst>
          </p:cNvPr>
          <p:cNvSpPr txBox="1"/>
          <p:nvPr/>
        </p:nvSpPr>
        <p:spPr>
          <a:xfrm>
            <a:off x="695562" y="2951947"/>
            <a:ext cx="107976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2.2. По можливості формувати з інформаційних одиниць смислові </a:t>
            </a:r>
          </a:p>
          <a:p>
            <a:r>
              <a:rPr lang="uk-UA" sz="2800" dirty="0"/>
              <a:t>блоки,  обов'язково враховуючи число Міллера (сім плюс мінус два) 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C1D9-2CC0-4362-A971-6F74AA07359B}"/>
              </a:ext>
            </a:extLst>
          </p:cNvPr>
          <p:cNvSpPr txBox="1"/>
          <p:nvPr/>
        </p:nvSpPr>
        <p:spPr>
          <a:xfrm>
            <a:off x="695562" y="4162787"/>
            <a:ext cx="11303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2.3. Створення  порядкової системи  тем, уроків тощо. Це  </a:t>
            </a:r>
            <a:endParaRPr lang="ru-RU" sz="2800" dirty="0"/>
          </a:p>
          <a:p>
            <a:r>
              <a:rPr lang="uk-UA" sz="2800" dirty="0"/>
              <a:t>опорні плани-конспекти, нумератори, матриця і т. 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9CCD0-46E0-47ED-A6B8-AF1647B86ED9}"/>
              </a:ext>
            </a:extLst>
          </p:cNvPr>
          <p:cNvSpPr txBox="1"/>
          <p:nvPr/>
        </p:nvSpPr>
        <p:spPr>
          <a:xfrm>
            <a:off x="839042" y="2204864"/>
            <a:ext cx="580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2.1.  Прості слова, піктограми (4-6 </a:t>
            </a:r>
            <a:r>
              <a:rPr lang="uk-UA" sz="2800" dirty="0" err="1"/>
              <a:t>іо</a:t>
            </a:r>
            <a:r>
              <a:rPr lang="uk-UA" sz="2800" dirty="0"/>
              <a:t>)</a:t>
            </a:r>
            <a:endParaRPr lang="ru-RU" sz="2800" dirty="0"/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C0966A3E-8896-4AD1-A8FA-F73D8651B869}"/>
              </a:ext>
            </a:extLst>
          </p:cNvPr>
          <p:cNvSpPr/>
          <p:nvPr/>
        </p:nvSpPr>
        <p:spPr>
          <a:xfrm>
            <a:off x="817819" y="5589240"/>
            <a:ext cx="10873208" cy="79305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Базовий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навик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смислові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блоки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7320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CD9100-5514-4058-9359-1915896FD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" y="-22191"/>
            <a:ext cx="430091" cy="6858000"/>
          </a:xfrm>
          <a:prstGeom prst="rect">
            <a:avLst/>
          </a:prstGeom>
        </p:spPr>
      </p:pic>
      <p:sp>
        <p:nvSpPr>
          <p:cNvPr id="14" name="Скругленный прямоугольник 14">
            <a:extLst>
              <a:ext uri="{FF2B5EF4-FFF2-40B4-BE49-F238E27FC236}">
                <a16:creationId xmlns:a16="http://schemas.microsoft.com/office/drawing/2014/main" id="{03FB8291-B741-4CD8-9D4D-7BC60C5B625A}"/>
              </a:ext>
            </a:extLst>
          </p:cNvPr>
          <p:cNvSpPr/>
          <p:nvPr/>
        </p:nvSpPr>
        <p:spPr>
          <a:xfrm>
            <a:off x="837828" y="332656"/>
            <a:ext cx="10899636" cy="95410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організувати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ефективного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засвоєння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383FF-927F-4C21-B783-24BCF2D921F7}"/>
              </a:ext>
            </a:extLst>
          </p:cNvPr>
          <p:cNvSpPr txBox="1"/>
          <p:nvPr/>
        </p:nvSpPr>
        <p:spPr>
          <a:xfrm>
            <a:off x="832526" y="2103043"/>
            <a:ext cx="9861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3.2. Закріпити на основі асоціативно-логічного мислення  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C1D9-2CC0-4362-A971-6F74AA07359B}"/>
              </a:ext>
            </a:extLst>
          </p:cNvPr>
          <p:cNvSpPr txBox="1"/>
          <p:nvPr/>
        </p:nvSpPr>
        <p:spPr>
          <a:xfrm>
            <a:off x="859346" y="2677423"/>
            <a:ext cx="1130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3.3. Вивести на усвідомлений чи рефлекторний рівень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9CCD0-46E0-47ED-A6B8-AF1647B86ED9}"/>
              </a:ext>
            </a:extLst>
          </p:cNvPr>
          <p:cNvSpPr txBox="1"/>
          <p:nvPr/>
        </p:nvSpPr>
        <p:spPr>
          <a:xfrm>
            <a:off x="840026" y="1528663"/>
            <a:ext cx="1061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3.1  Провести корекцію створеного матеріалу  </a:t>
            </a:r>
            <a:endParaRPr lang="ru-RU" sz="2800" dirty="0"/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795A6D18-C9B2-44A9-ACE9-CA13144E0479}"/>
              </a:ext>
            </a:extLst>
          </p:cNvPr>
          <p:cNvSpPr/>
          <p:nvPr/>
        </p:nvSpPr>
        <p:spPr>
          <a:xfrm>
            <a:off x="895628" y="3453942"/>
            <a:ext cx="5630832" cy="299939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Увага! </a:t>
            </a:r>
            <a:r>
              <a:rPr lang="uk-UA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рекомендується змішувати  методи та прийоми  освітньої мнемотехніки з технологіями інших авторів.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Гострою проблемою  ефективності є відсутність чи недотримання освітян технологічної дисципліни</a:t>
            </a:r>
            <a:endParaRPr lang="ru-RU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A6421-0468-4EA7-96F2-730D4DF19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13" y="3460230"/>
            <a:ext cx="4102296" cy="2711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9856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2400</Words>
  <Application>Microsoft Office PowerPoint</Application>
  <PresentationFormat>Произвольный</PresentationFormat>
  <Paragraphs>209</Paragraphs>
  <Slides>57</Slides>
  <Notes>8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Century Gothic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Прийом «Послідовних асоціацій» - це прийом, при якому для зв'язку інформаційних одиниць використовується певна послідовність.  </vt:lpstr>
      <vt:lpstr>Презентация PowerPoint</vt:lpstr>
      <vt:lpstr>Презентация PowerPoint</vt:lpstr>
      <vt:lpstr>Прийом «Синтез» (від грец. Synthesis - з'єднання) - це прийом, при якому група одиниць інформації (з необов'язковою послідовністю) об'єднується в єдиний образ із загальним асоціативним зв'язком.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Віднімання - це арифметична дія над числами, при якій від першого числа, яке називається ЗМЕНШУВАНЕ, віднімається друге число, яке називається ВІД’ЄМНИК. І в результаті віднімання маємо РІЗНИЦЮ.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2014-06-18T20:45:38Z</dcterms:created>
  <dcterms:modified xsi:type="dcterms:W3CDTF">2023-06-28T14:06:08Z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