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60" r:id="rId5"/>
    <p:sldId id="261" r:id="rId6"/>
    <p:sldId id="259" r:id="rId7"/>
    <p:sldId id="262" r:id="rId8"/>
    <p:sldId id="263" r:id="rId9"/>
    <p:sldId id="264" r:id="rId10"/>
    <p:sldId id="265" r:id="rId11"/>
    <p:sldId id="276" r:id="rId12"/>
    <p:sldId id="266" r:id="rId13"/>
    <p:sldId id="267" r:id="rId14"/>
    <p:sldId id="269" r:id="rId15"/>
    <p:sldId id="268" r:id="rId16"/>
    <p:sldId id="270" r:id="rId17"/>
    <p:sldId id="272" r:id="rId18"/>
    <p:sldId id="277" r:id="rId19"/>
    <p:sldId id="275" r:id="rId20"/>
    <p:sldId id="274" r:id="rId21"/>
    <p:sldId id="271" r:id="rId22"/>
    <p:sldId id="273" r:id="rId23"/>
    <p:sldId id="282" r:id="rId24"/>
    <p:sldId id="279" r:id="rId25"/>
    <p:sldId id="281" r:id="rId26"/>
    <p:sldId id="283" r:id="rId27"/>
    <p:sldId id="285" r:id="rId28"/>
    <p:sldId id="286" r:id="rId29"/>
    <p:sldId id="287" r:id="rId30"/>
    <p:sldId id="288" r:id="rId31"/>
    <p:sldId id="284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048C323-2295-4553-9B2F-E23F2D2E8C8A}">
          <p14:sldIdLst>
            <p14:sldId id="256"/>
            <p14:sldId id="257"/>
            <p14:sldId id="258"/>
            <p14:sldId id="260"/>
            <p14:sldId id="261"/>
            <p14:sldId id="259"/>
            <p14:sldId id="262"/>
          </p14:sldIdLst>
        </p14:section>
        <p14:section name="Раздел без заголовка" id="{7BA120E1-E0B7-4EEF-9253-E6853F5B27A8}">
          <p14:sldIdLst>
            <p14:sldId id="263"/>
            <p14:sldId id="264"/>
            <p14:sldId id="265"/>
            <p14:sldId id="276"/>
            <p14:sldId id="266"/>
            <p14:sldId id="267"/>
            <p14:sldId id="269"/>
            <p14:sldId id="268"/>
            <p14:sldId id="270"/>
            <p14:sldId id="272"/>
            <p14:sldId id="277"/>
            <p14:sldId id="275"/>
            <p14:sldId id="274"/>
            <p14:sldId id="271"/>
            <p14:sldId id="273"/>
            <p14:sldId id="282"/>
            <p14:sldId id="279"/>
            <p14:sldId id="281"/>
            <p14:sldId id="283"/>
            <p14:sldId id="285"/>
            <p14:sldId id="286"/>
            <p14:sldId id="287"/>
            <p14:sldId id="288"/>
            <p14:sldId id="28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66" autoAdjust="0"/>
    <p:restoredTop sz="94660"/>
  </p:normalViewPr>
  <p:slideViewPr>
    <p:cSldViewPr snapToGrid="0">
      <p:cViewPr>
        <p:scale>
          <a:sx n="99" d="100"/>
          <a:sy n="99" d="100"/>
        </p:scale>
        <p:origin x="326" y="-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214E36-6E8A-4567-AA0B-53C2B899E79C}" type="datetimeFigureOut">
              <a:rPr lang="ru-RU" smtClean="0"/>
              <a:t>09.02.2024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FB9567-60E5-43EB-A003-C4BCA548D6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035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FB9567-60E5-43EB-A003-C4BCA548D6D3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670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CC0B56-CAD0-4E35-B734-18200EAA44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/>
              <a:t>Одяг дитини. Історія</a:t>
            </a:r>
            <a:br>
              <a:rPr lang="uk-UA" dirty="0"/>
            </a:b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DBFB787-39EF-4E91-BDB7-23C09B91B23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dirty="0"/>
              <a:t>Матеріальний світ дитинства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28008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C128E8-FF8A-4ABB-8AFF-892578F7F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Сповивання</a:t>
            </a:r>
            <a:r>
              <a:rPr lang="ru-RU" dirty="0"/>
              <a:t>  </a:t>
            </a:r>
            <a:br>
              <a:rPr lang="ru-RU" dirty="0"/>
            </a:br>
            <a:r>
              <a:rPr lang="ru-RU" dirty="0"/>
              <a:t>в </a:t>
            </a:r>
            <a:r>
              <a:rPr lang="ru-RU" dirty="0" err="1"/>
              <a:t>Гетьманщині</a:t>
            </a: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6288B81-C5A8-45F6-B31A-9B4856082F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89321" y="0"/>
            <a:ext cx="5098948" cy="761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1680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E9ABA1-2819-4860-94C4-5E8D73823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«</a:t>
            </a:r>
            <a:r>
              <a:rPr lang="ru-RU" dirty="0" err="1"/>
              <a:t>Ефекти</a:t>
            </a:r>
            <a:r>
              <a:rPr lang="ru-RU" dirty="0"/>
              <a:t>» </a:t>
            </a:r>
            <a:r>
              <a:rPr lang="ru-RU" dirty="0" err="1"/>
              <a:t>сповивання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D03A34-541E-471B-8B7A-1D9A7B26FE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lvl="0"/>
            <a:r>
              <a:rPr lang="uk-UA" sz="3300" i="1" dirty="0" err="1"/>
              <a:t>Позвитивні</a:t>
            </a:r>
            <a:r>
              <a:rPr lang="uk-UA" sz="3300" i="1" dirty="0"/>
              <a:t>: </a:t>
            </a:r>
          </a:p>
          <a:p>
            <a:pPr lvl="0"/>
            <a:r>
              <a:rPr lang="uk-UA" sz="3300" dirty="0"/>
              <a:t>Сповивання захищало дитя від холоду </a:t>
            </a:r>
            <a:endParaRPr lang="ru-RU" sz="3300" dirty="0"/>
          </a:p>
          <a:p>
            <a:r>
              <a:rPr lang="ru-RU" sz="3300" dirty="0" err="1"/>
              <a:t>Допомагало</a:t>
            </a:r>
            <a:r>
              <a:rPr lang="ru-RU" sz="3300" dirty="0"/>
              <a:t> </a:t>
            </a:r>
            <a:r>
              <a:rPr lang="ru-RU" sz="3300" dirty="0" err="1"/>
              <a:t>мінімізувати</a:t>
            </a:r>
            <a:r>
              <a:rPr lang="ru-RU" sz="3300" dirty="0"/>
              <a:t> </a:t>
            </a:r>
            <a:r>
              <a:rPr lang="ru-RU" sz="3300" dirty="0" err="1"/>
              <a:t>зусилля</a:t>
            </a:r>
            <a:r>
              <a:rPr lang="ru-RU" sz="3300" dirty="0"/>
              <a:t> </a:t>
            </a:r>
            <a:r>
              <a:rPr lang="ru-RU" sz="3300" dirty="0" err="1"/>
              <a:t>щодо</a:t>
            </a:r>
            <a:r>
              <a:rPr lang="ru-RU" sz="3300" dirty="0"/>
              <a:t> </a:t>
            </a:r>
            <a:r>
              <a:rPr lang="ru-RU" sz="3300" dirty="0" err="1"/>
              <a:t>його</a:t>
            </a:r>
            <a:r>
              <a:rPr lang="ru-RU" sz="3300" dirty="0"/>
              <a:t> догляду. </a:t>
            </a:r>
            <a:r>
              <a:rPr lang="ru-RU" sz="3300" dirty="0" err="1"/>
              <a:t>Сповита</a:t>
            </a:r>
            <a:r>
              <a:rPr lang="ru-RU" sz="3300" dirty="0"/>
              <a:t> </a:t>
            </a:r>
            <a:r>
              <a:rPr lang="ru-RU" sz="3300" dirty="0" err="1"/>
              <a:t>дитина</a:t>
            </a:r>
            <a:r>
              <a:rPr lang="ru-RU" sz="3300" dirty="0"/>
              <a:t> </a:t>
            </a:r>
            <a:r>
              <a:rPr lang="ru-RU" sz="3300" dirty="0" err="1"/>
              <a:t>залишалася</a:t>
            </a:r>
            <a:r>
              <a:rPr lang="ru-RU" sz="3300" dirty="0"/>
              <a:t> там, де </a:t>
            </a:r>
            <a:r>
              <a:rPr lang="ru-RU" sz="3300" dirty="0" err="1"/>
              <a:t>її</a:t>
            </a:r>
            <a:r>
              <a:rPr lang="ru-RU" sz="3300" dirty="0"/>
              <a:t> </a:t>
            </a:r>
            <a:r>
              <a:rPr lang="ru-RU" sz="3300" dirty="0" err="1"/>
              <a:t>поклали</a:t>
            </a:r>
            <a:endParaRPr lang="ru-RU" sz="3300" dirty="0"/>
          </a:p>
          <a:p>
            <a:r>
              <a:rPr lang="uk-UA" sz="3300" i="1" dirty="0"/>
              <a:t>Н</a:t>
            </a:r>
            <a:r>
              <a:rPr lang="ru-RU" sz="3300" i="1" dirty="0" err="1"/>
              <a:t>егативні</a:t>
            </a:r>
            <a:r>
              <a:rPr lang="ru-RU" sz="3300" i="1" dirty="0"/>
              <a:t>:</a:t>
            </a:r>
            <a:endParaRPr lang="uk-UA" sz="3300" i="1" dirty="0"/>
          </a:p>
          <a:p>
            <a:r>
              <a:rPr lang="ru-RU" sz="3300" dirty="0" err="1"/>
              <a:t>проблеми</a:t>
            </a:r>
            <a:r>
              <a:rPr lang="ru-RU" sz="3300" dirty="0"/>
              <a:t> з </a:t>
            </a:r>
            <a:r>
              <a:rPr lang="ru-RU" sz="3300" dirty="0" err="1"/>
              <a:t>кровообігом</a:t>
            </a:r>
            <a:r>
              <a:rPr lang="ru-RU" sz="3300" dirty="0"/>
              <a:t>, </a:t>
            </a:r>
            <a:r>
              <a:rPr lang="ru-RU" sz="3300" dirty="0" err="1"/>
              <a:t>перебування</a:t>
            </a:r>
            <a:r>
              <a:rPr lang="ru-RU" sz="3300" dirty="0"/>
              <a:t> у </a:t>
            </a:r>
            <a:r>
              <a:rPr lang="ru-RU" sz="3300" dirty="0" err="1"/>
              <a:t>мокрих</a:t>
            </a:r>
            <a:r>
              <a:rPr lang="ru-RU" sz="3300" dirty="0"/>
              <a:t> і </a:t>
            </a:r>
            <a:r>
              <a:rPr lang="ru-RU" sz="3300" dirty="0" err="1"/>
              <a:t>брудних</a:t>
            </a:r>
            <a:r>
              <a:rPr lang="ru-RU" sz="3300" dirty="0"/>
              <a:t> </a:t>
            </a:r>
            <a:r>
              <a:rPr lang="ru-RU" sz="3300" dirty="0" err="1"/>
              <a:t>пелюшках</a:t>
            </a:r>
            <a:r>
              <a:rPr lang="ru-RU" sz="3300" dirty="0"/>
              <a:t>, </a:t>
            </a:r>
            <a:r>
              <a:rPr lang="ru-RU" sz="3300" dirty="0" err="1"/>
              <a:t>здавлювання</a:t>
            </a:r>
            <a:r>
              <a:rPr lang="ru-RU" sz="3300" dirty="0"/>
              <a:t>, </a:t>
            </a:r>
            <a:r>
              <a:rPr lang="ru-RU" sz="3300" dirty="0" err="1"/>
              <a:t>задуха</a:t>
            </a:r>
            <a:r>
              <a:rPr lang="ru-RU" sz="3300" dirty="0"/>
              <a:t>, </a:t>
            </a:r>
            <a:r>
              <a:rPr lang="ru-RU" sz="3300" dirty="0" err="1"/>
              <a:t>рахіт</a:t>
            </a:r>
            <a:r>
              <a:rPr lang="ru-RU" sz="3300" dirty="0"/>
              <a:t>, </a:t>
            </a:r>
            <a:r>
              <a:rPr lang="ru-RU" sz="3300" dirty="0" err="1"/>
              <a:t>небезпека</a:t>
            </a:r>
            <a:r>
              <a:rPr lang="ru-RU" sz="3300" dirty="0"/>
              <a:t> </a:t>
            </a:r>
            <a:r>
              <a:rPr lang="ru-RU" sz="3300" dirty="0" err="1"/>
              <a:t>захлинутися</a:t>
            </a:r>
            <a:r>
              <a:rPr lang="ru-RU" sz="3300" dirty="0"/>
              <a:t> </a:t>
            </a:r>
            <a:r>
              <a:rPr lang="ru-RU" sz="3300" dirty="0" err="1"/>
              <a:t>тощо</a:t>
            </a:r>
            <a:r>
              <a:rPr lang="ru-RU" sz="3300" dirty="0"/>
              <a:t> </a:t>
            </a:r>
          </a:p>
          <a:p>
            <a:endParaRPr lang="uk-UA" sz="2000" dirty="0"/>
          </a:p>
          <a:p>
            <a:endParaRPr lang="uk-UA" dirty="0"/>
          </a:p>
          <a:p>
            <a:pPr marL="0" indent="0">
              <a:buNone/>
            </a:pPr>
            <a:r>
              <a:rPr lang="ru-R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582248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C018D-16AA-4207-A058-EB5B80B5A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Одяг дітей Середньовіччя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FA8CA7-B0F9-43D9-B52B-7EAE8B68A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3192" y="2133600"/>
            <a:ext cx="10331420" cy="3777622"/>
          </a:xfrm>
        </p:spPr>
        <p:txBody>
          <a:bodyPr>
            <a:normAutofit/>
          </a:bodyPr>
          <a:lstStyle/>
          <a:p>
            <a:r>
              <a:rPr lang="uk-UA" sz="2400" dirty="0"/>
              <a:t>Не  виокремлюється  віковий  статус</a:t>
            </a:r>
          </a:p>
          <a:p>
            <a:r>
              <a:rPr lang="uk-UA" sz="2400" dirty="0"/>
              <a:t>Підкреслюється  лише соціальний статус</a:t>
            </a:r>
            <a:endParaRPr lang="ru-RU" sz="2400" dirty="0"/>
          </a:p>
        </p:txBody>
      </p:sp>
      <p:sp>
        <p:nvSpPr>
          <p:cNvPr id="4" name="AutoShape 2" descr="D:\%D0%9C%D0%BE%D0%B8 %D0%B4%D0%BE%D0%BA%D1%83%D0%BC%D0%B5%D0%BD%D1%82%D1%8B\Irisha\progr_2011\%D0%B8%D1%81%D1%82%D0%BE%D1%80%D0%B8%D1%8F  %D0%B4%D0%B5%D1%82%D1%81%D1%82%D0%B2%D0%B0\%D0%BE%D0%B4%D0%B5%D0%B6%D0%B4%D0%B0\%D0%98%D1%81%D1%82%D0%BE%D1%80%D0%B8%D1%8F %D0%B4%D0%B5%D1%82%D1%81%D0%BA%D0%BE%D0%B9 %D0%BE%D0%B4%D0%B5%D0%B6%D0%B4%D1%8B %D0%B2 %D0%95%D0%B2%D1%80%D0%BE%D0%BF%D0%B5_files\img154.jpg">
            <a:extLst>
              <a:ext uri="{FF2B5EF4-FFF2-40B4-BE49-F238E27FC236}">
                <a16:creationId xmlns:a16="http://schemas.microsoft.com/office/drawing/2014/main" id="{760FE551-ACF0-4E2D-B5DC-B3F8F4ECF23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0C8C6E-E110-4939-AD00-117E7FE92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9894" y="1637402"/>
            <a:ext cx="3648075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9794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B1B60D-B5BF-499B-9D8F-9A381DA8E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err="1"/>
              <a:t>Винекнення</a:t>
            </a:r>
            <a:r>
              <a:rPr lang="uk-UA" dirty="0"/>
              <a:t> </a:t>
            </a:r>
            <a:r>
              <a:rPr lang="uk-UA" dirty="0" err="1"/>
              <a:t>віково</a:t>
            </a:r>
            <a:r>
              <a:rPr lang="uk-UA" dirty="0"/>
              <a:t>-гендерної стратифікації дитячого  одягу в  </a:t>
            </a:r>
            <a:r>
              <a:rPr lang="uk-UA" dirty="0" err="1"/>
              <a:t>ранньомодерний</a:t>
            </a:r>
            <a:r>
              <a:rPr lang="uk-UA" dirty="0"/>
              <a:t> час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9578F5-F9DB-4345-9C38-0D263467AC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uk-UA" sz="2000" b="1" dirty="0"/>
              <a:t>Одяг  хлопчиків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uk-UA" sz="3200" dirty="0"/>
              <a:t>З  одного до 2-3-х років «сукня» </a:t>
            </a:r>
          </a:p>
          <a:p>
            <a:pPr marL="0" indent="0">
              <a:buNone/>
            </a:pPr>
            <a:r>
              <a:rPr lang="uk-UA" sz="3200" dirty="0"/>
              <a:t> зі стрічками (і </a:t>
            </a:r>
            <a:r>
              <a:rPr lang="uk-UA" sz="3200" dirty="0" err="1"/>
              <a:t>слюнявчик</a:t>
            </a:r>
            <a:r>
              <a:rPr lang="uk-UA" sz="3200" dirty="0"/>
              <a:t>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uk-UA" sz="3200" dirty="0"/>
              <a:t>У три роки «стрічки  знімають»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uk-UA" sz="3200" dirty="0"/>
              <a:t>З 3-х до 7-8 років –сукня  </a:t>
            </a:r>
          </a:p>
          <a:p>
            <a:pPr marL="0" indent="0">
              <a:buNone/>
            </a:pPr>
            <a:r>
              <a:rPr lang="uk-UA" sz="3200" dirty="0"/>
              <a:t>з  комірцем.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uk-UA" sz="3200" dirty="0"/>
              <a:t>З 7-8 років -  чоловічий  одяг</a:t>
            </a:r>
          </a:p>
          <a:p>
            <a:pPr>
              <a:buFont typeface="Courier New" panose="02070309020205020404" pitchFamily="49" charset="0"/>
              <a:buChar char="o"/>
            </a:pPr>
            <a:endParaRPr lang="uk-UA" dirty="0"/>
          </a:p>
          <a:p>
            <a:pPr>
              <a:buFont typeface="Courier New" panose="02070309020205020404" pitchFamily="49" charset="0"/>
              <a:buChar char="o"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F5C3D48-A078-4F82-8AE5-D35EBF7DC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6629" y="1102019"/>
            <a:ext cx="2239877" cy="513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4154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D22FB93-31B5-4BBB-979F-B742228CA9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0586" y="146649"/>
            <a:ext cx="8915400" cy="5738694"/>
          </a:xfrm>
        </p:spPr>
        <p:txBody>
          <a:bodyPr/>
          <a:lstStyle/>
          <a:p>
            <a:pPr marL="0" indent="0">
              <a:buNone/>
            </a:pPr>
            <a:r>
              <a:rPr lang="uk-UA" b="1" dirty="0"/>
              <a:t>У  дівчат  етапи  «дорослішання одягу»  більш  спрощені</a:t>
            </a:r>
          </a:p>
          <a:p>
            <a:pPr marL="0" indent="0">
              <a:buNone/>
            </a:pPr>
            <a:r>
              <a:rPr lang="uk-UA" dirty="0"/>
              <a:t>До 2-3-х років -  плаття зі стрічками</a:t>
            </a:r>
          </a:p>
          <a:p>
            <a:pPr marL="0" indent="0">
              <a:buNone/>
            </a:pPr>
            <a:r>
              <a:rPr lang="uk-UA" dirty="0"/>
              <a:t>Надалі – схожі  на  жіночі плаття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CEC45ED-4EA4-4C24-AC42-F34AE7C48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836" y="3051594"/>
            <a:ext cx="1714500" cy="3429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93D5A02-C5DB-4EDF-90F8-37C1987BC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8529" y="2267904"/>
            <a:ext cx="3637472" cy="434855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F064C20-347F-4B83-9274-1208F6D277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6194" y="1533183"/>
            <a:ext cx="5589916" cy="494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7494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05CAC58-C9A8-461C-98C1-32B31FFEA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1661" y="754092"/>
            <a:ext cx="8856633" cy="580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4548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D78FB1-5FE3-489F-846C-C2B59C3D476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79775" y="623888"/>
            <a:ext cx="8912225" cy="1281112"/>
          </a:xfrm>
        </p:spPr>
        <p:txBody>
          <a:bodyPr/>
          <a:lstStyle/>
          <a:p>
            <a:r>
              <a:rPr lang="uk-UA" dirty="0"/>
              <a:t>Дитячий одяг ХІХ ст.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6E830E-45DC-4CA9-866F-E12B54805DE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276600" y="1097280"/>
            <a:ext cx="8915400" cy="4814570"/>
          </a:xfrm>
        </p:spPr>
        <p:txBody>
          <a:bodyPr>
            <a:normAutofit fontScale="62500" lnSpcReduction="20000"/>
          </a:bodyPr>
          <a:lstStyle/>
          <a:p>
            <a:r>
              <a:rPr lang="uk-UA" sz="2800" dirty="0"/>
              <a:t>Концепт,  який  впливає  на  формування  дитячого  одягу: діти є  в періоді святості, який  дорослі покинули. Зростає  захоплення дітьми</a:t>
            </a:r>
          </a:p>
          <a:p>
            <a:r>
              <a:rPr lang="uk-UA" sz="2800" dirty="0"/>
              <a:t>Перевага  в  одязі світлим  кольорам.  Але батьки ще  не намагаються за  допомогою  кольору позначити стать немовляти чи  маленької дитини</a:t>
            </a:r>
          </a:p>
          <a:p>
            <a:r>
              <a:rPr lang="uk-UA" sz="2800" dirty="0"/>
              <a:t>У дівчат  з</a:t>
            </a:r>
            <a:r>
              <a:rPr lang="en-US" sz="2800" dirty="0"/>
              <a:t>’</a:t>
            </a:r>
            <a:r>
              <a:rPr lang="uk-UA" sz="2800" dirty="0"/>
              <a:t>являється  «революційний»  елемент одягу – панталони,  які сприймаються спочатку  суспільством  досить критично,  але  згодом роблять їх  життя більш  жвавим</a:t>
            </a:r>
          </a:p>
          <a:p>
            <a:r>
              <a:rPr lang="uk-UA" sz="2800" dirty="0"/>
              <a:t>Зміна довжини  одягу,  формування «дитячої</a:t>
            </a:r>
          </a:p>
          <a:p>
            <a:pPr marL="0" indent="0">
              <a:buNone/>
            </a:pPr>
            <a:r>
              <a:rPr lang="uk-UA" sz="2800" dirty="0"/>
              <a:t>довжини. </a:t>
            </a:r>
          </a:p>
          <a:p>
            <a:r>
              <a:rPr lang="uk-UA" sz="2800" dirty="0"/>
              <a:t>Розвиток  спорту  в кінці ХІХ ст. робить одяг</a:t>
            </a:r>
          </a:p>
          <a:p>
            <a:pPr marL="0" indent="0">
              <a:buNone/>
            </a:pPr>
            <a:r>
              <a:rPr lang="uk-UA" sz="2800" dirty="0"/>
              <a:t> дітей   більш  вільним. Поява «спрощених» </a:t>
            </a:r>
          </a:p>
          <a:p>
            <a:pPr marL="0" indent="0">
              <a:buNone/>
            </a:pPr>
            <a:r>
              <a:rPr lang="uk-UA" sz="2800" dirty="0"/>
              <a:t> дитячих силуетів</a:t>
            </a:r>
          </a:p>
          <a:p>
            <a:pPr marL="0" indent="0">
              <a:buNone/>
            </a:pPr>
            <a:endParaRPr lang="uk-UA" sz="2800" dirty="0"/>
          </a:p>
          <a:p>
            <a:pPr marL="0" indent="0">
              <a:buNone/>
            </a:pPr>
            <a:r>
              <a:rPr lang="uk-UA" sz="2800" dirty="0"/>
              <a:t>Формуються окремі  елементи </a:t>
            </a:r>
          </a:p>
          <a:p>
            <a:pPr marL="0" indent="0">
              <a:buNone/>
            </a:pPr>
            <a:r>
              <a:rPr lang="uk-UA" sz="2800" dirty="0"/>
              <a:t> підліткового  одягу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23A787-EA24-40DC-9E01-1DEAF4F66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488" y="3849883"/>
            <a:ext cx="1905000" cy="26003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7C7C0D8-9213-4A79-B1E7-8F19F142A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9674" y="4198009"/>
            <a:ext cx="1905000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1615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2E6A119-A402-4EF2-AD56-54D69C1D5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189"/>
            <a:ext cx="5797804" cy="400876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D294B8A-4484-4199-BA1B-853510197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009" y="2389517"/>
            <a:ext cx="5651425" cy="434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0781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548458E-B5FD-4FAB-914C-AC23CDE1C8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6209" y="687133"/>
            <a:ext cx="5086350" cy="5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1871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AB115F8-4A2D-4B52-9829-188EDE180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292" y="500586"/>
            <a:ext cx="5372100" cy="621982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33570CE-4B5B-4D3E-9F82-1BCF5E251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4009" y="1831228"/>
            <a:ext cx="4105275" cy="4762500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60DB58D-BBC1-46FA-963E-FBD39483D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6698199" y="1042416"/>
            <a:ext cx="4356896" cy="1234440"/>
          </a:xfrm>
        </p:spPr>
        <p:txBody>
          <a:bodyPr>
            <a:normAutofit/>
          </a:bodyPr>
          <a:lstStyle/>
          <a:p>
            <a:r>
              <a:rPr lang="uk-UA" dirty="0"/>
              <a:t>1860-ті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36363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7B6296-7168-47F8-8ADF-C0B95D229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1.  Матеріальна  культура і  дитинство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A4F79B-8AA8-45D1-B7EC-3FD95508E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/>
              <a:t>Матеріальні  речі,  окрім тих,  до  яких  вони  безпосередньо призначені, мають  наступні  соціальні  функції:</a:t>
            </a:r>
          </a:p>
          <a:p>
            <a:pPr lvl="0">
              <a:buFont typeface="Wingdings" panose="05000000000000000000" pitchFamily="2" charset="2"/>
              <a:buChar char="q"/>
            </a:pPr>
            <a:r>
              <a:rPr lang="uk-UA" dirty="0"/>
              <a:t>виконують функцію соціалізації, </a:t>
            </a:r>
            <a:endParaRPr lang="ru-RU" dirty="0"/>
          </a:p>
          <a:p>
            <a:pPr lvl="0">
              <a:buFont typeface="Wingdings" panose="05000000000000000000" pitchFamily="2" charset="2"/>
              <a:buChar char="q"/>
            </a:pPr>
            <a:r>
              <a:rPr lang="uk-UA" dirty="0"/>
              <a:t>зміцнюють міжособистісні стосунки, </a:t>
            </a:r>
            <a:endParaRPr lang="ru-RU" dirty="0"/>
          </a:p>
          <a:p>
            <a:pPr>
              <a:buFont typeface="Wingdings" panose="05000000000000000000" pitchFamily="2" charset="2"/>
              <a:buChar char="q"/>
            </a:pPr>
            <a:r>
              <a:rPr lang="ru-RU" dirty="0" err="1"/>
              <a:t>беруть</a:t>
            </a:r>
            <a:r>
              <a:rPr lang="ru-RU" dirty="0"/>
              <a:t> участь у </a:t>
            </a:r>
            <a:r>
              <a:rPr lang="ru-RU" dirty="0" err="1"/>
              <a:t>творенні</a:t>
            </a:r>
            <a:r>
              <a:rPr lang="ru-RU" dirty="0"/>
              <a:t> </a:t>
            </a:r>
            <a:r>
              <a:rPr lang="ru-RU" dirty="0" err="1"/>
              <a:t>людської</a:t>
            </a:r>
            <a:r>
              <a:rPr lang="ru-RU" dirty="0"/>
              <a:t> </a:t>
            </a:r>
            <a:r>
              <a:rPr lang="ru-RU" dirty="0" err="1"/>
              <a:t>ідентичності</a:t>
            </a:r>
            <a:r>
              <a:rPr lang="ru-RU" dirty="0"/>
              <a:t> на </a:t>
            </a:r>
            <a:r>
              <a:rPr lang="ru-RU" dirty="0" err="1"/>
              <a:t>індивідуальному</a:t>
            </a:r>
            <a:r>
              <a:rPr lang="ru-RU" dirty="0"/>
              <a:t> й </a:t>
            </a:r>
            <a:r>
              <a:rPr lang="ru-RU" dirty="0" err="1"/>
              <a:t>колективному</a:t>
            </a:r>
            <a:r>
              <a:rPr lang="ru-RU" dirty="0"/>
              <a:t> </a:t>
            </a:r>
            <a:r>
              <a:rPr lang="ru-RU" dirty="0" err="1"/>
              <a:t>рівнях</a:t>
            </a:r>
            <a:r>
              <a:rPr lang="ru-RU" dirty="0"/>
              <a:t> та </a:t>
            </a:r>
            <a:r>
              <a:rPr lang="ru-RU" dirty="0" err="1"/>
              <a:t>маркують</a:t>
            </a:r>
            <a:r>
              <a:rPr lang="ru-RU" dirty="0"/>
              <a:t> </a:t>
            </a:r>
            <a:r>
              <a:rPr lang="ru-RU" dirty="0" err="1"/>
              <a:t>їхні</a:t>
            </a:r>
            <a:r>
              <a:rPr lang="ru-RU" dirty="0"/>
              <a:t> </a:t>
            </a:r>
            <a:r>
              <a:rPr lang="ru-RU" dirty="0" err="1"/>
              <a:t>зміни</a:t>
            </a:r>
            <a:endParaRPr lang="ru-RU" dirty="0"/>
          </a:p>
          <a:p>
            <a:pPr>
              <a:buFont typeface="Wingdings" panose="05000000000000000000" pitchFamily="2" charset="2"/>
              <a:buChar char="q"/>
            </a:pPr>
            <a:endParaRPr lang="uk-UA" dirty="0"/>
          </a:p>
          <a:p>
            <a:pPr marL="0" indent="0">
              <a:buNone/>
            </a:pPr>
            <a:r>
              <a:rPr lang="ru-RU" b="1" dirty="0" err="1"/>
              <a:t>Дослідниця</a:t>
            </a:r>
            <a:r>
              <a:rPr lang="ru-RU" b="1" dirty="0"/>
              <a:t> теми  </a:t>
            </a:r>
            <a:r>
              <a:rPr lang="ru-RU" b="1" dirty="0" err="1"/>
              <a:t>дитинства</a:t>
            </a:r>
            <a:r>
              <a:rPr lang="ru-RU" b="1" dirty="0"/>
              <a:t> в США К. </a:t>
            </a:r>
            <a:r>
              <a:rPr lang="ru-RU" b="1" dirty="0" err="1"/>
              <a:t>Калверт</a:t>
            </a:r>
            <a:r>
              <a:rPr lang="ru-RU" b="1" dirty="0"/>
              <a:t> </a:t>
            </a:r>
            <a:r>
              <a:rPr lang="ru-RU" b="1" dirty="0" err="1"/>
              <a:t>стверджує</a:t>
            </a:r>
            <a:r>
              <a:rPr lang="ru-RU" b="1" dirty="0"/>
              <a:t>, </a:t>
            </a:r>
            <a:r>
              <a:rPr lang="ru-RU" b="1" dirty="0" err="1"/>
              <a:t>що</a:t>
            </a:r>
            <a:r>
              <a:rPr lang="ru-RU" b="1" dirty="0"/>
              <a:t> до ХVІІІ ст. </a:t>
            </a:r>
            <a:r>
              <a:rPr lang="ru-RU" b="1" dirty="0" err="1"/>
              <a:t>було</a:t>
            </a:r>
            <a:r>
              <a:rPr lang="ru-RU" b="1" dirty="0"/>
              <a:t> мало </a:t>
            </a:r>
            <a:r>
              <a:rPr lang="ru-RU" b="1" dirty="0" err="1"/>
              <a:t>предметів</a:t>
            </a:r>
            <a:r>
              <a:rPr lang="ru-RU" b="1" dirty="0"/>
              <a:t>, </a:t>
            </a:r>
            <a:r>
              <a:rPr lang="ru-RU" b="1" dirty="0" err="1"/>
              <a:t>призначених</a:t>
            </a:r>
            <a:r>
              <a:rPr lang="ru-RU" b="1" dirty="0"/>
              <a:t> </a:t>
            </a:r>
            <a:r>
              <a:rPr lang="ru-RU" b="1" dirty="0" err="1"/>
              <a:t>спеціально</a:t>
            </a:r>
            <a:r>
              <a:rPr lang="ru-RU" b="1" dirty="0"/>
              <a:t> для </a:t>
            </a:r>
            <a:r>
              <a:rPr lang="ru-RU" b="1" dirty="0" err="1"/>
              <a:t>дітей</a:t>
            </a:r>
            <a:r>
              <a:rPr lang="ru-RU" dirty="0"/>
              <a:t> </a:t>
            </a:r>
            <a:endParaRPr lang="uk-UA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42935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E11E63C-6771-47F7-BC76-ABED80EDC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230" y="1533029"/>
            <a:ext cx="4467225" cy="5715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47A1C78-433D-448F-814B-E609A2CC8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4081" y="1179766"/>
            <a:ext cx="5362575" cy="6162675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6AED81C-5B2A-4079-A681-E93E84FCB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6217920" y="672628"/>
            <a:ext cx="5286691" cy="634963"/>
          </a:xfrm>
        </p:spPr>
        <p:txBody>
          <a:bodyPr>
            <a:normAutofit fontScale="90000"/>
          </a:bodyPr>
          <a:lstStyle/>
          <a:p>
            <a:r>
              <a:rPr lang="uk-UA" dirty="0"/>
              <a:t>1870-1880-ті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37193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E468E8-BD8E-45B9-A818-C51065B6E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Одяг  дітей  в  українському  традиційному суспільстві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C37AA8-E47F-4D2D-9425-016C5B8676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2400" dirty="0" err="1"/>
              <a:t>Маля</a:t>
            </a:r>
            <a:r>
              <a:rPr lang="ru-RU" sz="2400" dirty="0"/>
              <a:t> </a:t>
            </a:r>
            <a:r>
              <a:rPr lang="ru-RU" sz="2400" dirty="0" err="1"/>
              <a:t>сповивали</a:t>
            </a:r>
            <a:r>
              <a:rPr lang="ru-RU" sz="2400" dirty="0"/>
              <a:t> </a:t>
            </a:r>
            <a:r>
              <a:rPr lang="ru-RU" sz="2400" dirty="0" err="1"/>
              <a:t>упродовж</a:t>
            </a:r>
            <a:r>
              <a:rPr lang="ru-RU" sz="2400" dirty="0"/>
              <a:t> перших </a:t>
            </a:r>
            <a:r>
              <a:rPr lang="ru-RU" sz="2400" dirty="0" err="1"/>
              <a:t>трьох</a:t>
            </a:r>
            <a:r>
              <a:rPr lang="ru-RU" sz="2400" dirty="0"/>
              <a:t>-шести </a:t>
            </a:r>
            <a:r>
              <a:rPr lang="ru-RU" sz="2400" dirty="0" err="1"/>
              <a:t>місяців</a:t>
            </a:r>
            <a:r>
              <a:rPr lang="ru-RU" sz="2400" dirty="0"/>
              <a:t> </a:t>
            </a:r>
            <a:r>
              <a:rPr lang="ru-RU" sz="2400" dirty="0" err="1"/>
              <a:t>життя</a:t>
            </a:r>
            <a:r>
              <a:rPr lang="ru-RU" sz="2400" dirty="0"/>
              <a:t>. </a:t>
            </a:r>
            <a:r>
              <a:rPr lang="ru-RU" sz="2400" dirty="0" err="1"/>
              <a:t>Цей</a:t>
            </a:r>
            <a:r>
              <a:rPr lang="ru-RU" sz="2400" dirty="0"/>
              <a:t> </a:t>
            </a:r>
            <a:r>
              <a:rPr lang="ru-RU" sz="2400" dirty="0" err="1"/>
              <a:t>термін</a:t>
            </a:r>
            <a:r>
              <a:rPr lang="ru-RU" sz="2400" dirty="0"/>
              <a:t> </a:t>
            </a:r>
            <a:r>
              <a:rPr lang="ru-RU" sz="2400" dirty="0" err="1"/>
              <a:t>був</a:t>
            </a:r>
            <a:r>
              <a:rPr lang="ru-RU" sz="2400" dirty="0"/>
              <a:t> </a:t>
            </a:r>
            <a:r>
              <a:rPr lang="ru-RU" sz="2400" dirty="0" err="1"/>
              <a:t>дуже</a:t>
            </a:r>
            <a:r>
              <a:rPr lang="ru-RU" sz="2400" dirty="0"/>
              <a:t> </a:t>
            </a:r>
            <a:r>
              <a:rPr lang="ru-RU" sz="2400" dirty="0" err="1"/>
              <a:t>умовним</a:t>
            </a:r>
            <a:r>
              <a:rPr lang="ru-RU" sz="2400" dirty="0"/>
              <a:t> і </a:t>
            </a:r>
            <a:r>
              <a:rPr lang="ru-RU" sz="2400" dirty="0" err="1"/>
              <a:t>залежав</a:t>
            </a:r>
            <a:r>
              <a:rPr lang="ru-RU" sz="2400" dirty="0"/>
              <a:t> </a:t>
            </a:r>
            <a:r>
              <a:rPr lang="ru-RU" sz="2400" dirty="0" err="1"/>
              <a:t>від</a:t>
            </a:r>
            <a:r>
              <a:rPr lang="ru-RU" sz="2400" dirty="0"/>
              <a:t> низки </a:t>
            </a:r>
            <a:r>
              <a:rPr lang="ru-RU" sz="2400" dirty="0" err="1"/>
              <a:t>чинників</a:t>
            </a:r>
            <a:r>
              <a:rPr lang="ru-RU" sz="2400" dirty="0"/>
              <a:t>, </a:t>
            </a:r>
            <a:r>
              <a:rPr lang="ru-RU" sz="2400" dirty="0" err="1"/>
              <a:t>зокрема</a:t>
            </a:r>
            <a:r>
              <a:rPr lang="ru-RU" sz="2400" dirty="0"/>
              <a:t> й </a:t>
            </a:r>
            <a:r>
              <a:rPr lang="ru-RU" sz="2400" dirty="0" err="1"/>
              <a:t>від</a:t>
            </a:r>
            <a:r>
              <a:rPr lang="ru-RU" sz="2400" dirty="0"/>
              <a:t> </a:t>
            </a:r>
            <a:r>
              <a:rPr lang="ru-RU" sz="2400" dirty="0" err="1"/>
              <a:t>розпорядку</a:t>
            </a:r>
            <a:r>
              <a:rPr lang="ru-RU" sz="2400" dirty="0"/>
              <a:t> </a:t>
            </a:r>
            <a:r>
              <a:rPr lang="ru-RU" sz="2400" dirty="0" err="1"/>
              <a:t>життя</a:t>
            </a:r>
            <a:r>
              <a:rPr lang="ru-RU" sz="2400" dirty="0"/>
              <a:t> </a:t>
            </a:r>
            <a:r>
              <a:rPr lang="ru-RU" sz="2400" dirty="0" err="1"/>
              <a:t>матері</a:t>
            </a:r>
            <a:r>
              <a:rPr lang="ru-RU" sz="2400" dirty="0"/>
              <a:t>, пори року (в </a:t>
            </a:r>
            <a:r>
              <a:rPr lang="ru-RU" sz="2400" dirty="0" err="1"/>
              <a:t>холодні</a:t>
            </a:r>
            <a:r>
              <a:rPr lang="ru-RU" sz="2400" dirty="0"/>
              <a:t> </a:t>
            </a:r>
            <a:r>
              <a:rPr lang="ru-RU" sz="2400" dirty="0" err="1"/>
              <a:t>місяці</a:t>
            </a:r>
            <a:r>
              <a:rPr lang="ru-RU" sz="2400" dirty="0"/>
              <a:t> </a:t>
            </a:r>
            <a:r>
              <a:rPr lang="ru-RU" sz="2400" dirty="0" err="1"/>
              <a:t>дітей</a:t>
            </a:r>
            <a:r>
              <a:rPr lang="ru-RU" sz="2400" dirty="0"/>
              <a:t> </a:t>
            </a:r>
            <a:r>
              <a:rPr lang="ru-RU" sz="2400" dirty="0" err="1"/>
              <a:t>старалися</a:t>
            </a:r>
            <a:r>
              <a:rPr lang="ru-RU" sz="2400" dirty="0"/>
              <a:t> </a:t>
            </a:r>
            <a:r>
              <a:rPr lang="ru-RU" sz="2400" dirty="0" err="1"/>
              <a:t>пеленати</a:t>
            </a:r>
            <a:r>
              <a:rPr lang="ru-RU" sz="2400" dirty="0"/>
              <a:t>), </a:t>
            </a:r>
            <a:r>
              <a:rPr lang="ru-RU" sz="2400" dirty="0" err="1"/>
              <a:t>розвитку</a:t>
            </a:r>
            <a:r>
              <a:rPr lang="ru-RU" sz="2400" dirty="0"/>
              <a:t> </a:t>
            </a:r>
            <a:r>
              <a:rPr lang="ru-RU" sz="2400" dirty="0" err="1"/>
              <a:t>маляти</a:t>
            </a:r>
            <a:r>
              <a:rPr lang="ru-RU" sz="2400" dirty="0"/>
              <a:t> </a:t>
            </a:r>
          </a:p>
          <a:p>
            <a:r>
              <a:rPr lang="ru-RU" sz="2400" dirty="0" err="1"/>
              <a:t>Далі</a:t>
            </a:r>
            <a:r>
              <a:rPr lang="ru-RU" sz="2400" dirty="0"/>
              <a:t> </a:t>
            </a:r>
            <a:r>
              <a:rPr lang="ru-RU" sz="2400" dirty="0" err="1"/>
              <a:t>дитина</a:t>
            </a:r>
            <a:r>
              <a:rPr lang="ru-RU" sz="2400" dirty="0"/>
              <a:t> </a:t>
            </a:r>
            <a:r>
              <a:rPr lang="ru-RU" sz="2400" dirty="0" err="1"/>
              <a:t>отримувала</a:t>
            </a:r>
            <a:r>
              <a:rPr lang="ru-RU" sz="2400" dirty="0"/>
              <a:t> </a:t>
            </a:r>
            <a:r>
              <a:rPr lang="ru-RU" sz="2400" dirty="0" err="1"/>
              <a:t>вдяганку</a:t>
            </a:r>
            <a:r>
              <a:rPr lang="ru-RU" sz="2400" dirty="0"/>
              <a:t>, </a:t>
            </a:r>
            <a:r>
              <a:rPr lang="ru-RU" sz="2400" dirty="0" err="1"/>
              <a:t>котра</a:t>
            </a:r>
            <a:r>
              <a:rPr lang="ru-RU" sz="2400" dirty="0"/>
              <a:t> </a:t>
            </a:r>
            <a:r>
              <a:rPr lang="ru-RU" sz="2400" dirty="0" err="1"/>
              <a:t>свідчила</a:t>
            </a:r>
            <a:r>
              <a:rPr lang="ru-RU" sz="2400" dirty="0"/>
              <a:t> про </a:t>
            </a:r>
            <a:r>
              <a:rPr lang="ru-RU" sz="2400" dirty="0" err="1"/>
              <a:t>наступний</a:t>
            </a:r>
            <a:r>
              <a:rPr lang="ru-RU" sz="2400" dirty="0"/>
              <a:t> </a:t>
            </a:r>
            <a:r>
              <a:rPr lang="ru-RU" sz="2400" dirty="0" err="1"/>
              <a:t>етап</a:t>
            </a:r>
            <a:r>
              <a:rPr lang="ru-RU" sz="2400" dirty="0"/>
              <a:t> </a:t>
            </a:r>
            <a:r>
              <a:rPr lang="ru-RU" sz="2400" dirty="0" err="1"/>
              <a:t>її</a:t>
            </a:r>
            <a:r>
              <a:rPr lang="ru-RU" sz="2400" dirty="0"/>
              <a:t> </a:t>
            </a:r>
            <a:r>
              <a:rPr lang="ru-RU" sz="2400" dirty="0" err="1"/>
              <a:t>розвитку</a:t>
            </a:r>
            <a:r>
              <a:rPr lang="ru-RU" sz="2400" dirty="0"/>
              <a:t>, – </a:t>
            </a:r>
            <a:r>
              <a:rPr lang="ru-RU" sz="2400" dirty="0" err="1"/>
              <a:t>сорочечку</a:t>
            </a:r>
            <a:r>
              <a:rPr lang="ru-RU" sz="2400" dirty="0"/>
              <a:t> </a:t>
            </a:r>
            <a:r>
              <a:rPr lang="ru-RU" sz="2400" dirty="0" err="1"/>
              <a:t>або</a:t>
            </a:r>
            <a:r>
              <a:rPr lang="ru-RU" sz="2400" dirty="0"/>
              <a:t> ж </a:t>
            </a:r>
            <a:r>
              <a:rPr lang="ru-RU" sz="2400" dirty="0" err="1"/>
              <a:t>кошульку</a:t>
            </a:r>
            <a:r>
              <a:rPr lang="ru-RU" sz="2400" dirty="0"/>
              <a:t>.</a:t>
            </a:r>
          </a:p>
          <a:p>
            <a:r>
              <a:rPr lang="uk-UA" sz="2400" dirty="0"/>
              <a:t>З</a:t>
            </a:r>
            <a:r>
              <a:rPr lang="ru-RU" sz="2400" dirty="0"/>
              <a:t>  7-ми </a:t>
            </a:r>
            <a:r>
              <a:rPr lang="ru-RU" sz="2400" dirty="0" err="1"/>
              <a:t>років</a:t>
            </a:r>
            <a:r>
              <a:rPr lang="ru-RU" sz="2400" dirty="0"/>
              <a:t>, з </a:t>
            </a:r>
            <a:r>
              <a:rPr lang="ru-RU" sz="2400" dirty="0" err="1"/>
              <a:t>набуттям</a:t>
            </a:r>
            <a:r>
              <a:rPr lang="ru-RU" sz="2400" dirty="0"/>
              <a:t> «</a:t>
            </a:r>
            <a:r>
              <a:rPr lang="ru-RU" sz="2400" dirty="0" err="1"/>
              <a:t>церковної</a:t>
            </a:r>
            <a:r>
              <a:rPr lang="ru-RU" sz="2400" dirty="0"/>
              <a:t> </a:t>
            </a:r>
            <a:r>
              <a:rPr lang="ru-RU" sz="2400" dirty="0" err="1"/>
              <a:t>дієздатності</a:t>
            </a:r>
            <a:r>
              <a:rPr lang="ru-RU" sz="2400" dirty="0"/>
              <a:t>», </a:t>
            </a:r>
            <a:r>
              <a:rPr lang="ru-RU" sz="2400" dirty="0" err="1"/>
              <a:t>одягався</a:t>
            </a:r>
            <a:r>
              <a:rPr lang="ru-RU" sz="2400" dirty="0"/>
              <a:t>  </a:t>
            </a:r>
            <a:r>
              <a:rPr lang="ru-RU" sz="2400" dirty="0" err="1"/>
              <a:t>дорослий</a:t>
            </a:r>
            <a:r>
              <a:rPr lang="ru-RU" sz="2400" dirty="0"/>
              <a:t>  </a:t>
            </a:r>
            <a:r>
              <a:rPr lang="ru-RU" sz="2400" dirty="0" err="1"/>
              <a:t>одяг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0306134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89F2C0C-DC5C-45BB-A7D9-658220622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064" y="0"/>
            <a:ext cx="4235207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170EFD-EAE1-45D5-8668-86D13CDBE8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995" y="0"/>
            <a:ext cx="4842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791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18DA4F2-B2D8-4537-B5EF-7FCAF304F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1835" y="73152"/>
            <a:ext cx="45883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2321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2E86DC-1978-40A5-A288-9EE70F9CB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Одяг  в ХХ  ст.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5589CF-E3B7-4C03-AFDF-AFF3C2282A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096" y="2133600"/>
            <a:ext cx="5327905" cy="3777622"/>
          </a:xfrm>
        </p:spPr>
        <p:txBody>
          <a:bodyPr>
            <a:normAutofit/>
          </a:bodyPr>
          <a:lstStyle/>
          <a:p>
            <a:r>
              <a:rPr lang="uk-UA" sz="2000" dirty="0"/>
              <a:t>З гуманізацією  відношення  до  дитини одяг  дітей  стає все  більш зручним.</a:t>
            </a:r>
          </a:p>
          <a:p>
            <a:r>
              <a:rPr lang="uk-UA" sz="2000" dirty="0"/>
              <a:t>«Зрівняння»  фасонів  одягу дітей  з  різних прошарків  суспільства</a:t>
            </a:r>
          </a:p>
          <a:p>
            <a:r>
              <a:rPr lang="uk-UA" sz="2000" dirty="0"/>
              <a:t>Поява підліткового  одягу.</a:t>
            </a:r>
          </a:p>
          <a:p>
            <a:r>
              <a:rPr lang="uk-UA" sz="2000" dirty="0"/>
              <a:t>Вплив  молодіжних  </a:t>
            </a:r>
            <a:r>
              <a:rPr lang="uk-UA" sz="2000" dirty="0" err="1"/>
              <a:t>протестних</a:t>
            </a:r>
            <a:r>
              <a:rPr lang="uk-UA" sz="2000" dirty="0"/>
              <a:t>  рухів  на моду</a:t>
            </a:r>
            <a:endParaRPr lang="ru-RU" sz="2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802EE5-47B4-4AC6-99DB-3FAE54998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7940" y="128016"/>
            <a:ext cx="48500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1186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302E04-7D5F-4841-8591-0D0401B72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Радянська  дитяча «мода»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1E0EBA-6398-4392-9A6C-28B6B17022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sz="2000" dirty="0"/>
              <a:t>1920-30-ті рр. -  простота, акцент  на  спортивному стилі.</a:t>
            </a:r>
          </a:p>
          <a:p>
            <a:r>
              <a:rPr lang="uk-UA" sz="2000" dirty="0"/>
              <a:t>1950-ті  поява романтичності,  але : скромність,  стриманість</a:t>
            </a:r>
          </a:p>
          <a:p>
            <a:r>
              <a:rPr lang="uk-UA" sz="2000" dirty="0"/>
              <a:t>1960-1970-ті  -  простота крою</a:t>
            </a:r>
          </a:p>
          <a:p>
            <a:r>
              <a:rPr lang="uk-UA" sz="2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Матеріально-фінансові обмеження</a:t>
            </a:r>
          </a:p>
          <a:p>
            <a:r>
              <a:rPr lang="uk-UA" sz="2000" dirty="0"/>
              <a:t>1990-ті «шлях  до  свободи»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7195786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2EA2D05-6192-4FD0-95E4-35F86D623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0487"/>
            <a:ext cx="9144000" cy="667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0278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FF6FCFC-2443-4533-9E36-99B28D216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000" y="0"/>
            <a:ext cx="1035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2423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034B2BE-8058-46C3-952A-930419D901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106" y="0"/>
            <a:ext cx="91977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1842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8D5E84F-DA98-42F1-A18D-824E0450B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295" y="73152"/>
            <a:ext cx="4756994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A9E9D40-9D72-42D9-A481-D5AB665E6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3747" y="356616"/>
            <a:ext cx="3711367" cy="534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2089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894425-C850-4670-AB12-A093E9165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Колиска – як  </a:t>
            </a:r>
            <a:r>
              <a:rPr lang="uk-UA" dirty="0" err="1"/>
              <a:t>обов</a:t>
            </a:r>
            <a:r>
              <a:rPr lang="en-US" dirty="0"/>
              <a:t>’</a:t>
            </a:r>
            <a:r>
              <a:rPr lang="uk-UA" dirty="0" err="1"/>
              <a:t>язковий</a:t>
            </a:r>
            <a:r>
              <a:rPr lang="uk-UA" dirty="0"/>
              <a:t> атрибут дитинства</a:t>
            </a: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1C075E6-2CD3-4D71-8E45-6506F7533E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11982" y="2015451"/>
            <a:ext cx="6168035" cy="4359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5748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D9ECF84-EC9D-4BF2-86C3-EEE96FAC5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8296" y="1618107"/>
            <a:ext cx="5582983" cy="418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6028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A283C9-1092-4B90-BFB9-7451ADDDB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674" y="163252"/>
            <a:ext cx="4165854" cy="718250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54E652C-82C0-4935-9BAC-73C772834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3786" y="1979180"/>
            <a:ext cx="5858916" cy="439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686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C02597-82B9-411E-87A8-578E931F5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Люлька  </a:t>
            </a:r>
            <a:r>
              <a:rPr lang="ru-RU" dirty="0" err="1"/>
              <a:t>кочових</a:t>
            </a:r>
            <a:r>
              <a:rPr lang="ru-RU" dirty="0"/>
              <a:t>  </a:t>
            </a:r>
            <a:r>
              <a:rPr lang="ru-RU" dirty="0" err="1"/>
              <a:t>народів</a:t>
            </a: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78B36C4-DD19-4B1F-B7CD-D9226AEE31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0653" y="2011318"/>
            <a:ext cx="2897830" cy="423768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C792073-725F-4910-A688-689AE9A7A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9585" y="1905000"/>
            <a:ext cx="5914486" cy="436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1863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B3EDD26C-1417-46B0-8781-A28DBE079D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30517" y="599731"/>
            <a:ext cx="5806493" cy="435327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33AD76-8466-4EA0-8D1F-302979CCB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990" y="2181422"/>
            <a:ext cx="5876925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462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BA215F-9409-4851-A82A-E0D31A2D4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Візок дитячий</a:t>
            </a:r>
            <a:br>
              <a:rPr lang="uk-UA" dirty="0"/>
            </a:b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47AA29D-35BC-4953-A8F6-4AC2C8420F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63805" y="1758410"/>
            <a:ext cx="5746247" cy="327216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9B0E1A7-9536-4790-835D-D5CAD89957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185" y="1792916"/>
            <a:ext cx="3810000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485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25E111-F1D3-45BD-A7AE-237131A32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Одяг  дитини як маркер  дитинства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E561FF-81D7-4BD9-A2A5-89F20B8EE0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uk-UA" dirty="0"/>
          </a:p>
          <a:p>
            <a:r>
              <a:rPr lang="uk-UA" sz="2400" dirty="0"/>
              <a:t>Одяг  розглядається  дослідниками як  маркер візуального  і матеріального  виокремлення дитинства</a:t>
            </a:r>
          </a:p>
          <a:p>
            <a:r>
              <a:rPr lang="uk-UA" sz="2400" dirty="0"/>
              <a:t>До  </a:t>
            </a:r>
            <a:r>
              <a:rPr lang="uk-UA" sz="2400" dirty="0" err="1"/>
              <a:t>ранньомодерної</a:t>
            </a:r>
            <a:r>
              <a:rPr lang="uk-UA" sz="2400" dirty="0"/>
              <a:t> доби  одяг фактично  не  виступав  маркером  дитинства. На  думку  Ф. А</a:t>
            </a:r>
            <a:r>
              <a:rPr lang="ru-RU" sz="2400" dirty="0" err="1"/>
              <a:t>р’єса</a:t>
            </a:r>
            <a:r>
              <a:rPr lang="ru-RU" sz="2400" dirty="0"/>
              <a:t> </a:t>
            </a:r>
            <a:r>
              <a:rPr lang="ru-RU" sz="2400" dirty="0" err="1"/>
              <a:t>діти</a:t>
            </a:r>
            <a:r>
              <a:rPr lang="ru-RU" sz="2400" dirty="0"/>
              <a:t>  за  </a:t>
            </a:r>
            <a:r>
              <a:rPr lang="ru-RU" sz="2400" dirty="0" err="1"/>
              <a:t>Середньовіччя</a:t>
            </a:r>
            <a:r>
              <a:rPr lang="ru-RU" sz="2400" dirty="0"/>
              <a:t> </a:t>
            </a:r>
            <a:r>
              <a:rPr lang="ru-RU" sz="2400" dirty="0" err="1"/>
              <a:t>одягалися</a:t>
            </a:r>
            <a:r>
              <a:rPr lang="ru-RU" sz="2400" dirty="0"/>
              <a:t>  як «</a:t>
            </a:r>
            <a:r>
              <a:rPr lang="ru-RU" sz="2400" dirty="0" err="1"/>
              <a:t>маленькі</a:t>
            </a:r>
            <a:r>
              <a:rPr lang="ru-RU" sz="2400" dirty="0"/>
              <a:t> </a:t>
            </a:r>
            <a:r>
              <a:rPr lang="ru-RU" sz="2400" dirty="0" err="1"/>
              <a:t>дорослі</a:t>
            </a:r>
            <a:r>
              <a:rPr lang="ru-RU" sz="2400" dirty="0"/>
              <a:t>»</a:t>
            </a:r>
          </a:p>
          <a:p>
            <a:r>
              <a:rPr lang="uk-UA" sz="2400" dirty="0"/>
              <a:t>А</a:t>
            </a:r>
            <a:r>
              <a:rPr lang="ru-RU" sz="2400" dirty="0" err="1"/>
              <a:t>мериканська</a:t>
            </a:r>
            <a:r>
              <a:rPr lang="ru-RU" sz="2400" dirty="0"/>
              <a:t> </a:t>
            </a:r>
            <a:r>
              <a:rPr lang="ru-RU" sz="2400" dirty="0" err="1"/>
              <a:t>дослідниця</a:t>
            </a:r>
            <a:r>
              <a:rPr lang="ru-RU" sz="2400" dirty="0"/>
              <a:t> К. </a:t>
            </a:r>
            <a:r>
              <a:rPr lang="ru-RU" sz="2400" dirty="0" err="1"/>
              <a:t>Калверт</a:t>
            </a:r>
            <a:r>
              <a:rPr lang="ru-RU" sz="2400" dirty="0"/>
              <a:t>   </a:t>
            </a:r>
            <a:r>
              <a:rPr lang="ru-RU" sz="2400" dirty="0" err="1"/>
              <a:t>бачила</a:t>
            </a:r>
            <a:r>
              <a:rPr lang="ru-RU" sz="2400" dirty="0"/>
              <a:t>  </a:t>
            </a:r>
            <a:r>
              <a:rPr lang="ru-RU" sz="2400" dirty="0" err="1"/>
              <a:t>зміни</a:t>
            </a:r>
            <a:r>
              <a:rPr lang="ru-RU" sz="2400" dirty="0"/>
              <a:t>  по </a:t>
            </a:r>
            <a:r>
              <a:rPr lang="ru-RU" sz="2400" dirty="0" err="1"/>
              <a:t>відношенню</a:t>
            </a:r>
            <a:r>
              <a:rPr lang="ru-RU" sz="2400" dirty="0"/>
              <a:t> до  </a:t>
            </a:r>
            <a:r>
              <a:rPr lang="ru-RU" sz="2400" dirty="0" err="1"/>
              <a:t>дітей</a:t>
            </a:r>
            <a:r>
              <a:rPr lang="ru-RU" sz="2400" dirty="0"/>
              <a:t>  через  </a:t>
            </a:r>
            <a:r>
              <a:rPr lang="ru-RU" sz="2400" dirty="0" err="1"/>
              <a:t>зміни</a:t>
            </a:r>
            <a:r>
              <a:rPr lang="ru-RU" sz="2400" dirty="0"/>
              <a:t>  у  практиках </a:t>
            </a:r>
            <a:r>
              <a:rPr lang="ru-RU" sz="2400" dirty="0" err="1"/>
              <a:t>сповивання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6940998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6915812-75DF-4209-9FFD-A606FC835D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3161" y="149469"/>
            <a:ext cx="6392007" cy="6462346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СПОВИВАННЯ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К.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Калверт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виокремила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два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етапи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у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баченні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дитинства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– «</a:t>
            </a:r>
            <a:r>
              <a:rPr lang="ru-RU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випростана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дитина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» та «</a:t>
            </a:r>
            <a:r>
              <a:rPr lang="ru-RU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природна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дитина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»,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умовна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межа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між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якими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проходила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приблизно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середині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ХVІІІ ст.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Калверт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переконана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  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що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сповивання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зумовлене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бажанням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надати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малюкові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правильної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форми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якнайшвидше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витягнути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його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і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випрямити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</a:t>
            </a:r>
            <a:r>
              <a:rPr lang="ru-RU" sz="2000" spc="-6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США</a:t>
            </a:r>
            <a:r>
              <a:rPr lang="ru-RU" sz="2000" spc="-5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та</a:t>
            </a:r>
            <a:r>
              <a:rPr lang="ru-RU" sz="2000" spc="-4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окремих</a:t>
            </a:r>
            <a:r>
              <a:rPr lang="ru-RU" sz="2000" spc="-5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країнах</a:t>
            </a:r>
            <a:r>
              <a:rPr lang="ru-RU" sz="2000" spc="-4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Європи</a:t>
            </a:r>
            <a:r>
              <a:rPr lang="ru-RU" sz="2000" spc="-4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</a:t>
            </a:r>
            <a:r>
              <a:rPr lang="ru-RU" sz="2000" spc="-5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останні</a:t>
            </a:r>
            <a:r>
              <a:rPr lang="ru-RU" sz="2000" spc="-4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десятиліття</a:t>
            </a:r>
            <a:r>
              <a:rPr lang="ru-RU" sz="2000" spc="-4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ХVІІІ</a:t>
            </a:r>
            <a:r>
              <a:rPr lang="ru-RU" sz="2000" spc="-1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ст. </a:t>
            </a:r>
            <a:r>
              <a:rPr lang="ru-RU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вищі</a:t>
            </a:r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прошарки</a:t>
            </a:r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та </a:t>
            </a:r>
            <a:r>
              <a:rPr lang="ru-RU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середній</a:t>
            </a:r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клас</a:t>
            </a:r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відмовилися</a:t>
            </a:r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від</a:t>
            </a:r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сповивання</a:t>
            </a:r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ru-RU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зокрема</a:t>
            </a:r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і </a:t>
            </a:r>
            <a:r>
              <a:rPr lang="ru-RU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під</a:t>
            </a:r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впливом</a:t>
            </a:r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європейських</a:t>
            </a:r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лікарів</a:t>
            </a:r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), </a:t>
            </a:r>
            <a:r>
              <a:rPr lang="ru-RU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прийнявши</a:t>
            </a:r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дитину</a:t>
            </a:r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природною, такою, </a:t>
            </a:r>
            <a:r>
              <a:rPr lang="ru-RU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якою</a:t>
            </a:r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вона </a:t>
            </a:r>
            <a:r>
              <a:rPr lang="ru-RU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народилася</a:t>
            </a:r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днак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населення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багатьох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країн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у тому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числі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й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Росії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повсюдно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практикувало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сповивання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до ХХ ст.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000EF7E-1675-44A7-8128-FAE2715BE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0797"/>
            <a:ext cx="5143095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186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B053E28-86A4-4EBF-8DD9-2E4F00D4C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813" y="563720"/>
            <a:ext cx="8611494" cy="573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230598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2933</TotalTime>
  <Words>654</Words>
  <Application>Microsoft Office PowerPoint</Application>
  <PresentationFormat>Широкоэкранный</PresentationFormat>
  <Paragraphs>75</Paragraphs>
  <Slides>31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8" baseType="lpstr">
      <vt:lpstr>Arial</vt:lpstr>
      <vt:lpstr>Calibri</vt:lpstr>
      <vt:lpstr>Century Gothic</vt:lpstr>
      <vt:lpstr>Courier New</vt:lpstr>
      <vt:lpstr>Wingdings</vt:lpstr>
      <vt:lpstr>Wingdings 3</vt:lpstr>
      <vt:lpstr>Легкий дым</vt:lpstr>
      <vt:lpstr>Одяг дитини. Історія </vt:lpstr>
      <vt:lpstr>1.  Матеріальна  культура і  дитинство</vt:lpstr>
      <vt:lpstr>Колиска – як  обов’язковий атрибут дитинства</vt:lpstr>
      <vt:lpstr>Люлька  кочових  народів</vt:lpstr>
      <vt:lpstr>Презентация PowerPoint</vt:lpstr>
      <vt:lpstr>Візок дитячий </vt:lpstr>
      <vt:lpstr>Одяг  дитини як маркер  дитинства</vt:lpstr>
      <vt:lpstr>Презентация PowerPoint</vt:lpstr>
      <vt:lpstr>Презентация PowerPoint</vt:lpstr>
      <vt:lpstr>Сповивання   в Гетьманщині</vt:lpstr>
      <vt:lpstr>«Ефекти» сповивання</vt:lpstr>
      <vt:lpstr>Одяг дітей Середньовіччя</vt:lpstr>
      <vt:lpstr>Винекнення віково-гендерної стратифікації дитячого  одягу в  ранньомодерний час</vt:lpstr>
      <vt:lpstr>Презентация PowerPoint</vt:lpstr>
      <vt:lpstr>Презентация PowerPoint</vt:lpstr>
      <vt:lpstr>Дитячий одяг ХІХ ст.</vt:lpstr>
      <vt:lpstr>Презентация PowerPoint</vt:lpstr>
      <vt:lpstr>Презентация PowerPoint</vt:lpstr>
      <vt:lpstr>1860-ті</vt:lpstr>
      <vt:lpstr>1870-1880-ті</vt:lpstr>
      <vt:lpstr>Одяг  дітей  в  українському  традиційному суспільстві</vt:lpstr>
      <vt:lpstr>Презентация PowerPoint</vt:lpstr>
      <vt:lpstr>Презентация PowerPoint</vt:lpstr>
      <vt:lpstr>Одяг  в ХХ  ст.</vt:lpstr>
      <vt:lpstr>Радянська  дитяча «мода»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Одяг дитини</dc:title>
  <dc:creator>Komp</dc:creator>
  <cp:lastModifiedBy>Пользователь</cp:lastModifiedBy>
  <cp:revision>33</cp:revision>
  <dcterms:created xsi:type="dcterms:W3CDTF">2020-10-06T14:54:33Z</dcterms:created>
  <dcterms:modified xsi:type="dcterms:W3CDTF">2024-02-09T13:50:22Z</dcterms:modified>
</cp:coreProperties>
</file>