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uk-UA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12DE2-0C46-7242-99CF-328ADC71C88F}" type="datetimeFigureOut">
              <a:rPr lang="ru-RU" smtClean="0"/>
              <a:pPr/>
              <a:t>24.01.2016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55117-163F-B54A-A498-BE156B7F37F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22532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Образец текста</a:t>
            </a:r>
          </a:p>
          <a:p>
            <a:pPr lvl="1"/>
            <a:r>
              <a:rPr lang="uk-UA" smtClean="0"/>
              <a:t>Второй уровень</a:t>
            </a:r>
          </a:p>
          <a:p>
            <a:pPr lvl="2"/>
            <a:r>
              <a:rPr lang="uk-UA" smtClean="0"/>
              <a:t>Третий уровень</a:t>
            </a:r>
          </a:p>
          <a:p>
            <a:pPr lvl="3"/>
            <a:r>
              <a:rPr lang="uk-UA" smtClean="0"/>
              <a:t>Четвертый уровень</a:t>
            </a:r>
          </a:p>
          <a:p>
            <a:pPr lvl="4"/>
            <a:r>
              <a:rPr lang="uk-UA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12DE2-0C46-7242-99CF-328ADC71C88F}" type="datetimeFigureOut">
              <a:rPr lang="ru-RU" smtClean="0"/>
              <a:pPr/>
              <a:t>24.01.2016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55117-163F-B54A-A498-BE156B7F37F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56587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uk-UA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uk-UA" smtClean="0"/>
              <a:t>Образец текста</a:t>
            </a:r>
          </a:p>
          <a:p>
            <a:pPr lvl="1"/>
            <a:r>
              <a:rPr lang="uk-UA" smtClean="0"/>
              <a:t>Второй уровень</a:t>
            </a:r>
          </a:p>
          <a:p>
            <a:pPr lvl="2"/>
            <a:r>
              <a:rPr lang="uk-UA" smtClean="0"/>
              <a:t>Третий уровень</a:t>
            </a:r>
          </a:p>
          <a:p>
            <a:pPr lvl="3"/>
            <a:r>
              <a:rPr lang="uk-UA" smtClean="0"/>
              <a:t>Четвертый уровень</a:t>
            </a:r>
          </a:p>
          <a:p>
            <a:pPr lvl="4"/>
            <a:r>
              <a:rPr lang="uk-UA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12DE2-0C46-7242-99CF-328ADC71C88F}" type="datetimeFigureOut">
              <a:rPr lang="ru-RU" smtClean="0"/>
              <a:pPr/>
              <a:t>24.01.2016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55117-163F-B54A-A498-BE156B7F37F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20555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Образец текста</a:t>
            </a:r>
          </a:p>
          <a:p>
            <a:pPr lvl="1"/>
            <a:r>
              <a:rPr lang="uk-UA" smtClean="0"/>
              <a:t>Второй уровень</a:t>
            </a:r>
          </a:p>
          <a:p>
            <a:pPr lvl="2"/>
            <a:r>
              <a:rPr lang="uk-UA" smtClean="0"/>
              <a:t>Третий уровень</a:t>
            </a:r>
          </a:p>
          <a:p>
            <a:pPr lvl="3"/>
            <a:r>
              <a:rPr lang="uk-UA" smtClean="0"/>
              <a:t>Четвертый уровень</a:t>
            </a:r>
          </a:p>
          <a:p>
            <a:pPr lvl="4"/>
            <a:r>
              <a:rPr lang="uk-UA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12DE2-0C46-7242-99CF-328ADC71C88F}" type="datetimeFigureOut">
              <a:rPr lang="ru-RU" smtClean="0"/>
              <a:pPr/>
              <a:t>24.01.2016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55117-163F-B54A-A498-BE156B7F37F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24050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uk-UA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12DE2-0C46-7242-99CF-328ADC71C88F}" type="datetimeFigureOut">
              <a:rPr lang="ru-RU" smtClean="0"/>
              <a:pPr/>
              <a:t>24.01.2016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55117-163F-B54A-A498-BE156B7F37F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29030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Образец текста</a:t>
            </a:r>
          </a:p>
          <a:p>
            <a:pPr lvl="1"/>
            <a:r>
              <a:rPr lang="uk-UA" smtClean="0"/>
              <a:t>Второй уровень</a:t>
            </a:r>
          </a:p>
          <a:p>
            <a:pPr lvl="2"/>
            <a:r>
              <a:rPr lang="uk-UA" smtClean="0"/>
              <a:t>Третий уровень</a:t>
            </a:r>
          </a:p>
          <a:p>
            <a:pPr lvl="3"/>
            <a:r>
              <a:rPr lang="uk-UA" smtClean="0"/>
              <a:t>Четвертый уровень</a:t>
            </a:r>
          </a:p>
          <a:p>
            <a:pPr lvl="4"/>
            <a:r>
              <a:rPr lang="uk-UA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Образец текста</a:t>
            </a:r>
          </a:p>
          <a:p>
            <a:pPr lvl="1"/>
            <a:r>
              <a:rPr lang="uk-UA" smtClean="0"/>
              <a:t>Второй уровень</a:t>
            </a:r>
          </a:p>
          <a:p>
            <a:pPr lvl="2"/>
            <a:r>
              <a:rPr lang="uk-UA" smtClean="0"/>
              <a:t>Третий уровень</a:t>
            </a:r>
          </a:p>
          <a:p>
            <a:pPr lvl="3"/>
            <a:r>
              <a:rPr lang="uk-UA" smtClean="0"/>
              <a:t>Четвертый уровень</a:t>
            </a:r>
          </a:p>
          <a:p>
            <a:pPr lvl="4"/>
            <a:r>
              <a:rPr lang="uk-UA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12DE2-0C46-7242-99CF-328ADC71C88F}" type="datetimeFigureOut">
              <a:rPr lang="ru-RU" smtClean="0"/>
              <a:pPr/>
              <a:t>24.01.2016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55117-163F-B54A-A498-BE156B7F37F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22562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Образец текста</a:t>
            </a:r>
          </a:p>
          <a:p>
            <a:pPr lvl="1"/>
            <a:r>
              <a:rPr lang="uk-UA" smtClean="0"/>
              <a:t>Второй уровень</a:t>
            </a:r>
          </a:p>
          <a:p>
            <a:pPr lvl="2"/>
            <a:r>
              <a:rPr lang="uk-UA" smtClean="0"/>
              <a:t>Третий уровень</a:t>
            </a:r>
          </a:p>
          <a:p>
            <a:pPr lvl="3"/>
            <a:r>
              <a:rPr lang="uk-UA" smtClean="0"/>
              <a:t>Четвертый уровень</a:t>
            </a:r>
          </a:p>
          <a:p>
            <a:pPr lvl="4"/>
            <a:r>
              <a:rPr lang="uk-UA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Образец текста</a:t>
            </a:r>
          </a:p>
          <a:p>
            <a:pPr lvl="1"/>
            <a:r>
              <a:rPr lang="uk-UA" smtClean="0"/>
              <a:t>Второй уровень</a:t>
            </a:r>
          </a:p>
          <a:p>
            <a:pPr lvl="2"/>
            <a:r>
              <a:rPr lang="uk-UA" smtClean="0"/>
              <a:t>Третий уровень</a:t>
            </a:r>
          </a:p>
          <a:p>
            <a:pPr lvl="3"/>
            <a:r>
              <a:rPr lang="uk-UA" smtClean="0"/>
              <a:t>Четвертый уровень</a:t>
            </a:r>
          </a:p>
          <a:p>
            <a:pPr lvl="4"/>
            <a:r>
              <a:rPr lang="uk-UA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12DE2-0C46-7242-99CF-328ADC71C88F}" type="datetimeFigureOut">
              <a:rPr lang="ru-RU" smtClean="0"/>
              <a:pPr/>
              <a:t>24.01.2016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55117-163F-B54A-A498-BE156B7F37F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06545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12DE2-0C46-7242-99CF-328ADC71C88F}" type="datetimeFigureOut">
              <a:rPr lang="ru-RU" smtClean="0"/>
              <a:pPr/>
              <a:t>24.01.2016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55117-163F-B54A-A498-BE156B7F37F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60609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12DE2-0C46-7242-99CF-328ADC71C88F}" type="datetimeFigureOut">
              <a:rPr lang="ru-RU" smtClean="0"/>
              <a:pPr/>
              <a:t>24.01.2016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55117-163F-B54A-A498-BE156B7F37F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56288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Образец текста</a:t>
            </a:r>
          </a:p>
          <a:p>
            <a:pPr lvl="1"/>
            <a:r>
              <a:rPr lang="uk-UA" smtClean="0"/>
              <a:t>Второй уровень</a:t>
            </a:r>
          </a:p>
          <a:p>
            <a:pPr lvl="2"/>
            <a:r>
              <a:rPr lang="uk-UA" smtClean="0"/>
              <a:t>Третий уровень</a:t>
            </a:r>
          </a:p>
          <a:p>
            <a:pPr lvl="3"/>
            <a:r>
              <a:rPr lang="uk-UA" smtClean="0"/>
              <a:t>Четвертый уровень</a:t>
            </a:r>
          </a:p>
          <a:p>
            <a:pPr lvl="4"/>
            <a:r>
              <a:rPr lang="uk-UA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12DE2-0C46-7242-99CF-328ADC71C88F}" type="datetimeFigureOut">
              <a:rPr lang="ru-RU" smtClean="0"/>
              <a:pPr/>
              <a:t>24.01.2016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55117-163F-B54A-A498-BE156B7F37F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4362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12DE2-0C46-7242-99CF-328ADC71C88F}" type="datetimeFigureOut">
              <a:rPr lang="ru-RU" smtClean="0"/>
              <a:pPr/>
              <a:t>24.01.2016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55117-163F-B54A-A498-BE156B7F37F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94426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Образец текста</a:t>
            </a:r>
          </a:p>
          <a:p>
            <a:pPr lvl="1"/>
            <a:r>
              <a:rPr lang="uk-UA" smtClean="0"/>
              <a:t>Второй уровень</a:t>
            </a:r>
          </a:p>
          <a:p>
            <a:pPr lvl="2"/>
            <a:r>
              <a:rPr lang="uk-UA" smtClean="0"/>
              <a:t>Третий уровень</a:t>
            </a:r>
          </a:p>
          <a:p>
            <a:pPr lvl="3"/>
            <a:r>
              <a:rPr lang="uk-UA" smtClean="0"/>
              <a:t>Четвертый уровень</a:t>
            </a:r>
          </a:p>
          <a:p>
            <a:pPr lvl="4"/>
            <a:r>
              <a:rPr lang="uk-UA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012DE2-0C46-7242-99CF-328ADC71C88F}" type="datetimeFigureOut">
              <a:rPr lang="ru-RU" smtClean="0"/>
              <a:pPr/>
              <a:t>24.01.2016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055117-163F-B54A-A498-BE156B7F37F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73272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 smtClean="0"/>
              <a:t>Основи</a:t>
            </a:r>
            <a:r>
              <a:rPr lang="ru-RU" dirty="0" smtClean="0"/>
              <a:t> </a:t>
            </a:r>
            <a:r>
              <a:rPr lang="ru-RU" dirty="0" err="1" smtClean="0"/>
              <a:t>сучасної</a:t>
            </a:r>
            <a:r>
              <a:rPr lang="ru-RU" dirty="0" smtClean="0"/>
              <a:t> </a:t>
            </a:r>
            <a:r>
              <a:rPr lang="ru-RU" dirty="0" err="1" smtClean="0"/>
              <a:t>держави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Держава, </a:t>
            </a:r>
            <a:r>
              <a:rPr lang="ru-RU" dirty="0" err="1" smtClean="0"/>
              <a:t>влада</a:t>
            </a:r>
            <a:r>
              <a:rPr lang="ru-RU" dirty="0" smtClean="0"/>
              <a:t>, </a:t>
            </a:r>
            <a:r>
              <a:rPr lang="ru-RU" dirty="0" err="1" smtClean="0"/>
              <a:t>суспільство</a:t>
            </a:r>
            <a:r>
              <a:rPr lang="ru-RU" dirty="0" smtClean="0"/>
              <a:t>, </a:t>
            </a:r>
            <a:r>
              <a:rPr lang="ru-RU" dirty="0" err="1" smtClean="0"/>
              <a:t>демократія</a:t>
            </a:r>
            <a:r>
              <a:rPr lang="ru-RU" dirty="0" smtClean="0"/>
              <a:t>, </a:t>
            </a:r>
            <a:r>
              <a:rPr lang="ru-RU" dirty="0" err="1" smtClean="0"/>
              <a:t>суспільний</a:t>
            </a:r>
            <a:r>
              <a:rPr lang="ru-RU" dirty="0" smtClean="0"/>
              <a:t> </a:t>
            </a:r>
            <a:r>
              <a:rPr lang="ru-RU" dirty="0" err="1" smtClean="0"/>
              <a:t>договір</a:t>
            </a:r>
            <a:r>
              <a:rPr lang="ru-RU" dirty="0" smtClean="0"/>
              <a:t>, </a:t>
            </a:r>
            <a:r>
              <a:rPr lang="ru-RU" dirty="0" err="1" smtClean="0"/>
              <a:t>державний</a:t>
            </a:r>
            <a:r>
              <a:rPr lang="ru-RU" dirty="0" smtClean="0"/>
              <a:t> </a:t>
            </a:r>
            <a:r>
              <a:rPr lang="ru-RU" dirty="0" err="1" smtClean="0"/>
              <a:t>устрій</a:t>
            </a:r>
            <a:r>
              <a:rPr lang="ru-RU" dirty="0" smtClean="0"/>
              <a:t>, </a:t>
            </a:r>
            <a:r>
              <a:rPr lang="ru-RU" dirty="0" err="1" smtClean="0"/>
              <a:t>функії</a:t>
            </a:r>
            <a:r>
              <a:rPr lang="ru-RU" dirty="0" smtClean="0"/>
              <a:t> </a:t>
            </a:r>
            <a:r>
              <a:rPr lang="ru-RU" dirty="0" err="1" smtClean="0"/>
              <a:t>держави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1828674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Список </a:t>
            </a:r>
            <a:r>
              <a:rPr lang="ru-RU" dirty="0" err="1" smtClean="0"/>
              <a:t>літератури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uk-UA" dirty="0"/>
              <a:t>1. Етимологічний словник української мови: В 7 т. / Редкол. О. С. </a:t>
            </a:r>
            <a:r>
              <a:rPr lang="uk-UA" dirty="0" err="1"/>
              <a:t>Мельничук</a:t>
            </a:r>
            <a:r>
              <a:rPr lang="uk-UA" dirty="0"/>
              <a:t> (головний ред.) та ін. — Т. 1: А — Г / Укл.: Р. В. Болдирєв та ін. // АН УРСР. </a:t>
            </a:r>
            <a:r>
              <a:rPr lang="uk-UA" dirty="0" err="1"/>
              <a:t>Ін-т</a:t>
            </a:r>
            <a:r>
              <a:rPr lang="uk-UA" dirty="0"/>
              <a:t> мовознавства ім. О. О. Потебні, 1982. —  632 с.</a:t>
            </a:r>
            <a:endParaRPr lang="ru-RU" dirty="0"/>
          </a:p>
          <a:p>
            <a:r>
              <a:rPr lang="uk-UA" dirty="0"/>
              <a:t> </a:t>
            </a:r>
            <a:endParaRPr lang="ru-RU" dirty="0"/>
          </a:p>
          <a:p>
            <a:r>
              <a:rPr lang="uk-UA" dirty="0"/>
              <a:t>2. Конституція України 1996 р.: Офіційне видання Верховної Ради України. — К., 1996. — 120 с.</a:t>
            </a:r>
            <a:endParaRPr lang="ru-RU" dirty="0"/>
          </a:p>
          <a:p>
            <a:r>
              <a:rPr lang="uk-UA" dirty="0"/>
              <a:t> </a:t>
            </a:r>
            <a:endParaRPr lang="ru-RU" dirty="0"/>
          </a:p>
          <a:p>
            <a:r>
              <a:rPr lang="uk-UA" dirty="0"/>
              <a:t>3. Лорд </a:t>
            </a:r>
            <a:r>
              <a:rPr lang="uk-UA" dirty="0" err="1"/>
              <a:t>Актон</a:t>
            </a:r>
            <a:r>
              <a:rPr lang="uk-UA" dirty="0"/>
              <a:t>. Свобода </a:t>
            </a:r>
            <a:r>
              <a:rPr lang="uk-UA" dirty="0" err="1"/>
              <a:t>и</a:t>
            </a:r>
            <a:r>
              <a:rPr lang="uk-UA" dirty="0"/>
              <a:t> </a:t>
            </a:r>
            <a:r>
              <a:rPr lang="uk-UA" dirty="0" err="1"/>
              <a:t>нравственность</a:t>
            </a:r>
            <a:r>
              <a:rPr lang="uk-UA" dirty="0"/>
              <a:t> / </a:t>
            </a:r>
            <a:r>
              <a:rPr lang="uk-UA" dirty="0" err="1"/>
              <a:t>Колкер</a:t>
            </a:r>
            <a:r>
              <a:rPr lang="uk-UA" dirty="0"/>
              <a:t> Ю. Лорд </a:t>
            </a:r>
            <a:r>
              <a:rPr lang="uk-UA" dirty="0" err="1"/>
              <a:t>Актон</a:t>
            </a:r>
            <a:r>
              <a:rPr lang="uk-UA" dirty="0"/>
              <a:t>: </a:t>
            </a:r>
            <a:r>
              <a:rPr lang="uk-UA" dirty="0" err="1"/>
              <a:t>Очерки</a:t>
            </a:r>
            <a:r>
              <a:rPr lang="uk-UA" dirty="0"/>
              <a:t> становлення </a:t>
            </a:r>
            <a:r>
              <a:rPr lang="uk-UA" dirty="0" err="1"/>
              <a:t>свободы</a:t>
            </a:r>
            <a:r>
              <a:rPr lang="uk-UA" dirty="0"/>
              <a:t> / Пер. </a:t>
            </a:r>
            <a:r>
              <a:rPr lang="uk-UA" dirty="0" err="1"/>
              <a:t>с</a:t>
            </a:r>
            <a:r>
              <a:rPr lang="uk-UA" dirty="0"/>
              <a:t> англ. </a:t>
            </a:r>
            <a:r>
              <a:rPr lang="uk-UA" dirty="0" err="1"/>
              <a:t>Юрия</a:t>
            </a:r>
            <a:r>
              <a:rPr lang="uk-UA" dirty="0"/>
              <a:t> </a:t>
            </a:r>
            <a:r>
              <a:rPr lang="uk-UA" dirty="0" err="1"/>
              <a:t>Колкера</a:t>
            </a:r>
            <a:r>
              <a:rPr lang="uk-UA" dirty="0"/>
              <a:t>. Lord Acton. The history of freedom and other essays // [Електронний ресурс]. — http://</a:t>
            </a:r>
            <a:r>
              <a:rPr lang="uk-UA" dirty="0" err="1"/>
              <a:t>yuri</a:t>
            </a:r>
            <a:r>
              <a:rPr lang="uk-UA" dirty="0"/>
              <a:t> </a:t>
            </a:r>
            <a:r>
              <a:rPr lang="uk-UA" dirty="0" err="1"/>
              <a:t>kolker.narod.ru</a:t>
            </a:r>
            <a:r>
              <a:rPr lang="uk-UA" dirty="0"/>
              <a:t>/articles/</a:t>
            </a:r>
            <a:r>
              <a:rPr lang="uk-UA" dirty="0" err="1"/>
              <a:t>Acton_YK.htm</a:t>
            </a:r>
            <a:endParaRPr lang="ru-RU" dirty="0"/>
          </a:p>
          <a:p>
            <a:r>
              <a:rPr lang="uk-UA" dirty="0"/>
              <a:t> </a:t>
            </a:r>
            <a:endParaRPr lang="ru-RU" dirty="0"/>
          </a:p>
          <a:p>
            <a:r>
              <a:rPr lang="uk-UA" dirty="0"/>
              <a:t>4. </a:t>
            </a:r>
            <a:r>
              <a:rPr lang="uk-UA" dirty="0" err="1"/>
              <a:t>Бакунин</a:t>
            </a:r>
            <a:r>
              <a:rPr lang="uk-UA" dirty="0"/>
              <a:t> М. А. </a:t>
            </a:r>
            <a:r>
              <a:rPr lang="uk-UA" dirty="0" err="1"/>
              <a:t>Философия</a:t>
            </a:r>
            <a:r>
              <a:rPr lang="uk-UA" dirty="0"/>
              <a:t>. </a:t>
            </a:r>
            <a:r>
              <a:rPr lang="uk-UA" dirty="0" err="1"/>
              <a:t>Социология</a:t>
            </a:r>
            <a:r>
              <a:rPr lang="uk-UA" dirty="0"/>
              <a:t>. </a:t>
            </a:r>
            <a:r>
              <a:rPr lang="uk-UA" dirty="0" err="1"/>
              <a:t>Политика</a:t>
            </a:r>
            <a:r>
              <a:rPr lang="uk-UA" dirty="0"/>
              <a:t>. — М., 1989. — 624 с.</a:t>
            </a:r>
            <a:endParaRPr lang="ru-RU" dirty="0"/>
          </a:p>
          <a:p>
            <a:r>
              <a:rPr lang="uk-UA" dirty="0"/>
              <a:t> </a:t>
            </a:r>
            <a:endParaRPr lang="ru-RU" dirty="0"/>
          </a:p>
          <a:p>
            <a:r>
              <a:rPr lang="uk-UA" dirty="0"/>
              <a:t>5. </a:t>
            </a:r>
            <a:r>
              <a:rPr lang="uk-UA" dirty="0" err="1"/>
              <a:t>Макиавелли</a:t>
            </a:r>
            <a:r>
              <a:rPr lang="uk-UA" dirty="0"/>
              <a:t> Н. </a:t>
            </a:r>
            <a:r>
              <a:rPr lang="uk-UA" dirty="0" err="1"/>
              <a:t>Государь</a:t>
            </a:r>
            <a:r>
              <a:rPr lang="uk-UA" dirty="0"/>
              <a:t>. — М., 1990. — 79 с.</a:t>
            </a:r>
            <a:endParaRPr lang="ru-RU" dirty="0"/>
          </a:p>
          <a:p>
            <a:r>
              <a:rPr lang="uk-UA" dirty="0"/>
              <a:t> </a:t>
            </a:r>
            <a:endParaRPr lang="ru-RU" dirty="0"/>
          </a:p>
          <a:p>
            <a:r>
              <a:rPr lang="uk-UA" dirty="0"/>
              <a:t>6. </a:t>
            </a:r>
            <a:r>
              <a:rPr lang="uk-UA" dirty="0" err="1"/>
              <a:t>Пейн</a:t>
            </a:r>
            <a:r>
              <a:rPr lang="uk-UA" dirty="0"/>
              <a:t> </a:t>
            </a:r>
            <a:r>
              <a:rPr lang="uk-UA" dirty="0" err="1"/>
              <a:t>Томас</a:t>
            </a:r>
            <a:r>
              <a:rPr lang="uk-UA" dirty="0"/>
              <a:t>. </a:t>
            </a:r>
            <a:r>
              <a:rPr lang="uk-UA" dirty="0" err="1"/>
              <a:t>Избранные</a:t>
            </a:r>
            <a:r>
              <a:rPr lang="uk-UA" dirty="0"/>
              <a:t> </a:t>
            </a:r>
            <a:r>
              <a:rPr lang="uk-UA" dirty="0" err="1"/>
              <a:t>сочинения</a:t>
            </a:r>
            <a:r>
              <a:rPr lang="uk-UA" dirty="0"/>
              <a:t>. — М., 1959. — 424 с.</a:t>
            </a:r>
            <a:endParaRPr lang="ru-RU" dirty="0"/>
          </a:p>
          <a:p>
            <a:r>
              <a:rPr lang="uk-UA" dirty="0"/>
              <a:t> </a:t>
            </a:r>
            <a:endParaRPr lang="ru-RU" dirty="0"/>
          </a:p>
          <a:p>
            <a:r>
              <a:rPr lang="uk-UA" dirty="0"/>
              <a:t>7. </a:t>
            </a:r>
            <a:r>
              <a:rPr lang="uk-UA" dirty="0" err="1"/>
              <a:t>Ладиченко</a:t>
            </a:r>
            <a:r>
              <a:rPr lang="uk-UA" dirty="0"/>
              <a:t> В. В. Гуманістичні основи організації державної влади: </a:t>
            </a:r>
            <a:r>
              <a:rPr lang="uk-UA" dirty="0" err="1"/>
              <a:t>Автореф</a:t>
            </a:r>
            <a:r>
              <a:rPr lang="uk-UA" dirty="0"/>
              <a:t>. </a:t>
            </a:r>
            <a:r>
              <a:rPr lang="uk-UA" dirty="0" err="1"/>
              <a:t>дис</a:t>
            </a:r>
            <a:r>
              <a:rPr lang="uk-UA" dirty="0"/>
              <a:t>... </a:t>
            </a:r>
            <a:r>
              <a:rPr lang="uk-UA" dirty="0" err="1"/>
              <a:t>д-ра</a:t>
            </a:r>
            <a:r>
              <a:rPr lang="uk-UA" dirty="0"/>
              <a:t> </a:t>
            </a:r>
            <a:r>
              <a:rPr lang="uk-UA" dirty="0" err="1"/>
              <a:t>юрид</a:t>
            </a:r>
            <a:r>
              <a:rPr lang="uk-UA" dirty="0"/>
              <a:t>. наук. — К., 2008. — 41 с.</a:t>
            </a:r>
            <a:endParaRPr lang="ru-RU" dirty="0"/>
          </a:p>
          <a:p>
            <a:r>
              <a:rPr lang="uk-UA" dirty="0"/>
              <a:t> </a:t>
            </a:r>
            <a:endParaRPr lang="ru-RU" dirty="0"/>
          </a:p>
          <a:p>
            <a:r>
              <a:rPr lang="uk-UA" dirty="0"/>
              <a:t>8. </a:t>
            </a:r>
            <a:r>
              <a:rPr lang="uk-UA" dirty="0" err="1"/>
              <a:t>Фрицький</a:t>
            </a:r>
            <a:r>
              <a:rPr lang="uk-UA" dirty="0"/>
              <a:t> Ю. О. Теоретичні засади державної влади: </a:t>
            </a:r>
            <a:r>
              <a:rPr lang="uk-UA" dirty="0" err="1"/>
              <a:t>Автореф</a:t>
            </a:r>
            <a:r>
              <a:rPr lang="uk-UA" dirty="0"/>
              <a:t>. </a:t>
            </a:r>
            <a:r>
              <a:rPr lang="uk-UA" dirty="0" err="1"/>
              <a:t>дис</a:t>
            </a:r>
            <a:r>
              <a:rPr lang="uk-UA" dirty="0"/>
              <a:t>... </a:t>
            </a:r>
            <a:r>
              <a:rPr lang="uk-UA" dirty="0" err="1"/>
              <a:t>д-ра</a:t>
            </a:r>
            <a:r>
              <a:rPr lang="uk-UA" dirty="0"/>
              <a:t> </a:t>
            </a:r>
            <a:r>
              <a:rPr lang="uk-UA" dirty="0" err="1"/>
              <a:t>юрид</a:t>
            </a:r>
            <a:r>
              <a:rPr lang="uk-UA" dirty="0"/>
              <a:t>. наук. — К., 2009. — 38 с.</a:t>
            </a:r>
            <a:endParaRPr lang="ru-RU" dirty="0"/>
          </a:p>
          <a:p>
            <a:r>
              <a:rPr lang="uk-UA" dirty="0"/>
              <a:t> </a:t>
            </a:r>
            <a:endParaRPr lang="ru-RU" dirty="0"/>
          </a:p>
          <a:p>
            <a:r>
              <a:rPr lang="uk-UA" dirty="0"/>
              <a:t>9. Гоббс </a:t>
            </a:r>
            <a:r>
              <a:rPr lang="uk-UA" dirty="0" err="1"/>
              <a:t>Томас</a:t>
            </a:r>
            <a:r>
              <a:rPr lang="uk-UA" dirty="0"/>
              <a:t>. Левіафан, або Суть, будова і повноваження держави церковної та цивільної / Переклад з англ. — К.: Дух і Літера, 2000. — 606 с.</a:t>
            </a:r>
            <a:endParaRPr lang="ru-RU" dirty="0"/>
          </a:p>
          <a:p>
            <a:r>
              <a:rPr lang="uk-UA" dirty="0"/>
              <a:t> </a:t>
            </a:r>
            <a:endParaRPr lang="ru-RU" dirty="0"/>
          </a:p>
          <a:p>
            <a:r>
              <a:rPr lang="uk-UA" dirty="0"/>
              <a:t>10. Локк Джон. Два трактати про врядування. — К., 2001. — 265 с.</a:t>
            </a:r>
            <a:endParaRPr lang="ru-RU" dirty="0"/>
          </a:p>
          <a:p>
            <a:r>
              <a:rPr lang="uk-UA" dirty="0"/>
              <a:t> </a:t>
            </a:r>
            <a:endParaRPr lang="ru-RU" dirty="0"/>
          </a:p>
          <a:p>
            <a:r>
              <a:rPr lang="uk-UA" dirty="0"/>
              <a:t>11. </a:t>
            </a:r>
            <a:r>
              <a:rPr lang="uk-UA" dirty="0" err="1"/>
              <a:t>Монтескье</a:t>
            </a:r>
            <a:r>
              <a:rPr lang="uk-UA" dirty="0"/>
              <a:t> Ш. </a:t>
            </a:r>
            <a:r>
              <a:rPr lang="uk-UA" dirty="0" err="1"/>
              <a:t>Избранные</a:t>
            </a:r>
            <a:r>
              <a:rPr lang="uk-UA" dirty="0"/>
              <a:t> </a:t>
            </a:r>
            <a:r>
              <a:rPr lang="uk-UA" dirty="0" err="1"/>
              <a:t>сочинения</a:t>
            </a:r>
            <a:r>
              <a:rPr lang="uk-UA" dirty="0"/>
              <a:t>. — М., 1955. — 800 с.</a:t>
            </a:r>
            <a:endParaRPr lang="ru-RU" dirty="0"/>
          </a:p>
          <a:p>
            <a:r>
              <a:rPr lang="uk-UA" dirty="0"/>
              <a:t> </a:t>
            </a:r>
            <a:endParaRPr lang="ru-RU" dirty="0"/>
          </a:p>
          <a:p>
            <a:r>
              <a:rPr lang="uk-UA" dirty="0"/>
              <a:t>12. </a:t>
            </a:r>
            <a:r>
              <a:rPr lang="uk-UA" dirty="0" err="1"/>
              <a:t>Руссо</a:t>
            </a:r>
            <a:r>
              <a:rPr lang="uk-UA" dirty="0"/>
              <a:t> Ж.— Ж. Об </a:t>
            </a:r>
            <a:r>
              <a:rPr lang="uk-UA" dirty="0" err="1"/>
              <a:t>общественном</a:t>
            </a:r>
            <a:r>
              <a:rPr lang="uk-UA" dirty="0"/>
              <a:t> договоре. </a:t>
            </a:r>
            <a:r>
              <a:rPr lang="uk-UA" dirty="0" err="1"/>
              <a:t>Трактаты</a:t>
            </a:r>
            <a:r>
              <a:rPr lang="uk-UA" dirty="0"/>
              <a:t>. — М., 1998. — 416 с.</a:t>
            </a:r>
            <a:endParaRPr lang="ru-RU" dirty="0"/>
          </a:p>
          <a:p>
            <a:r>
              <a:rPr lang="uk-UA" dirty="0"/>
              <a:t> </a:t>
            </a:r>
            <a:endParaRPr lang="ru-RU" dirty="0"/>
          </a:p>
          <a:p>
            <a:r>
              <a:rPr lang="uk-UA" dirty="0"/>
              <a:t>13. Боярська З. І. Історія держави і права України: </a:t>
            </a:r>
            <a:r>
              <a:rPr lang="uk-UA" dirty="0" err="1"/>
              <a:t>Навч.-метод</a:t>
            </a:r>
            <a:r>
              <a:rPr lang="uk-UA" dirty="0"/>
              <a:t>. посібник для </a:t>
            </a:r>
            <a:r>
              <a:rPr lang="uk-UA" dirty="0" err="1"/>
              <a:t>самост</a:t>
            </a:r>
            <a:r>
              <a:rPr lang="uk-UA" dirty="0"/>
              <a:t>. </a:t>
            </a:r>
            <a:r>
              <a:rPr lang="uk-UA" dirty="0" err="1"/>
              <a:t>вивч</a:t>
            </a:r>
            <a:r>
              <a:rPr lang="uk-UA" dirty="0"/>
              <a:t>. </a:t>
            </a:r>
            <a:r>
              <a:rPr lang="uk-UA" dirty="0" err="1"/>
              <a:t>дисц</a:t>
            </a:r>
            <a:r>
              <a:rPr lang="uk-UA" dirty="0"/>
              <a:t>. — К.: КНЕУ, 2001. — 280 с.</a:t>
            </a:r>
            <a:endParaRPr lang="ru-RU" dirty="0"/>
          </a:p>
          <a:p>
            <a:r>
              <a:rPr lang="uk-UA" dirty="0"/>
              <a:t> </a:t>
            </a:r>
            <a:endParaRPr lang="ru-RU"/>
          </a:p>
          <a:p>
            <a:pPr marL="0" indent="0">
              <a:buNone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30159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Основні</a:t>
            </a:r>
            <a:r>
              <a:rPr lang="ru-RU" dirty="0" smtClean="0"/>
              <a:t> </a:t>
            </a:r>
            <a:r>
              <a:rPr lang="ru-RU" dirty="0" err="1" smtClean="0"/>
              <a:t>поняття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err="1" smtClean="0"/>
              <a:t>Суспільство</a:t>
            </a:r>
            <a:r>
              <a:rPr lang="ru-RU" dirty="0" smtClean="0"/>
              <a:t> – </a:t>
            </a:r>
            <a:r>
              <a:rPr lang="ru-RU" dirty="0" err="1" smtClean="0"/>
              <a:t>спільнота</a:t>
            </a:r>
            <a:r>
              <a:rPr lang="ru-RU" dirty="0" smtClean="0"/>
              <a:t> людей, </a:t>
            </a:r>
            <a:r>
              <a:rPr lang="ru-RU" dirty="0" err="1" smtClean="0"/>
              <a:t>об’єднаних</a:t>
            </a:r>
            <a:r>
              <a:rPr lang="ru-RU" dirty="0" smtClean="0"/>
              <a:t> </a:t>
            </a:r>
            <a:r>
              <a:rPr lang="ru-RU" dirty="0" err="1" smtClean="0"/>
              <a:t>спільними</a:t>
            </a:r>
            <a:r>
              <a:rPr lang="ru-RU" dirty="0" smtClean="0"/>
              <a:t> </a:t>
            </a:r>
            <a:r>
              <a:rPr lang="ru-RU" dirty="0" err="1" smtClean="0"/>
              <a:t>інтересами</a:t>
            </a:r>
            <a:r>
              <a:rPr lang="ru-RU" dirty="0" smtClean="0"/>
              <a:t>, проблемами та </a:t>
            </a:r>
            <a:r>
              <a:rPr lang="ru-RU" dirty="0" err="1" smtClean="0"/>
              <a:t>інш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smtClean="0"/>
              <a:t>Держава – форма </a:t>
            </a:r>
            <a:r>
              <a:rPr lang="ru-RU" dirty="0" err="1" smtClean="0"/>
              <a:t>існування</a:t>
            </a:r>
            <a:r>
              <a:rPr lang="ru-RU" dirty="0" smtClean="0"/>
              <a:t> </a:t>
            </a:r>
            <a:r>
              <a:rPr lang="ru-RU" dirty="0" err="1" smtClean="0"/>
              <a:t>суспільства</a:t>
            </a:r>
            <a:r>
              <a:rPr lang="ru-RU" dirty="0" smtClean="0"/>
              <a:t> у </a:t>
            </a:r>
            <a:r>
              <a:rPr lang="ru-RU" dirty="0" err="1" smtClean="0"/>
              <a:t>географічних</a:t>
            </a:r>
            <a:r>
              <a:rPr lang="ru-RU" dirty="0" smtClean="0"/>
              <a:t>, </a:t>
            </a:r>
            <a:r>
              <a:rPr lang="ru-RU" dirty="0" err="1" smtClean="0"/>
              <a:t>економічних</a:t>
            </a:r>
            <a:r>
              <a:rPr lang="ru-RU" dirty="0" smtClean="0"/>
              <a:t>, </a:t>
            </a:r>
            <a:r>
              <a:rPr lang="ru-RU" dirty="0" err="1" smtClean="0"/>
              <a:t>моральних</a:t>
            </a:r>
            <a:r>
              <a:rPr lang="ru-RU" dirty="0" smtClean="0"/>
              <a:t> та </a:t>
            </a:r>
            <a:r>
              <a:rPr lang="ru-RU" dirty="0" err="1" smtClean="0"/>
              <a:t>інших</a:t>
            </a:r>
            <a:r>
              <a:rPr lang="ru-RU" dirty="0" smtClean="0"/>
              <a:t> межах.</a:t>
            </a:r>
          </a:p>
          <a:p>
            <a:pPr marL="0" indent="0">
              <a:buNone/>
            </a:pPr>
            <a:r>
              <a:rPr lang="ru-RU" dirty="0" smtClean="0"/>
              <a:t>Громада – </a:t>
            </a:r>
            <a:r>
              <a:rPr lang="ru-RU" dirty="0" err="1" smtClean="0"/>
              <a:t>спільнота</a:t>
            </a:r>
            <a:r>
              <a:rPr lang="ru-RU" dirty="0" smtClean="0"/>
              <a:t> людей,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проживають</a:t>
            </a:r>
            <a:r>
              <a:rPr lang="ru-RU" dirty="0" smtClean="0"/>
              <a:t> на </a:t>
            </a:r>
            <a:r>
              <a:rPr lang="ru-RU" dirty="0" err="1" smtClean="0"/>
              <a:t>окремій</a:t>
            </a:r>
            <a:r>
              <a:rPr lang="ru-RU" dirty="0" smtClean="0"/>
              <a:t> </a:t>
            </a:r>
            <a:r>
              <a:rPr lang="ru-RU" dirty="0" err="1" smtClean="0"/>
              <a:t>території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0258088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Влада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Влада – </a:t>
            </a:r>
            <a:r>
              <a:rPr lang="ru-RU" dirty="0" err="1" smtClean="0"/>
              <a:t>відносини</a:t>
            </a:r>
            <a:r>
              <a:rPr lang="ru-RU" dirty="0"/>
              <a:t> </a:t>
            </a:r>
            <a:r>
              <a:rPr lang="ru-RU" dirty="0" err="1" smtClean="0"/>
              <a:t>підпорядкування</a:t>
            </a:r>
            <a:r>
              <a:rPr lang="ru-RU" dirty="0" smtClean="0"/>
              <a:t>, в </a:t>
            </a:r>
            <a:r>
              <a:rPr lang="ru-RU" dirty="0" err="1" smtClean="0"/>
              <a:t>яких</a:t>
            </a:r>
            <a:r>
              <a:rPr lang="ru-RU" dirty="0" smtClean="0"/>
              <a:t> </a:t>
            </a:r>
            <a:r>
              <a:rPr lang="ru-RU" dirty="0" err="1" smtClean="0"/>
              <a:t>керування</a:t>
            </a:r>
            <a:r>
              <a:rPr lang="ru-RU" dirty="0" smtClean="0"/>
              <a:t> та </a:t>
            </a:r>
            <a:r>
              <a:rPr lang="ru-RU" dirty="0" err="1" smtClean="0"/>
              <a:t>керованість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свідомими</a:t>
            </a:r>
            <a:r>
              <a:rPr lang="ru-RU" dirty="0" smtClean="0"/>
              <a:t> </a:t>
            </a:r>
            <a:r>
              <a:rPr lang="ru-RU" dirty="0" err="1" smtClean="0"/>
              <a:t>явищами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Державна</a:t>
            </a:r>
            <a:r>
              <a:rPr lang="ru-RU" dirty="0" smtClean="0"/>
              <a:t> </a:t>
            </a:r>
            <a:r>
              <a:rPr lang="ru-RU" dirty="0" err="1" smtClean="0"/>
              <a:t>влада</a:t>
            </a:r>
            <a:r>
              <a:rPr lang="ru-RU" dirty="0" smtClean="0"/>
              <a:t> – основа </a:t>
            </a:r>
            <a:r>
              <a:rPr lang="ru-RU" dirty="0" err="1" smtClean="0"/>
              <a:t>управління</a:t>
            </a:r>
            <a:r>
              <a:rPr lang="ru-RU" dirty="0" smtClean="0"/>
              <a:t> </a:t>
            </a:r>
            <a:r>
              <a:rPr lang="ru-RU" dirty="0" err="1" smtClean="0"/>
              <a:t>суспільством</a:t>
            </a:r>
            <a:endParaRPr lang="ru-RU" dirty="0" smtClean="0"/>
          </a:p>
          <a:p>
            <a:r>
              <a:rPr lang="ru-RU" dirty="0" err="1" smtClean="0"/>
              <a:t>Джерело</a:t>
            </a:r>
            <a:r>
              <a:rPr lang="ru-RU" dirty="0" smtClean="0"/>
              <a:t> </a:t>
            </a:r>
            <a:r>
              <a:rPr lang="ru-RU" dirty="0" err="1" smtClean="0"/>
              <a:t>влади</a:t>
            </a:r>
            <a:r>
              <a:rPr lang="ru-RU" dirty="0" smtClean="0"/>
              <a:t> – основа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свідомого</a:t>
            </a:r>
            <a:r>
              <a:rPr lang="ru-RU" dirty="0" smtClean="0"/>
              <a:t> </a:t>
            </a:r>
            <a:r>
              <a:rPr lang="ru-RU" dirty="0" err="1" smtClean="0"/>
              <a:t>сприйняття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5202368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Ресурси</a:t>
            </a:r>
            <a:r>
              <a:rPr lang="ru-RU" dirty="0" smtClean="0"/>
              <a:t> </a:t>
            </a:r>
            <a:r>
              <a:rPr lang="ru-RU" dirty="0" err="1" smtClean="0"/>
              <a:t>влади</a:t>
            </a:r>
            <a:r>
              <a:rPr lang="ru-RU" dirty="0" smtClean="0"/>
              <a:t> – </a:t>
            </a:r>
            <a:r>
              <a:rPr lang="ru-RU" dirty="0" err="1" smtClean="0"/>
              <a:t>засоби</a:t>
            </a:r>
            <a:r>
              <a:rPr lang="ru-RU" dirty="0" smtClean="0"/>
              <a:t>, </a:t>
            </a:r>
            <a:r>
              <a:rPr lang="ru-RU" dirty="0" err="1" smtClean="0"/>
              <a:t>якими</a:t>
            </a:r>
            <a:r>
              <a:rPr lang="ru-RU" dirty="0" smtClean="0"/>
              <a:t> вона </a:t>
            </a:r>
            <a:r>
              <a:rPr lang="ru-RU" dirty="0" err="1" smtClean="0"/>
              <a:t>реалізується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Силові</a:t>
            </a:r>
            <a:r>
              <a:rPr lang="ru-RU" dirty="0" smtClean="0"/>
              <a:t>, </a:t>
            </a:r>
            <a:r>
              <a:rPr lang="ru-RU" dirty="0" err="1" smtClean="0"/>
              <a:t>якими</a:t>
            </a:r>
            <a:r>
              <a:rPr lang="ru-RU" dirty="0" smtClean="0"/>
              <a:t> </a:t>
            </a:r>
            <a:r>
              <a:rPr lang="ru-RU" dirty="0" err="1" smtClean="0"/>
              <a:t>реалізують</a:t>
            </a:r>
            <a:r>
              <a:rPr lang="ru-RU" dirty="0" smtClean="0"/>
              <a:t> </a:t>
            </a:r>
            <a:r>
              <a:rPr lang="ru-RU" dirty="0" err="1" smtClean="0"/>
              <a:t>примушення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endParaRPr lang="ru-RU" dirty="0" smtClean="0"/>
          </a:p>
          <a:p>
            <a:r>
              <a:rPr lang="ru-RU" dirty="0" err="1" smtClean="0"/>
              <a:t>Економічні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являють</a:t>
            </a:r>
            <a:r>
              <a:rPr lang="ru-RU" dirty="0" smtClean="0"/>
              <a:t> собою </a:t>
            </a:r>
            <a:r>
              <a:rPr lang="ru-RU" dirty="0" err="1" smtClean="0"/>
              <a:t>вигоду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endParaRPr lang="ru-RU" dirty="0" smtClean="0"/>
          </a:p>
          <a:p>
            <a:r>
              <a:rPr lang="ru-RU" dirty="0" err="1" smtClean="0"/>
              <a:t>Ідеологічні</a:t>
            </a:r>
            <a:r>
              <a:rPr lang="ru-RU" dirty="0" smtClean="0"/>
              <a:t> –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являють</a:t>
            </a:r>
            <a:r>
              <a:rPr lang="ru-RU" dirty="0" smtClean="0"/>
              <a:t> собою </a:t>
            </a:r>
            <a:r>
              <a:rPr lang="ru-RU" dirty="0" err="1" smtClean="0"/>
              <a:t>моделі</a:t>
            </a:r>
            <a:r>
              <a:rPr lang="ru-RU" dirty="0" smtClean="0"/>
              <a:t> </a:t>
            </a:r>
            <a:r>
              <a:rPr lang="ru-RU" dirty="0" err="1" smtClean="0"/>
              <a:t>відносин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державою та </a:t>
            </a:r>
            <a:r>
              <a:rPr lang="ru-RU" dirty="0" err="1" smtClean="0"/>
              <a:t>громадянами</a:t>
            </a:r>
            <a:r>
              <a:rPr lang="ru-RU" dirty="0" smtClean="0"/>
              <a:t>, </a:t>
            </a:r>
            <a:r>
              <a:rPr lang="ru-RU" dirty="0" err="1" smtClean="0"/>
              <a:t>моделі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поведінки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4828848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Механізми</a:t>
            </a:r>
            <a:r>
              <a:rPr lang="ru-RU" dirty="0" smtClean="0"/>
              <a:t> </a:t>
            </a:r>
            <a:r>
              <a:rPr lang="ru-RU" dirty="0" err="1" smtClean="0"/>
              <a:t>влади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err="1" smtClean="0"/>
              <a:t>Інституційний</a:t>
            </a:r>
            <a:r>
              <a:rPr lang="ru-RU" dirty="0" smtClean="0"/>
              <a:t> (</a:t>
            </a:r>
            <a:r>
              <a:rPr lang="ru-RU" dirty="0" err="1" smtClean="0"/>
              <a:t>закони</a:t>
            </a:r>
            <a:r>
              <a:rPr lang="ru-RU" dirty="0" smtClean="0"/>
              <a:t>, </a:t>
            </a:r>
            <a:r>
              <a:rPr lang="ru-RU" dirty="0" err="1" smtClean="0"/>
              <a:t>організації</a:t>
            </a:r>
            <a:r>
              <a:rPr lang="ru-RU" dirty="0" smtClean="0"/>
              <a:t> та </a:t>
            </a:r>
            <a:r>
              <a:rPr lang="ru-RU" dirty="0" err="1" smtClean="0"/>
              <a:t>поведінка</a:t>
            </a:r>
            <a:r>
              <a:rPr lang="ru-RU" dirty="0" smtClean="0"/>
              <a:t>)</a:t>
            </a:r>
          </a:p>
          <a:p>
            <a:r>
              <a:rPr lang="ru-RU" dirty="0" err="1" smtClean="0"/>
              <a:t>Економічний</a:t>
            </a:r>
            <a:r>
              <a:rPr lang="ru-RU" dirty="0" smtClean="0"/>
              <a:t> (</a:t>
            </a:r>
            <a:r>
              <a:rPr lang="ru-RU" dirty="0" err="1" smtClean="0"/>
              <a:t>регулювання</a:t>
            </a:r>
            <a:r>
              <a:rPr lang="ru-RU" dirty="0" smtClean="0"/>
              <a:t> </a:t>
            </a:r>
            <a:r>
              <a:rPr lang="ru-RU" dirty="0" err="1" smtClean="0"/>
              <a:t>процесів</a:t>
            </a:r>
            <a:r>
              <a:rPr lang="ru-RU" dirty="0" smtClean="0"/>
              <a:t> </a:t>
            </a:r>
            <a:r>
              <a:rPr lang="ru-RU" dirty="0" err="1" smtClean="0"/>
              <a:t>виробництва</a:t>
            </a:r>
            <a:r>
              <a:rPr lang="ru-RU" dirty="0" smtClean="0"/>
              <a:t>, </a:t>
            </a:r>
            <a:r>
              <a:rPr lang="ru-RU" dirty="0" err="1" smtClean="0"/>
              <a:t>розподілу</a:t>
            </a:r>
            <a:r>
              <a:rPr lang="ru-RU" dirty="0" smtClean="0"/>
              <a:t> та </a:t>
            </a:r>
            <a:r>
              <a:rPr lang="ru-RU" dirty="0" err="1" smtClean="0"/>
              <a:t>споживання</a:t>
            </a:r>
            <a:r>
              <a:rPr lang="ru-RU" dirty="0" smtClean="0"/>
              <a:t> </a:t>
            </a:r>
            <a:r>
              <a:rPr lang="ru-RU" dirty="0" err="1" smtClean="0"/>
              <a:t>соціальних</a:t>
            </a:r>
            <a:r>
              <a:rPr lang="ru-RU" dirty="0" smtClean="0"/>
              <a:t> благ)</a:t>
            </a:r>
          </a:p>
          <a:p>
            <a:r>
              <a:rPr lang="ru-RU" dirty="0" err="1" smtClean="0"/>
              <a:t>Адміністративний</a:t>
            </a:r>
            <a:r>
              <a:rPr lang="ru-RU" dirty="0" smtClean="0"/>
              <a:t> (</a:t>
            </a:r>
            <a:r>
              <a:rPr lang="ru-RU" dirty="0" err="1" smtClean="0"/>
              <a:t>пряме</a:t>
            </a:r>
            <a:r>
              <a:rPr lang="ru-RU" dirty="0" smtClean="0"/>
              <a:t> </a:t>
            </a:r>
            <a:r>
              <a:rPr lang="ru-RU" dirty="0" err="1" smtClean="0"/>
              <a:t>управління</a:t>
            </a:r>
            <a:r>
              <a:rPr lang="ru-RU" dirty="0" smtClean="0"/>
              <a:t> </a:t>
            </a:r>
            <a:r>
              <a:rPr lang="ru-RU" dirty="0" err="1" smtClean="0"/>
              <a:t>процесами</a:t>
            </a:r>
            <a:r>
              <a:rPr lang="ru-RU" dirty="0" smtClean="0"/>
              <a:t>, </a:t>
            </a:r>
            <a:r>
              <a:rPr lang="ru-RU" dirty="0" err="1" smtClean="0"/>
              <a:t>групами</a:t>
            </a:r>
            <a:r>
              <a:rPr lang="ru-RU" dirty="0" smtClean="0"/>
              <a:t>, людьми)</a:t>
            </a:r>
          </a:p>
          <a:p>
            <a:r>
              <a:rPr lang="ru-RU" dirty="0" err="1" smtClean="0"/>
              <a:t>Ідеологічний</a:t>
            </a:r>
            <a:r>
              <a:rPr lang="ru-RU" dirty="0" smtClean="0"/>
              <a:t> (</a:t>
            </a:r>
            <a:r>
              <a:rPr lang="ru-RU" dirty="0" err="1" smtClean="0"/>
              <a:t>надання</a:t>
            </a:r>
            <a:r>
              <a:rPr lang="ru-RU" dirty="0" smtClean="0"/>
              <a:t> </a:t>
            </a:r>
            <a:r>
              <a:rPr lang="ru-RU" dirty="0" err="1" smtClean="0"/>
              <a:t>психологічних</a:t>
            </a:r>
            <a:r>
              <a:rPr lang="ru-RU" dirty="0" smtClean="0"/>
              <a:t> установок(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2922868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Державний</a:t>
            </a:r>
            <a:r>
              <a:rPr lang="ru-RU" dirty="0" smtClean="0"/>
              <a:t> </a:t>
            </a:r>
            <a:r>
              <a:rPr lang="ru-RU" dirty="0" err="1" smtClean="0"/>
              <a:t>устрій</a:t>
            </a:r>
            <a:r>
              <a:rPr lang="ru-RU" dirty="0" smtClean="0"/>
              <a:t> – способ </a:t>
            </a:r>
            <a:r>
              <a:rPr lang="ru-RU" dirty="0" err="1" smtClean="0"/>
              <a:t>організації</a:t>
            </a:r>
            <a:r>
              <a:rPr lang="ru-RU" dirty="0" smtClean="0"/>
              <a:t> </a:t>
            </a:r>
            <a:r>
              <a:rPr lang="ru-RU" dirty="0" err="1" smtClean="0"/>
              <a:t>взаємодії</a:t>
            </a:r>
            <a:r>
              <a:rPr lang="ru-RU" dirty="0" smtClean="0"/>
              <a:t> громад та </a:t>
            </a:r>
            <a:r>
              <a:rPr lang="ru-RU" dirty="0" err="1" smtClean="0"/>
              <a:t>територій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Унія</a:t>
            </a:r>
            <a:endParaRPr lang="ru-RU" dirty="0" smtClean="0"/>
          </a:p>
          <a:p>
            <a:r>
              <a:rPr lang="ru-RU" dirty="0" err="1" smtClean="0"/>
              <a:t>Федерація</a:t>
            </a:r>
            <a:endParaRPr lang="ru-RU" dirty="0" smtClean="0"/>
          </a:p>
          <a:p>
            <a:r>
              <a:rPr lang="ru-RU" dirty="0" err="1" smtClean="0"/>
              <a:t>Конфедерація</a:t>
            </a:r>
            <a:endParaRPr lang="ru-RU" dirty="0" smtClean="0"/>
          </a:p>
          <a:p>
            <a:r>
              <a:rPr lang="ru-RU" dirty="0" smtClean="0"/>
              <a:t>Союз</a:t>
            </a:r>
          </a:p>
          <a:p>
            <a:r>
              <a:rPr lang="ru-RU" dirty="0" err="1" smtClean="0"/>
              <a:t>Співдружність</a:t>
            </a:r>
            <a:endParaRPr lang="ru-RU" dirty="0" smtClean="0"/>
          </a:p>
          <a:p>
            <a:r>
              <a:rPr lang="ru-RU" dirty="0" smtClean="0"/>
              <a:t>Протекторат</a:t>
            </a:r>
          </a:p>
          <a:p>
            <a:r>
              <a:rPr lang="ru-RU" dirty="0" err="1" smtClean="0"/>
              <a:t>Автономія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6297694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Форми</a:t>
            </a:r>
            <a:r>
              <a:rPr lang="ru-RU" dirty="0" smtClean="0"/>
              <a:t> </a:t>
            </a:r>
            <a:r>
              <a:rPr lang="ru-RU" dirty="0" err="1" smtClean="0"/>
              <a:t>держави</a:t>
            </a:r>
            <a:r>
              <a:rPr lang="ru-RU" dirty="0" smtClean="0"/>
              <a:t> (</a:t>
            </a:r>
            <a:r>
              <a:rPr lang="ru-RU" dirty="0" err="1" smtClean="0"/>
              <a:t>правління</a:t>
            </a:r>
            <a:r>
              <a:rPr lang="ru-RU" dirty="0" smtClean="0"/>
              <a:t>, </a:t>
            </a:r>
            <a:r>
              <a:rPr lang="ru-RU" dirty="0" err="1" smtClean="0"/>
              <a:t>устрій</a:t>
            </a:r>
            <a:r>
              <a:rPr lang="ru-RU" dirty="0" smtClean="0"/>
              <a:t>, режим)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Монократична</a:t>
            </a:r>
            <a:r>
              <a:rPr lang="ru-RU" dirty="0" smtClean="0"/>
              <a:t> (</a:t>
            </a:r>
            <a:r>
              <a:rPr lang="ru-RU" dirty="0" err="1" smtClean="0"/>
              <a:t>централізована</a:t>
            </a:r>
            <a:r>
              <a:rPr lang="ru-RU" dirty="0" smtClean="0"/>
              <a:t>, </a:t>
            </a:r>
            <a:r>
              <a:rPr lang="ru-RU" dirty="0" err="1" smtClean="0"/>
              <a:t>демагогічна</a:t>
            </a:r>
            <a:r>
              <a:rPr lang="ru-RU" dirty="0" smtClean="0"/>
              <a:t>)</a:t>
            </a:r>
          </a:p>
          <a:p>
            <a:r>
              <a:rPr lang="ru-RU" dirty="0" err="1" smtClean="0"/>
              <a:t>Сегметарна</a:t>
            </a:r>
            <a:r>
              <a:rPr lang="ru-RU" dirty="0" smtClean="0"/>
              <a:t> (</a:t>
            </a:r>
            <a:r>
              <a:rPr lang="ru-RU" dirty="0" err="1" smtClean="0"/>
              <a:t>олігархічна</a:t>
            </a:r>
            <a:r>
              <a:rPr lang="ru-RU" dirty="0" smtClean="0"/>
              <a:t>, кланова)</a:t>
            </a:r>
          </a:p>
          <a:p>
            <a:r>
              <a:rPr lang="ru-RU" dirty="0" err="1" smtClean="0"/>
              <a:t>Полікратична</a:t>
            </a:r>
            <a:r>
              <a:rPr lang="ru-RU" dirty="0" smtClean="0"/>
              <a:t> (</a:t>
            </a:r>
            <a:r>
              <a:rPr lang="ru-RU" dirty="0" err="1" smtClean="0"/>
              <a:t>кілька</a:t>
            </a:r>
            <a:r>
              <a:rPr lang="ru-RU" dirty="0" smtClean="0"/>
              <a:t> </a:t>
            </a:r>
            <a:r>
              <a:rPr lang="ru-RU" dirty="0" err="1" smtClean="0"/>
              <a:t>центрів</a:t>
            </a:r>
            <a:r>
              <a:rPr lang="ru-RU" dirty="0" smtClean="0"/>
              <a:t> </a:t>
            </a:r>
            <a:r>
              <a:rPr lang="ru-RU" dirty="0" err="1" smtClean="0"/>
              <a:t>влади</a:t>
            </a:r>
            <a:r>
              <a:rPr lang="ru-RU" dirty="0" smtClean="0"/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210273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Режим </a:t>
            </a:r>
            <a:r>
              <a:rPr lang="ru-RU" dirty="0" err="1" smtClean="0"/>
              <a:t>правління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Демократія</a:t>
            </a:r>
            <a:r>
              <a:rPr lang="ru-RU" dirty="0" smtClean="0"/>
              <a:t> (</a:t>
            </a:r>
            <a:r>
              <a:rPr lang="ru-RU" dirty="0" err="1" smtClean="0"/>
              <a:t>вибори</a:t>
            </a:r>
            <a:r>
              <a:rPr lang="ru-RU" dirty="0" smtClean="0"/>
              <a:t>, </a:t>
            </a:r>
            <a:r>
              <a:rPr lang="ru-RU" dirty="0" err="1" smtClean="0"/>
              <a:t>норми</a:t>
            </a:r>
            <a:r>
              <a:rPr lang="ru-RU" dirty="0" smtClean="0"/>
              <a:t> права, </a:t>
            </a:r>
            <a:r>
              <a:rPr lang="ru-RU" dirty="0" err="1" smtClean="0"/>
              <a:t>плюралізм</a:t>
            </a:r>
            <a:r>
              <a:rPr lang="ru-RU" dirty="0" smtClean="0"/>
              <a:t> думок </a:t>
            </a:r>
            <a:r>
              <a:rPr lang="ru-RU" dirty="0" err="1" smtClean="0"/>
              <a:t>громадян</a:t>
            </a:r>
            <a:r>
              <a:rPr lang="ru-RU" dirty="0" smtClean="0"/>
              <a:t>)</a:t>
            </a:r>
          </a:p>
          <a:p>
            <a:r>
              <a:rPr lang="ru-RU" dirty="0" err="1" smtClean="0"/>
              <a:t>Авторитарізм</a:t>
            </a:r>
            <a:r>
              <a:rPr lang="ru-RU" dirty="0" smtClean="0"/>
              <a:t> (</a:t>
            </a:r>
            <a:r>
              <a:rPr lang="ru-RU" dirty="0" err="1" smtClean="0"/>
              <a:t>сильне</a:t>
            </a:r>
            <a:r>
              <a:rPr lang="ru-RU" dirty="0" smtClean="0"/>
              <a:t> </a:t>
            </a:r>
            <a:r>
              <a:rPr lang="ru-RU" dirty="0" err="1" smtClean="0"/>
              <a:t>лідерство</a:t>
            </a:r>
            <a:r>
              <a:rPr lang="ru-RU" dirty="0" smtClean="0"/>
              <a:t>, </a:t>
            </a:r>
            <a:r>
              <a:rPr lang="ru-RU" dirty="0" err="1" smtClean="0"/>
              <a:t>потужна</a:t>
            </a:r>
            <a:r>
              <a:rPr lang="ru-RU" dirty="0" smtClean="0"/>
              <a:t> </a:t>
            </a:r>
            <a:r>
              <a:rPr lang="ru-RU" dirty="0" err="1" smtClean="0"/>
              <a:t>виконавча</a:t>
            </a:r>
            <a:r>
              <a:rPr lang="ru-RU" dirty="0" smtClean="0"/>
              <a:t> </a:t>
            </a:r>
            <a:r>
              <a:rPr lang="ru-RU" dirty="0" err="1" smtClean="0"/>
              <a:t>влада</a:t>
            </a:r>
            <a:r>
              <a:rPr lang="ru-RU" dirty="0" smtClean="0"/>
              <a:t>, </a:t>
            </a:r>
            <a:r>
              <a:rPr lang="ru-RU" dirty="0" err="1" smtClean="0"/>
              <a:t>обмеження</a:t>
            </a:r>
            <a:r>
              <a:rPr lang="ru-RU" dirty="0" smtClean="0"/>
              <a:t> прав та свобод)</a:t>
            </a:r>
          </a:p>
          <a:p>
            <a:r>
              <a:rPr lang="ru-RU" dirty="0" err="1" smtClean="0"/>
              <a:t>Тоталітарізм</a:t>
            </a:r>
            <a:r>
              <a:rPr lang="ru-RU" dirty="0" smtClean="0"/>
              <a:t>  (</a:t>
            </a:r>
            <a:r>
              <a:rPr lang="ru-RU" dirty="0" err="1" smtClean="0"/>
              <a:t>відмова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прав </a:t>
            </a:r>
            <a:r>
              <a:rPr lang="ru-RU" dirty="0" err="1" smtClean="0"/>
              <a:t>і</a:t>
            </a:r>
            <a:r>
              <a:rPr lang="ru-RU" dirty="0" smtClean="0"/>
              <a:t> свобод, </a:t>
            </a:r>
            <a:r>
              <a:rPr lang="ru-RU" dirty="0" err="1" smtClean="0"/>
              <a:t>пригнічення</a:t>
            </a:r>
            <a:r>
              <a:rPr lang="ru-RU" dirty="0" smtClean="0"/>
              <a:t> </a:t>
            </a:r>
            <a:r>
              <a:rPr lang="ru-RU" dirty="0" err="1" smtClean="0"/>
              <a:t>ідивіда</a:t>
            </a:r>
            <a:r>
              <a:rPr lang="ru-RU" dirty="0" smtClean="0"/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8967960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Державна</a:t>
            </a:r>
            <a:r>
              <a:rPr lang="ru-RU" dirty="0" smtClean="0"/>
              <a:t> </a:t>
            </a:r>
            <a:r>
              <a:rPr lang="ru-RU" dirty="0" err="1" smtClean="0"/>
              <a:t>влада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 smtClean="0"/>
              <a:t>1</a:t>
            </a:r>
            <a:r>
              <a:rPr lang="ru-RU" dirty="0"/>
              <a:t>) єдність — нормою для держави є одна державна </a:t>
            </a:r>
            <a:r>
              <a:rPr lang="ru-RU" dirty="0" smtClean="0"/>
              <a:t>влада</a:t>
            </a:r>
          </a:p>
          <a:p>
            <a:r>
              <a:rPr lang="ru-RU" dirty="0" smtClean="0"/>
              <a:t>2</a:t>
            </a:r>
            <a:r>
              <a:rPr lang="ru-RU" dirty="0"/>
              <a:t>) загальність — державна влада поширює свою дію на всю територію держави і всіх індивідів, які проживають та перебувають на ній незалежно від громадянства та підданства;</a:t>
            </a:r>
          </a:p>
          <a:p>
            <a:r>
              <a:rPr lang="ru-RU" dirty="0"/>
              <a:t>3) універсальна репрезентативність — державна влада представляє все суспільство, виступає від його імені у внутрішніх і зовнішніх загальних справах. </a:t>
            </a:r>
            <a:endParaRPr lang="ru-RU" dirty="0" smtClean="0"/>
          </a:p>
          <a:p>
            <a:r>
              <a:rPr lang="ru-RU" dirty="0" smtClean="0"/>
              <a:t>4</a:t>
            </a:r>
            <a:r>
              <a:rPr lang="ru-RU" dirty="0"/>
              <a:t>) суверенність — державна влада є самостійною і незалежною від будь-якої іншої влади усередині країни і поза нею. </a:t>
            </a:r>
          </a:p>
          <a:p>
            <a:r>
              <a:rPr lang="ru-RU" dirty="0"/>
              <a:t>5) організаційне оформлення — державна влада відокремлена від суспільства, стоїть над ним, і матеріально втілена в державному апараті — системі взаємопов 'язаних органів, що складаються з професійних управлінців. </a:t>
            </a:r>
            <a:endParaRPr lang="ru-RU" dirty="0" smtClean="0"/>
          </a:p>
          <a:p>
            <a:r>
              <a:rPr lang="ru-RU" dirty="0" smtClean="0"/>
              <a:t>6</a:t>
            </a:r>
            <a:r>
              <a:rPr lang="ru-RU" dirty="0"/>
              <a:t>) монополія (виняткове право) на видання загальнообов'язкових правил поведінки та забезпечення виконання їх за допомогою примусової сили держави;</a:t>
            </a:r>
          </a:p>
          <a:p>
            <a:r>
              <a:rPr lang="ru-RU" dirty="0"/>
              <a:t>7) монополія на стягування податків, мита, залучення населення до виконання </a:t>
            </a:r>
            <a:r>
              <a:rPr lang="ru-RU" dirty="0" smtClean="0"/>
              <a:t>неподаткових повинностей </a:t>
            </a:r>
            <a:r>
              <a:rPr lang="ru-RU" dirty="0"/>
              <a:t>(наприклад, трудова повинність на період війни). </a:t>
            </a:r>
          </a:p>
        </p:txBody>
      </p:sp>
    </p:spTree>
    <p:extLst>
      <p:ext uri="{BB962C8B-B14F-4D97-AF65-F5344CB8AC3E}">
        <p14:creationId xmlns:p14="http://schemas.microsoft.com/office/powerpoint/2010/main" xmlns="" val="200575837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474</Words>
  <Application>Microsoft Macintosh PowerPoint</Application>
  <PresentationFormat>Экран (4:3)</PresentationFormat>
  <Paragraphs>70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Основи сучасної держави</vt:lpstr>
      <vt:lpstr>Основні поняття</vt:lpstr>
      <vt:lpstr>Влада</vt:lpstr>
      <vt:lpstr>Ресурси влади – засоби, якими вона реалізується</vt:lpstr>
      <vt:lpstr>Механізми влади</vt:lpstr>
      <vt:lpstr>Державний устрій – способ організації взаємодії громад та територій </vt:lpstr>
      <vt:lpstr>Форми держави (правління, устрій, режим)</vt:lpstr>
      <vt:lpstr>Режим правління</vt:lpstr>
      <vt:lpstr>Державна влада</vt:lpstr>
      <vt:lpstr>Список літератури: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Основи сучасної держави</dc:title>
  <dc:creator>Дамир</dc:creator>
  <cp:lastModifiedBy>Sveta</cp:lastModifiedBy>
  <cp:revision>5</cp:revision>
  <dcterms:created xsi:type="dcterms:W3CDTF">2016-01-24T16:48:58Z</dcterms:created>
  <dcterms:modified xsi:type="dcterms:W3CDTF">2016-01-24T17:49:01Z</dcterms:modified>
</cp:coreProperties>
</file>