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9" r:id="rId3"/>
    <p:sldId id="259" r:id="rId4"/>
    <p:sldId id="270" r:id="rId5"/>
    <p:sldId id="272" r:id="rId6"/>
    <p:sldId id="275" r:id="rId7"/>
    <p:sldId id="258" r:id="rId8"/>
    <p:sldId id="273" r:id="rId9"/>
    <p:sldId id="262" r:id="rId10"/>
    <p:sldId id="264" r:id="rId11"/>
    <p:sldId id="274" r:id="rId1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>
      <p:cViewPr varScale="1">
        <p:scale>
          <a:sx n="73" d="100"/>
          <a:sy n="73" d="100"/>
        </p:scale>
        <p:origin x="90" y="64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4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 custT="1"/>
      <dgm:spPr/>
      <dgm:t>
        <a:bodyPr rtlCol="0"/>
        <a:lstStyle/>
        <a:p>
          <a:pPr rtl="0"/>
          <a:r>
            <a:rPr lang="ru-RU" sz="14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smtClean="0">
              <a:solidFill>
                <a:srgbClr val="002060"/>
              </a:solidFill>
            </a:rPr>
            <a:t>є </a:t>
          </a:r>
          <a:r>
            <a:rPr lang="ru-RU" sz="1800" b="1" i="0" dirty="0" err="1" smtClean="0">
              <a:solidFill>
                <a:srgbClr val="002060"/>
              </a:solidFill>
            </a:rPr>
            <a:t>інструментами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err="1" smtClean="0">
              <a:solidFill>
                <a:srgbClr val="002060"/>
              </a:solidFill>
            </a:rPr>
            <a:t>зовнішньої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err="1" smtClean="0">
              <a:solidFill>
                <a:srgbClr val="002060"/>
              </a:solidFill>
            </a:rPr>
            <a:t>політики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err="1" smtClean="0">
              <a:solidFill>
                <a:srgbClr val="002060"/>
              </a:solidFill>
            </a:rPr>
            <a:t>окремих</a:t>
          </a:r>
          <a:r>
            <a:rPr lang="ru-RU" sz="1800" b="1" i="0" dirty="0" smtClean="0">
              <a:solidFill>
                <a:srgbClr val="002060"/>
              </a:solidFill>
            </a:rPr>
            <a:t> держав</a:t>
          </a:r>
          <a:endParaRPr lang="ru-RU" sz="1800" b="1" noProof="0" dirty="0">
            <a:solidFill>
              <a:srgbClr val="002060"/>
            </a:solidFill>
          </a:endParaRP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>
        <a:solidFill>
          <a:schemeClr val="tx2"/>
        </a:solidFill>
        <a:ln>
          <a:solidFill>
            <a:srgbClr val="FF0000"/>
          </a:solidFill>
        </a:ln>
      </dgm:spPr>
      <dgm:t>
        <a:bodyPr rtlCol="0"/>
        <a:lstStyle/>
        <a:p>
          <a:pPr rtl="0"/>
          <a:endParaRPr lang="ru-RU" noProof="0" dirty="0"/>
        </a:p>
      </dgm:t>
    </dgm:pt>
    <dgm:pt modelId="{63CA2DEA-31F6-4CF4-88E6-63724842EACC}">
      <dgm:prSet phldrT="[Text]" custT="1"/>
      <dgm:spPr/>
      <dgm:t>
        <a:bodyPr rtlCol="0"/>
        <a:lstStyle/>
        <a:p>
          <a:pPr rtl="0"/>
          <a:r>
            <a:rPr lang="ru-RU" sz="1800" b="1" i="0" dirty="0" smtClean="0">
              <a:solidFill>
                <a:srgbClr val="002060"/>
              </a:solidFill>
            </a:rPr>
            <a:t>арена для </a:t>
          </a:r>
          <a:r>
            <a:rPr lang="ru-RU" sz="1800" b="1" i="0" dirty="0" err="1" smtClean="0">
              <a:solidFill>
                <a:srgbClr val="002060"/>
              </a:solidFill>
            </a:rPr>
            <a:t>дискусій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err="1" smtClean="0">
              <a:solidFill>
                <a:srgbClr val="002060"/>
              </a:solidFill>
            </a:rPr>
            <a:t>членів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err="1" smtClean="0">
              <a:solidFill>
                <a:srgbClr val="002060"/>
              </a:solidFill>
            </a:rPr>
            <a:t>організаці</a:t>
          </a:r>
          <a:endParaRPr lang="ru-RU" sz="1800" b="1" noProof="0" dirty="0">
            <a:solidFill>
              <a:srgbClr val="002060"/>
            </a:solidFill>
          </a:endParaRP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 custT="1"/>
      <dgm:spPr/>
      <dgm:t>
        <a:bodyPr rtlCol="0"/>
        <a:lstStyle/>
        <a:p>
          <a:pPr rtl="0"/>
          <a:r>
            <a:rPr lang="ru-RU" sz="1800" b="1" i="0" dirty="0" smtClean="0">
              <a:solidFill>
                <a:srgbClr val="002060"/>
              </a:solidFill>
            </a:rPr>
            <a:t>у межах </a:t>
          </a:r>
          <a:r>
            <a:rPr lang="ru-RU" sz="1800" b="1" i="0" dirty="0" err="1" smtClean="0">
              <a:solidFill>
                <a:srgbClr val="002060"/>
              </a:solidFill>
            </a:rPr>
            <a:t>своєї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err="1" smtClean="0">
              <a:solidFill>
                <a:srgbClr val="002060"/>
              </a:solidFill>
            </a:rPr>
            <a:t>компетенції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err="1" smtClean="0">
              <a:solidFill>
                <a:srgbClr val="002060"/>
              </a:solidFill>
            </a:rPr>
            <a:t>беруть</a:t>
          </a:r>
          <a:r>
            <a:rPr lang="ru-RU" sz="1800" b="1" i="0" dirty="0" smtClean="0">
              <a:solidFill>
                <a:srgbClr val="002060"/>
              </a:solidFill>
            </a:rPr>
            <a:t> участь у </a:t>
          </a:r>
          <a:r>
            <a:rPr lang="ru-RU" sz="1800" b="1" i="0" dirty="0" err="1" smtClean="0">
              <a:solidFill>
                <a:srgbClr val="002060"/>
              </a:solidFill>
            </a:rPr>
            <a:t>створенні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err="1" smtClean="0">
              <a:solidFill>
                <a:srgbClr val="002060"/>
              </a:solidFill>
            </a:rPr>
            <a:t>юридичних</a:t>
          </a:r>
          <a:r>
            <a:rPr lang="ru-RU" sz="1800" b="1" i="0" dirty="0" smtClean="0">
              <a:solidFill>
                <a:srgbClr val="002060"/>
              </a:solidFill>
            </a:rPr>
            <a:t> норм</a:t>
          </a:r>
          <a:endParaRPr lang="ru-RU" sz="1800" b="1" noProof="0" dirty="0">
            <a:solidFill>
              <a:srgbClr val="002060"/>
            </a:solidFill>
          </a:endParaRP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 custT="1"/>
      <dgm:spPr/>
      <dgm:t>
        <a:bodyPr rtlCol="0"/>
        <a:lstStyle/>
        <a:p>
          <a:pPr rtl="0"/>
          <a:r>
            <a:rPr lang="ru-RU" sz="1800" b="1" i="0" dirty="0" smtClean="0">
              <a:solidFill>
                <a:srgbClr val="002060"/>
              </a:solidFill>
            </a:rPr>
            <a:t>є одним з </a:t>
          </a:r>
          <a:r>
            <a:rPr lang="ru-RU" sz="1800" b="1" i="0" dirty="0" err="1" smtClean="0">
              <a:solidFill>
                <a:srgbClr val="002060"/>
              </a:solidFill>
            </a:rPr>
            <a:t>найважливіших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err="1" smtClean="0">
              <a:solidFill>
                <a:srgbClr val="002060"/>
              </a:solidFill>
            </a:rPr>
            <a:t>каналів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err="1" smtClean="0">
              <a:solidFill>
                <a:srgbClr val="002060"/>
              </a:solidFill>
            </a:rPr>
            <a:t>міжнародної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err="1" smtClean="0">
              <a:solidFill>
                <a:srgbClr val="002060"/>
              </a:solidFill>
            </a:rPr>
            <a:t>соціалізації</a:t>
          </a:r>
          <a:r>
            <a:rPr lang="ru-RU" sz="1800" b="1" i="0" dirty="0" smtClean="0">
              <a:solidFill>
                <a:srgbClr val="002060"/>
              </a:solidFill>
            </a:rPr>
            <a:t> для держав, </a:t>
          </a:r>
          <a:r>
            <a:rPr lang="ru-RU" sz="1800" b="1" i="0" dirty="0" err="1" smtClean="0">
              <a:solidFill>
                <a:srgbClr val="002060"/>
              </a:solidFill>
            </a:rPr>
            <a:t>що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err="1" smtClean="0">
              <a:solidFill>
                <a:srgbClr val="002060"/>
              </a:solidFill>
            </a:rPr>
            <a:t>прагнуть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err="1" smtClean="0">
              <a:solidFill>
                <a:srgbClr val="002060"/>
              </a:solidFill>
            </a:rPr>
            <a:t>вступити</a:t>
          </a:r>
          <a:r>
            <a:rPr lang="ru-RU" sz="1800" b="1" i="0" dirty="0" smtClean="0">
              <a:solidFill>
                <a:srgbClr val="002060"/>
              </a:solidFill>
            </a:rPr>
            <a:t> до них</a:t>
          </a:r>
          <a:endParaRPr lang="ru-RU" sz="1800" b="1" noProof="0" dirty="0">
            <a:solidFill>
              <a:srgbClr val="002060"/>
            </a:solidFill>
          </a:endParaRP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 custT="1"/>
      <dgm:spPr/>
      <dgm:t>
        <a:bodyPr rtlCol="0"/>
        <a:lstStyle/>
        <a:p>
          <a:pPr rtl="0"/>
          <a:r>
            <a:rPr lang="ru-RU" sz="1800" b="1" i="0" dirty="0" err="1" smtClean="0">
              <a:solidFill>
                <a:srgbClr val="002060"/>
              </a:solidFill>
            </a:rPr>
            <a:t>беруть</a:t>
          </a:r>
          <a:r>
            <a:rPr lang="ru-RU" sz="1800" b="1" i="0" dirty="0" smtClean="0">
              <a:solidFill>
                <a:srgbClr val="002060"/>
              </a:solidFill>
            </a:rPr>
            <a:t> участь у </a:t>
          </a:r>
          <a:r>
            <a:rPr lang="ru-RU" sz="1800" b="1" i="0" dirty="0" err="1" smtClean="0">
              <a:solidFill>
                <a:srgbClr val="002060"/>
              </a:solidFill>
            </a:rPr>
            <a:t>регулюванні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err="1" smtClean="0">
              <a:solidFill>
                <a:srgbClr val="002060"/>
              </a:solidFill>
            </a:rPr>
            <a:t>тієї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err="1" smtClean="0">
              <a:solidFill>
                <a:srgbClr val="002060"/>
              </a:solidFill>
            </a:rPr>
            <a:t>чи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err="1" smtClean="0">
              <a:solidFill>
                <a:srgbClr val="002060"/>
              </a:solidFill>
            </a:rPr>
            <a:t>іншої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err="1" smtClean="0">
              <a:solidFill>
                <a:srgbClr val="002060"/>
              </a:solidFill>
            </a:rPr>
            <a:t>форми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err="1" smtClean="0">
              <a:solidFill>
                <a:srgbClr val="002060"/>
              </a:solidFill>
            </a:rPr>
            <a:t>міжнародних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1" i="0" dirty="0" err="1" smtClean="0">
              <a:solidFill>
                <a:srgbClr val="002060"/>
              </a:solidFill>
            </a:rPr>
            <a:t>зв'язків</a:t>
          </a:r>
          <a:endParaRPr lang="ru-RU" sz="1800" b="1" noProof="0" dirty="0">
            <a:solidFill>
              <a:srgbClr val="002060"/>
            </a:solidFill>
          </a:endParaRP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C0539B89-AF0C-4162-9562-527BB4779069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9F3CEF-83BD-4749-A741-36ED36AAC48C}" type="pres">
      <dgm:prSet presAssocID="{01C62DA5-2A2F-436D-961C-27F71082B80A}" presName="cycle" presStyleCnt="0"/>
      <dgm:spPr/>
    </dgm:pt>
    <dgm:pt modelId="{8054AAE3-D4C6-4BAB-8D9D-88E7BBFD12E5}" type="pres">
      <dgm:prSet presAssocID="{BF70AF45-7F05-453B-9B84-F6A146359D3C}" presName="nodeFirstNode" presStyleLbl="node1" presStyleIdx="0" presStyleCnt="5" custScaleX="120408" custScaleY="139973" custRadScaleRad="106468" custRadScaleInc="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71727-5E12-4D96-AE1A-0D3EEA528ABE}" type="pres">
      <dgm:prSet presAssocID="{EF509D38-45B4-40DE-A0DF-06D9D2478DA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B545A5D-75C9-49DB-AD8B-B348DB1A7A4A}" type="pres">
      <dgm:prSet presAssocID="{63CA2DEA-31F6-4CF4-88E6-63724842EACC}" presName="nodeFollowingNodes" presStyleLbl="node1" presStyleIdx="1" presStyleCnt="5" custScaleX="107109" custScaleY="132030" custRadScaleRad="102510" custRadScaleInc="11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AA5A5-C0CF-4BAE-8E75-BF0E96369C22}" type="pres">
      <dgm:prSet presAssocID="{2A04600B-ADF7-4BE9-933C-2309B67F2DB8}" presName="nodeFollowingNodes" presStyleLbl="node1" presStyleIdx="2" presStyleCnt="5" custScaleX="116286" custScaleY="144666" custRadScaleRad="101725" custRadScaleInc="-17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0B52D-2A0F-4D47-83A4-4DDE411B4460}" type="pres">
      <dgm:prSet presAssocID="{89FFD1B1-83F5-4E55-AB67-A892038B615E}" presName="nodeFollowingNodes" presStyleLbl="node1" presStyleIdx="3" presStyleCnt="5" custScaleX="123680" custScaleY="147051" custRadScaleRad="97377" custRadScaleInc="13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813D8-140F-424F-845A-D15528B6A811}" type="pres">
      <dgm:prSet presAssocID="{7C63F5DD-85B9-42D3-8D98-A8E103092C2B}" presName="nodeFollowingNodes" presStyleLbl="node1" presStyleIdx="4" presStyleCnt="5" custScaleX="116203" custScaleY="133291" custRadScaleRad="103582" custRadScaleInc="-14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F821F770-C360-4E61-B991-19A68055C566}" type="presOf" srcId="{7C63F5DD-85B9-42D3-8D98-A8E103092C2B}" destId="{B10813D8-140F-424F-845A-D15528B6A81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141262A7-7486-4855-8B18-6C0BFBC93191}" type="presOf" srcId="{01C62DA5-2A2F-436D-961C-27F71082B80A}" destId="{C0539B89-AF0C-4162-9562-527BB4779069}" srcOrd="0" destOrd="0" presId="urn:microsoft.com/office/officeart/2005/8/layout/cycle3"/>
    <dgm:cxn modelId="{3F1583E2-783D-4219-9D6A-3820970FEA83}" type="presOf" srcId="{63CA2DEA-31F6-4CF4-88E6-63724842EACC}" destId="{CB545A5D-75C9-49DB-AD8B-B348DB1A7A4A}" srcOrd="0" destOrd="0" presId="urn:microsoft.com/office/officeart/2005/8/layout/cycle3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6C29D7A2-F20D-4463-9325-1A0DDF2678DD}" type="presOf" srcId="{BF70AF45-7F05-453B-9B84-F6A146359D3C}" destId="{8054AAE3-D4C6-4BAB-8D9D-88E7BBFD12E5}" srcOrd="0" destOrd="0" presId="urn:microsoft.com/office/officeart/2005/8/layout/cycle3"/>
    <dgm:cxn modelId="{7900073E-0038-4ECD-A015-A6314D1A920F}" type="presOf" srcId="{EF509D38-45B4-40DE-A0DF-06D9D2478DAC}" destId="{E6D71727-5E12-4D96-AE1A-0D3EEA528ABE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223CE486-7CF8-4EF1-B612-A082B9F94D3D}" type="presOf" srcId="{89FFD1B1-83F5-4E55-AB67-A892038B615E}" destId="{00D0B52D-2A0F-4D47-83A4-4DDE411B4460}" srcOrd="0" destOrd="0" presId="urn:microsoft.com/office/officeart/2005/8/layout/cycle3"/>
    <dgm:cxn modelId="{9CA555C3-1D59-48BC-AC03-60E42655AAF6}" type="presOf" srcId="{2A04600B-ADF7-4BE9-933C-2309B67F2DB8}" destId="{7FAAA5A5-C0CF-4BAE-8E75-BF0E96369C22}" srcOrd="0" destOrd="0" presId="urn:microsoft.com/office/officeart/2005/8/layout/cycle3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F16EE5D2-13A3-467C-8408-FE4AEA5AE196}" type="presParOf" srcId="{C0539B89-AF0C-4162-9562-527BB4779069}" destId="{6D9F3CEF-83BD-4749-A741-36ED36AAC48C}" srcOrd="0" destOrd="0" presId="urn:microsoft.com/office/officeart/2005/8/layout/cycle3"/>
    <dgm:cxn modelId="{426D0986-58E2-4553-A785-9FB72C1178BC}" type="presParOf" srcId="{6D9F3CEF-83BD-4749-A741-36ED36AAC48C}" destId="{8054AAE3-D4C6-4BAB-8D9D-88E7BBFD12E5}" srcOrd="0" destOrd="0" presId="urn:microsoft.com/office/officeart/2005/8/layout/cycle3"/>
    <dgm:cxn modelId="{487877E7-A4C3-4269-A1A9-BEA3B7D66688}" type="presParOf" srcId="{6D9F3CEF-83BD-4749-A741-36ED36AAC48C}" destId="{E6D71727-5E12-4D96-AE1A-0D3EEA528ABE}" srcOrd="1" destOrd="0" presId="urn:microsoft.com/office/officeart/2005/8/layout/cycle3"/>
    <dgm:cxn modelId="{2705312F-FA8A-4BAB-B294-94D22FF46B2B}" type="presParOf" srcId="{6D9F3CEF-83BD-4749-A741-36ED36AAC48C}" destId="{CB545A5D-75C9-49DB-AD8B-B348DB1A7A4A}" srcOrd="2" destOrd="0" presId="urn:microsoft.com/office/officeart/2005/8/layout/cycle3"/>
    <dgm:cxn modelId="{DD30FA20-6404-4733-8668-14DD30E50648}" type="presParOf" srcId="{6D9F3CEF-83BD-4749-A741-36ED36AAC48C}" destId="{7FAAA5A5-C0CF-4BAE-8E75-BF0E96369C22}" srcOrd="3" destOrd="0" presId="urn:microsoft.com/office/officeart/2005/8/layout/cycle3"/>
    <dgm:cxn modelId="{4C1CD90C-DD9D-4A48-AFDD-4E81A8E90D79}" type="presParOf" srcId="{6D9F3CEF-83BD-4749-A741-36ED36AAC48C}" destId="{00D0B52D-2A0F-4D47-83A4-4DDE411B4460}" srcOrd="4" destOrd="0" presId="urn:microsoft.com/office/officeart/2005/8/layout/cycle3"/>
    <dgm:cxn modelId="{A80B6FFC-26AA-468B-956F-03259ECCF6AB}" type="presParOf" srcId="{6D9F3CEF-83BD-4749-A741-36ED36AAC48C}" destId="{B10813D8-140F-424F-845A-D15528B6A81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1727-5E12-4D96-AE1A-0D3EEA528ABE}">
      <dsp:nvSpPr>
        <dsp:cNvPr id="0" name=""/>
        <dsp:cNvSpPr/>
      </dsp:nvSpPr>
      <dsp:spPr>
        <a:xfrm>
          <a:off x="1098612" y="-232650"/>
          <a:ext cx="5297759" cy="5297759"/>
        </a:xfrm>
        <a:prstGeom prst="circularArrow">
          <a:avLst>
            <a:gd name="adj1" fmla="val 5544"/>
            <a:gd name="adj2" fmla="val 330680"/>
            <a:gd name="adj3" fmla="val 13293255"/>
            <a:gd name="adj4" fmla="val 17687247"/>
            <a:gd name="adj5" fmla="val 5757"/>
          </a:avLst>
        </a:prstGeom>
        <a:solidFill>
          <a:schemeClr val="tx2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4AAE3-D4C6-4BAB-8D9D-88E7BBFD12E5}">
      <dsp:nvSpPr>
        <dsp:cNvPr id="0" name=""/>
        <dsp:cNvSpPr/>
      </dsp:nvSpPr>
      <dsp:spPr>
        <a:xfrm>
          <a:off x="2259179" y="-266881"/>
          <a:ext cx="2976624" cy="17301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smtClean="0">
              <a:solidFill>
                <a:srgbClr val="002060"/>
              </a:solidFill>
            </a:rPr>
            <a:t>є </a:t>
          </a:r>
          <a:r>
            <a:rPr lang="ru-RU" sz="1800" b="1" i="0" kern="1200" dirty="0" err="1" smtClean="0">
              <a:solidFill>
                <a:srgbClr val="002060"/>
              </a:solidFill>
            </a:rPr>
            <a:t>інструментами</a:t>
          </a:r>
          <a:r>
            <a:rPr lang="ru-RU" sz="18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</a:rPr>
            <a:t>зовнішньої</a:t>
          </a:r>
          <a:r>
            <a:rPr lang="ru-RU" sz="18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</a:rPr>
            <a:t>політики</a:t>
          </a:r>
          <a:r>
            <a:rPr lang="ru-RU" sz="18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</a:rPr>
            <a:t>окремих</a:t>
          </a:r>
          <a:r>
            <a:rPr lang="ru-RU" sz="1800" b="1" i="0" kern="1200" dirty="0" smtClean="0">
              <a:solidFill>
                <a:srgbClr val="002060"/>
              </a:solidFill>
            </a:rPr>
            <a:t> держав</a:t>
          </a:r>
          <a:endParaRPr lang="ru-RU" sz="1800" b="1" kern="1200" noProof="0" dirty="0">
            <a:solidFill>
              <a:srgbClr val="002060"/>
            </a:solidFill>
          </a:endParaRPr>
        </a:p>
      </dsp:txBody>
      <dsp:txXfrm>
        <a:off x="2343638" y="-182422"/>
        <a:ext cx="2807706" cy="1561229"/>
      </dsp:txXfrm>
    </dsp:sp>
    <dsp:sp modelId="{CB545A5D-75C9-49DB-AD8B-B348DB1A7A4A}">
      <dsp:nvSpPr>
        <dsp:cNvPr id="0" name=""/>
        <dsp:cNvSpPr/>
      </dsp:nvSpPr>
      <dsp:spPr>
        <a:xfrm>
          <a:off x="4693409" y="1587577"/>
          <a:ext cx="2647858" cy="16319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002060"/>
              </a:solidFill>
            </a:rPr>
            <a:t>арена для </a:t>
          </a:r>
          <a:r>
            <a:rPr lang="ru-RU" sz="1800" b="1" i="0" kern="1200" dirty="0" err="1" smtClean="0">
              <a:solidFill>
                <a:srgbClr val="002060"/>
              </a:solidFill>
            </a:rPr>
            <a:t>дискусій</a:t>
          </a:r>
          <a:r>
            <a:rPr lang="ru-RU" sz="18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</a:rPr>
            <a:t>членів</a:t>
          </a:r>
          <a:r>
            <a:rPr lang="ru-RU" sz="18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</a:rPr>
            <a:t>організаці</a:t>
          </a:r>
          <a:endParaRPr lang="ru-RU" sz="1800" b="1" kern="1200" noProof="0" dirty="0">
            <a:solidFill>
              <a:srgbClr val="002060"/>
            </a:solidFill>
          </a:endParaRPr>
        </a:p>
      </dsp:txBody>
      <dsp:txXfrm>
        <a:off x="4773075" y="1667243"/>
        <a:ext cx="2488526" cy="1472635"/>
      </dsp:txXfrm>
    </dsp:sp>
    <dsp:sp modelId="{7FAAA5A5-C0CF-4BAE-8E75-BF0E96369C22}">
      <dsp:nvSpPr>
        <dsp:cNvPr id="0" name=""/>
        <dsp:cNvSpPr/>
      </dsp:nvSpPr>
      <dsp:spPr>
        <a:xfrm>
          <a:off x="3974601" y="3546707"/>
          <a:ext cx="2874724" cy="17881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002060"/>
              </a:solidFill>
            </a:rPr>
            <a:t>у межах </a:t>
          </a:r>
          <a:r>
            <a:rPr lang="ru-RU" sz="1800" b="1" i="0" kern="1200" dirty="0" err="1" smtClean="0">
              <a:solidFill>
                <a:srgbClr val="002060"/>
              </a:solidFill>
            </a:rPr>
            <a:t>своєї</a:t>
          </a:r>
          <a:r>
            <a:rPr lang="ru-RU" sz="18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</a:rPr>
            <a:t>компетенції</a:t>
          </a:r>
          <a:r>
            <a:rPr lang="ru-RU" sz="18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</a:rPr>
            <a:t>беруть</a:t>
          </a:r>
          <a:r>
            <a:rPr lang="ru-RU" sz="1800" b="1" i="0" kern="1200" dirty="0" smtClean="0">
              <a:solidFill>
                <a:srgbClr val="002060"/>
              </a:solidFill>
            </a:rPr>
            <a:t> участь у </a:t>
          </a:r>
          <a:r>
            <a:rPr lang="ru-RU" sz="1800" b="1" i="0" kern="1200" dirty="0" err="1" smtClean="0">
              <a:solidFill>
                <a:srgbClr val="002060"/>
              </a:solidFill>
            </a:rPr>
            <a:t>створенні</a:t>
          </a:r>
          <a:r>
            <a:rPr lang="ru-RU" sz="18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</a:rPr>
            <a:t>юридичних</a:t>
          </a:r>
          <a:r>
            <a:rPr lang="ru-RU" sz="1800" b="1" i="0" kern="1200" dirty="0" smtClean="0">
              <a:solidFill>
                <a:srgbClr val="002060"/>
              </a:solidFill>
            </a:rPr>
            <a:t> норм</a:t>
          </a:r>
          <a:endParaRPr lang="ru-RU" sz="1800" b="1" kern="1200" noProof="0" dirty="0">
            <a:solidFill>
              <a:srgbClr val="002060"/>
            </a:solidFill>
          </a:endParaRPr>
        </a:p>
      </dsp:txBody>
      <dsp:txXfrm>
        <a:off x="4061892" y="3633998"/>
        <a:ext cx="2700142" cy="1613573"/>
      </dsp:txXfrm>
    </dsp:sp>
    <dsp:sp modelId="{00D0B52D-2A0F-4D47-83A4-4DDE411B4460}">
      <dsp:nvSpPr>
        <dsp:cNvPr id="0" name=""/>
        <dsp:cNvSpPr/>
      </dsp:nvSpPr>
      <dsp:spPr>
        <a:xfrm>
          <a:off x="682605" y="3524429"/>
          <a:ext cx="3057512" cy="18176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002060"/>
              </a:solidFill>
            </a:rPr>
            <a:t>є одним з </a:t>
          </a:r>
          <a:r>
            <a:rPr lang="ru-RU" sz="1800" b="1" i="0" kern="1200" dirty="0" err="1" smtClean="0">
              <a:solidFill>
                <a:srgbClr val="002060"/>
              </a:solidFill>
            </a:rPr>
            <a:t>найважливіших</a:t>
          </a:r>
          <a:r>
            <a:rPr lang="ru-RU" sz="18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</a:rPr>
            <a:t>каналів</a:t>
          </a:r>
          <a:r>
            <a:rPr lang="ru-RU" sz="18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</a:rPr>
            <a:t>міжнародної</a:t>
          </a:r>
          <a:r>
            <a:rPr lang="ru-RU" sz="18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</a:rPr>
            <a:t>соціалізації</a:t>
          </a:r>
          <a:r>
            <a:rPr lang="ru-RU" sz="1800" b="1" i="0" kern="1200" dirty="0" smtClean="0">
              <a:solidFill>
                <a:srgbClr val="002060"/>
              </a:solidFill>
            </a:rPr>
            <a:t> для держав, </a:t>
          </a:r>
          <a:r>
            <a:rPr lang="ru-RU" sz="1800" b="1" i="0" kern="1200" dirty="0" err="1" smtClean="0">
              <a:solidFill>
                <a:srgbClr val="002060"/>
              </a:solidFill>
            </a:rPr>
            <a:t>що</a:t>
          </a:r>
          <a:r>
            <a:rPr lang="ru-RU" sz="18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</a:rPr>
            <a:t>прагнуть</a:t>
          </a:r>
          <a:r>
            <a:rPr lang="ru-RU" sz="18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</a:rPr>
            <a:t>вступити</a:t>
          </a:r>
          <a:r>
            <a:rPr lang="ru-RU" sz="1800" b="1" i="0" kern="1200" dirty="0" smtClean="0">
              <a:solidFill>
                <a:srgbClr val="002060"/>
              </a:solidFill>
            </a:rPr>
            <a:t> до них</a:t>
          </a:r>
          <a:endParaRPr lang="ru-RU" sz="1800" b="1" kern="1200" noProof="0" dirty="0">
            <a:solidFill>
              <a:srgbClr val="002060"/>
            </a:solidFill>
          </a:endParaRPr>
        </a:p>
      </dsp:txBody>
      <dsp:txXfrm>
        <a:off x="771335" y="3613159"/>
        <a:ext cx="2880052" cy="1640175"/>
      </dsp:txXfrm>
    </dsp:sp>
    <dsp:sp modelId="{B10813D8-140F-424F-845A-D15528B6A811}">
      <dsp:nvSpPr>
        <dsp:cNvPr id="0" name=""/>
        <dsp:cNvSpPr/>
      </dsp:nvSpPr>
      <dsp:spPr>
        <a:xfrm>
          <a:off x="4" y="1659603"/>
          <a:ext cx="2872672" cy="16475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>
              <a:solidFill>
                <a:srgbClr val="002060"/>
              </a:solidFill>
            </a:rPr>
            <a:t>беруть</a:t>
          </a:r>
          <a:r>
            <a:rPr lang="ru-RU" sz="1800" b="1" i="0" kern="1200" dirty="0" smtClean="0">
              <a:solidFill>
                <a:srgbClr val="002060"/>
              </a:solidFill>
            </a:rPr>
            <a:t> участь у </a:t>
          </a:r>
          <a:r>
            <a:rPr lang="ru-RU" sz="1800" b="1" i="0" kern="1200" dirty="0" err="1" smtClean="0">
              <a:solidFill>
                <a:srgbClr val="002060"/>
              </a:solidFill>
            </a:rPr>
            <a:t>регулюванні</a:t>
          </a:r>
          <a:r>
            <a:rPr lang="ru-RU" sz="18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</a:rPr>
            <a:t>тієї</a:t>
          </a:r>
          <a:r>
            <a:rPr lang="ru-RU" sz="18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</a:rPr>
            <a:t>чи</a:t>
          </a:r>
          <a:r>
            <a:rPr lang="ru-RU" sz="18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</a:rPr>
            <a:t>іншої</a:t>
          </a:r>
          <a:r>
            <a:rPr lang="ru-RU" sz="18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</a:rPr>
            <a:t>форми</a:t>
          </a:r>
          <a:r>
            <a:rPr lang="ru-RU" sz="18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</a:rPr>
            <a:t>міжнародних</a:t>
          </a:r>
          <a:r>
            <a:rPr lang="ru-RU" sz="1800" b="1" i="0" kern="1200" dirty="0" smtClean="0">
              <a:solidFill>
                <a:srgbClr val="002060"/>
              </a:solidFill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</a:rPr>
            <a:t>зв'язків</a:t>
          </a:r>
          <a:endParaRPr lang="ru-RU" sz="1800" b="1" kern="1200" noProof="0" dirty="0">
            <a:solidFill>
              <a:srgbClr val="002060"/>
            </a:solidFill>
          </a:endParaRPr>
        </a:p>
      </dsp:txBody>
      <dsp:txXfrm>
        <a:off x="80431" y="1740030"/>
        <a:ext cx="2711818" cy="1486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BDACDC-6E63-4272-B3AC-CCF5CA6029F9}" type="datetime1">
              <a:rPr lang="ru-RU" smtClean="0"/>
              <a:t>31.01.2020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379994-B797-4915-BB7A-12D6CEBDCA03}" type="datetime1">
              <a:rPr lang="ru-RU" smtClean="0"/>
              <a:t>31.01.2020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45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734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10C6A-66F6-4656-BD5A-C787A1F83051}" type="datetime1">
              <a:rPr lang="ru-RU" smtClean="0"/>
              <a:t>31.01.2020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CAEA8-596E-4ADA-B5C6-8A4218D28579}" type="datetime1">
              <a:rPr lang="ru-RU" smtClean="0"/>
              <a:t>31.01.2020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9CDD9C-ADF0-4A8E-89D7-BECA34527CD0}" type="datetime1">
              <a:rPr lang="ru-RU" smtClean="0"/>
              <a:t>31.01.2020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B38E33-CD8D-468C-AC4D-8EE3547B20B6}" type="datetime1">
              <a:rPr lang="ru-RU" smtClean="0"/>
              <a:t>31.01.2020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BE440-AB8F-40F9-B469-1A59D2545CD3}" type="datetime1">
              <a:rPr lang="ru-RU" smtClean="0"/>
              <a:t>31.01.2020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3F9309-2CCA-4BCE-9CC0-3EE77B52DCAB}" type="datetime1">
              <a:rPr lang="ru-RU" smtClean="0"/>
              <a:t>31.01.2020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18821A-9448-46F0-B6E1-E60F48BE7F0B}" type="datetime1">
              <a:rPr lang="ru-RU" smtClean="0"/>
              <a:t>31.01.2020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544A87-C71B-4A39-B170-2D8A98D13A99}" type="datetime1">
              <a:rPr lang="ru-RU" smtClean="0"/>
              <a:t>31.01.2020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47BFD6-90C6-43D7-BD59-197B56E94537}" type="datetime1">
              <a:rPr lang="ru-RU" smtClean="0"/>
              <a:t>31.01.2020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61E71-FD8E-41DA-B28B-6587873E4DD2}" type="datetime1">
              <a:rPr lang="ru-RU" smtClean="0"/>
              <a:t>31.01.2020</a:t>
            </a:fld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 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EFE7F42-9E58-4B67-8DDA-E2C75A491C90}" type="datetime1">
              <a:rPr lang="ru-RU" smtClean="0"/>
              <a:t>31.01.2020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9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9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9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r="212"/>
          <a:stretch/>
        </p:blipFill>
        <p:spPr bwMode="auto">
          <a:xfrm>
            <a:off x="-108000" y="-104747"/>
            <a:ext cx="12296825" cy="6957392"/>
          </a:xfrm>
          <a:prstGeom prst="rect">
            <a:avLst/>
          </a:prstGeom>
          <a:noFill/>
          <a:effectLst>
            <a:glow rad="127000">
              <a:schemeClr val="accent1">
                <a:alpha val="37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4825" y="260648"/>
            <a:ext cx="9144000" cy="2232248"/>
          </a:xfrm>
          <a:effectLst>
            <a:glow>
              <a:schemeClr val="accent1"/>
            </a:glow>
          </a:effectLst>
        </p:spPr>
        <p:txBody>
          <a:bodyPr rtlCol="0"/>
          <a:lstStyle/>
          <a:p>
            <a:pPr algn="ctr" rtl="0"/>
            <a:r>
              <a:rPr lang="ru-RU" sz="54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Міжнародні</a:t>
            </a:r>
            <a:r>
              <a:rPr lang="ru-RU" sz="5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br>
              <a:rPr lang="ru-RU" sz="5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54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політичні</a:t>
            </a:r>
            <a:r>
              <a:rPr lang="ru-RU" sz="5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54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організації</a:t>
            </a:r>
            <a:r>
              <a:rPr lang="ru-RU" sz="5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54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безпекові</a:t>
            </a:r>
            <a:r>
              <a:rPr lang="ru-RU" sz="5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54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структури</a:t>
            </a:r>
            <a:endParaRPr lang="ru-RU" sz="5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17634" y="9782175"/>
            <a:ext cx="8229600" cy="106680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Подзаголовок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338573"/>
            <a:ext cx="4464496" cy="6330786"/>
          </a:xfrm>
        </p:spPr>
        <p:txBody>
          <a:bodyPr rtlCol="0">
            <a:normAutofit/>
          </a:bodyPr>
          <a:lstStyle/>
          <a:p>
            <a:r>
              <a:rPr lang="ru-RU" sz="2200" b="1" dirty="0" err="1" smtClean="0">
                <a:solidFill>
                  <a:srgbClr val="FF0000"/>
                </a:solidFill>
              </a:rPr>
              <a:t>Міжнародний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валютний</a:t>
            </a:r>
            <a:r>
              <a:rPr lang="ru-RU" sz="2200" b="1" dirty="0" smtClean="0">
                <a:solidFill>
                  <a:srgbClr val="FF0000"/>
                </a:solidFill>
              </a:rPr>
              <a:t> фонд (1945 р.)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err="1" smtClean="0">
                <a:solidFill>
                  <a:srgbClr val="002060"/>
                </a:solidFill>
              </a:rPr>
              <a:t>спеціальне</a:t>
            </a:r>
            <a:r>
              <a:rPr lang="ru-RU" sz="2200" b="1" dirty="0" smtClean="0">
                <a:solidFill>
                  <a:srgbClr val="002060"/>
                </a:solidFill>
              </a:rPr>
              <a:t> агентство ООН, </a:t>
            </a:r>
            <a:r>
              <a:rPr lang="ru-RU" sz="2200" b="1" dirty="0" err="1">
                <a:solidFill>
                  <a:srgbClr val="002060"/>
                </a:solidFill>
              </a:rPr>
              <a:t>засноване</a:t>
            </a:r>
            <a:r>
              <a:rPr lang="ru-RU" sz="2200" b="1" dirty="0">
                <a:solidFill>
                  <a:srgbClr val="002060"/>
                </a:solidFill>
              </a:rPr>
              <a:t> 29-ма </a:t>
            </a:r>
            <a:r>
              <a:rPr lang="ru-RU" sz="2200" b="1" dirty="0" smtClean="0">
                <a:solidFill>
                  <a:srgbClr val="002060"/>
                </a:solidFill>
              </a:rPr>
              <a:t>державами </a:t>
            </a:r>
            <a:r>
              <a:rPr lang="ru-RU" sz="2200" b="1" dirty="0">
                <a:solidFill>
                  <a:srgbClr val="002060"/>
                </a:solidFill>
              </a:rPr>
              <a:t>з метою </a:t>
            </a:r>
            <a:r>
              <a:rPr lang="ru-RU" sz="2200" b="1" dirty="0" err="1">
                <a:solidFill>
                  <a:srgbClr val="002060"/>
                </a:solidFill>
              </a:rPr>
              <a:t>регулювання</a:t>
            </a:r>
            <a:r>
              <a:rPr lang="ru-RU" sz="2200" b="1" dirty="0">
                <a:solidFill>
                  <a:srgbClr val="002060"/>
                </a:solidFill>
              </a:rPr>
              <a:t> валютно-</a:t>
            </a:r>
            <a:r>
              <a:rPr lang="ru-RU" sz="2200" b="1" dirty="0" err="1">
                <a:solidFill>
                  <a:srgbClr val="002060"/>
                </a:solidFill>
              </a:rPr>
              <a:t>кредитних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відносин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країн-членів</a:t>
            </a:r>
            <a:r>
              <a:rPr lang="ru-RU" sz="2200" b="1" dirty="0">
                <a:solidFill>
                  <a:srgbClr val="002060"/>
                </a:solidFill>
              </a:rPr>
              <a:t> і </a:t>
            </a:r>
            <a:r>
              <a:rPr lang="ru-RU" sz="2200" b="1" dirty="0" err="1">
                <a:solidFill>
                  <a:srgbClr val="002060"/>
                </a:solidFill>
              </a:rPr>
              <a:t>надання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їм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допомоги</a:t>
            </a:r>
            <a:r>
              <a:rPr lang="ru-RU" sz="2200" b="1" dirty="0">
                <a:solidFill>
                  <a:srgbClr val="002060"/>
                </a:solidFill>
              </a:rPr>
              <a:t> при </a:t>
            </a:r>
            <a:r>
              <a:rPr lang="ru-RU" sz="2200" b="1" dirty="0" err="1" smtClean="0">
                <a:solidFill>
                  <a:srgbClr val="002060"/>
                </a:solidFill>
              </a:rPr>
              <a:t>дефіциті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платіжного</a:t>
            </a:r>
            <a:r>
              <a:rPr lang="ru-RU" sz="2200" b="1" dirty="0" smtClean="0">
                <a:solidFill>
                  <a:srgbClr val="002060"/>
                </a:solidFill>
              </a:rPr>
              <a:t> балансу</a:t>
            </a:r>
            <a:r>
              <a:rPr lang="ru-RU" sz="2200" b="1" dirty="0">
                <a:solidFill>
                  <a:srgbClr val="002060"/>
                </a:solidFill>
              </a:rPr>
              <a:t> </a:t>
            </a: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err="1" smtClean="0">
                <a:solidFill>
                  <a:srgbClr val="002060"/>
                </a:solidFill>
              </a:rPr>
              <a:t>Функції</a:t>
            </a:r>
            <a:r>
              <a:rPr lang="ru-RU" sz="2000" b="1" dirty="0" smtClean="0">
                <a:solidFill>
                  <a:srgbClr val="002060"/>
                </a:solidFill>
              </a:rPr>
              <a:t> МВФ: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- </a:t>
            </a:r>
            <a:r>
              <a:rPr lang="ru-RU" sz="2000" b="1" dirty="0" err="1" smtClean="0">
                <a:solidFill>
                  <a:srgbClr val="002060"/>
                </a:solidFill>
              </a:rPr>
              <a:t>сприяння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міжнародній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співпраці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 err="1">
                <a:solidFill>
                  <a:srgbClr val="002060"/>
                </a:solidFill>
              </a:rPr>
              <a:t>грошовій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політиці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- </a:t>
            </a:r>
            <a:r>
              <a:rPr lang="ru-RU" sz="2000" b="1" dirty="0" err="1" smtClean="0">
                <a:solidFill>
                  <a:srgbClr val="002060"/>
                </a:solidFill>
              </a:rPr>
              <a:t>розширення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світової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торгівлі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- </a:t>
            </a:r>
            <a:r>
              <a:rPr lang="ru-RU" sz="2000" b="1" dirty="0" err="1" smtClean="0">
                <a:solidFill>
                  <a:srgbClr val="002060"/>
                </a:solidFill>
              </a:rPr>
              <a:t>кредитування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- </a:t>
            </a:r>
            <a:r>
              <a:rPr lang="ru-RU" sz="2000" b="1" dirty="0" err="1" smtClean="0">
                <a:solidFill>
                  <a:srgbClr val="002060"/>
                </a:solidFill>
              </a:rPr>
              <a:t>стабілізація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грошових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</a:rPr>
              <a:t>обмінних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курсів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s://upload.wikimedia.org/wikipedia/commons/thumb/b/b9/Headquarters_of_the_International_Monetary_Fund_%28Washington%2C_DC%29.jpg/220px-Headquarters_of_the_International_Monetary_Fund_%28Washington%2C_DC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2" y="144150"/>
            <a:ext cx="4360585" cy="34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77852" y="3933056"/>
            <a:ext cx="5501553" cy="4088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м.Вашингтон</a:t>
            </a:r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штаб-квартира МВФ</a:t>
            </a:r>
            <a:endParaRPr lang="ru-RU" sz="2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4" name="Picture 4" descr="Крісталіна Георгієва болг. Кристалина Иванова Георгие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137" y="1936999"/>
            <a:ext cx="2374168" cy="316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534572" y="5301208"/>
            <a:ext cx="4172272" cy="8367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Крісталіна</a:t>
            </a:r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Георгієва</a:t>
            </a:r>
            <a:endParaRPr lang="ru-RU" sz="20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директор-</a:t>
            </a:r>
            <a:r>
              <a:rPr lang="ru-RU" sz="20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розпорядник</a:t>
            </a:r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МВФ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endParaRPr lang="ru-RU" sz="2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0596" y="3789040"/>
            <a:ext cx="3276599" cy="1924050"/>
          </a:xfrm>
        </p:spPr>
        <p:txBody>
          <a:bodyPr rtlCol="0">
            <a:normAutofit/>
          </a:bodyPr>
          <a:lstStyle/>
          <a:p>
            <a:pPr rtl="0"/>
            <a:r>
              <a:rPr lang="ru-RU" sz="4400" b="1" dirty="0" err="1" smtClean="0">
                <a:solidFill>
                  <a:srgbClr val="FF0000"/>
                </a:solidFill>
              </a:rPr>
              <a:t>Дякуємо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за </a:t>
            </a:r>
            <a:r>
              <a:rPr lang="ru-RU" sz="4400" b="1" dirty="0" err="1" smtClean="0">
                <a:solidFill>
                  <a:srgbClr val="FF0000"/>
                </a:solidFill>
              </a:rPr>
              <a:t>увагу</a:t>
            </a:r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0375" y="186624"/>
            <a:ext cx="6984776" cy="720080"/>
          </a:xfrm>
        </p:spPr>
        <p:txBody>
          <a:bodyPr rtlCol="0">
            <a:noAutofit/>
          </a:bodyPr>
          <a:lstStyle/>
          <a:p>
            <a:pPr algn="just" rtl="0"/>
            <a:r>
              <a:rPr lang="ru-RU" sz="36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Міжнародна</a:t>
            </a: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організація</a:t>
            </a: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- </a:t>
            </a:r>
            <a:endParaRPr lang="ru-RU" sz="3600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380819" y="882241"/>
            <a:ext cx="8712968" cy="2978807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3600" b="1" dirty="0" err="1">
                <a:solidFill>
                  <a:srgbClr val="002060"/>
                </a:solidFill>
              </a:rPr>
              <a:t>об'єднання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трьох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або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більше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незалежних</a:t>
            </a:r>
            <a:r>
              <a:rPr lang="ru-RU" sz="3600" b="1" dirty="0" smtClean="0">
                <a:solidFill>
                  <a:srgbClr val="002060"/>
                </a:solidFill>
              </a:rPr>
              <a:t> держав, </a:t>
            </a:r>
            <a:r>
              <a:rPr lang="ru-RU" sz="3600" b="1" dirty="0" err="1" smtClean="0">
                <a:solidFill>
                  <a:srgbClr val="002060"/>
                </a:solidFill>
              </a:rPr>
              <a:t>їхніх</a:t>
            </a: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r>
              <a:rPr lang="ru-RU" sz="3600" b="1" dirty="0" err="1" smtClean="0">
                <a:solidFill>
                  <a:srgbClr val="002060"/>
                </a:solidFill>
              </a:rPr>
              <a:t>урядів</a:t>
            </a:r>
            <a:r>
              <a:rPr lang="ru-RU" sz="3600" b="1" dirty="0" smtClean="0">
                <a:solidFill>
                  <a:srgbClr val="002060"/>
                </a:solidFill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</a:rPr>
              <a:t>інших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міжурядових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організацій</a:t>
            </a:r>
            <a:r>
              <a:rPr lang="ru-RU" sz="3600" b="1" dirty="0" smtClean="0">
                <a:solidFill>
                  <a:srgbClr val="002060"/>
                </a:solidFill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</a:rPr>
              <a:t>спрямоване</a:t>
            </a:r>
            <a:r>
              <a:rPr lang="ru-RU" sz="3600" b="1" dirty="0" smtClean="0">
                <a:solidFill>
                  <a:srgbClr val="002060"/>
                </a:solidFill>
              </a:rPr>
              <a:t> на </a:t>
            </a:r>
            <a:r>
              <a:rPr lang="ru-RU" sz="3600" b="1" dirty="0" err="1">
                <a:solidFill>
                  <a:srgbClr val="002060"/>
                </a:solidFill>
              </a:rPr>
              <a:t>вирішення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певних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спільних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питань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чи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організації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проектів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AutoShape 4" descr="Картинки по запросу міжнародні організації сві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4" name="Picture 6" descr="Картинки по запросу міжнародні організації сві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73" y="3834378"/>
            <a:ext cx="3936952" cy="295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82" y="4052235"/>
            <a:ext cx="4126991" cy="27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5" y="4116125"/>
            <a:ext cx="4079067" cy="27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787" y="1816830"/>
            <a:ext cx="2919792" cy="233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Похожее изображени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0"/>
            <a:ext cx="2410849" cy="241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188640"/>
            <a:ext cx="9601200" cy="782960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Ознаки</a:t>
            </a: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міжнародної</a:t>
            </a: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організації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452" y="971600"/>
            <a:ext cx="5734373" cy="533772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членство 3-х і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більше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країн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наявність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установчого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міжнародного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договору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постійні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органи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і 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штаб-квартира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повага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суверенітету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членів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-держав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невтручання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організації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у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внутрішні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   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справи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країн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-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членів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організації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встановлення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порядку,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прийняття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рішень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   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і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їх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юридичної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сили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uk-UA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6" y="1556792"/>
            <a:ext cx="6207816" cy="392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52" y="250269"/>
            <a:ext cx="5760640" cy="1647056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перша </a:t>
            </a:r>
            <a:r>
              <a:rPr lang="ru-RU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міжнародна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організація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Всесвітній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поштовий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союз (1875) 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Картинки по запросу Лига наций 1919 картин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158" y="101329"/>
            <a:ext cx="4900667" cy="36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1197867" y="5085184"/>
            <a:ext cx="6090291" cy="1384176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перша </a:t>
            </a:r>
            <a:r>
              <a:rPr lang="ru-RU" sz="3200" dirty="0" err="1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міжнародна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політична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організація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 – </a:t>
            </a:r>
            <a:r>
              <a:rPr lang="ru-RU" sz="3200" dirty="0" err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Ліга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націй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 (1919)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4100" name="Picture 4" descr="Картинки по запросу Лига наций 1919 карти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158" y="3510481"/>
            <a:ext cx="4938714" cy="314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2" y="2095155"/>
            <a:ext cx="698477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Похожее изображ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964" y="116632"/>
            <a:ext cx="7092278" cy="11430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ФУНКЦІЇ</a:t>
            </a:r>
            <a:b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міжнародних</a:t>
            </a: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організацій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Объект 3" descr="Непрерывный процесс из пяти задач, соединенных стрелкой для иллюстрации их взаимосвязи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8191021"/>
              </p:ext>
            </p:extLst>
          </p:nvPr>
        </p:nvGraphicFramePr>
        <p:xfrm>
          <a:off x="1917948" y="1409369"/>
          <a:ext cx="7380310" cy="5327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212" y="116023"/>
            <a:ext cx="753805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КЛАСИФІКАЦІЯ МІЖНАРОДНИХ МІЖУРЯДОВИХ ОРГАНІЗАЦІЙ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3772" y="2924944"/>
            <a:ext cx="5184576" cy="2232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1. </a:t>
            </a:r>
            <a:r>
              <a:rPr lang="ru-RU" sz="1600" b="1" dirty="0">
                <a:solidFill>
                  <a:srgbClr val="FF0000"/>
                </a:solidFill>
              </a:rPr>
              <a:t> </a:t>
            </a:r>
            <a:r>
              <a:rPr lang="ru-RU" sz="1600" b="1" i="1" dirty="0" err="1">
                <a:solidFill>
                  <a:srgbClr val="FF0000"/>
                </a:solidFill>
              </a:rPr>
              <a:t>Універсальні</a:t>
            </a:r>
            <a:r>
              <a:rPr lang="ru-RU" sz="1600" b="1" i="1" dirty="0">
                <a:solidFill>
                  <a:srgbClr val="FF0000"/>
                </a:solidFill>
              </a:rPr>
              <a:t> (</a:t>
            </a:r>
            <a:r>
              <a:rPr lang="ru-RU" sz="1600" b="1" i="1" dirty="0" err="1">
                <a:solidFill>
                  <a:srgbClr val="FF0000"/>
                </a:solidFill>
              </a:rPr>
              <a:t>всесвітні</a:t>
            </a:r>
            <a:r>
              <a:rPr lang="ru-RU" sz="1600" b="1" i="1" dirty="0">
                <a:solidFill>
                  <a:srgbClr val="FF0000"/>
                </a:solidFill>
              </a:rPr>
              <a:t>)</a:t>
            </a:r>
            <a:r>
              <a:rPr lang="ru-RU" sz="1600" b="1" dirty="0">
                <a:solidFill>
                  <a:srgbClr val="002060"/>
                </a:solidFill>
              </a:rPr>
              <a:t> ММУО (ООН, </a:t>
            </a:r>
            <a:r>
              <a:rPr lang="ru-RU" sz="1600" b="1" dirty="0" err="1">
                <a:solidFill>
                  <a:srgbClr val="002060"/>
                </a:solidFill>
              </a:rPr>
              <a:t>Ліга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Націй</a:t>
            </a:r>
            <a:r>
              <a:rPr lang="ru-RU" sz="1600" b="1" dirty="0" smtClean="0">
                <a:solidFill>
                  <a:srgbClr val="002060"/>
                </a:solidFill>
              </a:rPr>
              <a:t>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2. </a:t>
            </a:r>
            <a:r>
              <a:rPr lang="ru-RU" sz="1600" b="1" dirty="0">
                <a:solidFill>
                  <a:srgbClr val="002060"/>
                </a:solidFill>
              </a:rPr>
              <a:t> </a:t>
            </a:r>
            <a:r>
              <a:rPr lang="ru-RU" sz="1600" b="1" i="1" dirty="0" err="1">
                <a:solidFill>
                  <a:srgbClr val="FF0000"/>
                </a:solidFill>
              </a:rPr>
              <a:t>Спеціалізовані</a:t>
            </a:r>
            <a:r>
              <a:rPr lang="ru-RU" sz="1600" b="1" i="1" dirty="0">
                <a:solidFill>
                  <a:srgbClr val="FF0000"/>
                </a:solidFill>
              </a:rPr>
              <a:t> установи ООН</a:t>
            </a:r>
            <a:r>
              <a:rPr lang="ru-RU" sz="1600" b="1" dirty="0">
                <a:solidFill>
                  <a:srgbClr val="FF0000"/>
                </a:solidFill>
              </a:rPr>
              <a:t>.</a:t>
            </a:r>
            <a:r>
              <a:rPr lang="ru-RU" sz="1600" b="1" dirty="0">
                <a:solidFill>
                  <a:srgbClr val="002060"/>
                </a:solidFill>
              </a:rPr>
              <a:t> До них належать: </a:t>
            </a:r>
            <a:r>
              <a:rPr lang="ru-RU" sz="1600" b="1" dirty="0" err="1">
                <a:solidFill>
                  <a:srgbClr val="002060"/>
                </a:solidFill>
              </a:rPr>
              <a:t>Міжнародна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організація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праці</a:t>
            </a:r>
            <a:r>
              <a:rPr lang="ru-RU" sz="1600" b="1" dirty="0">
                <a:solidFill>
                  <a:srgbClr val="002060"/>
                </a:solidFill>
              </a:rPr>
              <a:t> (МОП), </a:t>
            </a:r>
            <a:r>
              <a:rPr lang="ru-RU" sz="1600" b="1" dirty="0" err="1">
                <a:solidFill>
                  <a:srgbClr val="002060"/>
                </a:solidFill>
              </a:rPr>
              <a:t>Міжнародний</a:t>
            </a:r>
            <a:r>
              <a:rPr lang="ru-RU" sz="1600" b="1" dirty="0">
                <a:solidFill>
                  <a:srgbClr val="002060"/>
                </a:solidFill>
              </a:rPr>
              <a:t> союз </a:t>
            </a:r>
            <a:r>
              <a:rPr lang="ru-RU" sz="1600" b="1" dirty="0" err="1">
                <a:solidFill>
                  <a:srgbClr val="002060"/>
                </a:solidFill>
              </a:rPr>
              <a:t>електрозв´язку</a:t>
            </a:r>
            <a:r>
              <a:rPr lang="ru-RU" sz="1600" b="1" dirty="0">
                <a:solidFill>
                  <a:srgbClr val="002060"/>
                </a:solidFill>
              </a:rPr>
              <a:t> (МСЕ), </a:t>
            </a:r>
            <a:r>
              <a:rPr lang="ru-RU" sz="1600" b="1" dirty="0" err="1">
                <a:solidFill>
                  <a:srgbClr val="002060"/>
                </a:solidFill>
              </a:rPr>
              <a:t>Всесвітній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поштовий</a:t>
            </a:r>
            <a:r>
              <a:rPr lang="ru-RU" sz="1600" b="1" dirty="0">
                <a:solidFill>
                  <a:srgbClr val="002060"/>
                </a:solidFill>
              </a:rPr>
              <a:t> союз (ВПС), </a:t>
            </a:r>
            <a:r>
              <a:rPr lang="ru-RU" sz="1600" b="1" dirty="0" err="1">
                <a:solidFill>
                  <a:srgbClr val="002060"/>
                </a:solidFill>
              </a:rPr>
              <a:t>Організація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Об´єднаних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Націй</a:t>
            </a:r>
            <a:r>
              <a:rPr lang="ru-RU" sz="1600" b="1" dirty="0">
                <a:solidFill>
                  <a:srgbClr val="002060"/>
                </a:solidFill>
              </a:rPr>
              <a:t> з </a:t>
            </a:r>
            <a:r>
              <a:rPr lang="ru-RU" sz="1600" b="1" dirty="0" err="1">
                <a:solidFill>
                  <a:srgbClr val="002060"/>
                </a:solidFill>
              </a:rPr>
              <a:t>питань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освіти</a:t>
            </a:r>
            <a:r>
              <a:rPr lang="ru-RU" sz="1600" b="1" dirty="0">
                <a:solidFill>
                  <a:srgbClr val="002060"/>
                </a:solidFill>
              </a:rPr>
              <a:t>, науки і </a:t>
            </a:r>
            <a:r>
              <a:rPr lang="ru-RU" sz="1600" b="1" dirty="0" err="1">
                <a:solidFill>
                  <a:srgbClr val="002060"/>
                </a:solidFill>
              </a:rPr>
              <a:t>культури</a:t>
            </a:r>
            <a:r>
              <a:rPr lang="ru-RU" sz="1600" b="1" dirty="0">
                <a:solidFill>
                  <a:srgbClr val="002060"/>
                </a:solidFill>
              </a:rPr>
              <a:t> (ЮНЕСКО), </a:t>
            </a:r>
            <a:r>
              <a:rPr lang="ru-RU" sz="1600" b="1" dirty="0" err="1">
                <a:solidFill>
                  <a:srgbClr val="002060"/>
                </a:solidFill>
              </a:rPr>
              <a:t>Всесвітня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організація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охорони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здоров´я</a:t>
            </a:r>
            <a:r>
              <a:rPr lang="ru-RU" sz="1600" b="1" dirty="0">
                <a:solidFill>
                  <a:srgbClr val="002060"/>
                </a:solidFill>
              </a:rPr>
              <a:t> (ВООЗ), </a:t>
            </a:r>
            <a:r>
              <a:rPr lang="ru-RU" sz="1600" b="1" dirty="0" err="1">
                <a:solidFill>
                  <a:srgbClr val="002060"/>
                </a:solidFill>
              </a:rPr>
              <a:t>Міжнародна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організація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цивільної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авіації</a:t>
            </a:r>
            <a:r>
              <a:rPr lang="ru-RU" sz="1600" b="1" dirty="0">
                <a:solidFill>
                  <a:srgbClr val="002060"/>
                </a:solidFill>
              </a:rPr>
              <a:t> (ІКАО), </a:t>
            </a:r>
            <a:r>
              <a:rPr lang="ru-RU" sz="1600" b="1" dirty="0" err="1">
                <a:solidFill>
                  <a:srgbClr val="002060"/>
                </a:solidFill>
              </a:rPr>
              <a:t>Міжнародне</a:t>
            </a:r>
            <a:r>
              <a:rPr lang="ru-RU" sz="1600" b="1" dirty="0">
                <a:solidFill>
                  <a:srgbClr val="002060"/>
                </a:solidFill>
              </a:rPr>
              <a:t> агентство з </a:t>
            </a:r>
            <a:r>
              <a:rPr lang="ru-RU" sz="1600" b="1" dirty="0" err="1">
                <a:solidFill>
                  <a:srgbClr val="002060"/>
                </a:solidFill>
              </a:rPr>
              <a:t>атомної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енергії</a:t>
            </a:r>
            <a:r>
              <a:rPr lang="ru-RU" sz="1600" b="1" dirty="0">
                <a:solidFill>
                  <a:srgbClr val="002060"/>
                </a:solidFill>
              </a:rPr>
              <a:t> (МАГАТЕ), </a:t>
            </a:r>
            <a:r>
              <a:rPr lang="ru-RU" sz="1600" b="1" dirty="0" err="1">
                <a:solidFill>
                  <a:srgbClr val="002060"/>
                </a:solidFill>
              </a:rPr>
              <a:t>Міжнародний</a:t>
            </a:r>
            <a:r>
              <a:rPr lang="ru-RU" sz="1600" b="1" dirty="0">
                <a:solidFill>
                  <a:srgbClr val="002060"/>
                </a:solidFill>
              </a:rPr>
              <a:t> банк </a:t>
            </a:r>
            <a:r>
              <a:rPr lang="ru-RU" sz="1600" b="1" dirty="0" err="1">
                <a:solidFill>
                  <a:srgbClr val="002060"/>
                </a:solidFill>
              </a:rPr>
              <a:t>реконструкції</a:t>
            </a:r>
            <a:r>
              <a:rPr lang="ru-RU" sz="1600" b="1" dirty="0">
                <a:solidFill>
                  <a:srgbClr val="002060"/>
                </a:solidFill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</a:rPr>
              <a:t>розвитку</a:t>
            </a:r>
            <a:r>
              <a:rPr lang="ru-RU" sz="1600" b="1" dirty="0">
                <a:solidFill>
                  <a:srgbClr val="002060"/>
                </a:solidFill>
              </a:rPr>
              <a:t> (МБРР), </a:t>
            </a:r>
            <a:r>
              <a:rPr lang="ru-RU" sz="1600" b="1" dirty="0" err="1">
                <a:solidFill>
                  <a:srgbClr val="002060"/>
                </a:solidFill>
              </a:rPr>
              <a:t>Міжнародний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валютний</a:t>
            </a:r>
            <a:r>
              <a:rPr lang="ru-RU" sz="1600" b="1" dirty="0">
                <a:solidFill>
                  <a:srgbClr val="002060"/>
                </a:solidFill>
              </a:rPr>
              <a:t> фонд (МВФ) та </a:t>
            </a:r>
            <a:r>
              <a:rPr lang="ru-RU" sz="1600" b="1" dirty="0" err="1">
                <a:solidFill>
                  <a:srgbClr val="002060"/>
                </a:solidFill>
              </a:rPr>
              <a:t>ін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  <a:endParaRPr lang="uk-UA" sz="16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2364" y="1772816"/>
            <a:ext cx="6526461" cy="46805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3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FF0000"/>
                </a:solidFill>
              </a:rPr>
              <a:t>Регіональні</a:t>
            </a:r>
            <a:r>
              <a:rPr lang="ru-RU" sz="1600" b="1" dirty="0">
                <a:solidFill>
                  <a:srgbClr val="FF0000"/>
                </a:solidFill>
              </a:rPr>
              <a:t> ММУО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серед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яких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 err="1">
                <a:solidFill>
                  <a:srgbClr val="002060"/>
                </a:solidFill>
              </a:rPr>
              <a:t>Регіональні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економічні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ММУО: </a:t>
            </a:r>
            <a:r>
              <a:rPr lang="ru-RU" sz="1600" b="1" dirty="0" err="1">
                <a:solidFill>
                  <a:srgbClr val="002060"/>
                </a:solidFill>
              </a:rPr>
              <a:t>Організація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європейського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економічного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співробітництва</a:t>
            </a:r>
            <a:r>
              <a:rPr lang="ru-RU" sz="1600" b="1" dirty="0">
                <a:solidFill>
                  <a:srgbClr val="002060"/>
                </a:solidFill>
              </a:rPr>
              <a:t> (ОЄЕС, 1947 </a:t>
            </a:r>
            <a:r>
              <a:rPr lang="de-DE" sz="1600" b="1" dirty="0">
                <a:solidFill>
                  <a:srgbClr val="002060"/>
                </a:solidFill>
              </a:rPr>
              <a:t>p.), </a:t>
            </a:r>
            <a:r>
              <a:rPr lang="ru-RU" sz="1600" b="1" dirty="0" err="1">
                <a:solidFill>
                  <a:srgbClr val="002060"/>
                </a:solidFill>
              </a:rPr>
              <a:t>Європейське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об´єднання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вугілля</a:t>
            </a:r>
            <a:r>
              <a:rPr lang="ru-RU" sz="1600" b="1" dirty="0">
                <a:solidFill>
                  <a:srgbClr val="002060"/>
                </a:solidFill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</a:rPr>
              <a:t>сталі</a:t>
            </a:r>
            <a:r>
              <a:rPr lang="ru-RU" sz="1600" b="1" dirty="0">
                <a:solidFill>
                  <a:srgbClr val="002060"/>
                </a:solidFill>
              </a:rPr>
              <a:t> (ЄОВС), </a:t>
            </a:r>
            <a:r>
              <a:rPr lang="ru-RU" sz="1600" b="1" dirty="0" err="1">
                <a:solidFill>
                  <a:srgbClr val="002060"/>
                </a:solidFill>
              </a:rPr>
              <a:t>Європейське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економічне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співтовариство</a:t>
            </a:r>
            <a:r>
              <a:rPr lang="ru-RU" sz="1600" b="1" dirty="0">
                <a:solidFill>
                  <a:srgbClr val="002060"/>
                </a:solidFill>
              </a:rPr>
              <a:t> ("</a:t>
            </a:r>
            <a:r>
              <a:rPr lang="ru-RU" sz="1600" b="1" dirty="0" err="1">
                <a:solidFill>
                  <a:srgbClr val="002060"/>
                </a:solidFill>
              </a:rPr>
              <a:t>Спільний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ринок</a:t>
            </a:r>
            <a:r>
              <a:rPr lang="ru-RU" sz="1600" b="1" dirty="0">
                <a:solidFill>
                  <a:srgbClr val="002060"/>
                </a:solidFill>
              </a:rPr>
              <a:t>"), </a:t>
            </a:r>
            <a:r>
              <a:rPr lang="ru-RU" sz="1600" b="1" dirty="0" err="1">
                <a:solidFill>
                  <a:srgbClr val="002060"/>
                </a:solidFill>
              </a:rPr>
              <a:t>Європейська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асоціація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вільної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торгівлі</a:t>
            </a:r>
            <a:r>
              <a:rPr lang="ru-RU" sz="1600" b="1" dirty="0">
                <a:solidFill>
                  <a:srgbClr val="002060"/>
                </a:solidFill>
              </a:rPr>
              <a:t> (ЄАВТ) та </a:t>
            </a:r>
            <a:r>
              <a:rPr lang="ru-RU" sz="1600" b="1" dirty="0" err="1">
                <a:solidFill>
                  <a:srgbClr val="002060"/>
                </a:solidFill>
              </a:rPr>
              <a:t>ін</a:t>
            </a:r>
            <a:r>
              <a:rPr lang="ru-RU" sz="1600" b="1" dirty="0">
                <a:solidFill>
                  <a:srgbClr val="002060"/>
                </a:solidFill>
              </a:rPr>
              <a:t>.;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 err="1">
                <a:solidFill>
                  <a:srgbClr val="002060"/>
                </a:solidFill>
              </a:rPr>
              <a:t>Регіональні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військово-політичні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ММУО: </a:t>
            </a:r>
            <a:r>
              <a:rPr lang="ru-RU" sz="1600" b="1" dirty="0" err="1">
                <a:solidFill>
                  <a:srgbClr val="002060"/>
                </a:solidFill>
              </a:rPr>
              <a:t>Організація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Північноатлантичного</a:t>
            </a:r>
            <a:r>
              <a:rPr lang="ru-RU" sz="1600" b="1" dirty="0">
                <a:solidFill>
                  <a:srgbClr val="002060"/>
                </a:solidFill>
              </a:rPr>
              <a:t> договору (НАТО), Союз </a:t>
            </a:r>
            <a:r>
              <a:rPr lang="ru-RU" sz="1600" b="1" dirty="0" err="1">
                <a:solidFill>
                  <a:srgbClr val="002060"/>
                </a:solidFill>
              </a:rPr>
              <a:t>Таїланду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Філіппін</a:t>
            </a:r>
            <a:r>
              <a:rPr lang="ru-RU" sz="1600" b="1" dirty="0">
                <a:solidFill>
                  <a:srgbClr val="002060"/>
                </a:solidFill>
              </a:rPr>
              <a:t> і Пакистану (СЕАТО) та </a:t>
            </a:r>
            <a:r>
              <a:rPr lang="ru-RU" sz="1600" b="1" dirty="0" err="1">
                <a:solidFill>
                  <a:srgbClr val="002060"/>
                </a:solidFill>
              </a:rPr>
              <a:t>ін</a:t>
            </a:r>
            <a:r>
              <a:rPr lang="ru-RU" sz="1600" b="1" dirty="0">
                <a:solidFill>
                  <a:srgbClr val="002060"/>
                </a:solidFill>
              </a:rPr>
              <a:t>.;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 err="1">
                <a:solidFill>
                  <a:srgbClr val="002060"/>
                </a:solidFill>
              </a:rPr>
              <a:t>Регіональні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економічно-політичні</a:t>
            </a:r>
            <a:r>
              <a:rPr lang="ru-RU" sz="1600" b="1" dirty="0">
                <a:solidFill>
                  <a:srgbClr val="002060"/>
                </a:solidFill>
              </a:rPr>
              <a:t> ММУО: </a:t>
            </a:r>
            <a:r>
              <a:rPr lang="ru-RU" sz="1600" b="1" dirty="0" err="1">
                <a:solidFill>
                  <a:srgbClr val="002060"/>
                </a:solidFill>
              </a:rPr>
              <a:t>Організація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американських</a:t>
            </a:r>
            <a:r>
              <a:rPr lang="ru-RU" sz="1600" b="1" dirty="0">
                <a:solidFill>
                  <a:srgbClr val="002060"/>
                </a:solidFill>
              </a:rPr>
              <a:t> держав (ОАД), </a:t>
            </a:r>
            <a:r>
              <a:rPr lang="ru-RU" sz="1600" b="1" dirty="0" err="1">
                <a:solidFill>
                  <a:srgbClr val="002060"/>
                </a:solidFill>
              </a:rPr>
              <a:t>Ліга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арабських</a:t>
            </a:r>
            <a:r>
              <a:rPr lang="ru-RU" sz="1600" b="1" dirty="0">
                <a:solidFill>
                  <a:srgbClr val="002060"/>
                </a:solidFill>
              </a:rPr>
              <a:t> держав (ЛАД), </a:t>
            </a:r>
            <a:r>
              <a:rPr lang="ru-RU" sz="1600" b="1" dirty="0" err="1">
                <a:solidFill>
                  <a:srgbClr val="002060"/>
                </a:solidFill>
              </a:rPr>
              <a:t>Організація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африканської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єдності</a:t>
            </a:r>
            <a:r>
              <a:rPr lang="ru-RU" sz="1600" b="1" dirty="0">
                <a:solidFill>
                  <a:srgbClr val="002060"/>
                </a:solidFill>
              </a:rPr>
              <a:t> (ОАЄ), </a:t>
            </a:r>
            <a:r>
              <a:rPr lang="ru-RU" sz="1600" b="1" dirty="0" err="1">
                <a:solidFill>
                  <a:srgbClr val="002060"/>
                </a:solidFill>
              </a:rPr>
              <a:t>Організація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центральноамериканських</a:t>
            </a:r>
            <a:r>
              <a:rPr lang="ru-RU" sz="1600" b="1" dirty="0">
                <a:solidFill>
                  <a:srgbClr val="002060"/>
                </a:solidFill>
              </a:rPr>
              <a:t> держав (ОЦАД), </a:t>
            </a:r>
            <a:r>
              <a:rPr lang="ru-RU" sz="1600" b="1" dirty="0" err="1">
                <a:solidFill>
                  <a:srgbClr val="002060"/>
                </a:solidFill>
              </a:rPr>
              <a:t>Центральноамериканський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спільний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ринок</a:t>
            </a:r>
            <a:r>
              <a:rPr lang="ru-RU" sz="1600" b="1" dirty="0">
                <a:solidFill>
                  <a:srgbClr val="002060"/>
                </a:solidFill>
              </a:rPr>
              <a:t> (ЦАСР).</a:t>
            </a:r>
          </a:p>
          <a:p>
            <a:pPr marL="0" indent="0">
              <a:buNone/>
            </a:pPr>
            <a:endParaRPr lang="uk-UA" sz="1600" i="1" dirty="0"/>
          </a:p>
        </p:txBody>
      </p:sp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04298"/>
            <a:ext cx="4405409" cy="24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34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826" y="131791"/>
            <a:ext cx="10945216" cy="1512168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Європейський Союз – </a:t>
            </a:r>
            <a:endParaRPr lang="en-US" sz="36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регіональний економічний та політичний союз </a:t>
            </a:r>
          </a:p>
          <a:p>
            <a:pPr algn="ctr"/>
            <a:r>
              <a:rPr lang="uk-UA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Маастріхський</a:t>
            </a:r>
            <a:r>
              <a:rPr lang="uk-UA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договір 1993 р.</a:t>
            </a:r>
            <a:r>
              <a:rPr lang="uk-UA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uk-UA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</a:t>
            </a:r>
            <a:r>
              <a:rPr lang="uk-UA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на сьогодні об</a:t>
            </a:r>
            <a: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’</a:t>
            </a:r>
            <a:r>
              <a:rPr lang="uk-UA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єднує</a:t>
            </a:r>
            <a:r>
              <a:rPr lang="uk-UA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27 держав)</a:t>
            </a:r>
            <a:endParaRPr lang="uk-UA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154" name="Picture 10" descr="https://upload.wikimedia.org/wikipedia/commons/thumb/b/b7/Flag_of_Europe.svg/125px-Flag_of_Europ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83" y="1828872"/>
            <a:ext cx="2060118" cy="13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Члени Європейської ради 2011 рок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942537"/>
            <a:ext cx="3927659" cy="17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8760834" y="3574806"/>
            <a:ext cx="3278546" cy="6284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Рада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Європейського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Союзу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58" name="Picture 14" descr="Кімната Ради Є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951" y="1369896"/>
            <a:ext cx="3240360" cy="207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185192" y="3794607"/>
            <a:ext cx="3101788" cy="446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Європейська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Рада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60" name="Picture 16" descr="Європейський парламен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2" y="3501008"/>
            <a:ext cx="3574657" cy="238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8593594" y="6163632"/>
            <a:ext cx="3341717" cy="6284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м.Брюссель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столиця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ЄС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(де-факто)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62" name="Picture 18" descr="Будівля Європейської комісії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34" y="4398544"/>
            <a:ext cx="2612971" cy="17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2"/>
          <p:cNvSpPr txBox="1">
            <a:spLocks/>
          </p:cNvSpPr>
          <p:nvPr/>
        </p:nvSpPr>
        <p:spPr>
          <a:xfrm>
            <a:off x="785760" y="6380506"/>
            <a:ext cx="3222320" cy="3445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Європейська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комісія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64" name="Picture 20" descr="Гран-Плас — центральна площа міст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962" y="4219731"/>
            <a:ext cx="2838289" cy="18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Текст 2"/>
          <p:cNvSpPr txBox="1">
            <a:spLocks/>
          </p:cNvSpPr>
          <p:nvPr/>
        </p:nvSpPr>
        <p:spPr>
          <a:xfrm>
            <a:off x="4654252" y="6107413"/>
            <a:ext cx="3278546" cy="6284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Європейський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парламент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486" y="145083"/>
            <a:ext cx="7975995" cy="695672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ОРГАНІЗАЦІЯ ОБ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’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ЄДНАНИХ НАЦІЙ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66947" y="851582"/>
            <a:ext cx="4645152" cy="76200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заснована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b="1" dirty="0" smtClean="0">
                <a:solidFill>
                  <a:srgbClr val="7030A0"/>
                </a:solidFill>
              </a:rPr>
              <a:t>24 </a:t>
            </a:r>
            <a:r>
              <a:rPr lang="ru-RU" b="1" dirty="0" err="1" smtClean="0">
                <a:solidFill>
                  <a:srgbClr val="7030A0"/>
                </a:solidFill>
              </a:rPr>
              <a:t>жовтня</a:t>
            </a:r>
            <a:r>
              <a:rPr lang="ru-RU" b="1" dirty="0" smtClean="0">
                <a:solidFill>
                  <a:srgbClr val="7030A0"/>
                </a:solidFill>
              </a:rPr>
              <a:t> 1945</a:t>
            </a:r>
            <a:r>
              <a:rPr lang="ru-RU" b="1" dirty="0">
                <a:solidFill>
                  <a:srgbClr val="7030A0"/>
                </a:solidFill>
              </a:rPr>
              <a:t> на </a:t>
            </a:r>
            <a:r>
              <a:rPr lang="ru-RU" b="1" dirty="0" err="1">
                <a:solidFill>
                  <a:srgbClr val="7030A0"/>
                </a:solidFill>
              </a:rPr>
              <a:t>конференції</a:t>
            </a:r>
            <a:r>
              <a:rPr lang="ru-RU" b="1" dirty="0">
                <a:solidFill>
                  <a:srgbClr val="7030A0"/>
                </a:solidFill>
              </a:rPr>
              <a:t> у </a:t>
            </a:r>
            <a:r>
              <a:rPr lang="ru-RU" b="1" dirty="0" smtClean="0">
                <a:solidFill>
                  <a:srgbClr val="7030A0"/>
                </a:solidFill>
              </a:rPr>
              <a:t>Сан-Франциско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172" name="Picture 4" descr="Flag of the United Nation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326" y="119087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UN General Assembly h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09" y="1613582"/>
            <a:ext cx="3268703" cy="202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2603362" y="3561279"/>
            <a:ext cx="2486519" cy="438819"/>
          </a:xfrm>
        </p:spPr>
        <p:txBody>
          <a:bodyPr rtlCol="0">
            <a:normAutofit fontScale="85000" lnSpcReduction="10000"/>
          </a:bodyPr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Секретаріат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ООН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6" name="Picture 8" descr="United Nations Headquarters in New York City, view from Roosevelt Isla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29" y="1624409"/>
            <a:ext cx="3456384" cy="176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2"/>
          <p:cNvSpPr>
            <a:spLocks noGrp="1"/>
          </p:cNvSpPr>
          <p:nvPr>
            <p:ph type="body" idx="1"/>
          </p:nvPr>
        </p:nvSpPr>
        <p:spPr>
          <a:xfrm>
            <a:off x="8991482" y="3729837"/>
            <a:ext cx="3035844" cy="536963"/>
          </a:xfrm>
        </p:spPr>
        <p:txBody>
          <a:bodyPr rtlCol="0"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Рада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Безпеки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ООН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8" name="Picture 10" descr="International Court of Justi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24" y="4241805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2774296" y="6241460"/>
            <a:ext cx="3101788" cy="446099"/>
          </a:xfrm>
        </p:spPr>
        <p:txBody>
          <a:bodyPr rtlCol="0"/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Міжнародний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Суд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82" name="Picture 14" descr="UN-Sicherheitsrat - UN Security Council - New York City - 2014 01 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22" y="1502019"/>
            <a:ext cx="2973804" cy="223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5209191" y="3662362"/>
            <a:ext cx="3751271" cy="730525"/>
          </a:xfrm>
        </p:spPr>
        <p:txBody>
          <a:bodyPr rtlCol="0">
            <a:normAutofit fontScale="85000" lnSpcReduction="10000"/>
          </a:bodyPr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Генеральна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Асамблея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ООН (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представники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193 держав)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84" name="Picture 16" descr="United Nations Economic and Social Counci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37" y="4371529"/>
            <a:ext cx="2476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Текст 2"/>
          <p:cNvSpPr>
            <a:spLocks noGrp="1"/>
          </p:cNvSpPr>
          <p:nvPr>
            <p:ph type="body" idx="1"/>
          </p:nvPr>
        </p:nvSpPr>
        <p:spPr>
          <a:xfrm>
            <a:off x="9105873" y="6111894"/>
            <a:ext cx="2840730" cy="44596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Рада з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Опіки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ООН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86" name="Picture 18" descr="United Nations Trusteeship Council chamber in New York City 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843" y="4300217"/>
            <a:ext cx="3124647" cy="168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Текст 2"/>
          <p:cNvSpPr>
            <a:spLocks noGrp="1"/>
          </p:cNvSpPr>
          <p:nvPr>
            <p:ph type="body" idx="1"/>
          </p:nvPr>
        </p:nvSpPr>
        <p:spPr>
          <a:xfrm>
            <a:off x="5751528" y="6109816"/>
            <a:ext cx="3066952" cy="720772"/>
          </a:xfrm>
        </p:spPr>
        <p:txBody>
          <a:bodyPr rtlCol="0">
            <a:normAutofit fontScale="85000" lnSpcReduction="10000"/>
          </a:bodyPr>
          <a:lstStyle/>
          <a:p>
            <a:pPr algn="ctr"/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Економічна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Соціальна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Рада ООН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88" name="Picture 20" descr="Emblem of the United Nations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2" y="99226"/>
            <a:ext cx="1824415" cy="155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Похожее изображени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19" y="3494463"/>
            <a:ext cx="2690497" cy="21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Текст 2"/>
          <p:cNvSpPr>
            <a:spLocks noGrp="1"/>
          </p:cNvSpPr>
          <p:nvPr>
            <p:ph type="body" idx="1"/>
          </p:nvPr>
        </p:nvSpPr>
        <p:spPr>
          <a:xfrm>
            <a:off x="200597" y="5842312"/>
            <a:ext cx="2642882" cy="884918"/>
          </a:xfrm>
        </p:spPr>
        <p:txBody>
          <a:bodyPr rtlCol="0">
            <a:normAutofit fontScale="85000" lnSpcReduction="10000"/>
          </a:bodyPr>
          <a:lstStyle/>
          <a:p>
            <a:pPr algn="ctr"/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Антоніо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Гуттереш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Гкекральний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Секретар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ООН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229166"/>
            <a:ext cx="7704856" cy="1095375"/>
          </a:xfrm>
        </p:spPr>
        <p:txBody>
          <a:bodyPr rtlCol="0"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НАТО – </a:t>
            </a:r>
            <a:r>
              <a:rPr lang="ru-RU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Організація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Північноатлантичного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договору (1949 р.)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NATO OTAN landscape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229166"/>
            <a:ext cx="331236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8721" y="1057258"/>
            <a:ext cx="7704856" cy="10953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міжнародна</a:t>
            </a:r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міжурядова</a:t>
            </a:r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організація</a:t>
            </a:r>
            <a:endParaRPr lang="ru-RU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ru-RU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військово-політичний</a:t>
            </a:r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союз 28 держав</a:t>
            </a:r>
            <a:endParaRPr lang="ru-RU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9220" name="Picture 4" descr="https://upload.wikimedia.org/wikipedia/commons/thumb/1/10/Photograph_of_President_Truman_signing_the_document_implementing_the_North_Atlantic_Treaty_at_his_desk_in_the_Oval..._-_NARA_-_200163.jpg/300px-Photograph_of_President_Truman_signing_the_document_implementing_the_North_Atlantic_Treaty_at_his_desk_in_the_Oval..._-_NARA_-_2001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2186264"/>
            <a:ext cx="5184576" cy="41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ires 130221-D-NI589-871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2833205"/>
            <a:ext cx="4837016" cy="32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09836" y="6196029"/>
            <a:ext cx="5112568" cy="6619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Підписання</a:t>
            </a:r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договору президентом США </a:t>
            </a:r>
            <a:r>
              <a:rPr lang="ru-RU" sz="20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Г.Труменом</a:t>
            </a:r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1949 р.</a:t>
            </a:r>
            <a:endParaRPr lang="ru-RU" sz="2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70476" y="6351209"/>
            <a:ext cx="5112568" cy="4088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м.Брюссель</a:t>
            </a:r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штаб-квартира НАТО</a:t>
            </a:r>
            <a:endParaRPr lang="ru-RU" sz="2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кварель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20_TF02886637_TF02886637.potx" id="{73ACD70C-3AB4-47AB-8335-319F4983FF55}" vid="{199FA249-678D-48C7-B7BC-DFDA8EECE67F}"/>
    </a:ext>
  </a:extLst>
</a:theme>
</file>

<file path=ppt/theme/theme2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Акварель (широкоэкранный формат)</Template>
  <TotalTime>759</TotalTime>
  <Words>323</Words>
  <Application>Microsoft Office PowerPoint</Application>
  <PresentationFormat>Произвольный</PresentationFormat>
  <Paragraphs>67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Palatino Linotype</vt:lpstr>
      <vt:lpstr>Акварель_16x9</vt:lpstr>
      <vt:lpstr>Міжнародні  політичні організації та безпекові структури</vt:lpstr>
      <vt:lpstr>Міжнародна організація - </vt:lpstr>
      <vt:lpstr>Ознаки міжнародної організації</vt:lpstr>
      <vt:lpstr>перша міжнародна  організація –  Всесвітній поштовий союз (1875) </vt:lpstr>
      <vt:lpstr>ФУНКЦІЇ  міжнародних організацій</vt:lpstr>
      <vt:lpstr>КЛАСИФІКАЦІЯ МІЖНАРОДНИХ МІЖУРЯДОВИХ ОРГАНІЗАЦІЙ</vt:lpstr>
      <vt:lpstr>Презентация PowerPoint</vt:lpstr>
      <vt:lpstr>ОРГАНІЗАЦІЯ ОБ’ЄДНАНИХ НАЦІЙ </vt:lpstr>
      <vt:lpstr>НАТО – Організація Північноатлантичного договору (1949 р.)</vt:lpstr>
      <vt:lpstr>Міжнародний валютний фонд (1945 р.) спеціальне агентство ООН, засноване 29-ма державами з метою регулювання валютно-кредитних відносин країн-членів і надання їм допомоги при дефіциті платіжного балансу      Функції МВФ: - сприяння міжнародній співпраці в грошовій політиці - розширення світової торгівлі - кредитування - стабілізація грошових   обмінних курсів </vt:lpstr>
      <vt:lpstr>Дякуємо  за увагу!</vt:lpstr>
    </vt:vector>
  </TitlesOfParts>
  <Company>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Міжнародні політичні організації та безпекові структури</dc:title>
  <dc:creator>1</dc:creator>
  <cp:lastModifiedBy>1</cp:lastModifiedBy>
  <cp:revision>25</cp:revision>
  <dcterms:created xsi:type="dcterms:W3CDTF">2020-01-30T23:11:14Z</dcterms:created>
  <dcterms:modified xsi:type="dcterms:W3CDTF">2020-01-31T11:50:19Z</dcterms:modified>
</cp:coreProperties>
</file>