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48"/>
  </p:notesMasterIdLst>
  <p:sldIdLst>
    <p:sldId id="256" r:id="rId2"/>
    <p:sldId id="266" r:id="rId3"/>
    <p:sldId id="268" r:id="rId4"/>
    <p:sldId id="267" r:id="rId5"/>
    <p:sldId id="265" r:id="rId6"/>
    <p:sldId id="263" r:id="rId7"/>
    <p:sldId id="291" r:id="rId8"/>
    <p:sldId id="294" r:id="rId9"/>
    <p:sldId id="257" r:id="rId10"/>
    <p:sldId id="261" r:id="rId11"/>
    <p:sldId id="290" r:id="rId12"/>
    <p:sldId id="302" r:id="rId13"/>
    <p:sldId id="292" r:id="rId14"/>
    <p:sldId id="262" r:id="rId15"/>
    <p:sldId id="270" r:id="rId16"/>
    <p:sldId id="271" r:id="rId17"/>
    <p:sldId id="280" r:id="rId18"/>
    <p:sldId id="276" r:id="rId19"/>
    <p:sldId id="277" r:id="rId20"/>
    <p:sldId id="293" r:id="rId21"/>
    <p:sldId id="260" r:id="rId22"/>
    <p:sldId id="285" r:id="rId23"/>
    <p:sldId id="288" r:id="rId24"/>
    <p:sldId id="281" r:id="rId25"/>
    <p:sldId id="269" r:id="rId26"/>
    <p:sldId id="274" r:id="rId27"/>
    <p:sldId id="306" r:id="rId28"/>
    <p:sldId id="283" r:id="rId29"/>
    <p:sldId id="305" r:id="rId30"/>
    <p:sldId id="300" r:id="rId31"/>
    <p:sldId id="264" r:id="rId32"/>
    <p:sldId id="275" r:id="rId33"/>
    <p:sldId id="301" r:id="rId34"/>
    <p:sldId id="304" r:id="rId35"/>
    <p:sldId id="303" r:id="rId36"/>
    <p:sldId id="278" r:id="rId37"/>
    <p:sldId id="273" r:id="rId38"/>
    <p:sldId id="279" r:id="rId39"/>
    <p:sldId id="286" r:id="rId40"/>
    <p:sldId id="284" r:id="rId41"/>
    <p:sldId id="298" r:id="rId42"/>
    <p:sldId id="299" r:id="rId43"/>
    <p:sldId id="287" r:id="rId44"/>
    <p:sldId id="289" r:id="rId45"/>
    <p:sldId id="296" r:id="rId46"/>
    <p:sldId id="29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varScale="1">
        <p:scale>
          <a:sx n="63" d="100"/>
          <a:sy n="63" d="100"/>
        </p:scale>
        <p:origin x="8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00F7-118D-46A7-826A-0339E717409A}" type="datetimeFigureOut">
              <a:rPr lang="en-US" smtClean="0"/>
              <a:t>9/22/2024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4F457-2791-4FFB-9735-F19B064DA15E}" type="slidenum">
              <a:rPr lang="en-US" smtClean="0"/>
              <a:t>‹#›</a:t>
            </a:fld>
            <a:endParaRPr lang="en-US"/>
          </a:p>
        </p:txBody>
      </p:sp>
    </p:spTree>
    <p:extLst>
      <p:ext uri="{BB962C8B-B14F-4D97-AF65-F5344CB8AC3E}">
        <p14:creationId xmlns:p14="http://schemas.microsoft.com/office/powerpoint/2010/main" val="70635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Именно</a:t>
            </a:r>
            <a:r>
              <a:rPr lang="ru-RU" dirty="0" smtClean="0"/>
              <a:t> в репрезентации и рационализации такого опыта</a:t>
            </a:r>
          </a:p>
          <a:p>
            <a:r>
              <a:rPr lang="ru-RU" dirty="0" smtClean="0"/>
              <a:t>видится основная стратегия </a:t>
            </a:r>
            <a:r>
              <a:rPr lang="ru-RU" dirty="0" err="1" smtClean="0"/>
              <a:t>детравматизации</a:t>
            </a:r>
            <a:r>
              <a:rPr lang="ru-RU" dirty="0" smtClean="0"/>
              <a:t>. </a:t>
            </a:r>
            <a:r>
              <a:rPr lang="ru-RU" dirty="0" err="1" smtClean="0"/>
              <a:t>Человек</a:t>
            </a:r>
            <a:r>
              <a:rPr lang="ru-RU" dirty="0" smtClean="0"/>
              <a:t>, который оказался способен выразить личные </a:t>
            </a:r>
            <a:r>
              <a:rPr lang="ru-RU" dirty="0" err="1" smtClean="0"/>
              <a:t>трагические</a:t>
            </a:r>
            <a:r>
              <a:rPr lang="ru-RU" dirty="0" smtClean="0"/>
              <a:t> воспоминания в знаковой форме, проводит</a:t>
            </a:r>
          </a:p>
          <a:p>
            <a:r>
              <a:rPr lang="ru-RU" dirty="0" smtClean="0"/>
              <a:t>границу, разделяющую прошлое и настоящее. А это, в</a:t>
            </a:r>
          </a:p>
          <a:p>
            <a:r>
              <a:rPr lang="ru-RU" dirty="0" smtClean="0"/>
              <a:t>свою очередь, позволяет воспринимать </a:t>
            </a:r>
            <a:r>
              <a:rPr lang="ru-RU" dirty="0" err="1" smtClean="0"/>
              <a:t>травматический</a:t>
            </a:r>
            <a:r>
              <a:rPr lang="ru-RU" dirty="0" smtClean="0"/>
              <a:t> опыт не как постоянно переживаемое, а как </a:t>
            </a:r>
            <a:r>
              <a:rPr lang="ru-RU" dirty="0" err="1" smtClean="0"/>
              <a:t>пережитое</a:t>
            </a:r>
            <a:r>
              <a:rPr lang="ru-RU" dirty="0" smtClean="0"/>
              <a:t> однажды в прошлом. А. Эткинд выражает</a:t>
            </a:r>
          </a:p>
          <a:p>
            <a:r>
              <a:rPr lang="ru-RU" dirty="0" smtClean="0"/>
              <a:t>суть подобного перехода с помощью категорий «</a:t>
            </a:r>
            <a:r>
              <a:rPr lang="ru-RU" dirty="0" err="1" smtClean="0"/>
              <a:t>горе</a:t>
            </a:r>
            <a:r>
              <a:rPr lang="ru-RU" dirty="0" smtClean="0"/>
              <a:t>» и «скорбь» [9. С. 24–41]. Горе заключается в </a:t>
            </a:r>
            <a:r>
              <a:rPr lang="ru-RU" dirty="0" err="1" smtClean="0"/>
              <a:t>вечном</a:t>
            </a:r>
            <a:r>
              <a:rPr lang="ru-RU" dirty="0" smtClean="0"/>
              <a:t> повторении пережитого, когда человек не готов</a:t>
            </a:r>
          </a:p>
          <a:p>
            <a:r>
              <a:rPr lang="ru-RU" dirty="0" smtClean="0"/>
              <a:t>помнить именно потому, что помнить не о чем, </a:t>
            </a:r>
            <a:r>
              <a:rPr lang="ru-RU" dirty="0" err="1" smtClean="0"/>
              <a:t>поскольку</a:t>
            </a:r>
            <a:r>
              <a:rPr lang="ru-RU" dirty="0" smtClean="0"/>
              <a:t> прошлое остается настоящим. Скорбь же </a:t>
            </a:r>
            <a:r>
              <a:rPr lang="ru-RU" dirty="0" err="1" smtClean="0"/>
              <a:t>заключается</a:t>
            </a:r>
            <a:r>
              <a:rPr lang="ru-RU" dirty="0" smtClean="0"/>
              <a:t> в отстранении пережитой трагедии, когда</a:t>
            </a:r>
          </a:p>
          <a:p>
            <a:r>
              <a:rPr lang="ru-RU" dirty="0" smtClean="0"/>
              <a:t>память возвращается, знаменуя прекращение </a:t>
            </a:r>
            <a:r>
              <a:rPr lang="ru-RU" dirty="0" err="1" smtClean="0"/>
              <a:t>травматического</a:t>
            </a:r>
            <a:r>
              <a:rPr lang="ru-RU" dirty="0" smtClean="0"/>
              <a:t> синдрома. «С помощью магии, культуры</a:t>
            </a:r>
          </a:p>
          <a:p>
            <a:r>
              <a:rPr lang="ru-RU" dirty="0" smtClean="0"/>
              <a:t>или анализа скорбящий создает маркеры различия, </a:t>
            </a:r>
          </a:p>
          <a:p>
            <a:r>
              <a:rPr lang="ru-RU" dirty="0" smtClean="0"/>
              <a:t>которые помогают варьировать серийные </a:t>
            </a:r>
            <a:r>
              <a:rPr lang="ru-RU" dirty="0" err="1" smtClean="0"/>
              <a:t>репрезентации</a:t>
            </a:r>
            <a:r>
              <a:rPr lang="ru-RU" dirty="0" smtClean="0"/>
              <a:t> прошлого» [Там же. С. 37]. Во многом эта точка</a:t>
            </a:r>
          </a:p>
          <a:p>
            <a:r>
              <a:rPr lang="ru-RU" dirty="0" smtClean="0"/>
              <a:t>зрения развивает идеи М. </a:t>
            </a:r>
            <a:r>
              <a:rPr lang="ru-RU" dirty="0" err="1" smtClean="0"/>
              <a:t>Джея</a:t>
            </a:r>
            <a:r>
              <a:rPr lang="ru-RU" dirty="0" smtClean="0"/>
              <a:t>, который делает в</a:t>
            </a:r>
          </a:p>
          <a:p>
            <a:r>
              <a:rPr lang="ru-RU" dirty="0" smtClean="0"/>
              <a:t>своих работах акцент на </a:t>
            </a:r>
            <a:r>
              <a:rPr lang="ru-RU" dirty="0" err="1" smtClean="0"/>
              <a:t>темпоральном</a:t>
            </a:r>
            <a:r>
              <a:rPr lang="ru-RU" dirty="0" smtClean="0"/>
              <a:t> разрыве </a:t>
            </a:r>
            <a:r>
              <a:rPr lang="ru-RU" dirty="0" err="1" smtClean="0"/>
              <a:t>между</a:t>
            </a:r>
            <a:r>
              <a:rPr lang="ru-RU" dirty="0" smtClean="0"/>
              <a:t> событием и травмой, что и позволяет проявиться</a:t>
            </a:r>
          </a:p>
          <a:p>
            <a:r>
              <a:rPr lang="ru-RU" dirty="0" smtClean="0"/>
              <a:t>работе скорби [10. Р. 13–14]. Скорбь в данном случае</a:t>
            </a:r>
          </a:p>
          <a:p>
            <a:r>
              <a:rPr lang="ru-RU" dirty="0" smtClean="0"/>
              <a:t>должна пониматься уже не как чисто </a:t>
            </a:r>
            <a:r>
              <a:rPr lang="ru-RU" dirty="0" err="1" smtClean="0"/>
              <a:t>психологическая</a:t>
            </a:r>
            <a:r>
              <a:rPr lang="ru-RU" dirty="0" smtClean="0"/>
              <a:t>, а скорее как социально-психологическая </a:t>
            </a:r>
            <a:r>
              <a:rPr lang="ru-RU" dirty="0" err="1" smtClean="0"/>
              <a:t>категория</a:t>
            </a:r>
            <a:r>
              <a:rPr lang="ru-RU" dirty="0" smtClean="0"/>
              <a:t>, поскольку подразумевает определенное единство</a:t>
            </a:r>
          </a:p>
          <a:p>
            <a:r>
              <a:rPr lang="ru-RU" dirty="0" smtClean="0"/>
              <a:t>коллективной реакции на прошедшее. </a:t>
            </a:r>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7</a:t>
            </a:fld>
            <a:endParaRPr lang="en-US"/>
          </a:p>
        </p:txBody>
      </p:sp>
    </p:spTree>
    <p:extLst>
      <p:ext uri="{BB962C8B-B14F-4D97-AF65-F5344CB8AC3E}">
        <p14:creationId xmlns:p14="http://schemas.microsoft.com/office/powerpoint/2010/main" val="190537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 данной периодизации очевидно, что основную</a:t>
            </a:r>
          </a:p>
          <a:p>
            <a:r>
              <a:rPr lang="ru-RU" dirty="0" smtClean="0"/>
              <a:t>часть процесса </a:t>
            </a:r>
            <a:r>
              <a:rPr lang="ru-RU" dirty="0" err="1" smtClean="0"/>
              <a:t>травматизации</a:t>
            </a:r>
            <a:r>
              <a:rPr lang="ru-RU" dirty="0" smtClean="0"/>
              <a:t> составляет </a:t>
            </a:r>
            <a:r>
              <a:rPr lang="ru-RU" dirty="0" err="1" smtClean="0"/>
              <a:t>формирование</a:t>
            </a:r>
            <a:r>
              <a:rPr lang="ru-RU" dirty="0" smtClean="0"/>
              <a:t>, а затем распространение определенного </a:t>
            </a:r>
            <a:r>
              <a:rPr lang="ru-RU" dirty="0" err="1" smtClean="0"/>
              <a:t>дискурса</a:t>
            </a:r>
            <a:r>
              <a:rPr lang="ru-RU" dirty="0" smtClean="0"/>
              <a:t>, позволяющего не просто проинформировать о</a:t>
            </a:r>
          </a:p>
          <a:p>
            <a:r>
              <a:rPr lang="ru-RU" dirty="0" smtClean="0"/>
              <a:t>наличии травматического события, но и выявить</a:t>
            </a:r>
          </a:p>
          <a:p>
            <a:r>
              <a:rPr lang="ru-RU" dirty="0" smtClean="0"/>
              <a:t>непосредственную взаимосвязь между ним и </a:t>
            </a:r>
            <a:r>
              <a:rPr lang="ru-RU" dirty="0" err="1" smtClean="0"/>
              <a:t>коллективной</a:t>
            </a:r>
            <a:r>
              <a:rPr lang="ru-RU" dirty="0" smtClean="0"/>
              <a:t> идентичностью. </a:t>
            </a:r>
          </a:p>
          <a:p>
            <a:r>
              <a:rPr lang="ru-RU" dirty="0" smtClean="0"/>
              <a:t>В таком дискурсе сочетаются когнитивный и </a:t>
            </a:r>
            <a:r>
              <a:rPr lang="ru-RU" dirty="0" err="1" smtClean="0"/>
              <a:t>этический</a:t>
            </a:r>
            <a:r>
              <a:rPr lang="ru-RU" dirty="0" smtClean="0"/>
              <a:t> аспекты – истина сопрягается с исторической</a:t>
            </a:r>
          </a:p>
          <a:p>
            <a:r>
              <a:rPr lang="ru-RU" dirty="0" smtClean="0"/>
              <a:t>справедливостью. Мы ощущаем потребность помнить</a:t>
            </a:r>
          </a:p>
          <a:p>
            <a:r>
              <a:rPr lang="ru-RU" dirty="0" smtClean="0"/>
              <a:t>о произошедшем, потому что память является залогом</a:t>
            </a:r>
          </a:p>
          <a:p>
            <a:r>
              <a:rPr lang="ru-RU" dirty="0" smtClean="0"/>
              <a:t>недопустимости повторения травмирующего события</a:t>
            </a:r>
          </a:p>
          <a:p>
            <a:r>
              <a:rPr lang="ru-RU" dirty="0" smtClean="0"/>
              <a:t>впоследствии, а также задает сетку моральных </a:t>
            </a:r>
            <a:r>
              <a:rPr lang="ru-RU" dirty="0" err="1" smtClean="0"/>
              <a:t>координат</a:t>
            </a:r>
            <a:r>
              <a:rPr lang="ru-RU" dirty="0" smtClean="0"/>
              <a:t>, центрирующих не столько личное, сколько</a:t>
            </a:r>
          </a:p>
          <a:p>
            <a:r>
              <a:rPr lang="ru-RU" dirty="0" smtClean="0"/>
              <a:t>социальную ориентацию человека. Травматический</a:t>
            </a:r>
          </a:p>
          <a:p>
            <a:r>
              <a:rPr lang="ru-RU" dirty="0" smtClean="0"/>
              <a:t>дискурс, по сути, устанавливает дополнительный и</a:t>
            </a:r>
          </a:p>
          <a:p>
            <a:r>
              <a:rPr lang="ru-RU" dirty="0" smtClean="0"/>
              <a:t>едва ли не самый важный критерий социального </a:t>
            </a:r>
            <a:r>
              <a:rPr lang="ru-RU" dirty="0" err="1" smtClean="0"/>
              <a:t>различения</a:t>
            </a:r>
            <a:r>
              <a:rPr lang="ru-RU" dirty="0" smtClean="0"/>
              <a:t> – готовность признать / не признать наличие</a:t>
            </a:r>
          </a:p>
          <a:p>
            <a:r>
              <a:rPr lang="ru-RU" dirty="0" smtClean="0"/>
              <a:t>исторического события в необходимой </a:t>
            </a:r>
            <a:r>
              <a:rPr lang="ru-RU" dirty="0" err="1" smtClean="0"/>
              <a:t>интерпретации</a:t>
            </a:r>
            <a:r>
              <a:rPr lang="ru-RU" dirty="0" smtClean="0"/>
              <a:t>. Для этого дискурс должен обладать следующими</a:t>
            </a:r>
          </a:p>
          <a:p>
            <a:r>
              <a:rPr lang="ru-RU" dirty="0" smtClean="0"/>
              <a:t>структурными компонентами: </a:t>
            </a:r>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8</a:t>
            </a:fld>
            <a:endParaRPr lang="en-US"/>
          </a:p>
        </p:txBody>
      </p:sp>
    </p:spTree>
    <p:extLst>
      <p:ext uri="{BB962C8B-B14F-4D97-AF65-F5344CB8AC3E}">
        <p14:creationId xmlns:p14="http://schemas.microsoft.com/office/powerpoint/2010/main" val="408795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Особенностью исторической травмы, по </a:t>
            </a:r>
            <a:r>
              <a:rPr lang="ru-RU" dirty="0" err="1" smtClean="0"/>
              <a:t>Айерману</a:t>
            </a:r>
            <a:r>
              <a:rPr lang="ru-RU" dirty="0" smtClean="0"/>
              <a:t>, является то, что она может долгое время пребывать в латентном состоянии, дожидаясь совпадения</a:t>
            </a:r>
          </a:p>
          <a:p>
            <a:r>
              <a:rPr lang="ru-RU" dirty="0" smtClean="0"/>
              <a:t>необходимых условий для подходящей репрезентации. Историческим примером подобной «затяжной» </a:t>
            </a:r>
          </a:p>
          <a:p>
            <a:r>
              <a:rPr lang="ru-RU" dirty="0" smtClean="0"/>
              <a:t>травмы он считает рабство в США, которое сохраняет</a:t>
            </a:r>
          </a:p>
          <a:p>
            <a:r>
              <a:rPr lang="ru-RU" dirty="0" smtClean="0"/>
              <a:t>потенциальную </a:t>
            </a:r>
            <a:r>
              <a:rPr lang="ru-RU" dirty="0" err="1" smtClean="0"/>
              <a:t>конфликтогенность</a:t>
            </a:r>
            <a:r>
              <a:rPr lang="ru-RU" dirty="0" smtClean="0"/>
              <a:t> даже в условиях</a:t>
            </a:r>
          </a:p>
          <a:p>
            <a:r>
              <a:rPr lang="ru-RU" dirty="0" smtClean="0"/>
              <a:t>современного американского общества. Он подчеркивает, что под рабством он понимает не сам социальный институт, существовавший на протяжении нескольких столетий, а сохраняющееся в коллективном</a:t>
            </a:r>
          </a:p>
          <a:p>
            <a:r>
              <a:rPr lang="ru-RU" dirty="0" smtClean="0"/>
              <a:t>сознании потенциально </a:t>
            </a:r>
            <a:r>
              <a:rPr lang="ru-RU" dirty="0" err="1" smtClean="0"/>
              <a:t>травматичное</a:t>
            </a:r>
            <a:r>
              <a:rPr lang="ru-RU" dirty="0" smtClean="0"/>
              <a:t> воспоминание.</a:t>
            </a:r>
          </a:p>
          <a:p>
            <a:endParaRPr lang="ru-RU" dirty="0" smtClean="0"/>
          </a:p>
          <a:p>
            <a:r>
              <a:rPr lang="ru-RU" dirty="0" err="1" smtClean="0"/>
              <a:t>Айерман</a:t>
            </a:r>
            <a:r>
              <a:rPr lang="ru-RU" dirty="0" smtClean="0"/>
              <a:t> Р. Культурная травма и коллективная память // Новое литературное обозрение. 2016. № 5. С. 42–54. </a:t>
            </a:r>
          </a:p>
          <a:p>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10</a:t>
            </a:fld>
            <a:endParaRPr lang="en-US"/>
          </a:p>
        </p:txBody>
      </p:sp>
    </p:spTree>
    <p:extLst>
      <p:ext uri="{BB962C8B-B14F-4D97-AF65-F5344CB8AC3E}">
        <p14:creationId xmlns:p14="http://schemas.microsoft.com/office/powerpoint/2010/main" val="422637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Ще одним важливим аспектом прози про травматичні</a:t>
            </a:r>
          </a:p>
          <a:p>
            <a:r>
              <a:rPr lang="uk-UA" dirty="0" smtClean="0"/>
              <a:t>події є час їх написання: під час катастрофи чи після </a:t>
            </a:r>
            <a:r>
              <a:rPr lang="uk-UA" dirty="0" err="1" smtClean="0"/>
              <a:t>катастрофи</a:t>
            </a:r>
            <a:r>
              <a:rPr lang="uk-UA" dirty="0" smtClean="0"/>
              <a:t>. Час увиразнює бачення травматичних події, </a:t>
            </a:r>
          </a:p>
          <a:p>
            <a:r>
              <a:rPr lang="uk-UA" dirty="0" err="1" smtClean="0"/>
              <a:t>метафоризує</a:t>
            </a:r>
            <a:r>
              <a:rPr lang="uk-UA" dirty="0" smtClean="0"/>
              <a:t> поетичну мову, якою ці події </a:t>
            </a:r>
            <a:r>
              <a:rPr lang="uk-UA" dirty="0" err="1" smtClean="0"/>
              <a:t>описуватимуться</a:t>
            </a:r>
            <a:r>
              <a:rPr lang="uk-UA" dirty="0" smtClean="0"/>
              <a:t>, активізує </a:t>
            </a:r>
            <a:r>
              <a:rPr lang="uk-UA" dirty="0" err="1" smtClean="0"/>
              <a:t>комеморативні</a:t>
            </a:r>
            <a:r>
              <a:rPr lang="uk-UA" dirty="0" smtClean="0"/>
              <a:t> практики, скеровані на</a:t>
            </a:r>
          </a:p>
          <a:p>
            <a:r>
              <a:rPr lang="uk-UA" dirty="0" smtClean="0"/>
              <a:t>осмислення травматичні втрати. Натомість оповідь про</a:t>
            </a:r>
          </a:p>
          <a:p>
            <a:r>
              <a:rPr lang="uk-UA" dirty="0" smtClean="0"/>
              <a:t>травматичні події, створена під час катастрофи, </a:t>
            </a:r>
            <a:r>
              <a:rPr lang="uk-UA" dirty="0" err="1" smtClean="0"/>
              <a:t>змальовує</a:t>
            </a:r>
            <a:r>
              <a:rPr lang="uk-UA" dirty="0" smtClean="0"/>
              <a:t> людину в момент високого емоційного та </a:t>
            </a:r>
            <a:r>
              <a:rPr lang="uk-UA" dirty="0" err="1" smtClean="0"/>
              <a:t>екзситенційного</a:t>
            </a:r>
            <a:r>
              <a:rPr lang="uk-UA" dirty="0" smtClean="0"/>
              <a:t> напруження. Цей момент перелому тісно</a:t>
            </a:r>
          </a:p>
          <a:p>
            <a:r>
              <a:rPr lang="uk-UA" dirty="0" smtClean="0"/>
              <a:t>пов'язаний із втратою мови, тимчасового "оніміння" від</a:t>
            </a:r>
          </a:p>
          <a:p>
            <a:r>
              <a:rPr lang="uk-UA" dirty="0" smtClean="0"/>
              <a:t>травматичної події. </a:t>
            </a:r>
          </a:p>
          <a:p>
            <a:r>
              <a:rPr lang="uk-UA" dirty="0" smtClean="0"/>
              <a:t>Травма нівелює попередній соціальний досвід </a:t>
            </a:r>
            <a:r>
              <a:rPr lang="uk-UA" dirty="0" err="1" smtClean="0"/>
              <a:t>особистості</a:t>
            </a:r>
            <a:r>
              <a:rPr lang="uk-UA" dirty="0" smtClean="0"/>
              <a:t> (пов'язаний з особистими переживаннями, </a:t>
            </a:r>
            <a:r>
              <a:rPr lang="uk-UA" dirty="0" err="1" smtClean="0"/>
              <a:t>розумінням</a:t>
            </a:r>
            <a:r>
              <a:rPr lang="uk-UA" dirty="0" smtClean="0"/>
              <a:t> Дому, Родини), особистість набуває нового</a:t>
            </a:r>
          </a:p>
          <a:p>
            <a:r>
              <a:rPr lang="uk-UA" dirty="0" smtClean="0"/>
              <a:t>соціального і травматичного досвіду – коли жертва чи</a:t>
            </a:r>
          </a:p>
          <a:p>
            <a:r>
              <a:rPr lang="uk-UA" dirty="0" smtClean="0"/>
              <a:t>свідок опиняються в епіцентрі руйнувань. </a:t>
            </a:r>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29</a:t>
            </a:fld>
            <a:endParaRPr lang="en-US"/>
          </a:p>
        </p:txBody>
      </p:sp>
    </p:spTree>
    <p:extLst>
      <p:ext uri="{BB962C8B-B14F-4D97-AF65-F5344CB8AC3E}">
        <p14:creationId xmlns:p14="http://schemas.microsoft.com/office/powerpoint/2010/main" val="2806940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34</a:t>
            </a:fld>
            <a:endParaRPr lang="en-US"/>
          </a:p>
        </p:txBody>
      </p:sp>
    </p:spTree>
    <p:extLst>
      <p:ext uri="{BB962C8B-B14F-4D97-AF65-F5344CB8AC3E}">
        <p14:creationId xmlns:p14="http://schemas.microsoft.com/office/powerpoint/2010/main" val="330113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центре внимания указанных дискурсов </a:t>
            </a:r>
            <a:r>
              <a:rPr lang="ru-RU" dirty="0" err="1" smtClean="0"/>
              <a:t>находится</a:t>
            </a:r>
            <a:r>
              <a:rPr lang="ru-RU" dirty="0" smtClean="0"/>
              <a:t> вопрос о том, каким образом представители последующих поколений могут отождествлять культурные</a:t>
            </a:r>
          </a:p>
          <a:p>
            <a:r>
              <a:rPr lang="ru-RU" dirty="0" smtClean="0"/>
              <a:t>травмы с собственными воспоминаниями, порождая</a:t>
            </a:r>
          </a:p>
          <a:p>
            <a:r>
              <a:rPr lang="ru-RU" dirty="0" smtClean="0"/>
              <a:t>феномен, который профессор Колумбийского </a:t>
            </a:r>
            <a:r>
              <a:rPr lang="ru-RU" dirty="0" err="1" smtClean="0"/>
              <a:t>университета</a:t>
            </a:r>
            <a:r>
              <a:rPr lang="ru-RU" dirty="0" smtClean="0"/>
              <a:t> Марианна </a:t>
            </a:r>
            <a:r>
              <a:rPr lang="ru-RU" dirty="0" err="1" smtClean="0"/>
              <a:t>Хирш</a:t>
            </a:r>
            <a:r>
              <a:rPr lang="ru-RU" dirty="0" smtClean="0"/>
              <a:t> называет «</a:t>
            </a:r>
            <a:r>
              <a:rPr lang="ru-RU" dirty="0" err="1" smtClean="0"/>
              <a:t>постпамять</a:t>
            </a:r>
            <a:r>
              <a:rPr lang="ru-RU" dirty="0" smtClean="0"/>
              <a:t>».</a:t>
            </a:r>
          </a:p>
          <a:p>
            <a:r>
              <a:rPr lang="ru-RU" dirty="0" err="1" smtClean="0"/>
              <a:t>Постпамять</a:t>
            </a:r>
            <a:r>
              <a:rPr lang="ru-RU" dirty="0" smtClean="0"/>
              <a:t> устанавливает неразрывную связь между</a:t>
            </a:r>
          </a:p>
          <a:p>
            <a:r>
              <a:rPr lang="ru-RU" dirty="0" smtClean="0"/>
              <a:t>событиями далекого или не очень далекого прошлого</a:t>
            </a:r>
          </a:p>
          <a:p>
            <a:r>
              <a:rPr lang="ru-RU" dirty="0" smtClean="0"/>
              <a:t>с настоящим, </a:t>
            </a:r>
            <a:r>
              <a:rPr lang="ru-RU" dirty="0" err="1" smtClean="0"/>
              <a:t>центрируясь</a:t>
            </a:r>
            <a:r>
              <a:rPr lang="ru-RU" dirty="0" smtClean="0"/>
              <a:t> вокруг определенных </a:t>
            </a:r>
            <a:r>
              <a:rPr lang="ru-RU" dirty="0" err="1" smtClean="0"/>
              <a:t>сообществ</a:t>
            </a:r>
            <a:r>
              <a:rPr lang="ru-RU" dirty="0" smtClean="0"/>
              <a:t>, причем медиа играют здесь ключевую роль. </a:t>
            </a:r>
          </a:p>
          <a:p>
            <a:r>
              <a:rPr lang="ru-RU" dirty="0" smtClean="0"/>
              <a:t>Например, просмотр фильма о Холокосте способен</a:t>
            </a:r>
          </a:p>
          <a:p>
            <a:r>
              <a:rPr lang="ru-RU" dirty="0" smtClean="0"/>
              <a:t>привести не просто к осознанию имевшего место </a:t>
            </a:r>
            <a:r>
              <a:rPr lang="ru-RU" dirty="0" err="1" smtClean="0"/>
              <a:t>катастрофического</a:t>
            </a:r>
            <a:r>
              <a:rPr lang="ru-RU" dirty="0" smtClean="0"/>
              <a:t> события, а к соотнесению себя и</a:t>
            </a:r>
          </a:p>
          <a:p>
            <a:r>
              <a:rPr lang="ru-RU" dirty="0" smtClean="0"/>
              <a:t>своего сообщества с показанными событиями, </a:t>
            </a:r>
            <a:r>
              <a:rPr lang="ru-RU" dirty="0" err="1" smtClean="0"/>
              <a:t>осуществлению</a:t>
            </a:r>
            <a:r>
              <a:rPr lang="ru-RU" dirty="0" smtClean="0"/>
              <a:t> ментального переноса исторической </a:t>
            </a:r>
            <a:r>
              <a:rPr lang="ru-RU" dirty="0" err="1" smtClean="0"/>
              <a:t>памяти</a:t>
            </a:r>
            <a:r>
              <a:rPr lang="ru-RU" dirty="0" smtClean="0"/>
              <a:t> через поколения</a:t>
            </a:r>
            <a:endParaRPr lang="en-US" dirty="0"/>
          </a:p>
        </p:txBody>
      </p:sp>
      <p:sp>
        <p:nvSpPr>
          <p:cNvPr id="4" name="Номер слайда 3"/>
          <p:cNvSpPr>
            <a:spLocks noGrp="1"/>
          </p:cNvSpPr>
          <p:nvPr>
            <p:ph type="sldNum" sz="quarter" idx="10"/>
          </p:nvPr>
        </p:nvSpPr>
        <p:spPr/>
        <p:txBody>
          <a:bodyPr/>
          <a:lstStyle/>
          <a:p>
            <a:fld id="{B4A4F457-2791-4FFB-9735-F19B064DA15E}" type="slidenum">
              <a:rPr lang="en-US" smtClean="0"/>
              <a:t>42</a:t>
            </a:fld>
            <a:endParaRPr lang="en-US"/>
          </a:p>
        </p:txBody>
      </p:sp>
    </p:spTree>
    <p:extLst>
      <p:ext uri="{BB962C8B-B14F-4D97-AF65-F5344CB8AC3E}">
        <p14:creationId xmlns:p14="http://schemas.microsoft.com/office/powerpoint/2010/main" val="227406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424447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49734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64253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7C98B20-FEEB-41AD-BEE9-39D46AB0E3D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38300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20907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5C7EDEB-CDAF-4DEF-B8B4-FD939054D59C}"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427809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5C7EDEB-CDAF-4DEF-B8B4-FD939054D59C}"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063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78903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7C98B20-FEEB-41AD-BEE9-39D46AB0E3D9}" type="slidenum">
              <a:rPr lang="en-US" smtClean="0"/>
              <a:t>‹#›</a:t>
            </a:fld>
            <a:endParaRPr lang="en-US"/>
          </a:p>
        </p:txBody>
      </p:sp>
    </p:spTree>
    <p:extLst>
      <p:ext uri="{BB962C8B-B14F-4D97-AF65-F5344CB8AC3E}">
        <p14:creationId xmlns:p14="http://schemas.microsoft.com/office/powerpoint/2010/main" val="324767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4453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C7EDEB-CDAF-4DEF-B8B4-FD939054D59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0044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401114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5C7EDEB-CDAF-4DEF-B8B4-FD939054D59C}"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3866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5C7EDEB-CDAF-4DEF-B8B4-FD939054D59C}"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39558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5C7EDEB-CDAF-4DEF-B8B4-FD939054D59C}"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251934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135820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C7EDEB-CDAF-4DEF-B8B4-FD939054D59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98B20-FEEB-41AD-BEE9-39D46AB0E3D9}" type="slidenum">
              <a:rPr lang="en-US" smtClean="0"/>
              <a:t>‹#›</a:t>
            </a:fld>
            <a:endParaRPr lang="en-US"/>
          </a:p>
        </p:txBody>
      </p:sp>
    </p:spTree>
    <p:extLst>
      <p:ext uri="{BB962C8B-B14F-4D97-AF65-F5344CB8AC3E}">
        <p14:creationId xmlns:p14="http://schemas.microsoft.com/office/powerpoint/2010/main" val="58595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C7EDEB-CDAF-4DEF-B8B4-FD939054D59C}" type="datetimeFigureOut">
              <a:rPr lang="en-US" smtClean="0"/>
              <a:t>9/22/2024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7C98B20-FEEB-41AD-BEE9-39D46AB0E3D9}" type="slidenum">
              <a:rPr lang="en-US" smtClean="0"/>
              <a:t>‹#›</a:t>
            </a:fld>
            <a:endParaRPr lang="en-US"/>
          </a:p>
        </p:txBody>
      </p:sp>
    </p:spTree>
    <p:extLst>
      <p:ext uri="{BB962C8B-B14F-4D97-AF65-F5344CB8AC3E}">
        <p14:creationId xmlns:p14="http://schemas.microsoft.com/office/powerpoint/2010/main" val="2534546325"/>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Травма і література</a:t>
            </a:r>
            <a:endParaRPr lang="en-US" dirty="0"/>
          </a:p>
        </p:txBody>
      </p:sp>
      <p:sp>
        <p:nvSpPr>
          <p:cNvPr id="3" name="Подзаголовок 2"/>
          <p:cNvSpPr>
            <a:spLocks noGrp="1"/>
          </p:cNvSpPr>
          <p:nvPr>
            <p:ph type="subTitle" idx="1"/>
          </p:nvPr>
        </p:nvSpPr>
        <p:spPr/>
        <p:txBody>
          <a:bodyPr/>
          <a:lstStyle/>
          <a:p>
            <a:r>
              <a:rPr lang="uk-UA" dirty="0" smtClean="0"/>
              <a:t>Лекція 1-2</a:t>
            </a:r>
            <a:endParaRPr lang="en-US" dirty="0"/>
          </a:p>
        </p:txBody>
      </p:sp>
      <p:pic>
        <p:nvPicPr>
          <p:cNvPr id="7" name="Рисунок 6"/>
          <p:cNvPicPr>
            <a:picLocks noChangeAspect="1"/>
          </p:cNvPicPr>
          <p:nvPr/>
        </p:nvPicPr>
        <p:blipFill>
          <a:blip r:embed="rId2"/>
          <a:stretch>
            <a:fillRect/>
          </a:stretch>
        </p:blipFill>
        <p:spPr>
          <a:xfrm>
            <a:off x="4200498" y="288607"/>
            <a:ext cx="1971041" cy="2590801"/>
          </a:xfrm>
          <a:prstGeom prst="rect">
            <a:avLst/>
          </a:prstGeom>
        </p:spPr>
      </p:pic>
      <p:pic>
        <p:nvPicPr>
          <p:cNvPr id="4" name="Рисунок 3"/>
          <p:cNvPicPr>
            <a:picLocks noChangeAspect="1"/>
          </p:cNvPicPr>
          <p:nvPr/>
        </p:nvPicPr>
        <p:blipFill>
          <a:blip r:embed="rId3"/>
          <a:stretch>
            <a:fillRect/>
          </a:stretch>
        </p:blipFill>
        <p:spPr>
          <a:xfrm>
            <a:off x="9985959" y="3509963"/>
            <a:ext cx="2026336" cy="2688272"/>
          </a:xfrm>
          <a:prstGeom prst="rect">
            <a:avLst/>
          </a:prstGeom>
        </p:spPr>
      </p:pic>
      <p:pic>
        <p:nvPicPr>
          <p:cNvPr id="5" name="Рисунок 4"/>
          <p:cNvPicPr>
            <a:picLocks noChangeAspect="1"/>
          </p:cNvPicPr>
          <p:nvPr/>
        </p:nvPicPr>
        <p:blipFill>
          <a:blip r:embed="rId4"/>
          <a:stretch>
            <a:fillRect/>
          </a:stretch>
        </p:blipFill>
        <p:spPr>
          <a:xfrm>
            <a:off x="233679" y="3509963"/>
            <a:ext cx="2042161" cy="2856938"/>
          </a:xfrm>
          <a:prstGeom prst="rect">
            <a:avLst/>
          </a:prstGeom>
        </p:spPr>
      </p:pic>
    </p:spTree>
    <p:extLst>
      <p:ext uri="{BB962C8B-B14F-4D97-AF65-F5344CB8AC3E}">
        <p14:creationId xmlns:p14="http://schemas.microsoft.com/office/powerpoint/2010/main" val="197142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Історична травма</a:t>
            </a:r>
            <a:endParaRPr lang="en-US" dirty="0"/>
          </a:p>
        </p:txBody>
      </p:sp>
      <p:sp>
        <p:nvSpPr>
          <p:cNvPr id="3" name="Текст 2"/>
          <p:cNvSpPr>
            <a:spLocks noGrp="1"/>
          </p:cNvSpPr>
          <p:nvPr>
            <p:ph type="body" idx="1"/>
          </p:nvPr>
        </p:nvSpPr>
        <p:spPr>
          <a:xfrm>
            <a:off x="839788" y="1681163"/>
            <a:ext cx="5157787" cy="520170"/>
          </a:xfrm>
        </p:spPr>
        <p:txBody>
          <a:bodyPr/>
          <a:lstStyle/>
          <a:p>
            <a:r>
              <a:rPr lang="uk-UA" dirty="0" smtClean="0"/>
              <a:t>Любов Найдьонова</a:t>
            </a:r>
            <a:endParaRPr lang="en-US" dirty="0"/>
          </a:p>
        </p:txBody>
      </p:sp>
      <p:sp>
        <p:nvSpPr>
          <p:cNvPr id="4" name="Объект 3"/>
          <p:cNvSpPr>
            <a:spLocks noGrp="1"/>
          </p:cNvSpPr>
          <p:nvPr>
            <p:ph sz="half" idx="2"/>
          </p:nvPr>
        </p:nvSpPr>
        <p:spPr>
          <a:xfrm>
            <a:off x="680320" y="2387600"/>
            <a:ext cx="4698358" cy="3548587"/>
          </a:xfrm>
        </p:spPr>
        <p:txBody>
          <a:bodyPr>
            <a:noAutofit/>
          </a:bodyPr>
          <a:lstStyle/>
          <a:p>
            <a:pPr marL="0" indent="0">
              <a:buNone/>
            </a:pPr>
            <a:r>
              <a:rPr lang="uk-UA" sz="2000" dirty="0" smtClean="0"/>
              <a:t>«кумулятивне (сукупне) емоційне і психологічне </a:t>
            </a:r>
            <a:r>
              <a:rPr lang="uk-UA" sz="2000" b="1" dirty="0" smtClean="0">
                <a:solidFill>
                  <a:srgbClr val="C00000"/>
                </a:solidFill>
              </a:rPr>
              <a:t>враження</a:t>
            </a:r>
            <a:r>
              <a:rPr lang="uk-UA" sz="2000" dirty="0" smtClean="0"/>
              <a:t>, накопичене як протягом життєвого шляху окремої людини, так і в наступних поколіннях; враження, яке було спричинене травматичним досвідом великої групи, членом якої людина себе вважає»</a:t>
            </a:r>
          </a:p>
          <a:p>
            <a:pPr marL="0" indent="0">
              <a:buNone/>
            </a:pPr>
            <a:endParaRPr lang="uk-UA" sz="2000" dirty="0" smtClean="0"/>
          </a:p>
          <a:p>
            <a:pPr marL="0" indent="0">
              <a:buNone/>
            </a:pPr>
            <a:r>
              <a:rPr lang="ru-RU" sz="2000" dirty="0" err="1" smtClean="0"/>
              <a:t>Найдьонова</a:t>
            </a:r>
            <a:r>
              <a:rPr lang="ru-RU" sz="2000" dirty="0" smtClean="0"/>
              <a:t>, Л. (2012). </a:t>
            </a:r>
            <a:r>
              <a:rPr lang="ru-RU" sz="2000" dirty="0" err="1" smtClean="0"/>
              <a:t>Історична</a:t>
            </a:r>
            <a:r>
              <a:rPr lang="ru-RU" sz="2000" dirty="0" smtClean="0"/>
              <a:t> травма </a:t>
            </a:r>
            <a:r>
              <a:rPr lang="ru-RU" sz="2000" dirty="0" err="1" smtClean="0"/>
              <a:t>спільноти</a:t>
            </a:r>
            <a:r>
              <a:rPr lang="ru-RU" sz="2000" dirty="0" smtClean="0"/>
              <a:t>: як </a:t>
            </a:r>
            <a:r>
              <a:rPr lang="ru-RU" sz="2000" dirty="0" err="1" smtClean="0"/>
              <a:t>нащадкам</a:t>
            </a:r>
            <a:r>
              <a:rPr lang="ru-RU" sz="2000" dirty="0" smtClean="0"/>
              <a:t> </a:t>
            </a:r>
            <a:r>
              <a:rPr lang="ru-RU" sz="2000" dirty="0" err="1" smtClean="0"/>
              <a:t>пам’ятати</a:t>
            </a:r>
            <a:r>
              <a:rPr lang="ru-RU" sz="2000" dirty="0" smtClean="0"/>
              <a:t> </a:t>
            </a:r>
            <a:r>
              <a:rPr lang="ru-RU" sz="2000" dirty="0" err="1" smtClean="0"/>
              <a:t>трагічне</a:t>
            </a:r>
            <a:r>
              <a:rPr lang="ru-RU" sz="2000" dirty="0" smtClean="0"/>
              <a:t>? Практична </a:t>
            </a:r>
            <a:r>
              <a:rPr lang="ru-RU" sz="2000" dirty="0" err="1" smtClean="0"/>
              <a:t>психологія</a:t>
            </a:r>
            <a:r>
              <a:rPr lang="ru-RU" sz="2000" dirty="0" smtClean="0"/>
              <a:t> та </a:t>
            </a:r>
            <a:r>
              <a:rPr lang="ru-RU" sz="2000" dirty="0" err="1" smtClean="0"/>
              <a:t>соціальна</a:t>
            </a:r>
            <a:r>
              <a:rPr lang="ru-RU" sz="2000" dirty="0" smtClean="0"/>
              <a:t> робота: наук.- </a:t>
            </a:r>
            <a:r>
              <a:rPr lang="ru-RU" sz="2000" dirty="0" err="1" smtClean="0"/>
              <a:t>практ</a:t>
            </a:r>
            <a:r>
              <a:rPr lang="ru-RU" sz="2000" dirty="0" smtClean="0"/>
              <a:t>. </a:t>
            </a:r>
            <a:r>
              <a:rPr lang="ru-RU" sz="2000" dirty="0" err="1" smtClean="0"/>
              <a:t>освітньо</a:t>
            </a:r>
            <a:r>
              <a:rPr lang="ru-RU" sz="2000" dirty="0" smtClean="0"/>
              <a:t>-метод. журнал, 2, 48–55</a:t>
            </a:r>
            <a:endParaRPr lang="en-US" sz="2000" dirty="0"/>
          </a:p>
        </p:txBody>
      </p:sp>
      <p:sp>
        <p:nvSpPr>
          <p:cNvPr id="5" name="Текст 4"/>
          <p:cNvSpPr>
            <a:spLocks noGrp="1"/>
          </p:cNvSpPr>
          <p:nvPr>
            <p:ph type="body" sz="quarter" idx="3"/>
          </p:nvPr>
        </p:nvSpPr>
        <p:spPr>
          <a:xfrm>
            <a:off x="6172200" y="1681163"/>
            <a:ext cx="5183188" cy="520170"/>
          </a:xfrm>
        </p:spPr>
        <p:txBody>
          <a:bodyPr/>
          <a:lstStyle/>
          <a:p>
            <a:r>
              <a:rPr lang="uk-UA" dirty="0" smtClean="0"/>
              <a:t>Віра </a:t>
            </a:r>
            <a:r>
              <a:rPr lang="uk-UA" dirty="0" err="1" smtClean="0"/>
              <a:t>Додонова</a:t>
            </a:r>
            <a:endParaRPr lang="en-US" dirty="0"/>
          </a:p>
        </p:txBody>
      </p:sp>
      <p:sp>
        <p:nvSpPr>
          <p:cNvPr id="6" name="Объект 5"/>
          <p:cNvSpPr>
            <a:spLocks noGrp="1"/>
          </p:cNvSpPr>
          <p:nvPr>
            <p:ph sz="quarter" idx="4"/>
          </p:nvPr>
        </p:nvSpPr>
        <p:spPr>
          <a:xfrm>
            <a:off x="5567681" y="2387600"/>
            <a:ext cx="4726502" cy="3548587"/>
          </a:xfrm>
        </p:spPr>
        <p:txBody>
          <a:bodyPr>
            <a:normAutofit fontScale="92500" lnSpcReduction="20000"/>
          </a:bodyPr>
          <a:lstStyle/>
          <a:p>
            <a:pPr marL="0" indent="0">
              <a:buNone/>
            </a:pPr>
            <a:r>
              <a:rPr lang="uk-UA" sz="2400" dirty="0" smtClean="0"/>
              <a:t>«катастрофічні </a:t>
            </a:r>
            <a:r>
              <a:rPr lang="uk-UA" sz="2400" b="1" dirty="0" smtClean="0">
                <a:solidFill>
                  <a:srgbClr val="C00000"/>
                </a:solidFill>
              </a:rPr>
              <a:t>події </a:t>
            </a:r>
            <a:r>
              <a:rPr lang="uk-UA" sz="2400" dirty="0" smtClean="0"/>
              <a:t>минулого, що супроводжуються крайніми формами насильства, руйнуванням звичного способу життя, а також їхні наслідки, що здійснюють спустошливий вплив на психіку, поведінку, пам’ять індивідів та соціальних груп»</a:t>
            </a:r>
          </a:p>
          <a:p>
            <a:pPr marL="0" indent="0">
              <a:buNone/>
            </a:pPr>
            <a:r>
              <a:rPr lang="uk-UA" sz="2400" dirty="0" err="1" smtClean="0"/>
              <a:t>Додонова</a:t>
            </a:r>
            <a:r>
              <a:rPr lang="uk-UA" sz="2400" dirty="0" smtClean="0"/>
              <a:t>, В. (2019). Історична травма: спроба дефініції . </a:t>
            </a:r>
            <a:r>
              <a:rPr lang="uk-UA" sz="2400" dirty="0" err="1" smtClean="0"/>
              <a:t>Культурологічний</a:t>
            </a:r>
            <a:r>
              <a:rPr lang="uk-UA" sz="2400" dirty="0" smtClean="0"/>
              <a:t> вісник: Науково-теоретичний щорічник </a:t>
            </a:r>
            <a:r>
              <a:rPr lang="uk-UA" sz="2400" dirty="0" err="1" smtClean="0"/>
              <a:t>Нижньої</a:t>
            </a:r>
            <a:r>
              <a:rPr lang="uk-UA" sz="2400" dirty="0" smtClean="0"/>
              <a:t> Наддніпрянщини, 39, 1, 45–51</a:t>
            </a:r>
            <a:endParaRPr lang="en-US" sz="2400" dirty="0"/>
          </a:p>
        </p:txBody>
      </p:sp>
    </p:spTree>
    <p:extLst>
      <p:ext uri="{BB962C8B-B14F-4D97-AF65-F5344CB8AC3E}">
        <p14:creationId xmlns:p14="http://schemas.microsoft.com/office/powerpoint/2010/main" val="1519909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9040" y="1066800"/>
            <a:ext cx="9184640" cy="4893647"/>
          </a:xfrm>
          <a:prstGeom prst="rect">
            <a:avLst/>
          </a:prstGeom>
        </p:spPr>
        <p:txBody>
          <a:bodyPr wrap="square">
            <a:spAutoFit/>
          </a:bodyPr>
          <a:lstStyle/>
          <a:p>
            <a:r>
              <a:rPr lang="ru-RU" sz="2400" dirty="0" smtClean="0"/>
              <a:t>    </a:t>
            </a:r>
            <a:r>
              <a:rPr lang="ru-RU" sz="2400" b="1" dirty="0" err="1" smtClean="0">
                <a:solidFill>
                  <a:schemeClr val="accent5">
                    <a:lumMod val="60000"/>
                    <a:lumOff val="40000"/>
                  </a:schemeClr>
                </a:solidFill>
              </a:rPr>
              <a:t>Особливістю</a:t>
            </a:r>
            <a:r>
              <a:rPr lang="ru-RU" sz="2400" b="1" dirty="0" smtClean="0">
                <a:solidFill>
                  <a:schemeClr val="accent5">
                    <a:lumMod val="60000"/>
                    <a:lumOff val="40000"/>
                  </a:schemeClr>
                </a:solidFill>
              </a:rPr>
              <a:t> </a:t>
            </a:r>
            <a:r>
              <a:rPr lang="ru-RU" sz="2400" b="1" dirty="0" err="1" smtClean="0">
                <a:solidFill>
                  <a:schemeClr val="accent5">
                    <a:lumMod val="60000"/>
                    <a:lumOff val="40000"/>
                  </a:schemeClr>
                </a:solidFill>
              </a:rPr>
              <a:t>історичної</a:t>
            </a:r>
            <a:r>
              <a:rPr lang="ru-RU" sz="2400" b="1" dirty="0" smtClean="0">
                <a:solidFill>
                  <a:schemeClr val="accent5">
                    <a:lumMod val="60000"/>
                    <a:lumOff val="40000"/>
                  </a:schemeClr>
                </a:solidFill>
              </a:rPr>
              <a:t> </a:t>
            </a:r>
            <a:r>
              <a:rPr lang="ru-RU" sz="2400" b="1" dirty="0" err="1" smtClean="0">
                <a:solidFill>
                  <a:schemeClr val="accent5">
                    <a:lumMod val="60000"/>
                    <a:lumOff val="40000"/>
                  </a:schemeClr>
                </a:solidFill>
              </a:rPr>
              <a:t>травми</a:t>
            </a:r>
            <a:r>
              <a:rPr lang="ru-RU" sz="2400" dirty="0" smtClean="0"/>
              <a:t>, за </a:t>
            </a:r>
            <a:r>
              <a:rPr lang="ru-RU" sz="2400" dirty="0" err="1" smtClean="0"/>
              <a:t>Айєрманом</a:t>
            </a:r>
            <a:r>
              <a:rPr lang="ru-RU" sz="2400" dirty="0" smtClean="0"/>
              <a:t>, є те, </a:t>
            </a:r>
            <a:r>
              <a:rPr lang="ru-RU" sz="2400" dirty="0" err="1" smtClean="0"/>
              <a:t>що</a:t>
            </a:r>
            <a:r>
              <a:rPr lang="ru-RU" sz="2400" dirty="0" smtClean="0"/>
              <a:t> вона </a:t>
            </a:r>
            <a:r>
              <a:rPr lang="ru-RU" sz="2400" dirty="0" err="1" smtClean="0"/>
              <a:t>може</a:t>
            </a:r>
            <a:r>
              <a:rPr lang="ru-RU" sz="2400" dirty="0" smtClean="0"/>
              <a:t> </a:t>
            </a:r>
            <a:r>
              <a:rPr lang="ru-RU" sz="2400" dirty="0" err="1" smtClean="0"/>
              <a:t>довгий</a:t>
            </a:r>
            <a:r>
              <a:rPr lang="ru-RU" sz="2400" dirty="0" smtClean="0"/>
              <a:t> час </a:t>
            </a:r>
            <a:r>
              <a:rPr lang="ru-RU" sz="2400" dirty="0" err="1" smtClean="0"/>
              <a:t>перебувати</a:t>
            </a:r>
            <a:r>
              <a:rPr lang="ru-RU" sz="2400" dirty="0" smtClean="0"/>
              <a:t> у латентному </a:t>
            </a:r>
            <a:r>
              <a:rPr lang="ru-RU" sz="2400" dirty="0" err="1" smtClean="0"/>
              <a:t>стані</a:t>
            </a:r>
            <a:r>
              <a:rPr lang="ru-RU" sz="2400" dirty="0" smtClean="0"/>
              <a:t>, </a:t>
            </a:r>
            <a:r>
              <a:rPr lang="ru-RU" sz="2400" dirty="0" err="1" smtClean="0"/>
              <a:t>очікуючи</a:t>
            </a:r>
            <a:r>
              <a:rPr lang="ru-RU" sz="2400" dirty="0" smtClean="0"/>
              <a:t> </a:t>
            </a:r>
            <a:r>
              <a:rPr lang="ru-RU" sz="2400" dirty="0" err="1" smtClean="0"/>
              <a:t>збігу</a:t>
            </a:r>
            <a:r>
              <a:rPr lang="ru-RU" sz="2400" dirty="0" smtClean="0"/>
              <a:t> </a:t>
            </a:r>
            <a:r>
              <a:rPr lang="ru-RU" sz="2400" dirty="0" err="1" smtClean="0"/>
              <a:t>необхідних</a:t>
            </a:r>
            <a:r>
              <a:rPr lang="ru-RU" sz="2400" dirty="0" smtClean="0"/>
              <a:t> умов для </a:t>
            </a:r>
            <a:r>
              <a:rPr lang="ru-RU" sz="2400" dirty="0" err="1" smtClean="0"/>
              <a:t>підходящої</a:t>
            </a:r>
            <a:r>
              <a:rPr lang="ru-RU" sz="2400" dirty="0" smtClean="0"/>
              <a:t> </a:t>
            </a:r>
            <a:r>
              <a:rPr lang="ru-RU" sz="2400" dirty="0" err="1" smtClean="0"/>
              <a:t>репрезентації</a:t>
            </a:r>
            <a:r>
              <a:rPr lang="ru-RU" sz="2400" dirty="0" smtClean="0"/>
              <a:t>. </a:t>
            </a:r>
          </a:p>
          <a:p>
            <a:r>
              <a:rPr lang="ru-RU" sz="2400" dirty="0" err="1" smtClean="0"/>
              <a:t>Історичним</a:t>
            </a:r>
            <a:r>
              <a:rPr lang="ru-RU" sz="2400" dirty="0" smtClean="0"/>
              <a:t> прикладом </a:t>
            </a:r>
            <a:r>
              <a:rPr lang="ru-RU" sz="2400" dirty="0" err="1" smtClean="0"/>
              <a:t>подібної</a:t>
            </a:r>
            <a:r>
              <a:rPr lang="ru-RU" sz="2400" dirty="0" smtClean="0"/>
              <a:t> «</a:t>
            </a:r>
            <a:r>
              <a:rPr lang="ru-RU" sz="2400" dirty="0" err="1" smtClean="0"/>
              <a:t>затяжної</a:t>
            </a:r>
            <a:r>
              <a:rPr lang="ru-RU" sz="2400" dirty="0" smtClean="0"/>
              <a:t>» </a:t>
            </a:r>
            <a:r>
              <a:rPr lang="ru-RU" sz="2400" dirty="0" err="1" smtClean="0"/>
              <a:t>травми</a:t>
            </a:r>
            <a:r>
              <a:rPr lang="ru-RU" sz="2400" dirty="0" smtClean="0"/>
              <a:t> </a:t>
            </a:r>
            <a:r>
              <a:rPr lang="ru-RU" sz="2400" dirty="0" err="1" smtClean="0"/>
              <a:t>він</a:t>
            </a:r>
            <a:r>
              <a:rPr lang="ru-RU" sz="2400" dirty="0" smtClean="0"/>
              <a:t> </a:t>
            </a:r>
            <a:r>
              <a:rPr lang="ru-RU" sz="2400" dirty="0" err="1" smtClean="0"/>
              <a:t>вважав</a:t>
            </a:r>
            <a:r>
              <a:rPr lang="ru-RU" sz="2400" dirty="0" smtClean="0"/>
              <a:t> рабство у США, яке </a:t>
            </a:r>
            <a:r>
              <a:rPr lang="ru-RU" sz="2400" dirty="0" err="1" smtClean="0"/>
              <a:t>зберігає</a:t>
            </a:r>
            <a:r>
              <a:rPr lang="ru-RU" sz="2400" dirty="0" smtClean="0"/>
              <a:t> </a:t>
            </a:r>
            <a:r>
              <a:rPr lang="ru-RU" sz="2400" dirty="0" err="1" smtClean="0"/>
              <a:t>конфліктогенність</a:t>
            </a:r>
            <a:r>
              <a:rPr lang="ru-RU" sz="2400" dirty="0" smtClean="0"/>
              <a:t> </a:t>
            </a:r>
            <a:r>
              <a:rPr lang="ru-RU" sz="2400" dirty="0" err="1" smtClean="0"/>
              <a:t>навіть</a:t>
            </a:r>
            <a:r>
              <a:rPr lang="ru-RU" sz="2400" dirty="0" smtClean="0"/>
              <a:t> в </a:t>
            </a:r>
            <a:r>
              <a:rPr lang="ru-RU" sz="2400" dirty="0" err="1" smtClean="0"/>
              <a:t>умовах</a:t>
            </a:r>
            <a:r>
              <a:rPr lang="ru-RU" sz="2400" dirty="0" smtClean="0"/>
              <a:t>  </a:t>
            </a:r>
            <a:r>
              <a:rPr lang="ru-RU" sz="2400" dirty="0" err="1" smtClean="0"/>
              <a:t>сучасного</a:t>
            </a:r>
            <a:r>
              <a:rPr lang="ru-RU" sz="2400" dirty="0" smtClean="0"/>
              <a:t> </a:t>
            </a:r>
            <a:r>
              <a:rPr lang="ru-RU" sz="2400" dirty="0" err="1" smtClean="0"/>
              <a:t>американського</a:t>
            </a:r>
            <a:r>
              <a:rPr lang="ru-RU" sz="2400" dirty="0" smtClean="0"/>
              <a:t> </a:t>
            </a:r>
            <a:r>
              <a:rPr lang="ru-RU" sz="2400" dirty="0" err="1" smtClean="0"/>
              <a:t>суспільства</a:t>
            </a:r>
            <a:r>
              <a:rPr lang="ru-RU" sz="2400" dirty="0" smtClean="0"/>
              <a:t>. </a:t>
            </a:r>
          </a:p>
          <a:p>
            <a:r>
              <a:rPr lang="ru-RU" sz="2400" dirty="0" smtClean="0"/>
              <a:t>   </a:t>
            </a:r>
            <a:r>
              <a:rPr lang="ru-RU" sz="2400" dirty="0" err="1" smtClean="0"/>
              <a:t>Він</a:t>
            </a:r>
            <a:r>
              <a:rPr lang="ru-RU" sz="2400" dirty="0" smtClean="0"/>
              <a:t> </a:t>
            </a:r>
            <a:r>
              <a:rPr lang="ru-RU" sz="2400" dirty="0" err="1" smtClean="0"/>
              <a:t>підкреслює</a:t>
            </a:r>
            <a:r>
              <a:rPr lang="ru-RU" sz="2400" dirty="0" smtClean="0"/>
              <a:t>, </a:t>
            </a:r>
            <a:r>
              <a:rPr lang="ru-RU" sz="2400" dirty="0" err="1" smtClean="0"/>
              <a:t>що</a:t>
            </a:r>
            <a:r>
              <a:rPr lang="ru-RU" sz="2400" dirty="0" smtClean="0"/>
              <a:t> </a:t>
            </a:r>
            <a:r>
              <a:rPr lang="ru-RU" sz="2400" dirty="0" err="1" smtClean="0"/>
              <a:t>під</a:t>
            </a:r>
            <a:r>
              <a:rPr lang="ru-RU" sz="2400" dirty="0" smtClean="0"/>
              <a:t> рабством </a:t>
            </a:r>
            <a:r>
              <a:rPr lang="ru-RU" sz="2400" dirty="0" err="1" smtClean="0"/>
              <a:t>він</a:t>
            </a:r>
            <a:r>
              <a:rPr lang="ru-RU" sz="2400" dirty="0" smtClean="0"/>
              <a:t> </a:t>
            </a:r>
            <a:r>
              <a:rPr lang="ru-RU" sz="2400" dirty="0" err="1" smtClean="0"/>
              <a:t>розуміє</a:t>
            </a:r>
            <a:r>
              <a:rPr lang="ru-RU" sz="2400" dirty="0" smtClean="0"/>
              <a:t> не сам </a:t>
            </a:r>
            <a:r>
              <a:rPr lang="ru-RU" sz="2400" dirty="0" err="1" smtClean="0"/>
              <a:t>соціальний</a:t>
            </a:r>
            <a:r>
              <a:rPr lang="ru-RU" sz="2400" dirty="0" smtClean="0"/>
              <a:t> </a:t>
            </a:r>
            <a:r>
              <a:rPr lang="ru-RU" sz="2400" dirty="0" err="1" smtClean="0"/>
              <a:t>інститут</a:t>
            </a:r>
            <a:r>
              <a:rPr lang="ru-RU" sz="2400" dirty="0" smtClean="0"/>
              <a:t>, </a:t>
            </a:r>
            <a:r>
              <a:rPr lang="ru-RU" sz="2400" dirty="0" err="1" smtClean="0"/>
              <a:t>що</a:t>
            </a:r>
            <a:r>
              <a:rPr lang="ru-RU" sz="2400" dirty="0" smtClean="0"/>
              <a:t> </a:t>
            </a:r>
            <a:r>
              <a:rPr lang="ru-RU" sz="2400" dirty="0" err="1" smtClean="0"/>
              <a:t>існував</a:t>
            </a:r>
            <a:r>
              <a:rPr lang="ru-RU" sz="2400" dirty="0" smtClean="0"/>
              <a:t> </a:t>
            </a:r>
            <a:r>
              <a:rPr lang="ru-RU" sz="2400" dirty="0" err="1" smtClean="0"/>
              <a:t>впродовж</a:t>
            </a:r>
            <a:r>
              <a:rPr lang="ru-RU" sz="2400" dirty="0" smtClean="0"/>
              <a:t> </a:t>
            </a:r>
            <a:r>
              <a:rPr lang="ru-RU" sz="2400" dirty="0" err="1" smtClean="0"/>
              <a:t>декількох</a:t>
            </a:r>
            <a:r>
              <a:rPr lang="ru-RU" sz="2400" dirty="0" smtClean="0"/>
              <a:t> </a:t>
            </a:r>
            <a:r>
              <a:rPr lang="ru-RU" sz="2400" dirty="0" err="1" smtClean="0"/>
              <a:t>століть</a:t>
            </a:r>
            <a:r>
              <a:rPr lang="ru-RU" sz="2400" dirty="0" smtClean="0"/>
              <a:t>, а </a:t>
            </a:r>
            <a:r>
              <a:rPr lang="ru-RU" sz="2400" dirty="0" err="1" smtClean="0"/>
              <a:t>потенційно</a:t>
            </a:r>
            <a:r>
              <a:rPr lang="ru-RU" sz="2400" dirty="0" smtClean="0"/>
              <a:t> </a:t>
            </a:r>
            <a:r>
              <a:rPr lang="ru-RU" sz="2400" dirty="0" err="1" smtClean="0"/>
              <a:t>травматичний</a:t>
            </a:r>
            <a:r>
              <a:rPr lang="ru-RU" sz="2400" dirty="0" smtClean="0"/>
              <a:t> </a:t>
            </a:r>
            <a:r>
              <a:rPr lang="ru-RU" sz="2400" dirty="0" err="1" smtClean="0"/>
              <a:t>спомин</a:t>
            </a:r>
            <a:r>
              <a:rPr lang="ru-RU" sz="2400" dirty="0" smtClean="0"/>
              <a:t>, </a:t>
            </a:r>
            <a:r>
              <a:rPr lang="ru-RU" sz="2400" dirty="0" err="1" smtClean="0"/>
              <a:t>який</a:t>
            </a:r>
            <a:r>
              <a:rPr lang="ru-RU" sz="2400" dirty="0" smtClean="0"/>
              <a:t> </a:t>
            </a:r>
            <a:r>
              <a:rPr lang="ru-RU" sz="2400" dirty="0" err="1" smtClean="0"/>
              <a:t>зберігається</a:t>
            </a:r>
            <a:r>
              <a:rPr lang="ru-RU" sz="2400" dirty="0" smtClean="0"/>
              <a:t> у </a:t>
            </a:r>
            <a:r>
              <a:rPr lang="ru-RU" sz="2400" dirty="0" err="1" smtClean="0"/>
              <a:t>колективній</a:t>
            </a:r>
            <a:r>
              <a:rPr lang="ru-RU" sz="2400" dirty="0" smtClean="0"/>
              <a:t> </a:t>
            </a:r>
            <a:r>
              <a:rPr lang="ru-RU" sz="2400" dirty="0" err="1" smtClean="0"/>
              <a:t>свідомості</a:t>
            </a:r>
            <a:r>
              <a:rPr lang="ru-RU" sz="2400" dirty="0" smtClean="0"/>
              <a:t>. </a:t>
            </a:r>
          </a:p>
          <a:p>
            <a:endParaRPr lang="ru-RU" dirty="0"/>
          </a:p>
          <a:p>
            <a:endParaRPr lang="ru-RU" dirty="0"/>
          </a:p>
          <a:p>
            <a:r>
              <a:rPr lang="ru-RU" dirty="0" err="1" smtClean="0"/>
              <a:t>Айерман</a:t>
            </a:r>
            <a:r>
              <a:rPr lang="ru-RU" dirty="0" smtClean="0"/>
              <a:t> </a:t>
            </a:r>
            <a:r>
              <a:rPr lang="ru-RU" dirty="0"/>
              <a:t>Р. Культурная травма и коллективная память // Новое литературное обозрение. 2016. № 5. С. 42–54. </a:t>
            </a:r>
            <a:endParaRPr lang="en-US" dirty="0"/>
          </a:p>
        </p:txBody>
      </p:sp>
    </p:spTree>
    <p:extLst>
      <p:ext uri="{BB962C8B-B14F-4D97-AF65-F5344CB8AC3E}">
        <p14:creationId xmlns:p14="http://schemas.microsoft.com/office/powerpoint/2010/main" val="61655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Основні процеси трансляції історичної пам’яті</a:t>
            </a:r>
            <a:endParaRPr lang="en-US" dirty="0"/>
          </a:p>
        </p:txBody>
      </p:sp>
      <p:sp>
        <p:nvSpPr>
          <p:cNvPr id="3" name="Объект 2"/>
          <p:cNvSpPr>
            <a:spLocks noGrp="1"/>
          </p:cNvSpPr>
          <p:nvPr>
            <p:ph idx="1"/>
          </p:nvPr>
        </p:nvSpPr>
        <p:spPr>
          <a:xfrm>
            <a:off x="680321" y="1998133"/>
            <a:ext cx="9613861" cy="3938056"/>
          </a:xfrm>
        </p:spPr>
        <p:txBody>
          <a:bodyPr>
            <a:normAutofit/>
          </a:bodyPr>
          <a:lstStyle/>
          <a:p>
            <a:r>
              <a:rPr lang="ru-RU" dirty="0" err="1" smtClean="0"/>
              <a:t>Закріплення</a:t>
            </a:r>
            <a:r>
              <a:rPr lang="ru-RU" dirty="0" smtClean="0"/>
              <a:t> у </a:t>
            </a:r>
            <a:r>
              <a:rPr lang="ru-RU" dirty="0" err="1" smtClean="0"/>
              <a:t>пам’яті</a:t>
            </a:r>
            <a:r>
              <a:rPr lang="ru-RU" dirty="0" smtClean="0"/>
              <a:t> </a:t>
            </a:r>
            <a:r>
              <a:rPr lang="ru-RU" dirty="0" err="1" smtClean="0"/>
              <a:t>значущої</a:t>
            </a:r>
            <a:r>
              <a:rPr lang="ru-RU" dirty="0" smtClean="0"/>
              <a:t> </a:t>
            </a:r>
            <a:r>
              <a:rPr lang="ru-RU" dirty="0" err="1" smtClean="0"/>
              <a:t>історичної</a:t>
            </a:r>
            <a:r>
              <a:rPr lang="ru-RU" dirty="0" smtClean="0"/>
              <a:t> </a:t>
            </a:r>
            <a:r>
              <a:rPr lang="ru-RU" dirty="0" err="1" smtClean="0"/>
              <a:t>події</a:t>
            </a:r>
            <a:r>
              <a:rPr lang="ru-RU" dirty="0" smtClean="0"/>
              <a:t>. </a:t>
            </a:r>
          </a:p>
          <a:p>
            <a:r>
              <a:rPr lang="ru-RU" dirty="0" err="1" smtClean="0"/>
              <a:t>Селекція</a:t>
            </a:r>
            <a:r>
              <a:rPr lang="ru-RU" dirty="0" smtClean="0"/>
              <a:t> </a:t>
            </a:r>
            <a:r>
              <a:rPr lang="ru-RU" dirty="0" err="1" smtClean="0"/>
              <a:t>всієї</a:t>
            </a:r>
            <a:r>
              <a:rPr lang="ru-RU" dirty="0" smtClean="0"/>
              <a:t> </a:t>
            </a:r>
            <a:r>
              <a:rPr lang="ru-RU" dirty="0" err="1" smtClean="0"/>
              <a:t>сукупності</a:t>
            </a:r>
            <a:r>
              <a:rPr lang="ru-RU" dirty="0" smtClean="0"/>
              <a:t> </a:t>
            </a:r>
            <a:r>
              <a:rPr lang="ru-RU" dirty="0" err="1" smtClean="0"/>
              <a:t>образів</a:t>
            </a:r>
            <a:r>
              <a:rPr lang="ru-RU" dirty="0" smtClean="0"/>
              <a:t>, </a:t>
            </a:r>
            <a:r>
              <a:rPr lang="ru-RU" dirty="0" err="1" smtClean="0"/>
              <a:t>що</a:t>
            </a:r>
            <a:r>
              <a:rPr lang="ru-RU" dirty="0" smtClean="0"/>
              <a:t> </a:t>
            </a:r>
            <a:r>
              <a:rPr lang="ru-RU" dirty="0" err="1" smtClean="0"/>
              <a:t>функціонують</a:t>
            </a:r>
            <a:r>
              <a:rPr lang="ru-RU" dirty="0" smtClean="0"/>
              <a:t> у </a:t>
            </a:r>
            <a:r>
              <a:rPr lang="ru-RU" dirty="0" err="1" smtClean="0"/>
              <a:t>суспільстві</a:t>
            </a:r>
            <a:r>
              <a:rPr lang="ru-RU" dirty="0" smtClean="0"/>
              <a:t>.</a:t>
            </a:r>
          </a:p>
          <a:p>
            <a:r>
              <a:rPr lang="ru-RU" dirty="0" err="1" smtClean="0"/>
              <a:t>Цілеспрямоване</a:t>
            </a:r>
            <a:r>
              <a:rPr lang="ru-RU" dirty="0" smtClean="0"/>
              <a:t> </a:t>
            </a:r>
            <a:r>
              <a:rPr lang="ru-RU" dirty="0" err="1" smtClean="0"/>
              <a:t>або</a:t>
            </a:r>
            <a:r>
              <a:rPr lang="ru-RU" dirty="0" smtClean="0"/>
              <a:t> </a:t>
            </a:r>
            <a:r>
              <a:rPr lang="ru-RU" dirty="0" err="1" smtClean="0"/>
              <a:t>ненавмисне</a:t>
            </a:r>
            <a:r>
              <a:rPr lang="ru-RU" dirty="0" smtClean="0"/>
              <a:t> </a:t>
            </a:r>
            <a:r>
              <a:rPr lang="ru-RU" dirty="0" err="1" smtClean="0"/>
              <a:t>забування</a:t>
            </a:r>
            <a:r>
              <a:rPr lang="ru-RU" dirty="0" smtClean="0"/>
              <a:t> тих </a:t>
            </a:r>
            <a:r>
              <a:rPr lang="ru-RU" dirty="0" err="1" smtClean="0"/>
              <a:t>образів</a:t>
            </a:r>
            <a:r>
              <a:rPr lang="ru-RU" dirty="0" smtClean="0"/>
              <a:t>, </a:t>
            </a:r>
            <a:r>
              <a:rPr lang="ru-RU" dirty="0" err="1" smtClean="0"/>
              <a:t>які</a:t>
            </a:r>
            <a:r>
              <a:rPr lang="ru-RU" dirty="0" smtClean="0"/>
              <a:t> </a:t>
            </a:r>
            <a:r>
              <a:rPr lang="ru-RU" dirty="0" err="1" smtClean="0"/>
              <a:t>втратили</a:t>
            </a:r>
            <a:r>
              <a:rPr lang="ru-RU" dirty="0" smtClean="0"/>
              <a:t> свою </a:t>
            </a:r>
            <a:r>
              <a:rPr lang="ru-RU" dirty="0" err="1" smtClean="0"/>
              <a:t>актуальність</a:t>
            </a:r>
            <a:r>
              <a:rPr lang="ru-RU" dirty="0" smtClean="0"/>
              <a:t>. </a:t>
            </a:r>
          </a:p>
          <a:p>
            <a:endParaRPr lang="ru-RU" dirty="0" smtClean="0"/>
          </a:p>
          <a:p>
            <a:pPr marL="0" indent="0">
              <a:buNone/>
            </a:pPr>
            <a:r>
              <a:rPr lang="ru-RU" dirty="0" smtClean="0"/>
              <a:t>              </a:t>
            </a:r>
            <a:r>
              <a:rPr lang="ru-RU" i="1" dirty="0" err="1" smtClean="0"/>
              <a:t>Поняття</a:t>
            </a:r>
            <a:r>
              <a:rPr lang="ru-RU" i="1" dirty="0" smtClean="0"/>
              <a:t> </a:t>
            </a:r>
            <a:r>
              <a:rPr lang="ru-RU" i="1" dirty="0" err="1" smtClean="0"/>
              <a:t>травми</a:t>
            </a:r>
            <a:r>
              <a:rPr lang="ru-RU" i="1" dirty="0" smtClean="0"/>
              <a:t> </a:t>
            </a:r>
            <a:r>
              <a:rPr lang="ru-RU" i="1" dirty="0" err="1" smtClean="0"/>
              <a:t>дозволяє</a:t>
            </a:r>
            <a:r>
              <a:rPr lang="ru-RU" i="1" dirty="0" smtClean="0"/>
              <a:t> по-новому </a:t>
            </a:r>
            <a:r>
              <a:rPr lang="ru-RU" i="1" dirty="0" err="1" smtClean="0"/>
              <a:t>уявити</a:t>
            </a:r>
            <a:r>
              <a:rPr lang="ru-RU" i="1" dirty="0" smtClean="0"/>
              <a:t> </a:t>
            </a:r>
            <a:r>
              <a:rPr lang="ru-RU" i="1" dirty="0" err="1" smtClean="0"/>
              <a:t>процес</a:t>
            </a:r>
            <a:r>
              <a:rPr lang="ru-RU" i="1" dirty="0" smtClean="0"/>
              <a:t>                  </a:t>
            </a:r>
            <a:r>
              <a:rPr lang="ru-RU" i="1" dirty="0" err="1" smtClean="0"/>
              <a:t>трансформації</a:t>
            </a:r>
            <a:r>
              <a:rPr lang="ru-RU" i="1" dirty="0" smtClean="0"/>
              <a:t> </a:t>
            </a:r>
            <a:r>
              <a:rPr lang="ru-RU" i="1" dirty="0" err="1" smtClean="0"/>
              <a:t>колективних</a:t>
            </a:r>
            <a:r>
              <a:rPr lang="ru-RU" i="1" dirty="0" smtClean="0"/>
              <a:t> </a:t>
            </a:r>
            <a:r>
              <a:rPr lang="ru-RU" i="1" dirty="0" err="1" smtClean="0"/>
              <a:t>згадок</a:t>
            </a:r>
            <a:r>
              <a:rPr lang="ru-RU" i="1" dirty="0" smtClean="0"/>
              <a:t>, </a:t>
            </a:r>
            <a:r>
              <a:rPr lang="ru-RU" i="1" dirty="0" err="1" smtClean="0"/>
              <a:t>виявляє</a:t>
            </a:r>
            <a:r>
              <a:rPr lang="ru-RU" i="1" dirty="0" smtClean="0"/>
              <a:t> </a:t>
            </a:r>
            <a:r>
              <a:rPr lang="ru-RU" i="1" dirty="0" err="1" smtClean="0"/>
              <a:t>конфліктногенну</a:t>
            </a:r>
            <a:r>
              <a:rPr lang="ru-RU" i="1" dirty="0" smtClean="0"/>
              <a:t> природу </a:t>
            </a:r>
            <a:r>
              <a:rPr lang="ru-RU" i="1" dirty="0" err="1" smtClean="0"/>
              <a:t>пам’яті</a:t>
            </a:r>
            <a:r>
              <a:rPr lang="ru-RU" i="1" dirty="0" smtClean="0"/>
              <a:t>, </a:t>
            </a:r>
            <a:r>
              <a:rPr lang="ru-RU" i="1" dirty="0" err="1" smtClean="0"/>
              <a:t>сприяє</a:t>
            </a:r>
            <a:r>
              <a:rPr lang="ru-RU" i="1" dirty="0" smtClean="0"/>
              <a:t> </a:t>
            </a:r>
            <a:r>
              <a:rPr lang="ru-RU" i="1" dirty="0" err="1" smtClean="0"/>
              <a:t>виробленю</a:t>
            </a:r>
            <a:r>
              <a:rPr lang="ru-RU" i="1" dirty="0" smtClean="0"/>
              <a:t> консенсусу </a:t>
            </a:r>
            <a:r>
              <a:rPr lang="ru-RU" i="1" dirty="0" err="1" smtClean="0"/>
              <a:t>між</a:t>
            </a:r>
            <a:r>
              <a:rPr lang="ru-RU" i="1" dirty="0" smtClean="0"/>
              <a:t> </a:t>
            </a:r>
            <a:r>
              <a:rPr lang="ru-RU" i="1" dirty="0" err="1" smtClean="0"/>
              <a:t>різними</a:t>
            </a:r>
            <a:r>
              <a:rPr lang="ru-RU" i="1" dirty="0" smtClean="0"/>
              <a:t> </a:t>
            </a:r>
            <a:r>
              <a:rPr lang="ru-RU" i="1" dirty="0" err="1" smtClean="0"/>
              <a:t>спільнотами</a:t>
            </a:r>
            <a:r>
              <a:rPr lang="ru-RU" i="1" dirty="0" smtClean="0"/>
              <a:t> з приводу </a:t>
            </a:r>
            <a:r>
              <a:rPr lang="ru-RU" i="1" dirty="0" err="1" smtClean="0"/>
              <a:t>минулого</a:t>
            </a:r>
            <a:r>
              <a:rPr lang="ru-RU" i="1" dirty="0" smtClean="0"/>
              <a:t>. </a:t>
            </a:r>
            <a:endParaRPr lang="ru-RU" i="1" dirty="0"/>
          </a:p>
        </p:txBody>
      </p:sp>
    </p:spTree>
    <p:extLst>
      <p:ext uri="{BB962C8B-B14F-4D97-AF65-F5344CB8AC3E}">
        <p14:creationId xmlns:p14="http://schemas.microsoft.com/office/powerpoint/2010/main" val="148701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Колективна</a:t>
            </a:r>
            <a:r>
              <a:rPr lang="ru-RU" dirty="0" smtClean="0"/>
              <a:t> </a:t>
            </a:r>
            <a:r>
              <a:rPr lang="ru-RU" dirty="0"/>
              <a:t>травма </a:t>
            </a:r>
            <a:endParaRPr lang="en-US" dirty="0"/>
          </a:p>
        </p:txBody>
      </p:sp>
      <p:sp>
        <p:nvSpPr>
          <p:cNvPr id="3" name="Объект 2"/>
          <p:cNvSpPr>
            <a:spLocks noGrp="1"/>
          </p:cNvSpPr>
          <p:nvPr>
            <p:ph idx="1"/>
          </p:nvPr>
        </p:nvSpPr>
        <p:spPr/>
        <p:txBody>
          <a:bodyPr/>
          <a:lstStyle/>
          <a:p>
            <a:pPr marL="0" indent="0">
              <a:buNone/>
            </a:pPr>
            <a:r>
              <a:rPr lang="ru-RU" dirty="0" smtClean="0"/>
              <a:t>– </a:t>
            </a:r>
            <a:r>
              <a:rPr lang="ru-RU" dirty="0" err="1" smtClean="0"/>
              <a:t>це</a:t>
            </a:r>
            <a:r>
              <a:rPr lang="ru-RU" dirty="0" smtClean="0"/>
              <a:t> комплекс </a:t>
            </a:r>
            <a:r>
              <a:rPr lang="ru-RU" dirty="0" err="1" smtClean="0"/>
              <a:t>психологічних</a:t>
            </a:r>
            <a:r>
              <a:rPr lang="ru-RU" dirty="0" smtClean="0"/>
              <a:t> </a:t>
            </a:r>
            <a:r>
              <a:rPr lang="ru-RU" dirty="0" err="1" smtClean="0"/>
              <a:t>відчуттів</a:t>
            </a:r>
            <a:r>
              <a:rPr lang="ru-RU" dirty="0" smtClean="0"/>
              <a:t>, </a:t>
            </a:r>
            <a:r>
              <a:rPr lang="ru-RU" dirty="0" err="1" smtClean="0"/>
              <a:t>які</a:t>
            </a:r>
            <a:r>
              <a:rPr lang="ru-RU" dirty="0" smtClean="0"/>
              <a:t> </a:t>
            </a:r>
            <a:r>
              <a:rPr lang="ru-RU" dirty="0" err="1" smtClean="0"/>
              <a:t>виникають</a:t>
            </a:r>
            <a:r>
              <a:rPr lang="ru-RU" dirty="0" smtClean="0"/>
              <a:t> у </a:t>
            </a:r>
            <a:r>
              <a:rPr lang="ru-RU" dirty="0" err="1" smtClean="0"/>
              <a:t>очевидців</a:t>
            </a:r>
            <a:r>
              <a:rPr lang="ru-RU" dirty="0" smtClean="0"/>
              <a:t> </a:t>
            </a:r>
            <a:r>
              <a:rPr lang="ru-RU" dirty="0" err="1" smtClean="0"/>
              <a:t>або</a:t>
            </a:r>
            <a:r>
              <a:rPr lang="ru-RU" dirty="0" smtClean="0"/>
              <a:t> </a:t>
            </a:r>
            <a:r>
              <a:rPr lang="ru-RU" dirty="0" err="1" smtClean="0"/>
              <a:t>учасників</a:t>
            </a:r>
            <a:r>
              <a:rPr lang="ru-RU" dirty="0" smtClean="0"/>
              <a:t> </a:t>
            </a:r>
            <a:r>
              <a:rPr lang="ru-RU" dirty="0" err="1" smtClean="0"/>
              <a:t>певної</a:t>
            </a:r>
            <a:r>
              <a:rPr lang="ru-RU" dirty="0" smtClean="0"/>
              <a:t> </a:t>
            </a:r>
            <a:r>
              <a:rPr lang="ru-RU" dirty="0" err="1" smtClean="0"/>
              <a:t>трагічної</a:t>
            </a:r>
            <a:r>
              <a:rPr lang="ru-RU" dirty="0" smtClean="0"/>
              <a:t> </a:t>
            </a:r>
            <a:r>
              <a:rPr lang="ru-RU" dirty="0" err="1" smtClean="0"/>
              <a:t>події</a:t>
            </a:r>
            <a:r>
              <a:rPr lang="ru-RU" dirty="0"/>
              <a:t>,</a:t>
            </a:r>
            <a:r>
              <a:rPr lang="ru-RU" dirty="0" smtClean="0"/>
              <a:t> і є </a:t>
            </a:r>
            <a:r>
              <a:rPr lang="ru-RU" dirty="0" err="1" smtClean="0"/>
              <a:t>спільним</a:t>
            </a:r>
            <a:r>
              <a:rPr lang="ru-RU" dirty="0" smtClean="0"/>
              <a:t> </a:t>
            </a:r>
            <a:r>
              <a:rPr lang="ru-RU" dirty="0" err="1" smtClean="0"/>
              <a:t>досвідом</a:t>
            </a:r>
            <a:r>
              <a:rPr lang="ru-RU" dirty="0" smtClean="0"/>
              <a:t> не просто </a:t>
            </a:r>
            <a:r>
              <a:rPr lang="ru-RU" dirty="0" err="1" smtClean="0"/>
              <a:t>виживання</a:t>
            </a:r>
            <a:r>
              <a:rPr lang="ru-RU" dirty="0" smtClean="0"/>
              <a:t>, але й </a:t>
            </a:r>
            <a:r>
              <a:rPr lang="ru-RU" dirty="0" err="1" smtClean="0"/>
              <a:t>наступного</a:t>
            </a:r>
            <a:r>
              <a:rPr lang="ru-RU" dirty="0" smtClean="0"/>
              <a:t> </a:t>
            </a:r>
            <a:r>
              <a:rPr lang="ru-RU" dirty="0" err="1" smtClean="0"/>
              <a:t>переживання</a:t>
            </a:r>
            <a:r>
              <a:rPr lang="ru-RU" dirty="0" smtClean="0"/>
              <a:t> </a:t>
            </a:r>
            <a:r>
              <a:rPr lang="ru-RU" dirty="0" err="1" smtClean="0"/>
              <a:t>цієї</a:t>
            </a:r>
            <a:r>
              <a:rPr lang="ru-RU" dirty="0" smtClean="0"/>
              <a:t> </a:t>
            </a:r>
            <a:r>
              <a:rPr lang="ru-RU" dirty="0" err="1" smtClean="0"/>
              <a:t>ситуації</a:t>
            </a:r>
            <a:r>
              <a:rPr lang="ru-RU" dirty="0" smtClean="0"/>
              <a:t>, </a:t>
            </a:r>
            <a:r>
              <a:rPr lang="ru-RU" dirty="0" err="1" smtClean="0"/>
              <a:t>який</a:t>
            </a:r>
            <a:r>
              <a:rPr lang="ru-RU" dirty="0" smtClean="0"/>
              <a:t> </a:t>
            </a:r>
            <a:r>
              <a:rPr lang="ru-RU" dirty="0" err="1"/>
              <a:t>повністю</a:t>
            </a:r>
            <a:r>
              <a:rPr lang="ru-RU" dirty="0"/>
              <a:t> не </a:t>
            </a:r>
            <a:r>
              <a:rPr lang="ru-RU" dirty="0" err="1" smtClean="0"/>
              <a:t>передається</a:t>
            </a:r>
            <a:r>
              <a:rPr lang="ru-RU" dirty="0" smtClean="0"/>
              <a:t>. </a:t>
            </a:r>
            <a:endParaRPr lang="en-US" dirty="0"/>
          </a:p>
        </p:txBody>
      </p:sp>
    </p:spTree>
    <p:extLst>
      <p:ext uri="{BB962C8B-B14F-4D97-AF65-F5344CB8AC3E}">
        <p14:creationId xmlns:p14="http://schemas.microsoft.com/office/powerpoint/2010/main" val="108719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Колективна травма</a:t>
            </a:r>
            <a:endParaRPr lang="en-US" dirty="0"/>
          </a:p>
        </p:txBody>
      </p:sp>
      <p:sp>
        <p:nvSpPr>
          <p:cNvPr id="3" name="Объект 2"/>
          <p:cNvSpPr>
            <a:spLocks noGrp="1"/>
          </p:cNvSpPr>
          <p:nvPr>
            <p:ph idx="1"/>
          </p:nvPr>
        </p:nvSpPr>
        <p:spPr/>
        <p:txBody>
          <a:bodyPr>
            <a:normAutofit/>
          </a:bodyPr>
          <a:lstStyle/>
          <a:p>
            <a:pPr marL="0" indent="0">
              <a:buNone/>
            </a:pPr>
            <a:r>
              <a:rPr lang="ru-RU" dirty="0" smtClean="0"/>
              <a:t>«травма, яка </a:t>
            </a:r>
            <a:r>
              <a:rPr lang="ru-RU" dirty="0" err="1" smtClean="0"/>
              <a:t>стосується</a:t>
            </a:r>
            <a:r>
              <a:rPr lang="ru-RU" dirty="0" smtClean="0"/>
              <a:t> великих </a:t>
            </a:r>
            <a:r>
              <a:rPr lang="ru-RU" dirty="0" err="1" smtClean="0"/>
              <a:t>груп</a:t>
            </a:r>
            <a:r>
              <a:rPr lang="ru-RU" dirty="0" smtClean="0"/>
              <a:t> людей … (</a:t>
            </a:r>
            <a:r>
              <a:rPr lang="ru-RU" dirty="0" err="1" smtClean="0"/>
              <a:t>війни</a:t>
            </a:r>
            <a:r>
              <a:rPr lang="ru-RU" dirty="0" smtClean="0"/>
              <a:t>, </a:t>
            </a:r>
            <a:r>
              <a:rPr lang="ru-RU" dirty="0" err="1" smtClean="0"/>
              <a:t>катастрофи</a:t>
            </a:r>
            <a:r>
              <a:rPr lang="ru-RU" dirty="0" smtClean="0"/>
              <a:t>, </a:t>
            </a:r>
            <a:r>
              <a:rPr lang="ru-RU" dirty="0" err="1" smtClean="0"/>
              <a:t>терористичні</a:t>
            </a:r>
            <a:r>
              <a:rPr lang="ru-RU" dirty="0"/>
              <a:t> </a:t>
            </a:r>
            <a:r>
              <a:rPr lang="ru-RU" dirty="0" err="1" smtClean="0"/>
              <a:t>акти</a:t>
            </a:r>
            <a:r>
              <a:rPr lang="ru-RU" dirty="0" smtClean="0"/>
              <a:t>, </a:t>
            </a:r>
            <a:r>
              <a:rPr lang="ru-RU" dirty="0" err="1" smtClean="0"/>
              <a:t>загибель</a:t>
            </a:r>
            <a:r>
              <a:rPr lang="ru-RU" dirty="0" smtClean="0"/>
              <a:t> людей </a:t>
            </a:r>
            <a:r>
              <a:rPr lang="ru-RU" dirty="0" err="1" smtClean="0"/>
              <a:t>або</a:t>
            </a:r>
            <a:r>
              <a:rPr lang="ru-RU" dirty="0" smtClean="0"/>
              <a:t> </a:t>
            </a:r>
            <a:r>
              <a:rPr lang="ru-RU" dirty="0" err="1" smtClean="0"/>
              <a:t>втрата</a:t>
            </a:r>
            <a:r>
              <a:rPr lang="ru-RU" dirty="0" smtClean="0"/>
              <a:t> ними </a:t>
            </a:r>
            <a:r>
              <a:rPr lang="ru-RU" dirty="0" err="1" smtClean="0"/>
              <a:t>свободи</a:t>
            </a:r>
            <a:r>
              <a:rPr lang="ru-RU" dirty="0" smtClean="0"/>
              <a:t>, смерть </a:t>
            </a:r>
            <a:r>
              <a:rPr lang="ru-RU" dirty="0" err="1" smtClean="0"/>
              <a:t>національного</a:t>
            </a:r>
            <a:r>
              <a:rPr lang="ru-RU" dirty="0" smtClean="0"/>
              <a:t> </a:t>
            </a:r>
            <a:r>
              <a:rPr lang="ru-RU" dirty="0" err="1" smtClean="0"/>
              <a:t>лідера</a:t>
            </a:r>
            <a:r>
              <a:rPr lang="ru-RU" dirty="0" smtClean="0"/>
              <a:t> </a:t>
            </a:r>
            <a:r>
              <a:rPr lang="ru-RU" dirty="0" err="1" smtClean="0"/>
              <a:t>тощо</a:t>
            </a:r>
            <a:r>
              <a:rPr lang="ru-RU" dirty="0" smtClean="0"/>
              <a:t>)».</a:t>
            </a:r>
          </a:p>
          <a:p>
            <a:pPr marL="0" indent="0">
              <a:buNone/>
            </a:pPr>
            <a:r>
              <a:rPr lang="ru-RU" dirty="0" err="1" smtClean="0">
                <a:solidFill>
                  <a:schemeClr val="accent5">
                    <a:lumMod val="60000"/>
                    <a:lumOff val="40000"/>
                  </a:schemeClr>
                </a:solidFill>
              </a:rPr>
              <a:t>Історична</a:t>
            </a:r>
            <a:r>
              <a:rPr lang="ru-RU" dirty="0" smtClean="0">
                <a:solidFill>
                  <a:schemeClr val="accent5">
                    <a:lumMod val="60000"/>
                    <a:lumOff val="40000"/>
                  </a:schemeClr>
                </a:solidFill>
              </a:rPr>
              <a:t> травма є </a:t>
            </a:r>
            <a:r>
              <a:rPr lang="ru-RU" dirty="0" err="1" smtClean="0">
                <a:solidFill>
                  <a:schemeClr val="accent5">
                    <a:lumMod val="60000"/>
                    <a:lumOff val="40000"/>
                  </a:schemeClr>
                </a:solidFill>
              </a:rPr>
              <a:t>колективною</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оскільки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група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травмованих</a:t>
            </a:r>
            <a:r>
              <a:rPr lang="ru-RU" dirty="0" smtClean="0">
                <a:solidFill>
                  <a:schemeClr val="accent5">
                    <a:lumMod val="60000"/>
                    <a:lumOff val="40000"/>
                  </a:schemeClr>
                </a:solidFill>
              </a:rPr>
              <a:t> у </a:t>
            </a:r>
            <a:r>
              <a:rPr lang="ru-RU" dirty="0" err="1" smtClean="0">
                <a:solidFill>
                  <a:schemeClr val="accent5">
                    <a:lumMod val="60000"/>
                    <a:lumOff val="40000"/>
                  </a:schemeClr>
                </a:solidFill>
              </a:rPr>
              <a:t>ній</a:t>
            </a:r>
            <a:r>
              <a:rPr lang="ru-RU" dirty="0" smtClean="0">
                <a:solidFill>
                  <a:schemeClr val="accent5">
                    <a:lumMod val="60000"/>
                    <a:lumOff val="40000"/>
                  </a:schemeClr>
                </a:solidFill>
              </a:rPr>
              <a:t> </a:t>
            </a:r>
            <a:r>
              <a:rPr lang="ru-RU" dirty="0" err="1" smtClean="0">
                <a:solidFill>
                  <a:schemeClr val="accent5">
                    <a:lumMod val="60000"/>
                    <a:lumOff val="40000"/>
                  </a:schemeClr>
                </a:solidFill>
              </a:rPr>
              <a:t>кількісно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значуща</a:t>
            </a:r>
            <a:r>
              <a:rPr lang="ru-RU"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4" name="Текст 3"/>
          <p:cNvSpPr>
            <a:spLocks noGrp="1"/>
          </p:cNvSpPr>
          <p:nvPr>
            <p:ph type="body" sz="half" idx="2"/>
          </p:nvPr>
        </p:nvSpPr>
        <p:spPr/>
        <p:txBody>
          <a:bodyPr/>
          <a:lstStyle/>
          <a:p>
            <a:r>
              <a:rPr lang="uk-UA" dirty="0" smtClean="0"/>
              <a:t>Павло Горностай</a:t>
            </a:r>
            <a:endParaRPr lang="en-US" dirty="0"/>
          </a:p>
        </p:txBody>
      </p:sp>
    </p:spTree>
    <p:extLst>
      <p:ext uri="{BB962C8B-B14F-4D97-AF65-F5344CB8AC3E}">
        <p14:creationId xmlns:p14="http://schemas.microsoft.com/office/powerpoint/2010/main" val="1316258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800" y="381000"/>
            <a:ext cx="10078720" cy="4893647"/>
          </a:xfrm>
          <a:prstGeom prst="rect">
            <a:avLst/>
          </a:prstGeom>
        </p:spPr>
        <p:txBody>
          <a:bodyPr wrap="square">
            <a:spAutoFit/>
          </a:bodyPr>
          <a:lstStyle/>
          <a:p>
            <a:r>
              <a:rPr lang="ru-RU" sz="2400" b="1" dirty="0" err="1" smtClean="0">
                <a:solidFill>
                  <a:schemeClr val="accent6">
                    <a:lumMod val="75000"/>
                  </a:schemeClr>
                </a:solidFill>
              </a:rPr>
              <a:t>Рон</a:t>
            </a:r>
            <a:r>
              <a:rPr lang="ru-RU" sz="2400" b="1" dirty="0" smtClean="0">
                <a:solidFill>
                  <a:schemeClr val="accent6">
                    <a:lumMod val="75000"/>
                  </a:schemeClr>
                </a:solidFill>
              </a:rPr>
              <a:t> </a:t>
            </a:r>
            <a:r>
              <a:rPr lang="ru-RU" sz="2400" b="1" dirty="0" err="1" smtClean="0">
                <a:solidFill>
                  <a:schemeClr val="accent6">
                    <a:lumMod val="75000"/>
                  </a:schemeClr>
                </a:solidFill>
              </a:rPr>
              <a:t>Айєрман</a:t>
            </a:r>
            <a:r>
              <a:rPr lang="ru-RU" sz="2400" b="1" dirty="0" smtClean="0">
                <a:solidFill>
                  <a:schemeClr val="accent6">
                    <a:lumMod val="75000"/>
                  </a:schemeClr>
                </a:solidFill>
              </a:rPr>
              <a:t> </a:t>
            </a:r>
            <a:r>
              <a:rPr lang="ru-RU" sz="2400" dirty="0" err="1" smtClean="0"/>
              <a:t>характеризує</a:t>
            </a:r>
            <a:r>
              <a:rPr lang="ru-RU" sz="2400" dirty="0" smtClean="0"/>
              <a:t> </a:t>
            </a:r>
            <a:r>
              <a:rPr lang="ru-RU" sz="2400" dirty="0" err="1" smtClean="0">
                <a:solidFill>
                  <a:schemeClr val="accent5">
                    <a:lumMod val="60000"/>
                    <a:lumOff val="40000"/>
                  </a:schemeClr>
                </a:solidFill>
              </a:rPr>
              <a:t>колективну</a:t>
            </a:r>
            <a:r>
              <a:rPr lang="ru-RU" sz="2400" dirty="0" smtClean="0">
                <a:solidFill>
                  <a:schemeClr val="accent5">
                    <a:lumMod val="60000"/>
                    <a:lumOff val="40000"/>
                  </a:schemeClr>
                </a:solidFill>
              </a:rPr>
              <a:t> травму </a:t>
            </a:r>
            <a:r>
              <a:rPr lang="ru-RU" sz="2400" dirty="0" smtClean="0"/>
              <a:t>як «форму </a:t>
            </a:r>
            <a:r>
              <a:rPr lang="ru-RU" sz="2400" dirty="0" err="1" smtClean="0"/>
              <a:t>пригадування</a:t>
            </a:r>
            <a:r>
              <a:rPr lang="ru-RU" sz="2400" dirty="0" smtClean="0"/>
              <a:t>, яка </a:t>
            </a:r>
            <a:r>
              <a:rPr lang="ru-RU" sz="2400" dirty="0" err="1" smtClean="0"/>
              <a:t>лежить</a:t>
            </a:r>
            <a:r>
              <a:rPr lang="ru-RU" sz="2400" dirty="0" smtClean="0"/>
              <a:t> у </a:t>
            </a:r>
            <a:r>
              <a:rPr lang="ru-RU" sz="2400" dirty="0" err="1" smtClean="0"/>
              <a:t>основі</a:t>
            </a:r>
            <a:r>
              <a:rPr lang="ru-RU" sz="2400" dirty="0" smtClean="0"/>
              <a:t> </a:t>
            </a:r>
            <a:r>
              <a:rPr lang="ru-RU" sz="2400" dirty="0" err="1" smtClean="0"/>
              <a:t>людської</a:t>
            </a:r>
            <a:r>
              <a:rPr lang="ru-RU" sz="2400" dirty="0" smtClean="0"/>
              <a:t> </a:t>
            </a:r>
            <a:r>
              <a:rPr lang="ru-RU" sz="2400" dirty="0" err="1" smtClean="0"/>
              <a:t>ідентичності</a:t>
            </a:r>
            <a:r>
              <a:rPr lang="ru-RU" sz="2400" dirty="0" smtClean="0"/>
              <a:t>». Для </a:t>
            </a:r>
            <a:r>
              <a:rPr lang="ru-RU" sz="2400" dirty="0" err="1" smtClean="0"/>
              <a:t>нього</a:t>
            </a:r>
            <a:r>
              <a:rPr lang="ru-RU" sz="2400" dirty="0" smtClean="0"/>
              <a:t> травма – </a:t>
            </a:r>
            <a:r>
              <a:rPr lang="ru-RU" sz="2400" dirty="0" err="1" smtClean="0"/>
              <a:t>це</a:t>
            </a:r>
            <a:r>
              <a:rPr lang="ru-RU" sz="2400" dirty="0" smtClean="0"/>
              <a:t> не </a:t>
            </a:r>
            <a:r>
              <a:rPr lang="ru-RU" sz="2400" dirty="0" err="1" smtClean="0"/>
              <a:t>подія</a:t>
            </a:r>
            <a:r>
              <a:rPr lang="ru-RU" sz="2400" dirty="0" smtClean="0"/>
              <a:t> сама по </a:t>
            </a:r>
            <a:r>
              <a:rPr lang="ru-RU" sz="2400" dirty="0" err="1" smtClean="0"/>
              <a:t>собі</a:t>
            </a:r>
            <a:r>
              <a:rPr lang="ru-RU" sz="2400" dirty="0" smtClean="0"/>
              <a:t>, а  (як і в роботах Дж. </a:t>
            </a:r>
            <a:r>
              <a:rPr lang="ru-RU" sz="2400" dirty="0" err="1" smtClean="0"/>
              <a:t>Александера</a:t>
            </a:r>
            <a:r>
              <a:rPr lang="ru-RU" sz="2400" dirty="0"/>
              <a:t>)</a:t>
            </a:r>
            <a:r>
              <a:rPr lang="ru-RU" sz="2400" dirty="0" smtClean="0"/>
              <a:t> </a:t>
            </a:r>
            <a:r>
              <a:rPr lang="ru-RU" sz="2400" dirty="0" err="1" smtClean="0"/>
              <a:t>культурний</a:t>
            </a:r>
            <a:r>
              <a:rPr lang="ru-RU" sz="2400" dirty="0" smtClean="0"/>
              <a:t> </a:t>
            </a:r>
            <a:r>
              <a:rPr lang="ru-RU" sz="2400" dirty="0" err="1" smtClean="0"/>
              <a:t>процес</a:t>
            </a:r>
            <a:r>
              <a:rPr lang="ru-RU" sz="2400" dirty="0" smtClean="0"/>
              <a:t>, </a:t>
            </a:r>
            <a:r>
              <a:rPr lang="ru-RU" sz="2400" dirty="0" err="1" smtClean="0"/>
              <a:t>пов’язаний</a:t>
            </a:r>
            <a:r>
              <a:rPr lang="ru-RU" sz="2400" dirty="0" smtClean="0"/>
              <a:t> </a:t>
            </a:r>
            <a:r>
              <a:rPr lang="ru-RU" sz="2400" dirty="0" err="1" smtClean="0"/>
              <a:t>із</a:t>
            </a:r>
            <a:r>
              <a:rPr lang="ru-RU" sz="2400" dirty="0" smtClean="0"/>
              <a:t> </a:t>
            </a:r>
            <a:r>
              <a:rPr lang="ru-RU" sz="2400" dirty="0" err="1" smtClean="0"/>
              <a:t>переробкою</a:t>
            </a:r>
            <a:r>
              <a:rPr lang="ru-RU" sz="2400" dirty="0" smtClean="0"/>
              <a:t> </a:t>
            </a:r>
            <a:r>
              <a:rPr lang="ru-RU" sz="2400" dirty="0" err="1" smtClean="0"/>
              <a:t>колективної</a:t>
            </a:r>
            <a:r>
              <a:rPr lang="ru-RU" sz="2400" dirty="0" smtClean="0"/>
              <a:t> </a:t>
            </a:r>
            <a:r>
              <a:rPr lang="ru-RU" sz="2400" dirty="0" err="1" smtClean="0"/>
              <a:t>пам’яті</a:t>
            </a:r>
            <a:r>
              <a:rPr lang="ru-RU" sz="2400" dirty="0" smtClean="0"/>
              <a:t> та </a:t>
            </a:r>
            <a:r>
              <a:rPr lang="ru-RU" sz="2400" dirty="0" err="1" smtClean="0"/>
              <a:t>трансформацією</a:t>
            </a:r>
            <a:r>
              <a:rPr lang="ru-RU" sz="2400" dirty="0" smtClean="0"/>
              <a:t> </a:t>
            </a:r>
            <a:r>
              <a:rPr lang="ru-RU" sz="2400" dirty="0" err="1" smtClean="0"/>
              <a:t>ідентичності</a:t>
            </a:r>
            <a:r>
              <a:rPr lang="ru-RU" sz="2400" dirty="0" smtClean="0"/>
              <a:t>. </a:t>
            </a:r>
          </a:p>
          <a:p>
            <a:endParaRPr lang="ru-RU" sz="2400" dirty="0"/>
          </a:p>
          <a:p>
            <a:r>
              <a:rPr lang="ru-RU" sz="2400" dirty="0" err="1" smtClean="0"/>
              <a:t>Велике</a:t>
            </a:r>
            <a:r>
              <a:rPr lang="ru-RU" sz="2400" dirty="0" smtClean="0"/>
              <a:t> </a:t>
            </a:r>
            <a:r>
              <a:rPr lang="ru-RU" sz="2400" dirty="0" err="1" smtClean="0"/>
              <a:t>значення</a:t>
            </a:r>
            <a:r>
              <a:rPr lang="ru-RU" sz="2400" dirty="0" smtClean="0"/>
              <a:t> </a:t>
            </a:r>
            <a:r>
              <a:rPr lang="ru-RU" sz="2400" dirty="0" err="1" smtClean="0"/>
              <a:t>мають</a:t>
            </a:r>
            <a:r>
              <a:rPr lang="ru-RU" sz="2400" dirty="0" smtClean="0"/>
              <a:t> </a:t>
            </a:r>
            <a:r>
              <a:rPr lang="ru-RU" sz="2400" dirty="0" err="1" smtClean="0"/>
              <a:t>межі</a:t>
            </a:r>
            <a:r>
              <a:rPr lang="ru-RU" sz="2400" dirty="0" smtClean="0"/>
              <a:t>, </a:t>
            </a:r>
            <a:r>
              <a:rPr lang="ru-RU" sz="2400" dirty="0" err="1" smtClean="0"/>
              <a:t>що</a:t>
            </a:r>
            <a:r>
              <a:rPr lang="ru-RU" sz="2400" dirty="0" smtClean="0"/>
              <a:t> </a:t>
            </a:r>
            <a:r>
              <a:rPr lang="ru-RU" sz="2400" dirty="0" err="1" smtClean="0"/>
              <a:t>задаються</a:t>
            </a:r>
            <a:r>
              <a:rPr lang="ru-RU" sz="2400" dirty="0" smtClean="0"/>
              <a:t> </a:t>
            </a:r>
            <a:r>
              <a:rPr lang="ru-RU" sz="2400" dirty="0" err="1" smtClean="0"/>
              <a:t>колективною</a:t>
            </a:r>
            <a:r>
              <a:rPr lang="ru-RU" sz="2400" dirty="0" smtClean="0"/>
              <a:t> </a:t>
            </a:r>
            <a:r>
              <a:rPr lang="ru-RU" sz="2400" dirty="0" err="1" smtClean="0"/>
              <a:t>пам’ятю</a:t>
            </a:r>
            <a:r>
              <a:rPr lang="ru-RU" sz="2400" dirty="0" smtClean="0"/>
              <a:t>, </a:t>
            </a:r>
            <a:r>
              <a:rPr lang="ru-RU" sz="2400" dirty="0" err="1" smtClean="0"/>
              <a:t>які</a:t>
            </a:r>
            <a:r>
              <a:rPr lang="ru-RU" sz="2400" dirty="0" smtClean="0"/>
              <a:t> </a:t>
            </a:r>
            <a:r>
              <a:rPr lang="ru-RU" sz="2400" dirty="0" err="1" smtClean="0"/>
              <a:t>зумовлюють</a:t>
            </a:r>
            <a:r>
              <a:rPr lang="ru-RU" sz="2400" dirty="0" smtClean="0"/>
              <a:t> </a:t>
            </a:r>
            <a:r>
              <a:rPr lang="ru-RU" sz="2400" dirty="0" err="1" smtClean="0"/>
              <a:t>трактування</a:t>
            </a:r>
            <a:r>
              <a:rPr lang="ru-RU" sz="2400" dirty="0" smtClean="0"/>
              <a:t> та </a:t>
            </a:r>
            <a:r>
              <a:rPr lang="ru-RU" sz="2400" dirty="0" err="1" smtClean="0"/>
              <a:t>сприйняття</a:t>
            </a:r>
            <a:r>
              <a:rPr lang="ru-RU" sz="2400" dirty="0" smtClean="0"/>
              <a:t> </a:t>
            </a:r>
            <a:r>
              <a:rPr lang="ru-RU" sz="2400" dirty="0" err="1" smtClean="0"/>
              <a:t>події</a:t>
            </a:r>
            <a:r>
              <a:rPr lang="ru-RU" sz="2400" dirty="0" smtClean="0"/>
              <a:t>, яка </a:t>
            </a:r>
            <a:r>
              <a:rPr lang="ru-RU" sz="2400" dirty="0" err="1" smtClean="0"/>
              <a:t>саме</a:t>
            </a:r>
            <a:r>
              <a:rPr lang="ru-RU" sz="2400" dirty="0" smtClean="0"/>
              <a:t> на </a:t>
            </a:r>
            <a:r>
              <a:rPr lang="ru-RU" sz="2400" dirty="0" err="1" smtClean="0"/>
              <a:t>тлі</a:t>
            </a:r>
            <a:r>
              <a:rPr lang="ru-RU" sz="2400" dirty="0" smtClean="0"/>
              <a:t> </a:t>
            </a:r>
            <a:r>
              <a:rPr lang="ru-RU" sz="2400" dirty="0" err="1" smtClean="0"/>
              <a:t>цих</a:t>
            </a:r>
            <a:r>
              <a:rPr lang="ru-RU" sz="2400" dirty="0" smtClean="0"/>
              <a:t> меж </a:t>
            </a:r>
            <a:r>
              <a:rPr lang="ru-RU" sz="2400" dirty="0" err="1" smtClean="0"/>
              <a:t>сприймається</a:t>
            </a:r>
            <a:r>
              <a:rPr lang="ru-RU" sz="2400" dirty="0" smtClean="0"/>
              <a:t> як </a:t>
            </a:r>
            <a:r>
              <a:rPr lang="ru-RU" sz="2400" dirty="0" err="1" smtClean="0"/>
              <a:t>травмуюча</a:t>
            </a:r>
            <a:r>
              <a:rPr lang="ru-RU" sz="2400" dirty="0" smtClean="0"/>
              <a:t>.</a:t>
            </a:r>
          </a:p>
          <a:p>
            <a:endParaRPr lang="ru-RU" sz="2400" dirty="0" smtClean="0"/>
          </a:p>
          <a:p>
            <a:r>
              <a:rPr lang="ru-RU" sz="2400" dirty="0" smtClean="0"/>
              <a:t> «Культурна </a:t>
            </a:r>
            <a:r>
              <a:rPr lang="ru-RU" sz="2400" dirty="0"/>
              <a:t>травма </a:t>
            </a:r>
            <a:r>
              <a:rPr lang="ru-RU" sz="2400" dirty="0" err="1" smtClean="0"/>
              <a:t>означає</a:t>
            </a:r>
            <a:r>
              <a:rPr lang="ru-RU" sz="2400" dirty="0" smtClean="0"/>
              <a:t> </a:t>
            </a:r>
            <a:r>
              <a:rPr lang="ru-RU" sz="2400" dirty="0" err="1" smtClean="0"/>
              <a:t>драматичну</a:t>
            </a:r>
            <a:r>
              <a:rPr lang="ru-RU" sz="2400" dirty="0" smtClean="0"/>
              <a:t> </a:t>
            </a:r>
            <a:r>
              <a:rPr lang="ru-RU" sz="2400" dirty="0" err="1"/>
              <a:t>в</a:t>
            </a:r>
            <a:r>
              <a:rPr lang="ru-RU" sz="2400" dirty="0" err="1" smtClean="0"/>
              <a:t>трату</a:t>
            </a:r>
            <a:r>
              <a:rPr lang="ru-RU" sz="2400" dirty="0" smtClean="0"/>
              <a:t> </a:t>
            </a:r>
            <a:r>
              <a:rPr lang="ru-RU" sz="2400" dirty="0" err="1" smtClean="0"/>
              <a:t>ідентичності</a:t>
            </a:r>
            <a:r>
              <a:rPr lang="ru-RU" sz="2400" dirty="0" smtClean="0"/>
              <a:t> та </a:t>
            </a:r>
            <a:r>
              <a:rPr lang="ru-RU" sz="2400" dirty="0" err="1" smtClean="0"/>
              <a:t>смислу</a:t>
            </a:r>
            <a:r>
              <a:rPr lang="ru-RU" sz="2400" dirty="0" smtClean="0"/>
              <a:t>, </a:t>
            </a:r>
            <a:r>
              <a:rPr lang="ru-RU" sz="2400" dirty="0" err="1" smtClean="0"/>
              <a:t>проріху</a:t>
            </a:r>
            <a:r>
              <a:rPr lang="ru-RU" sz="2400" dirty="0" smtClean="0"/>
              <a:t> </a:t>
            </a:r>
            <a:r>
              <a:rPr lang="ru-RU" sz="2400" dirty="0"/>
              <a:t>в </a:t>
            </a:r>
            <a:r>
              <a:rPr lang="ru-RU" sz="2400" dirty="0" err="1" smtClean="0"/>
              <a:t>тканині</a:t>
            </a:r>
            <a:r>
              <a:rPr lang="ru-RU" sz="2400" dirty="0" smtClean="0"/>
              <a:t> </a:t>
            </a:r>
            <a:r>
              <a:rPr lang="ru-RU" sz="2400" dirty="0" err="1" smtClean="0"/>
              <a:t>суспільства</a:t>
            </a:r>
            <a:r>
              <a:rPr lang="ru-RU" sz="2400" dirty="0" smtClean="0"/>
              <a:t>, яка </a:t>
            </a:r>
            <a:r>
              <a:rPr lang="ru-RU" sz="2400" dirty="0" err="1" smtClean="0"/>
              <a:t>діє</a:t>
            </a:r>
            <a:r>
              <a:rPr lang="ru-RU" sz="2400" dirty="0" smtClean="0"/>
              <a:t> на </a:t>
            </a:r>
            <a:r>
              <a:rPr lang="ru-RU" sz="2400" dirty="0" err="1" smtClean="0"/>
              <a:t>групу</a:t>
            </a:r>
            <a:r>
              <a:rPr lang="ru-RU" sz="2400" dirty="0" smtClean="0"/>
              <a:t> людей, </a:t>
            </a:r>
            <a:r>
              <a:rPr lang="ru-RU" sz="2400" dirty="0" err="1" smtClean="0"/>
              <a:t>що</a:t>
            </a:r>
            <a:r>
              <a:rPr lang="ru-RU" sz="2400" dirty="0" smtClean="0"/>
              <a:t> </a:t>
            </a:r>
            <a:r>
              <a:rPr lang="ru-RU" sz="2400" dirty="0" err="1" smtClean="0"/>
              <a:t>досягла</a:t>
            </a:r>
            <a:r>
              <a:rPr lang="ru-RU" sz="2400" dirty="0" smtClean="0"/>
              <a:t> </a:t>
            </a:r>
            <a:r>
              <a:rPr lang="ru-RU" sz="2400" dirty="0" err="1" smtClean="0"/>
              <a:t>максимальної</a:t>
            </a:r>
            <a:r>
              <a:rPr lang="ru-RU" sz="2400" dirty="0" smtClean="0"/>
              <a:t> </a:t>
            </a:r>
            <a:r>
              <a:rPr lang="ru-RU" sz="2400" dirty="0" err="1" smtClean="0"/>
              <a:t>міри</a:t>
            </a:r>
            <a:r>
              <a:rPr lang="ru-RU" sz="2400" dirty="0" smtClean="0"/>
              <a:t> </a:t>
            </a:r>
            <a:r>
              <a:rPr lang="ru-RU" sz="2400" dirty="0" err="1" smtClean="0"/>
              <a:t>згуртованості</a:t>
            </a:r>
            <a:r>
              <a:rPr lang="ru-RU" sz="2400" dirty="0" smtClean="0"/>
              <a:t>»</a:t>
            </a:r>
            <a:endParaRPr lang="en-US" sz="2400" dirty="0"/>
          </a:p>
        </p:txBody>
      </p:sp>
    </p:spTree>
    <p:extLst>
      <p:ext uri="{BB962C8B-B14F-4D97-AF65-F5344CB8AC3E}">
        <p14:creationId xmlns:p14="http://schemas.microsoft.com/office/powerpoint/2010/main" val="398556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533" y="228601"/>
            <a:ext cx="10507134" cy="6463308"/>
          </a:xfrm>
          <a:prstGeom prst="rect">
            <a:avLst/>
          </a:prstGeom>
        </p:spPr>
        <p:txBody>
          <a:bodyPr wrap="square">
            <a:spAutoFit/>
          </a:bodyPr>
          <a:lstStyle/>
          <a:p>
            <a:r>
              <a:rPr lang="ru-RU" dirty="0" smtClean="0"/>
              <a:t>Головне </a:t>
            </a:r>
            <a:r>
              <a:rPr lang="ru-RU" dirty="0" err="1" smtClean="0"/>
              <a:t>значення</a:t>
            </a:r>
            <a:r>
              <a:rPr lang="ru-RU" dirty="0" smtClean="0"/>
              <a:t> </a:t>
            </a:r>
            <a:r>
              <a:rPr lang="ru-RU" dirty="0" err="1" smtClean="0"/>
              <a:t>має</a:t>
            </a:r>
            <a:r>
              <a:rPr lang="ru-RU" dirty="0" smtClean="0"/>
              <a:t> </a:t>
            </a:r>
            <a:r>
              <a:rPr lang="ru-RU" b="1" dirty="0" smtClean="0"/>
              <a:t>не </a:t>
            </a:r>
            <a:r>
              <a:rPr lang="ru-RU" b="1" dirty="0" err="1" smtClean="0"/>
              <a:t>колективна</a:t>
            </a:r>
            <a:r>
              <a:rPr lang="ru-RU" b="1" dirty="0" smtClean="0"/>
              <a:t> </a:t>
            </a:r>
            <a:r>
              <a:rPr lang="ru-RU" b="1" dirty="0" err="1" smtClean="0"/>
              <a:t>пам’ять</a:t>
            </a:r>
            <a:r>
              <a:rPr lang="ru-RU" b="1" dirty="0" smtClean="0"/>
              <a:t>, а </a:t>
            </a:r>
            <a:r>
              <a:rPr lang="ru-RU" b="1" dirty="0" err="1" smtClean="0"/>
              <a:t>процес</a:t>
            </a:r>
            <a:r>
              <a:rPr lang="ru-RU" b="1" dirty="0" smtClean="0"/>
              <a:t> </a:t>
            </a:r>
            <a:r>
              <a:rPr lang="ru-RU" b="1" dirty="0" err="1" smtClean="0"/>
              <a:t>травми</a:t>
            </a:r>
            <a:r>
              <a:rPr lang="ru-RU" b="1" dirty="0" smtClean="0"/>
              <a:t>, </a:t>
            </a:r>
            <a:r>
              <a:rPr lang="ru-RU" b="1" dirty="0" err="1" smtClean="0"/>
              <a:t>тобто</a:t>
            </a:r>
            <a:r>
              <a:rPr lang="ru-RU" b="1" dirty="0" smtClean="0"/>
              <a:t> </a:t>
            </a:r>
            <a:r>
              <a:rPr lang="ru-RU" b="1" dirty="0" err="1" smtClean="0"/>
              <a:t>репрезентація</a:t>
            </a:r>
            <a:r>
              <a:rPr lang="ru-RU" b="1" dirty="0" smtClean="0"/>
              <a:t> </a:t>
            </a:r>
            <a:r>
              <a:rPr lang="ru-RU" b="1" dirty="0" err="1" smtClean="0"/>
              <a:t>травмуючої</a:t>
            </a:r>
            <a:r>
              <a:rPr lang="ru-RU" b="1" dirty="0" smtClean="0"/>
              <a:t> </a:t>
            </a:r>
            <a:r>
              <a:rPr lang="ru-RU" b="1" dirty="0" err="1" smtClean="0"/>
              <a:t>події</a:t>
            </a:r>
            <a:r>
              <a:rPr lang="ru-RU" b="1" dirty="0" smtClean="0"/>
              <a:t> і </a:t>
            </a:r>
            <a:r>
              <a:rPr lang="ru-RU" b="1" dirty="0" err="1" smtClean="0"/>
              <a:t>формування</a:t>
            </a:r>
            <a:r>
              <a:rPr lang="ru-RU" b="1" dirty="0" smtClean="0"/>
              <a:t> через </a:t>
            </a:r>
            <a:r>
              <a:rPr lang="ru-RU" b="1" dirty="0" err="1" smtClean="0"/>
              <a:t>неї</a:t>
            </a:r>
            <a:r>
              <a:rPr lang="ru-RU" b="1" dirty="0" smtClean="0"/>
              <a:t> </a:t>
            </a:r>
            <a:r>
              <a:rPr lang="ru-RU" b="1" dirty="0" err="1" smtClean="0"/>
              <a:t>нової</a:t>
            </a:r>
            <a:r>
              <a:rPr lang="ru-RU" b="1" dirty="0" smtClean="0"/>
              <a:t> </a:t>
            </a:r>
            <a:r>
              <a:rPr lang="ru-RU" b="1" dirty="0" err="1" smtClean="0"/>
              <a:t>ідентичності</a:t>
            </a:r>
            <a:r>
              <a:rPr lang="ru-RU" b="1" dirty="0" smtClean="0"/>
              <a:t> </a:t>
            </a:r>
            <a:r>
              <a:rPr lang="ru-RU" b="1" dirty="0" err="1" smtClean="0"/>
              <a:t>або</a:t>
            </a:r>
            <a:r>
              <a:rPr lang="ru-RU" b="1" dirty="0" smtClean="0"/>
              <a:t> </a:t>
            </a:r>
            <a:r>
              <a:rPr lang="ru-RU" b="1" dirty="0" err="1" smtClean="0"/>
              <a:t>трансформація</a:t>
            </a:r>
            <a:r>
              <a:rPr lang="ru-RU" b="1" dirty="0" smtClean="0"/>
              <a:t> </a:t>
            </a:r>
            <a:r>
              <a:rPr lang="ru-RU" b="1" dirty="0" err="1" smtClean="0"/>
              <a:t>старої</a:t>
            </a:r>
            <a:r>
              <a:rPr lang="ru-RU" b="1" dirty="0" smtClean="0"/>
              <a:t> у </a:t>
            </a:r>
            <a:r>
              <a:rPr lang="ru-RU" b="1" dirty="0" err="1" smtClean="0"/>
              <a:t>відповідності</a:t>
            </a:r>
            <a:r>
              <a:rPr lang="ru-RU" b="1" dirty="0" smtClean="0"/>
              <a:t> до </a:t>
            </a:r>
            <a:r>
              <a:rPr lang="ru-RU" b="1" dirty="0" err="1" smtClean="0"/>
              <a:t>ситуації</a:t>
            </a:r>
            <a:r>
              <a:rPr lang="ru-RU" b="1" dirty="0" smtClean="0"/>
              <a:t>, </a:t>
            </a:r>
            <a:r>
              <a:rPr lang="ru-RU" b="1" dirty="0" err="1" smtClean="0"/>
              <a:t>що</a:t>
            </a:r>
            <a:r>
              <a:rPr lang="ru-RU" b="1" dirty="0" smtClean="0"/>
              <a:t> </a:t>
            </a:r>
            <a:r>
              <a:rPr lang="ru-RU" b="1" dirty="0" err="1" smtClean="0"/>
              <a:t>задається</a:t>
            </a:r>
            <a:r>
              <a:rPr lang="ru-RU" b="1" dirty="0" smtClean="0"/>
              <a:t> травмою.</a:t>
            </a:r>
          </a:p>
          <a:p>
            <a:endParaRPr lang="ru-RU" dirty="0"/>
          </a:p>
          <a:p>
            <a:r>
              <a:rPr lang="ru-RU" dirty="0"/>
              <a:t>«</a:t>
            </a:r>
            <a:r>
              <a:rPr lang="ru-RU" dirty="0" err="1" smtClean="0"/>
              <a:t>Однак</a:t>
            </a:r>
            <a:r>
              <a:rPr lang="ru-RU" dirty="0" smtClean="0"/>
              <a:t> </a:t>
            </a:r>
            <a:r>
              <a:rPr lang="ru-RU" dirty="0" err="1" smtClean="0"/>
              <a:t>необхідна</a:t>
            </a:r>
            <a:r>
              <a:rPr lang="ru-RU" dirty="0" smtClean="0"/>
              <a:t> </a:t>
            </a:r>
            <a:r>
              <a:rPr lang="ru-RU" dirty="0" err="1" smtClean="0"/>
              <a:t>деяка</a:t>
            </a:r>
            <a:r>
              <a:rPr lang="ru-RU" dirty="0" smtClean="0"/>
              <a:t> </a:t>
            </a:r>
            <a:r>
              <a:rPr lang="ru-RU" dirty="0" err="1" smtClean="0"/>
              <a:t>подія</a:t>
            </a:r>
            <a:r>
              <a:rPr lang="ru-RU" dirty="0" smtClean="0"/>
              <a:t>, яка б стала </a:t>
            </a:r>
            <a:r>
              <a:rPr lang="ru-RU" dirty="0" err="1" smtClean="0"/>
              <a:t>значущою</a:t>
            </a:r>
            <a:r>
              <a:rPr lang="ru-RU" dirty="0" smtClean="0"/>
              <a:t> «причиною», та  </a:t>
            </a:r>
            <a:r>
              <a:rPr lang="ru-RU" dirty="0" err="1" smtClean="0"/>
              <a:t>її</a:t>
            </a:r>
            <a:r>
              <a:rPr lang="ru-RU" dirty="0" smtClean="0"/>
              <a:t> </a:t>
            </a:r>
            <a:r>
              <a:rPr lang="ru-RU" dirty="0" err="1" smtClean="0"/>
              <a:t>травматичний</a:t>
            </a:r>
            <a:r>
              <a:rPr lang="ru-RU" dirty="0" smtClean="0"/>
              <a:t> </a:t>
            </a:r>
            <a:r>
              <a:rPr lang="ru-RU" dirty="0" err="1" smtClean="0"/>
              <a:t>зміст</a:t>
            </a:r>
            <a:r>
              <a:rPr lang="ru-RU" dirty="0" smtClean="0"/>
              <a:t> повинен бути </a:t>
            </a:r>
            <a:r>
              <a:rPr lang="ru-RU" dirty="0" err="1" smtClean="0"/>
              <a:t>ствердженим</a:t>
            </a:r>
            <a:r>
              <a:rPr lang="ru-RU" dirty="0" smtClean="0"/>
              <a:t> і </a:t>
            </a:r>
            <a:r>
              <a:rPr lang="ru-RU" dirty="0" err="1" smtClean="0"/>
              <a:t>сприйнятим</a:t>
            </a:r>
            <a:r>
              <a:rPr lang="ru-RU" dirty="0" smtClean="0"/>
              <a:t>; </a:t>
            </a:r>
            <a:r>
              <a:rPr lang="ru-RU" dirty="0" err="1" smtClean="0"/>
              <a:t>цей</a:t>
            </a:r>
            <a:r>
              <a:rPr lang="ru-RU" dirty="0" smtClean="0"/>
              <a:t> </a:t>
            </a:r>
            <a:r>
              <a:rPr lang="ru-RU" dirty="0" err="1" smtClean="0"/>
              <a:t>процес</a:t>
            </a:r>
            <a:r>
              <a:rPr lang="ru-RU" dirty="0" smtClean="0"/>
              <a:t> </a:t>
            </a:r>
            <a:r>
              <a:rPr lang="ru-RU" dirty="0" err="1" smtClean="0"/>
              <a:t>займає</a:t>
            </a:r>
            <a:r>
              <a:rPr lang="ru-RU" dirty="0" smtClean="0"/>
              <a:t> час і </a:t>
            </a:r>
            <a:r>
              <a:rPr lang="ru-RU" dirty="0" err="1" smtClean="0"/>
              <a:t>потребує</a:t>
            </a:r>
            <a:r>
              <a:rPr lang="ru-RU" dirty="0" smtClean="0"/>
              <a:t> </a:t>
            </a:r>
            <a:r>
              <a:rPr lang="ru-RU" dirty="0" err="1" smtClean="0"/>
              <a:t>опосередкування</a:t>
            </a:r>
            <a:r>
              <a:rPr lang="ru-RU" dirty="0" smtClean="0"/>
              <a:t> та </a:t>
            </a:r>
            <a:r>
              <a:rPr lang="ru-RU" dirty="0" err="1" smtClean="0"/>
              <a:t>репрезентації</a:t>
            </a:r>
            <a:r>
              <a:rPr lang="ru-RU" dirty="0" smtClean="0"/>
              <a:t>».</a:t>
            </a:r>
          </a:p>
          <a:p>
            <a:endParaRPr lang="ru-RU" dirty="0"/>
          </a:p>
          <a:p>
            <a:r>
              <a:rPr lang="ru-RU" dirty="0"/>
              <a:t>Активне </a:t>
            </a:r>
            <a:r>
              <a:rPr lang="ru-RU" dirty="0" err="1"/>
              <a:t>ставлення</a:t>
            </a:r>
            <a:r>
              <a:rPr lang="ru-RU" dirty="0"/>
              <a:t> до того, </a:t>
            </a:r>
            <a:r>
              <a:rPr lang="ru-RU" dirty="0" err="1"/>
              <a:t>що</a:t>
            </a:r>
            <a:r>
              <a:rPr lang="ru-RU" dirty="0"/>
              <a:t> </a:t>
            </a:r>
            <a:r>
              <a:rPr lang="ru-RU" dirty="0" err="1"/>
              <a:t>відбулося</a:t>
            </a:r>
            <a:r>
              <a:rPr lang="ru-RU" dirty="0"/>
              <a:t>, </a:t>
            </a:r>
            <a:r>
              <a:rPr lang="ru-RU" dirty="0" err="1"/>
              <a:t>його</a:t>
            </a:r>
            <a:r>
              <a:rPr lang="ru-RU" dirty="0"/>
              <a:t> </a:t>
            </a:r>
            <a:r>
              <a:rPr lang="ru-RU" dirty="0" err="1"/>
              <a:t>інтерпретація</a:t>
            </a:r>
            <a:r>
              <a:rPr lang="ru-RU" dirty="0"/>
              <a:t>, яка з часом </a:t>
            </a:r>
            <a:r>
              <a:rPr lang="ru-RU" dirty="0" err="1"/>
              <a:t>заміняється</a:t>
            </a:r>
            <a:r>
              <a:rPr lang="ru-RU" dirty="0"/>
              <a:t> </a:t>
            </a:r>
            <a:r>
              <a:rPr lang="ru-RU" dirty="0" err="1"/>
              <a:t>репрезентацією</a:t>
            </a:r>
            <a:r>
              <a:rPr lang="ru-RU" dirty="0"/>
              <a:t>, </a:t>
            </a:r>
            <a:r>
              <a:rPr lang="ru-RU" dirty="0" err="1"/>
              <a:t>призводить</a:t>
            </a:r>
            <a:r>
              <a:rPr lang="ru-RU" dirty="0"/>
              <a:t> до того, </a:t>
            </a:r>
            <a:r>
              <a:rPr lang="ru-RU" dirty="0" err="1"/>
              <a:t>що</a:t>
            </a:r>
            <a:r>
              <a:rPr lang="ru-RU" dirty="0"/>
              <a:t> </a:t>
            </a:r>
            <a:r>
              <a:rPr lang="ru-RU" dirty="0" err="1"/>
              <a:t>інші</a:t>
            </a:r>
            <a:r>
              <a:rPr lang="ru-RU" dirty="0"/>
              <a:t> голоси </a:t>
            </a:r>
            <a:r>
              <a:rPr lang="ru-RU" dirty="0" err="1"/>
              <a:t>учасників</a:t>
            </a:r>
            <a:r>
              <a:rPr lang="ru-RU" dirty="0"/>
              <a:t> та </a:t>
            </a:r>
            <a:r>
              <a:rPr lang="ru-RU" dirty="0" err="1"/>
              <a:t>свідків</a:t>
            </a:r>
            <a:r>
              <a:rPr lang="ru-RU" dirty="0"/>
              <a:t> </a:t>
            </a:r>
            <a:r>
              <a:rPr lang="ru-RU" dirty="0" err="1"/>
              <a:t>травмуючої</a:t>
            </a:r>
            <a:r>
              <a:rPr lang="ru-RU" dirty="0"/>
              <a:t> </a:t>
            </a:r>
            <a:r>
              <a:rPr lang="ru-RU" dirty="0" err="1"/>
              <a:t>події</a:t>
            </a:r>
            <a:r>
              <a:rPr lang="ru-RU" dirty="0"/>
              <a:t> </a:t>
            </a:r>
            <a:r>
              <a:rPr lang="ru-RU" dirty="0" err="1"/>
              <a:t>залишаються</a:t>
            </a:r>
            <a:r>
              <a:rPr lang="ru-RU" dirty="0"/>
              <a:t> за межами </a:t>
            </a:r>
            <a:r>
              <a:rPr lang="ru-RU" dirty="0" err="1"/>
              <a:t>уваги</a:t>
            </a:r>
            <a:r>
              <a:rPr lang="ru-RU" dirty="0"/>
              <a:t> </a:t>
            </a:r>
            <a:r>
              <a:rPr lang="ru-RU" dirty="0" err="1"/>
              <a:t>наступних</a:t>
            </a:r>
            <a:r>
              <a:rPr lang="ru-RU" dirty="0"/>
              <a:t> </a:t>
            </a:r>
            <a:r>
              <a:rPr lang="ru-RU" dirty="0" err="1"/>
              <a:t>поколінь</a:t>
            </a:r>
            <a:r>
              <a:rPr lang="ru-RU" dirty="0"/>
              <a:t>. </a:t>
            </a:r>
            <a:endParaRPr lang="ru-RU" dirty="0" smtClean="0"/>
          </a:p>
          <a:p>
            <a:endParaRPr lang="ru-RU" dirty="0"/>
          </a:p>
          <a:p>
            <a:r>
              <a:rPr lang="ru-RU" b="1" dirty="0" err="1" smtClean="0">
                <a:solidFill>
                  <a:schemeClr val="accent3">
                    <a:lumMod val="60000"/>
                    <a:lumOff val="40000"/>
                  </a:schemeClr>
                </a:solidFill>
              </a:rPr>
              <a:t>Сприймається</a:t>
            </a:r>
            <a:r>
              <a:rPr lang="ru-RU" b="1" dirty="0" smtClean="0">
                <a:solidFill>
                  <a:schemeClr val="accent3">
                    <a:lumMod val="60000"/>
                    <a:lumOff val="40000"/>
                  </a:schemeClr>
                </a:solidFill>
              </a:rPr>
              <a:t> </a:t>
            </a:r>
            <a:r>
              <a:rPr lang="ru-RU" b="1" dirty="0" err="1">
                <a:solidFill>
                  <a:schemeClr val="accent3">
                    <a:lumMod val="60000"/>
                    <a:lumOff val="40000"/>
                  </a:schemeClr>
                </a:solidFill>
              </a:rPr>
              <a:t>вже</a:t>
            </a:r>
            <a:r>
              <a:rPr lang="ru-RU" b="1" dirty="0">
                <a:solidFill>
                  <a:schemeClr val="accent3">
                    <a:lumMod val="60000"/>
                    <a:lumOff val="40000"/>
                  </a:schemeClr>
                </a:solidFill>
              </a:rPr>
              <a:t> не </a:t>
            </a:r>
            <a:r>
              <a:rPr lang="ru-RU" b="1" dirty="0" err="1">
                <a:solidFill>
                  <a:schemeClr val="accent3">
                    <a:lumMod val="60000"/>
                    <a:lumOff val="40000"/>
                  </a:schemeClr>
                </a:solidFill>
              </a:rPr>
              <a:t>подія</a:t>
            </a:r>
            <a:r>
              <a:rPr lang="ru-RU" b="1" dirty="0">
                <a:solidFill>
                  <a:schemeClr val="accent3">
                    <a:lumMod val="60000"/>
                    <a:lumOff val="40000"/>
                  </a:schemeClr>
                </a:solidFill>
              </a:rPr>
              <a:t> сама по </a:t>
            </a:r>
            <a:r>
              <a:rPr lang="ru-RU" b="1" dirty="0" err="1">
                <a:solidFill>
                  <a:schemeClr val="accent3">
                    <a:lumMod val="60000"/>
                    <a:lumOff val="40000"/>
                  </a:schemeClr>
                </a:solidFill>
              </a:rPr>
              <a:t>собі</a:t>
            </a:r>
            <a:r>
              <a:rPr lang="ru-RU" b="1" dirty="0">
                <a:solidFill>
                  <a:schemeClr val="accent3">
                    <a:lumMod val="60000"/>
                    <a:lumOff val="40000"/>
                  </a:schemeClr>
                </a:solidFill>
              </a:rPr>
              <a:t>, а </a:t>
            </a:r>
            <a:r>
              <a:rPr lang="ru-RU" b="1" dirty="0" err="1">
                <a:solidFill>
                  <a:schemeClr val="accent3">
                    <a:lumMod val="60000"/>
                    <a:lumOff val="40000"/>
                  </a:schemeClr>
                </a:solidFill>
              </a:rPr>
              <a:t>її</a:t>
            </a:r>
            <a:r>
              <a:rPr lang="ru-RU" b="1" dirty="0">
                <a:solidFill>
                  <a:schemeClr val="accent3">
                    <a:lumMod val="60000"/>
                    <a:lumOff val="40000"/>
                  </a:schemeClr>
                </a:solidFill>
              </a:rPr>
              <a:t> </a:t>
            </a:r>
            <a:r>
              <a:rPr lang="ru-RU" b="1" dirty="0" err="1">
                <a:solidFill>
                  <a:schemeClr val="accent3">
                    <a:lumMod val="60000"/>
                    <a:lumOff val="40000"/>
                  </a:schemeClr>
                </a:solidFill>
              </a:rPr>
              <a:t>несуперечний</a:t>
            </a:r>
            <a:r>
              <a:rPr lang="ru-RU" b="1" dirty="0">
                <a:solidFill>
                  <a:schemeClr val="accent3">
                    <a:lumMod val="60000"/>
                    <a:lumOff val="40000"/>
                  </a:schemeClr>
                </a:solidFill>
              </a:rPr>
              <a:t> образ, </a:t>
            </a:r>
            <a:r>
              <a:rPr lang="ru-RU" b="1" dirty="0" err="1">
                <a:solidFill>
                  <a:schemeClr val="accent3">
                    <a:lumMod val="60000"/>
                    <a:lumOff val="40000"/>
                  </a:schemeClr>
                </a:solidFill>
              </a:rPr>
              <a:t>що</a:t>
            </a:r>
            <a:r>
              <a:rPr lang="ru-RU" b="1" dirty="0">
                <a:solidFill>
                  <a:schemeClr val="accent3">
                    <a:lumMod val="60000"/>
                    <a:lumOff val="40000"/>
                  </a:schemeClr>
                </a:solidFill>
              </a:rPr>
              <a:t> </a:t>
            </a:r>
            <a:r>
              <a:rPr lang="ru-RU" b="1" dirty="0" err="1">
                <a:solidFill>
                  <a:schemeClr val="accent3">
                    <a:lumMod val="60000"/>
                    <a:lumOff val="40000"/>
                  </a:schemeClr>
                </a:solidFill>
              </a:rPr>
              <a:t>відповідає</a:t>
            </a:r>
            <a:r>
              <a:rPr lang="ru-RU" b="1" dirty="0">
                <a:solidFill>
                  <a:schemeClr val="accent3">
                    <a:lumMod val="60000"/>
                    <a:lumOff val="40000"/>
                  </a:schemeClr>
                </a:solidFill>
              </a:rPr>
              <a:t> </a:t>
            </a:r>
            <a:r>
              <a:rPr lang="ru-RU" b="1" dirty="0" err="1">
                <a:solidFill>
                  <a:schemeClr val="accent3">
                    <a:lumMod val="60000"/>
                    <a:lumOff val="40000"/>
                  </a:schemeClr>
                </a:solidFill>
              </a:rPr>
              <a:t>вибудуваному</a:t>
            </a:r>
            <a:r>
              <a:rPr lang="ru-RU" b="1" dirty="0">
                <a:solidFill>
                  <a:schemeClr val="accent3">
                    <a:lumMod val="60000"/>
                    <a:lumOff val="40000"/>
                  </a:schemeClr>
                </a:solidFill>
              </a:rPr>
              <a:t> </a:t>
            </a:r>
            <a:r>
              <a:rPr lang="ru-RU" b="1" dirty="0" err="1">
                <a:solidFill>
                  <a:schemeClr val="accent3">
                    <a:lumMod val="60000"/>
                    <a:lumOff val="40000"/>
                  </a:schemeClr>
                </a:solidFill>
              </a:rPr>
              <a:t>наративові</a:t>
            </a:r>
            <a:r>
              <a:rPr lang="ru-RU" b="1" dirty="0">
                <a:solidFill>
                  <a:schemeClr val="accent3">
                    <a:lumMod val="60000"/>
                    <a:lumOff val="40000"/>
                  </a:schemeClr>
                </a:solidFill>
              </a:rPr>
              <a:t>, з </a:t>
            </a:r>
            <a:r>
              <a:rPr lang="ru-RU" b="1" dirty="0" err="1">
                <a:solidFill>
                  <a:schemeClr val="accent3">
                    <a:lumMod val="60000"/>
                    <a:lumOff val="40000"/>
                  </a:schemeClr>
                </a:solidFill>
              </a:rPr>
              <a:t>яким</a:t>
            </a:r>
            <a:r>
              <a:rPr lang="ru-RU" b="1" dirty="0">
                <a:solidFill>
                  <a:schemeClr val="accent3">
                    <a:lumMod val="60000"/>
                    <a:lumOff val="40000"/>
                  </a:schemeClr>
                </a:solidFill>
              </a:rPr>
              <a:t> </a:t>
            </a:r>
            <a:r>
              <a:rPr lang="ru-RU" b="1" dirty="0" err="1">
                <a:solidFill>
                  <a:schemeClr val="accent3">
                    <a:lumMod val="60000"/>
                    <a:lumOff val="40000"/>
                  </a:schemeClr>
                </a:solidFill>
              </a:rPr>
              <a:t>кожний</a:t>
            </a:r>
            <a:r>
              <a:rPr lang="ru-RU" b="1" dirty="0">
                <a:solidFill>
                  <a:schemeClr val="accent3">
                    <a:lumMod val="60000"/>
                    <a:lumOff val="40000"/>
                  </a:schemeClr>
                </a:solidFill>
              </a:rPr>
              <a:t> з </a:t>
            </a:r>
            <a:r>
              <a:rPr lang="ru-RU" b="1" dirty="0" err="1">
                <a:solidFill>
                  <a:schemeClr val="accent3">
                    <a:lumMod val="60000"/>
                    <a:lumOff val="40000"/>
                  </a:schemeClr>
                </a:solidFill>
              </a:rPr>
              <a:t>нащадків</a:t>
            </a:r>
            <a:r>
              <a:rPr lang="ru-RU" b="1" dirty="0">
                <a:solidFill>
                  <a:schemeClr val="accent3">
                    <a:lumMod val="60000"/>
                    <a:lumOff val="40000"/>
                  </a:schemeClr>
                </a:solidFill>
              </a:rPr>
              <a:t> </a:t>
            </a:r>
            <a:r>
              <a:rPr lang="ru-RU" b="1" dirty="0" err="1">
                <a:solidFill>
                  <a:schemeClr val="accent3">
                    <a:lumMod val="60000"/>
                    <a:lumOff val="40000"/>
                  </a:schemeClr>
                </a:solidFill>
              </a:rPr>
              <a:t>готовий</a:t>
            </a:r>
            <a:r>
              <a:rPr lang="ru-RU" b="1" dirty="0">
                <a:solidFill>
                  <a:schemeClr val="accent3">
                    <a:lumMod val="60000"/>
                    <a:lumOff val="40000"/>
                  </a:schemeClr>
                </a:solidFill>
              </a:rPr>
              <a:t> </a:t>
            </a:r>
            <a:r>
              <a:rPr lang="ru-RU" b="1" dirty="0" err="1">
                <a:solidFill>
                  <a:schemeClr val="accent3">
                    <a:lumMod val="60000"/>
                    <a:lumOff val="40000"/>
                  </a:schemeClr>
                </a:solidFill>
              </a:rPr>
              <a:t>відчути</a:t>
            </a:r>
            <a:r>
              <a:rPr lang="ru-RU" b="1" dirty="0">
                <a:solidFill>
                  <a:schemeClr val="accent3">
                    <a:lumMod val="60000"/>
                    <a:lumOff val="40000"/>
                  </a:schemeClr>
                </a:solidFill>
              </a:rPr>
              <a:t> </a:t>
            </a:r>
            <a:r>
              <a:rPr lang="ru-RU" b="1" dirty="0" err="1">
                <a:solidFill>
                  <a:schemeClr val="accent3">
                    <a:lumMod val="60000"/>
                    <a:lumOff val="40000"/>
                  </a:schemeClr>
                </a:solidFill>
              </a:rPr>
              <a:t>солідарність</a:t>
            </a:r>
            <a:r>
              <a:rPr lang="ru-RU" b="1" dirty="0">
                <a:solidFill>
                  <a:schemeClr val="accent3">
                    <a:lumMod val="60000"/>
                    <a:lumOff val="40000"/>
                  </a:schemeClr>
                </a:solidFill>
              </a:rPr>
              <a:t>. </a:t>
            </a:r>
            <a:endParaRPr lang="ru-RU" b="1" dirty="0" smtClean="0">
              <a:solidFill>
                <a:schemeClr val="accent3">
                  <a:lumMod val="60000"/>
                  <a:lumOff val="40000"/>
                </a:schemeClr>
              </a:solidFill>
            </a:endParaRPr>
          </a:p>
          <a:p>
            <a:endParaRPr lang="ru-RU" dirty="0"/>
          </a:p>
          <a:p>
            <a:r>
              <a:rPr lang="ru-RU" dirty="0" err="1"/>
              <a:t>Можливо</a:t>
            </a:r>
            <a:r>
              <a:rPr lang="ru-RU" dirty="0"/>
              <a:t>, </a:t>
            </a:r>
            <a:r>
              <a:rPr lang="ru-RU" dirty="0" err="1"/>
              <a:t>ці</a:t>
            </a:r>
            <a:r>
              <a:rPr lang="ru-RU" dirty="0"/>
              <a:t> </a:t>
            </a:r>
            <a:r>
              <a:rPr lang="ru-RU" dirty="0" err="1"/>
              <a:t>інші</a:t>
            </a:r>
            <a:r>
              <a:rPr lang="ru-RU" dirty="0"/>
              <a:t> голоси </a:t>
            </a:r>
            <a:r>
              <a:rPr lang="ru-RU" dirty="0" err="1"/>
              <a:t>стануть</a:t>
            </a:r>
            <a:r>
              <a:rPr lang="ru-RU" dirty="0"/>
              <a:t> </a:t>
            </a:r>
            <a:r>
              <a:rPr lang="ru-RU" dirty="0" err="1"/>
              <a:t>потім</a:t>
            </a:r>
            <a:r>
              <a:rPr lang="ru-RU" dirty="0"/>
              <a:t> </a:t>
            </a:r>
            <a:r>
              <a:rPr lang="ru-RU" dirty="0" err="1"/>
              <a:t>джерелом</a:t>
            </a:r>
            <a:r>
              <a:rPr lang="ru-RU" dirty="0"/>
              <a:t> </a:t>
            </a:r>
            <a:r>
              <a:rPr lang="ru-RU" dirty="0" err="1"/>
              <a:t>альтернативної</a:t>
            </a:r>
            <a:r>
              <a:rPr lang="ru-RU" dirty="0"/>
              <a:t> </a:t>
            </a:r>
            <a:r>
              <a:rPr lang="ru-RU" dirty="0" err="1"/>
              <a:t>версії</a:t>
            </a:r>
            <a:r>
              <a:rPr lang="ru-RU" dirty="0"/>
              <a:t> </a:t>
            </a:r>
            <a:r>
              <a:rPr lang="ru-RU" dirty="0" err="1"/>
              <a:t>події</a:t>
            </a:r>
            <a:r>
              <a:rPr lang="ru-RU" dirty="0"/>
              <a:t>. </a:t>
            </a:r>
            <a:endParaRPr lang="ru-RU" dirty="0" smtClean="0"/>
          </a:p>
          <a:p>
            <a:endParaRPr lang="ru-RU" dirty="0"/>
          </a:p>
          <a:p>
            <a:r>
              <a:rPr lang="ru-RU" dirty="0" err="1"/>
              <a:t>Айерман</a:t>
            </a:r>
            <a:r>
              <a:rPr lang="ru-RU" dirty="0"/>
              <a:t> Р. Культурная травма и коллективная память [Электронный </a:t>
            </a:r>
          </a:p>
          <a:p>
            <a:r>
              <a:rPr lang="ru-RU" dirty="0"/>
              <a:t>ресурс] // Журнальный зал [сайт]. 2016. URL: https://goo.gl/Ecuwwe (дата </a:t>
            </a:r>
          </a:p>
          <a:p>
            <a:r>
              <a:rPr lang="ru-RU" dirty="0"/>
              <a:t>обращения: 11.11.2018).</a:t>
            </a:r>
          </a:p>
          <a:p>
            <a:endParaRPr lang="ru-RU" dirty="0" smtClean="0"/>
          </a:p>
          <a:p>
            <a:endParaRPr lang="ru-RU" dirty="0"/>
          </a:p>
          <a:p>
            <a:endParaRPr lang="en-US" dirty="0"/>
          </a:p>
        </p:txBody>
      </p:sp>
    </p:spTree>
    <p:extLst>
      <p:ext uri="{BB962C8B-B14F-4D97-AF65-F5344CB8AC3E}">
        <p14:creationId xmlns:p14="http://schemas.microsoft.com/office/powerpoint/2010/main" val="353469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0259" y="1028343"/>
            <a:ext cx="10130117" cy="4893647"/>
          </a:xfrm>
          <a:prstGeom prst="rect">
            <a:avLst/>
          </a:prstGeom>
        </p:spPr>
        <p:txBody>
          <a:bodyPr wrap="square">
            <a:spAutoFit/>
          </a:bodyPr>
          <a:lstStyle/>
          <a:p>
            <a:r>
              <a:rPr lang="ru-RU" sz="2400" dirty="0" smtClean="0"/>
              <a:t>Прикладом культурно-</a:t>
            </a:r>
            <a:r>
              <a:rPr lang="ru-RU" sz="2400" dirty="0" err="1" smtClean="0"/>
              <a:t>соціологічного</a:t>
            </a:r>
            <a:r>
              <a:rPr lang="ru-RU" sz="2400" dirty="0" smtClean="0"/>
              <a:t> </a:t>
            </a:r>
            <a:r>
              <a:rPr lang="ru-RU" sz="2400" dirty="0" err="1" smtClean="0"/>
              <a:t>дослідження</a:t>
            </a:r>
            <a:r>
              <a:rPr lang="ru-RU" sz="2400" dirty="0" smtClean="0"/>
              <a:t> </a:t>
            </a:r>
            <a:r>
              <a:rPr lang="ru-RU" sz="2400" dirty="0" err="1" smtClean="0"/>
              <a:t>травми</a:t>
            </a:r>
            <a:r>
              <a:rPr lang="ru-RU" sz="2400" dirty="0" smtClean="0"/>
              <a:t> є робота Дж. </a:t>
            </a:r>
            <a:r>
              <a:rPr lang="ru-RU" sz="2400" dirty="0" err="1" smtClean="0"/>
              <a:t>Александера</a:t>
            </a:r>
            <a:r>
              <a:rPr lang="ru-RU" sz="2400" dirty="0" smtClean="0"/>
              <a:t> про </a:t>
            </a:r>
            <a:r>
              <a:rPr lang="ru-RU" sz="2400" dirty="0" err="1" smtClean="0"/>
              <a:t>перетворення</a:t>
            </a:r>
            <a:r>
              <a:rPr lang="ru-RU" sz="2400" dirty="0" smtClean="0"/>
              <a:t> Холокосту </a:t>
            </a:r>
            <a:r>
              <a:rPr lang="ru-RU" sz="2400" dirty="0" err="1" smtClean="0"/>
              <a:t>із</a:t>
            </a:r>
            <a:r>
              <a:rPr lang="ru-RU" sz="2400" dirty="0" smtClean="0"/>
              <a:t> </a:t>
            </a:r>
            <a:r>
              <a:rPr lang="ru-RU" sz="2400" dirty="0" err="1" smtClean="0"/>
              <a:t>воєнного</a:t>
            </a:r>
            <a:r>
              <a:rPr lang="ru-RU" sz="2400" dirty="0" smtClean="0"/>
              <a:t> </a:t>
            </a:r>
            <a:r>
              <a:rPr lang="ru-RU" sz="2400" dirty="0" err="1" smtClean="0"/>
              <a:t>злочину</a:t>
            </a:r>
            <a:r>
              <a:rPr lang="ru-RU" sz="2400" dirty="0" smtClean="0"/>
              <a:t> на </a:t>
            </a:r>
            <a:r>
              <a:rPr lang="ru-RU" sz="2400" dirty="0" err="1" smtClean="0"/>
              <a:t>культурну</a:t>
            </a:r>
            <a:r>
              <a:rPr lang="ru-RU" sz="2400" dirty="0" smtClean="0"/>
              <a:t> драму. </a:t>
            </a:r>
          </a:p>
          <a:p>
            <a:endParaRPr lang="ru-RU" sz="2400" dirty="0"/>
          </a:p>
          <a:p>
            <a:r>
              <a:rPr lang="ru-RU" sz="2400" dirty="0" smtClean="0"/>
              <a:t>На </a:t>
            </a:r>
            <a:r>
              <a:rPr lang="ru-RU" sz="2400" dirty="0" err="1" smtClean="0"/>
              <a:t>його</a:t>
            </a:r>
            <a:r>
              <a:rPr lang="ru-RU" sz="2400" dirty="0" smtClean="0"/>
              <a:t> думку, </a:t>
            </a:r>
            <a:r>
              <a:rPr lang="ru-RU" sz="2400" dirty="0" err="1" smtClean="0"/>
              <a:t>неможливо</a:t>
            </a:r>
            <a:r>
              <a:rPr lang="ru-RU" sz="2400" dirty="0" smtClean="0"/>
              <a:t> </a:t>
            </a:r>
            <a:r>
              <a:rPr lang="ru-RU" sz="2400" dirty="0" err="1" smtClean="0"/>
              <a:t>чітко</a:t>
            </a:r>
            <a:r>
              <a:rPr lang="ru-RU" sz="2400" dirty="0" smtClean="0"/>
              <a:t> </a:t>
            </a:r>
            <a:r>
              <a:rPr lang="ru-RU" sz="2400" dirty="0" err="1" smtClean="0"/>
              <a:t>розмежувати</a:t>
            </a:r>
            <a:r>
              <a:rPr lang="ru-RU" sz="2400" dirty="0" smtClean="0"/>
              <a:t> факт </a:t>
            </a:r>
            <a:r>
              <a:rPr lang="ru-RU" sz="2400" dirty="0" err="1" smtClean="0"/>
              <a:t>масового</a:t>
            </a:r>
            <a:r>
              <a:rPr lang="ru-RU" sz="2400" dirty="0" smtClean="0"/>
              <a:t> </a:t>
            </a:r>
            <a:r>
              <a:rPr lang="ru-RU" sz="2400" dirty="0" err="1" smtClean="0"/>
              <a:t>знищення</a:t>
            </a:r>
            <a:r>
              <a:rPr lang="ru-RU" sz="2400" dirty="0" smtClean="0"/>
              <a:t> </a:t>
            </a:r>
            <a:r>
              <a:rPr lang="ru-RU" sz="2400" dirty="0" err="1" smtClean="0"/>
              <a:t>євреїв</a:t>
            </a:r>
            <a:r>
              <a:rPr lang="ru-RU" sz="2400" dirty="0" smtClean="0"/>
              <a:t> нацистами в роки </a:t>
            </a:r>
            <a:r>
              <a:rPr lang="ru-RU" sz="2400" dirty="0" err="1"/>
              <a:t>Д</a:t>
            </a:r>
            <a:r>
              <a:rPr lang="ru-RU" sz="2400" dirty="0" err="1" smtClean="0"/>
              <a:t>ругої</a:t>
            </a:r>
            <a:r>
              <a:rPr lang="ru-RU" sz="2400" dirty="0" smtClean="0"/>
              <a:t> </a:t>
            </a:r>
            <a:r>
              <a:rPr lang="ru-RU" sz="2400" dirty="0" err="1" smtClean="0"/>
              <a:t>світової</a:t>
            </a:r>
            <a:r>
              <a:rPr lang="ru-RU" sz="2400" dirty="0" smtClean="0"/>
              <a:t> </a:t>
            </a:r>
            <a:r>
              <a:rPr lang="ru-RU" sz="2400" dirty="0" err="1" smtClean="0"/>
              <a:t>війни</a:t>
            </a:r>
            <a:r>
              <a:rPr lang="ru-RU" sz="2400" dirty="0" smtClean="0"/>
              <a:t> й образ </a:t>
            </a:r>
            <a:r>
              <a:rPr lang="ru-RU" sz="2400" dirty="0" err="1" smtClean="0"/>
              <a:t>цієї</a:t>
            </a:r>
            <a:r>
              <a:rPr lang="ru-RU" sz="2400" dirty="0" smtClean="0"/>
              <a:t> </a:t>
            </a:r>
            <a:r>
              <a:rPr lang="ru-RU" sz="2400" dirty="0" err="1" smtClean="0"/>
              <a:t>трагедії</a:t>
            </a:r>
            <a:r>
              <a:rPr lang="ru-RU" sz="2400" dirty="0" smtClean="0"/>
              <a:t>, </a:t>
            </a:r>
            <a:r>
              <a:rPr lang="ru-RU" sz="2400" dirty="0" err="1" smtClean="0"/>
              <a:t>створений</a:t>
            </a:r>
            <a:r>
              <a:rPr lang="ru-RU" sz="2400" dirty="0" smtClean="0"/>
              <a:t> ЗМІ. </a:t>
            </a:r>
            <a:r>
              <a:rPr lang="ru-RU" sz="2400" dirty="0" err="1" smtClean="0"/>
              <a:t>Це</a:t>
            </a:r>
            <a:r>
              <a:rPr lang="ru-RU" sz="2400" dirty="0" smtClean="0"/>
              <a:t> </a:t>
            </a:r>
            <a:r>
              <a:rPr lang="ru-RU" sz="2400" dirty="0" err="1" smtClean="0"/>
              <a:t>пояснюється</a:t>
            </a:r>
            <a:r>
              <a:rPr lang="ru-RU" sz="2400" dirty="0" smtClean="0"/>
              <a:t> </a:t>
            </a:r>
            <a:r>
              <a:rPr lang="ru-RU" sz="2400" dirty="0" err="1" smtClean="0"/>
              <a:t>тим</a:t>
            </a:r>
            <a:r>
              <a:rPr lang="ru-RU" sz="2400" dirty="0" smtClean="0"/>
              <a:t>, </a:t>
            </a:r>
            <a:r>
              <a:rPr lang="ru-RU" sz="2400" dirty="0" err="1" smtClean="0"/>
              <a:t>що</a:t>
            </a:r>
            <a:r>
              <a:rPr lang="ru-RU" sz="2400" dirty="0" smtClean="0"/>
              <a:t> в силу </a:t>
            </a:r>
            <a:r>
              <a:rPr lang="ru-RU" sz="2400" dirty="0" err="1" smtClean="0"/>
              <a:t>відсутності</a:t>
            </a:r>
            <a:r>
              <a:rPr lang="ru-RU" sz="2400" dirty="0" smtClean="0"/>
              <a:t> </a:t>
            </a:r>
            <a:r>
              <a:rPr lang="ru-RU" sz="2400" dirty="0" err="1" smtClean="0"/>
              <a:t>безпосереднього</a:t>
            </a:r>
            <a:r>
              <a:rPr lang="ru-RU" sz="2400" dirty="0" smtClean="0"/>
              <a:t> доступу до </a:t>
            </a:r>
            <a:r>
              <a:rPr lang="ru-RU" sz="2400" dirty="0" err="1" smtClean="0"/>
              <a:t>минулого</a:t>
            </a:r>
            <a:r>
              <a:rPr lang="ru-RU" sz="2400" dirty="0" smtClean="0"/>
              <a:t> </a:t>
            </a:r>
            <a:r>
              <a:rPr lang="ru-RU" sz="2400" dirty="0" err="1" smtClean="0"/>
              <a:t>історичні</a:t>
            </a:r>
            <a:r>
              <a:rPr lang="ru-RU" sz="2400" dirty="0" smtClean="0"/>
              <a:t> </a:t>
            </a:r>
            <a:r>
              <a:rPr lang="ru-RU" sz="2400" dirty="0" err="1" smtClean="0"/>
              <a:t>події</a:t>
            </a:r>
            <a:r>
              <a:rPr lang="ru-RU" sz="2400" dirty="0" smtClean="0"/>
              <a:t> </a:t>
            </a:r>
            <a:r>
              <a:rPr lang="ru-RU" sz="2400" dirty="0" err="1" smtClean="0"/>
              <a:t>завжди</a:t>
            </a:r>
            <a:r>
              <a:rPr lang="ru-RU" sz="2400" dirty="0" smtClean="0"/>
              <a:t> </a:t>
            </a:r>
            <a:r>
              <a:rPr lang="ru-RU" sz="2400" dirty="0" err="1" smtClean="0"/>
              <a:t>виявляються</a:t>
            </a:r>
            <a:r>
              <a:rPr lang="ru-RU" sz="2400" dirty="0" smtClean="0"/>
              <a:t> культурно </a:t>
            </a:r>
            <a:r>
              <a:rPr lang="ru-RU" sz="2400" dirty="0" err="1" smtClean="0"/>
              <a:t>закодованими</a:t>
            </a:r>
            <a:r>
              <a:rPr lang="ru-RU" sz="2400" dirty="0" smtClean="0"/>
              <a:t>  </a:t>
            </a:r>
            <a:r>
              <a:rPr lang="ru-RU" sz="2400" dirty="0" err="1" smtClean="0"/>
              <a:t>медійними</a:t>
            </a:r>
            <a:r>
              <a:rPr lang="ru-RU" sz="2400" dirty="0" smtClean="0"/>
              <a:t> </a:t>
            </a:r>
            <a:r>
              <a:rPr lang="ru-RU" sz="2400" dirty="0" err="1" smtClean="0"/>
              <a:t>репрезентаціями</a:t>
            </a:r>
            <a:r>
              <a:rPr lang="ru-RU" sz="2400" dirty="0" smtClean="0"/>
              <a:t>. </a:t>
            </a:r>
          </a:p>
          <a:p>
            <a:endParaRPr lang="ru-RU" sz="2400" dirty="0" smtClean="0"/>
          </a:p>
          <a:p>
            <a:r>
              <a:rPr lang="ru-RU" sz="2400" dirty="0" smtClean="0"/>
              <a:t>Будучи </a:t>
            </a:r>
            <a:r>
              <a:rPr lang="ru-RU" sz="2400" dirty="0" err="1" smtClean="0"/>
              <a:t>культурним</a:t>
            </a:r>
            <a:r>
              <a:rPr lang="ru-RU" sz="2400" dirty="0" smtClean="0"/>
              <a:t> конструктом, </a:t>
            </a:r>
            <a:r>
              <a:rPr lang="ru-RU" sz="2400" dirty="0" err="1" smtClean="0"/>
              <a:t>ці</a:t>
            </a:r>
            <a:r>
              <a:rPr lang="ru-RU" sz="2400" dirty="0" smtClean="0"/>
              <a:t> </a:t>
            </a:r>
            <a:r>
              <a:rPr lang="ru-RU" sz="2400" dirty="0" err="1" smtClean="0"/>
              <a:t>репрезентації</a:t>
            </a:r>
            <a:r>
              <a:rPr lang="ru-RU" sz="2400" dirty="0" smtClean="0"/>
              <a:t> </a:t>
            </a:r>
            <a:r>
              <a:rPr lang="ru-RU" sz="2400" dirty="0" err="1" smtClean="0"/>
              <a:t>тим</a:t>
            </a:r>
            <a:r>
              <a:rPr lang="ru-RU" sz="2400" dirty="0" smtClean="0"/>
              <a:t> не </a:t>
            </a:r>
            <a:r>
              <a:rPr lang="ru-RU" sz="2400" dirty="0" err="1" smtClean="0"/>
              <a:t>менш</a:t>
            </a:r>
            <a:r>
              <a:rPr lang="ru-RU" sz="2400" dirty="0" smtClean="0"/>
              <a:t>  є не  </a:t>
            </a:r>
            <a:r>
              <a:rPr lang="ru-RU" sz="2400" dirty="0" err="1" smtClean="0"/>
              <a:t>фікціями</a:t>
            </a:r>
            <a:r>
              <a:rPr lang="ru-RU" sz="2400" dirty="0" smtClean="0"/>
              <a:t>, а «</a:t>
            </a:r>
            <a:r>
              <a:rPr lang="ru-RU" sz="2400" dirty="0" err="1" smtClean="0"/>
              <a:t>соціальними</a:t>
            </a:r>
            <a:r>
              <a:rPr lang="ru-RU" sz="2400" dirty="0" smtClean="0"/>
              <a:t> фактами», </a:t>
            </a:r>
            <a:r>
              <a:rPr lang="ru-RU" sz="2400" dirty="0" err="1" smtClean="0"/>
              <a:t>опосередкованими</a:t>
            </a:r>
            <a:r>
              <a:rPr lang="ru-RU" sz="2400" dirty="0" smtClean="0"/>
              <a:t> </a:t>
            </a:r>
            <a:r>
              <a:rPr lang="ru-RU" sz="2400" dirty="0" err="1" smtClean="0"/>
              <a:t>емоційно</a:t>
            </a:r>
            <a:r>
              <a:rPr lang="ru-RU" sz="2400" dirty="0" smtClean="0"/>
              <a:t>, </a:t>
            </a:r>
            <a:r>
              <a:rPr lang="ru-RU" sz="2400" dirty="0" err="1" smtClean="0"/>
              <a:t>когнітивно</a:t>
            </a:r>
            <a:r>
              <a:rPr lang="ru-RU" sz="2400" dirty="0" smtClean="0"/>
              <a:t> і морально. </a:t>
            </a:r>
            <a:endParaRPr lang="en-US" sz="2400" dirty="0"/>
          </a:p>
        </p:txBody>
      </p:sp>
    </p:spTree>
    <p:extLst>
      <p:ext uri="{BB962C8B-B14F-4D97-AF65-F5344CB8AC3E}">
        <p14:creationId xmlns:p14="http://schemas.microsoft.com/office/powerpoint/2010/main" val="198169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3120" y="873760"/>
            <a:ext cx="10647680" cy="3970318"/>
          </a:xfrm>
          <a:prstGeom prst="rect">
            <a:avLst/>
          </a:prstGeom>
        </p:spPr>
        <p:txBody>
          <a:bodyPr wrap="square">
            <a:spAutoFit/>
          </a:bodyPr>
          <a:lstStyle/>
          <a:p>
            <a:r>
              <a:rPr lang="ru-RU" dirty="0"/>
              <a:t>Дж. </a:t>
            </a:r>
            <a:r>
              <a:rPr lang="ru-RU" dirty="0" err="1"/>
              <a:t>Александер</a:t>
            </a:r>
            <a:r>
              <a:rPr lang="ru-RU" dirty="0"/>
              <a:t>, П. </a:t>
            </a:r>
            <a:r>
              <a:rPr lang="ru-RU" dirty="0" err="1" smtClean="0"/>
              <a:t>Штомпка</a:t>
            </a:r>
            <a:r>
              <a:rPr lang="ru-RU" dirty="0"/>
              <a:t>, </a:t>
            </a:r>
          </a:p>
          <a:p>
            <a:r>
              <a:rPr lang="ru-RU" dirty="0"/>
              <a:t>Р. </a:t>
            </a:r>
            <a:r>
              <a:rPr lang="ru-RU" dirty="0" err="1"/>
              <a:t>Айерман</a:t>
            </a:r>
            <a:r>
              <a:rPr lang="ru-RU" dirty="0"/>
              <a:t>, Б. </a:t>
            </a:r>
            <a:r>
              <a:rPr lang="ru-RU" dirty="0" err="1" smtClean="0"/>
              <a:t>Гізен</a:t>
            </a:r>
            <a:r>
              <a:rPr lang="ru-RU" dirty="0" smtClean="0"/>
              <a:t> </a:t>
            </a:r>
            <a:r>
              <a:rPr lang="ru-RU" dirty="0"/>
              <a:t>и Н. </a:t>
            </a:r>
            <a:r>
              <a:rPr lang="ru-RU" dirty="0" err="1" smtClean="0"/>
              <a:t>Смелзер</a:t>
            </a:r>
            <a:endParaRPr lang="ru-RU" dirty="0"/>
          </a:p>
          <a:p>
            <a:endParaRPr lang="ru-RU" dirty="0"/>
          </a:p>
          <a:p>
            <a:r>
              <a:rPr lang="ru-RU" dirty="0" err="1" smtClean="0"/>
              <a:t>Розрізнили</a:t>
            </a:r>
            <a:r>
              <a:rPr lang="ru-RU" dirty="0" smtClean="0"/>
              <a:t> </a:t>
            </a:r>
            <a:r>
              <a:rPr lang="ru-RU" dirty="0" err="1" smtClean="0"/>
              <a:t>поняття</a:t>
            </a:r>
            <a:r>
              <a:rPr lang="ru-RU" dirty="0" smtClean="0"/>
              <a:t> </a:t>
            </a:r>
            <a:r>
              <a:rPr lang="ru-RU" dirty="0" err="1" smtClean="0"/>
              <a:t>колективної</a:t>
            </a:r>
            <a:r>
              <a:rPr lang="ru-RU" dirty="0" smtClean="0"/>
              <a:t> та </a:t>
            </a:r>
            <a:r>
              <a:rPr lang="ru-RU" dirty="0" err="1" smtClean="0"/>
              <a:t>культурної</a:t>
            </a:r>
            <a:r>
              <a:rPr lang="ru-RU" dirty="0" smtClean="0"/>
              <a:t> </a:t>
            </a:r>
            <a:r>
              <a:rPr lang="ru-RU" dirty="0" err="1" smtClean="0"/>
              <a:t>травми</a:t>
            </a:r>
            <a:r>
              <a:rPr lang="ru-RU" dirty="0" smtClean="0"/>
              <a:t>, </a:t>
            </a:r>
            <a:r>
              <a:rPr lang="ru-RU" dirty="0" err="1" smtClean="0"/>
              <a:t>вказавши</a:t>
            </a:r>
            <a:r>
              <a:rPr lang="ru-RU" dirty="0" smtClean="0"/>
              <a:t>, </a:t>
            </a:r>
            <a:r>
              <a:rPr lang="ru-RU" dirty="0" err="1" smtClean="0"/>
              <a:t>що</a:t>
            </a:r>
            <a:r>
              <a:rPr lang="ru-RU" dirty="0" smtClean="0"/>
              <a:t> </a:t>
            </a:r>
            <a:r>
              <a:rPr lang="ru-RU" dirty="0" err="1" smtClean="0"/>
              <a:t>остання</a:t>
            </a:r>
            <a:r>
              <a:rPr lang="ru-RU" dirty="0" smtClean="0"/>
              <a:t>, яка </a:t>
            </a:r>
            <a:r>
              <a:rPr lang="ru-RU" dirty="0" err="1" smtClean="0"/>
              <a:t>також</a:t>
            </a:r>
            <a:r>
              <a:rPr lang="ru-RU" dirty="0" smtClean="0"/>
              <a:t> </a:t>
            </a:r>
            <a:r>
              <a:rPr lang="ru-RU" dirty="0" err="1" smtClean="0"/>
              <a:t>пов’язана</a:t>
            </a:r>
            <a:r>
              <a:rPr lang="ru-RU" dirty="0" smtClean="0"/>
              <a:t> </a:t>
            </a:r>
            <a:r>
              <a:rPr lang="ru-RU" dirty="0" err="1" smtClean="0"/>
              <a:t>із</a:t>
            </a:r>
            <a:r>
              <a:rPr lang="ru-RU" dirty="0" smtClean="0"/>
              <a:t> </a:t>
            </a:r>
            <a:r>
              <a:rPr lang="ru-RU" dirty="0" err="1" smtClean="0"/>
              <a:t>травмуючим</a:t>
            </a:r>
            <a:r>
              <a:rPr lang="ru-RU" dirty="0" smtClean="0"/>
              <a:t> </a:t>
            </a:r>
            <a:r>
              <a:rPr lang="ru-RU" dirty="0" err="1" smtClean="0"/>
              <a:t>інцидентом</a:t>
            </a:r>
            <a:r>
              <a:rPr lang="ru-RU" dirty="0" smtClean="0"/>
              <a:t>, </a:t>
            </a:r>
            <a:r>
              <a:rPr lang="ru-RU" dirty="0" err="1" smtClean="0"/>
              <a:t>тим</a:t>
            </a:r>
            <a:r>
              <a:rPr lang="ru-RU" dirty="0" smtClean="0"/>
              <a:t> не </a:t>
            </a:r>
            <a:r>
              <a:rPr lang="ru-RU" dirty="0" err="1" smtClean="0"/>
              <a:t>менш</a:t>
            </a:r>
            <a:r>
              <a:rPr lang="ru-RU" dirty="0" smtClean="0"/>
              <a:t> </a:t>
            </a:r>
            <a:r>
              <a:rPr lang="ru-RU" dirty="0" err="1" smtClean="0"/>
              <a:t>залежить</a:t>
            </a:r>
            <a:r>
              <a:rPr lang="ru-RU" dirty="0" smtClean="0"/>
              <a:t> </a:t>
            </a:r>
            <a:r>
              <a:rPr lang="ru-RU" dirty="0" err="1" smtClean="0"/>
              <a:t>від</a:t>
            </a:r>
            <a:r>
              <a:rPr lang="ru-RU" dirty="0" smtClean="0"/>
              <a:t> низки </a:t>
            </a:r>
            <a:r>
              <a:rPr lang="ru-RU" dirty="0" err="1" smtClean="0"/>
              <a:t>чинників</a:t>
            </a:r>
            <a:r>
              <a:rPr lang="ru-RU" dirty="0" smtClean="0"/>
              <a:t>, </a:t>
            </a:r>
            <a:r>
              <a:rPr lang="ru-RU" dirty="0" err="1" smtClean="0"/>
              <a:t>які</a:t>
            </a:r>
            <a:r>
              <a:rPr lang="ru-RU" dirty="0" smtClean="0"/>
              <a:t> </a:t>
            </a:r>
            <a:r>
              <a:rPr lang="ru-RU" dirty="0" err="1" smtClean="0"/>
              <a:t>необов’язково</a:t>
            </a:r>
            <a:r>
              <a:rPr lang="ru-RU" dirty="0" smtClean="0"/>
              <a:t> </a:t>
            </a:r>
            <a:r>
              <a:rPr lang="ru-RU" dirty="0" err="1" smtClean="0"/>
              <a:t>будуть</a:t>
            </a:r>
            <a:r>
              <a:rPr lang="ru-RU" dirty="0" smtClean="0"/>
              <a:t> </a:t>
            </a:r>
            <a:r>
              <a:rPr lang="ru-RU" dirty="0" err="1" smtClean="0"/>
              <a:t>оприявнені</a:t>
            </a:r>
            <a:r>
              <a:rPr lang="ru-RU" dirty="0" smtClean="0"/>
              <a:t>.</a:t>
            </a:r>
          </a:p>
          <a:p>
            <a:endParaRPr lang="ru-RU" dirty="0" smtClean="0"/>
          </a:p>
          <a:p>
            <a:r>
              <a:rPr lang="ru-RU" dirty="0" smtClean="0"/>
              <a:t>За словами </a:t>
            </a:r>
            <a:r>
              <a:rPr lang="ru-RU" dirty="0" err="1" smtClean="0"/>
              <a:t>Н.Смелзера</a:t>
            </a:r>
            <a:r>
              <a:rPr lang="ru-RU" dirty="0" smtClean="0"/>
              <a:t>, </a:t>
            </a:r>
            <a:r>
              <a:rPr lang="ru-RU" b="1" dirty="0" smtClean="0">
                <a:solidFill>
                  <a:schemeClr val="accent5">
                    <a:lumMod val="60000"/>
                    <a:lumOff val="40000"/>
                  </a:schemeClr>
                </a:solidFill>
              </a:rPr>
              <a:t>культурна травма «</a:t>
            </a:r>
            <a:r>
              <a:rPr lang="ru-RU" b="1" dirty="0" err="1" smtClean="0">
                <a:solidFill>
                  <a:schemeClr val="accent5">
                    <a:lumMod val="60000"/>
                    <a:lumOff val="40000"/>
                  </a:schemeClr>
                </a:solidFill>
              </a:rPr>
              <a:t>створюється</a:t>
            </a:r>
            <a:r>
              <a:rPr lang="ru-RU" b="1" dirty="0" smtClean="0">
                <a:solidFill>
                  <a:schemeClr val="accent5">
                    <a:lumMod val="60000"/>
                    <a:lumOff val="40000"/>
                  </a:schemeClr>
                </a:solidFill>
              </a:rPr>
              <a:t>, а не </a:t>
            </a:r>
            <a:r>
              <a:rPr lang="ru-RU" b="1" dirty="0" err="1" smtClean="0">
                <a:solidFill>
                  <a:schemeClr val="accent5">
                    <a:lumMod val="60000"/>
                    <a:lumOff val="40000"/>
                  </a:schemeClr>
                </a:solidFill>
              </a:rPr>
              <a:t>народжується</a:t>
            </a:r>
            <a:r>
              <a:rPr lang="ru-RU" b="1" dirty="0" smtClean="0">
                <a:solidFill>
                  <a:schemeClr val="accent5">
                    <a:lumMod val="60000"/>
                    <a:lumOff val="40000"/>
                  </a:schemeClr>
                </a:solidFill>
              </a:rPr>
              <a:t>».</a:t>
            </a:r>
          </a:p>
          <a:p>
            <a:endParaRPr lang="ru-RU" dirty="0"/>
          </a:p>
          <a:p>
            <a:endParaRPr lang="ru-RU" dirty="0" smtClean="0"/>
          </a:p>
          <a:p>
            <a:r>
              <a:rPr lang="en-US" dirty="0" err="1"/>
              <a:t>Smelser</a:t>
            </a:r>
            <a:r>
              <a:rPr lang="en-US" dirty="0"/>
              <a:t> N.J. Psychological trauma and cultural trauma // Cultural trauma and </a:t>
            </a:r>
          </a:p>
          <a:p>
            <a:r>
              <a:rPr lang="en-US" dirty="0"/>
              <a:t>collective identity / Alexander J.C., </a:t>
            </a:r>
            <a:r>
              <a:rPr lang="en-US" dirty="0" err="1"/>
              <a:t>Eyerman</a:t>
            </a:r>
            <a:r>
              <a:rPr lang="en-US" dirty="0"/>
              <a:t> R., </a:t>
            </a:r>
            <a:r>
              <a:rPr lang="en-US" dirty="0" err="1"/>
              <a:t>Giesen</a:t>
            </a:r>
            <a:r>
              <a:rPr lang="en-US" dirty="0"/>
              <a:t> B., </a:t>
            </a:r>
            <a:r>
              <a:rPr lang="en-US" dirty="0" err="1"/>
              <a:t>Smelser</a:t>
            </a:r>
            <a:r>
              <a:rPr lang="en-US" dirty="0"/>
              <a:t> N.J., </a:t>
            </a:r>
            <a:r>
              <a:rPr lang="en-US" dirty="0" err="1"/>
              <a:t>Sztompka</a:t>
            </a:r>
            <a:r>
              <a:rPr lang="en-US" dirty="0"/>
              <a:t> P. – </a:t>
            </a:r>
          </a:p>
          <a:p>
            <a:r>
              <a:rPr lang="en-US" dirty="0"/>
              <a:t>Berkeley: Univ. of California press, 2004. – P. 32. </a:t>
            </a:r>
          </a:p>
          <a:p>
            <a:endParaRPr lang="en-US" dirty="0"/>
          </a:p>
        </p:txBody>
      </p:sp>
    </p:spTree>
    <p:extLst>
      <p:ext uri="{BB962C8B-B14F-4D97-AF65-F5344CB8AC3E}">
        <p14:creationId xmlns:p14="http://schemas.microsoft.com/office/powerpoint/2010/main" val="195911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4080" y="889844"/>
            <a:ext cx="10373360" cy="5539978"/>
          </a:xfrm>
          <a:prstGeom prst="rect">
            <a:avLst/>
          </a:prstGeom>
        </p:spPr>
        <p:txBody>
          <a:bodyPr wrap="square">
            <a:spAutoFit/>
          </a:bodyPr>
          <a:lstStyle/>
          <a:p>
            <a:r>
              <a:rPr lang="ru-RU" sz="2400" dirty="0" smtClean="0"/>
              <a:t>«На </a:t>
            </a:r>
            <a:r>
              <a:rPr lang="ru-RU" sz="2400" dirty="0" err="1" smtClean="0"/>
              <a:t>рівні</a:t>
            </a:r>
            <a:r>
              <a:rPr lang="ru-RU" sz="2400" dirty="0" smtClean="0"/>
              <a:t> </a:t>
            </a:r>
            <a:r>
              <a:rPr lang="ru-RU" sz="2400" dirty="0" err="1" smtClean="0"/>
              <a:t>соціальної</a:t>
            </a:r>
            <a:r>
              <a:rPr lang="ru-RU" sz="2400" dirty="0" smtClean="0"/>
              <a:t> </a:t>
            </a:r>
            <a:r>
              <a:rPr lang="ru-RU" sz="2400" dirty="0" err="1" smtClean="0"/>
              <a:t>системи</a:t>
            </a:r>
            <a:r>
              <a:rPr lang="ru-RU" sz="2400" dirty="0" smtClean="0"/>
              <a:t> </a:t>
            </a:r>
            <a:r>
              <a:rPr lang="ru-RU" sz="2400" dirty="0" err="1" smtClean="0"/>
              <a:t>суспільства</a:t>
            </a:r>
            <a:r>
              <a:rPr lang="ru-RU" sz="2400" dirty="0" smtClean="0"/>
              <a:t> </a:t>
            </a:r>
            <a:r>
              <a:rPr lang="ru-RU" sz="2400" dirty="0" err="1" smtClean="0"/>
              <a:t>можуть</a:t>
            </a:r>
            <a:r>
              <a:rPr lang="ru-RU" sz="2400" dirty="0" smtClean="0"/>
              <a:t> </a:t>
            </a:r>
            <a:r>
              <a:rPr lang="ru-RU" sz="2400" dirty="0" err="1" smtClean="0"/>
              <a:t>переживати</a:t>
            </a:r>
            <a:r>
              <a:rPr lang="ru-RU" sz="2400" dirty="0" smtClean="0"/>
              <a:t> </a:t>
            </a:r>
            <a:r>
              <a:rPr lang="ru-RU" sz="2400" dirty="0" err="1" smtClean="0"/>
              <a:t>масштабні</a:t>
            </a:r>
            <a:r>
              <a:rPr lang="ru-RU" sz="2400" dirty="0" smtClean="0"/>
              <a:t> </a:t>
            </a:r>
            <a:r>
              <a:rPr lang="ru-RU" sz="2400" dirty="0" err="1" smtClean="0"/>
              <a:t>порушення</a:t>
            </a:r>
            <a:r>
              <a:rPr lang="ru-RU" sz="2400" dirty="0" smtClean="0"/>
              <a:t>, </a:t>
            </a:r>
            <a:r>
              <a:rPr lang="ru-RU" sz="2400" dirty="0" err="1" smtClean="0"/>
              <a:t>які</a:t>
            </a:r>
            <a:r>
              <a:rPr lang="ru-RU" sz="2400" dirty="0" smtClean="0"/>
              <a:t> не </a:t>
            </a:r>
            <a:r>
              <a:rPr lang="ru-RU" sz="2400" dirty="0" err="1" smtClean="0"/>
              <a:t>стають</a:t>
            </a:r>
            <a:r>
              <a:rPr lang="ru-RU" sz="2400" dirty="0" smtClean="0"/>
              <a:t> для них </a:t>
            </a:r>
            <a:r>
              <a:rPr lang="ru-RU" sz="2400" dirty="0" err="1" smtClean="0"/>
              <a:t>травмуючими</a:t>
            </a:r>
            <a:r>
              <a:rPr lang="ru-RU" sz="2400" dirty="0" smtClean="0"/>
              <a:t>… </a:t>
            </a:r>
          </a:p>
          <a:p>
            <a:r>
              <a:rPr lang="ru-RU" sz="2400" dirty="0" err="1" smtClean="0"/>
              <a:t>Щоб</a:t>
            </a:r>
            <a:r>
              <a:rPr lang="ru-RU" sz="2400" dirty="0" smtClean="0"/>
              <a:t> травма </a:t>
            </a:r>
            <a:r>
              <a:rPr lang="ru-RU" sz="2400" dirty="0" err="1" smtClean="0"/>
              <a:t>виникла</a:t>
            </a:r>
            <a:r>
              <a:rPr lang="ru-RU" sz="2400" dirty="0" smtClean="0"/>
              <a:t> на </a:t>
            </a:r>
            <a:r>
              <a:rPr lang="ru-RU" sz="2400" dirty="0" err="1" smtClean="0"/>
              <a:t>рівні</a:t>
            </a:r>
            <a:r>
              <a:rPr lang="ru-RU" sz="2400" dirty="0" smtClean="0"/>
              <a:t> </a:t>
            </a:r>
            <a:r>
              <a:rPr lang="ru-RU" sz="2400" dirty="0" err="1" smtClean="0"/>
              <a:t>спільноти</a:t>
            </a:r>
            <a:r>
              <a:rPr lang="ru-RU" sz="2400" dirty="0" smtClean="0"/>
              <a:t>, </a:t>
            </a:r>
            <a:r>
              <a:rPr lang="ru-RU" sz="2400" dirty="0" err="1" smtClean="0"/>
              <a:t>соціальні</a:t>
            </a:r>
            <a:r>
              <a:rPr lang="ru-RU" sz="2400" dirty="0" smtClean="0"/>
              <a:t> </a:t>
            </a:r>
            <a:r>
              <a:rPr lang="ru-RU" sz="2400" dirty="0" err="1" smtClean="0"/>
              <a:t>кризи</a:t>
            </a:r>
            <a:r>
              <a:rPr lang="ru-RU" sz="2400" dirty="0" smtClean="0"/>
              <a:t> </a:t>
            </a:r>
            <a:r>
              <a:rPr lang="ru-RU" sz="2400" dirty="0" err="1" smtClean="0"/>
              <a:t>повинні</a:t>
            </a:r>
            <a:r>
              <a:rPr lang="ru-RU" sz="2400" dirty="0" smtClean="0"/>
              <a:t> стати </a:t>
            </a:r>
            <a:r>
              <a:rPr lang="ru-RU" sz="2400" dirty="0" err="1" smtClean="0"/>
              <a:t>культурними</a:t>
            </a:r>
            <a:r>
              <a:rPr lang="ru-RU" sz="2400" dirty="0" smtClean="0"/>
              <a:t> кризами. </a:t>
            </a:r>
            <a:r>
              <a:rPr lang="ru-RU" sz="2400" b="1" dirty="0" err="1" smtClean="0">
                <a:solidFill>
                  <a:schemeClr val="accent3">
                    <a:lumMod val="60000"/>
                    <a:lumOff val="40000"/>
                  </a:schemeClr>
                </a:solidFill>
              </a:rPr>
              <a:t>Події</a:t>
            </a:r>
            <a:r>
              <a:rPr lang="ru-RU" sz="2400" b="1" dirty="0" smtClean="0">
                <a:solidFill>
                  <a:schemeClr val="accent3">
                    <a:lumMod val="60000"/>
                    <a:lumOff val="40000"/>
                  </a:schemeClr>
                </a:solidFill>
              </a:rPr>
              <a:t> – </a:t>
            </a:r>
            <a:r>
              <a:rPr lang="ru-RU" sz="2400" b="1" dirty="0" err="1" smtClean="0">
                <a:solidFill>
                  <a:schemeClr val="accent3">
                    <a:lumMod val="60000"/>
                    <a:lumOff val="40000"/>
                  </a:schemeClr>
                </a:solidFill>
              </a:rPr>
              <a:t>це</a:t>
            </a:r>
            <a:r>
              <a:rPr lang="ru-RU" sz="2400" b="1" dirty="0" smtClean="0">
                <a:solidFill>
                  <a:schemeClr val="accent3">
                    <a:lumMod val="60000"/>
                    <a:lumOff val="40000"/>
                  </a:schemeClr>
                </a:solidFill>
              </a:rPr>
              <a:t> одна справа, а </a:t>
            </a:r>
            <a:r>
              <a:rPr lang="ru-RU" sz="2400" b="1" dirty="0" err="1" smtClean="0">
                <a:solidFill>
                  <a:schemeClr val="accent3">
                    <a:lumMod val="60000"/>
                    <a:lumOff val="40000"/>
                  </a:schemeClr>
                </a:solidFill>
              </a:rPr>
              <a:t>репрезентація</a:t>
            </a:r>
            <a:r>
              <a:rPr lang="ru-RU" sz="2400" b="1" dirty="0" smtClean="0">
                <a:solidFill>
                  <a:schemeClr val="accent3">
                    <a:lumMod val="60000"/>
                    <a:lumOff val="40000"/>
                  </a:schemeClr>
                </a:solidFill>
              </a:rPr>
              <a:t> </a:t>
            </a:r>
            <a:r>
              <a:rPr lang="ru-RU" sz="2400" b="1" dirty="0" err="1" smtClean="0">
                <a:solidFill>
                  <a:schemeClr val="accent3">
                    <a:lumMod val="60000"/>
                    <a:lumOff val="40000"/>
                  </a:schemeClr>
                </a:solidFill>
              </a:rPr>
              <a:t>цих</a:t>
            </a:r>
            <a:r>
              <a:rPr lang="ru-RU" sz="2400" b="1" dirty="0" smtClean="0">
                <a:solidFill>
                  <a:schemeClr val="accent3">
                    <a:lumMod val="60000"/>
                    <a:lumOff val="40000"/>
                  </a:schemeClr>
                </a:solidFill>
              </a:rPr>
              <a:t> </a:t>
            </a:r>
            <a:r>
              <a:rPr lang="ru-RU" sz="2400" b="1" dirty="0" err="1" smtClean="0">
                <a:solidFill>
                  <a:schemeClr val="accent3">
                    <a:lumMod val="60000"/>
                    <a:lumOff val="40000"/>
                  </a:schemeClr>
                </a:solidFill>
              </a:rPr>
              <a:t>подій</a:t>
            </a:r>
            <a:r>
              <a:rPr lang="ru-RU" sz="2400" b="1" dirty="0" smtClean="0">
                <a:solidFill>
                  <a:schemeClr val="accent3">
                    <a:lumMod val="60000"/>
                    <a:lumOff val="40000"/>
                  </a:schemeClr>
                </a:solidFill>
              </a:rPr>
              <a:t> – </a:t>
            </a:r>
            <a:r>
              <a:rPr lang="ru-RU" sz="2400" b="1" dirty="0" err="1" smtClean="0">
                <a:solidFill>
                  <a:schemeClr val="accent3">
                    <a:lumMod val="60000"/>
                    <a:lumOff val="40000"/>
                  </a:schemeClr>
                </a:solidFill>
              </a:rPr>
              <a:t>зовсім</a:t>
            </a:r>
            <a:r>
              <a:rPr lang="ru-RU" sz="2400" b="1" dirty="0" smtClean="0">
                <a:solidFill>
                  <a:schemeClr val="accent3">
                    <a:lumMod val="60000"/>
                    <a:lumOff val="40000"/>
                  </a:schemeClr>
                </a:solidFill>
              </a:rPr>
              <a:t> </a:t>
            </a:r>
            <a:r>
              <a:rPr lang="ru-RU" sz="2400" b="1" dirty="0" err="1" smtClean="0">
                <a:solidFill>
                  <a:schemeClr val="accent3">
                    <a:lumMod val="60000"/>
                    <a:lumOff val="40000"/>
                  </a:schemeClr>
                </a:solidFill>
              </a:rPr>
              <a:t>інша</a:t>
            </a:r>
            <a:r>
              <a:rPr lang="ru-RU" sz="2400" b="1" dirty="0" smtClean="0">
                <a:solidFill>
                  <a:schemeClr val="accent3">
                    <a:lumMod val="60000"/>
                    <a:lumOff val="40000"/>
                  </a:schemeClr>
                </a:solidFill>
              </a:rPr>
              <a:t>.</a:t>
            </a:r>
            <a:r>
              <a:rPr lang="ru-RU" sz="2400" dirty="0" smtClean="0"/>
              <a:t>  </a:t>
            </a:r>
          </a:p>
          <a:p>
            <a:r>
              <a:rPr lang="ru-RU" sz="2400" dirty="0" smtClean="0"/>
              <a:t>Травма не є результатом того, </a:t>
            </a:r>
            <a:r>
              <a:rPr lang="ru-RU" sz="2400" dirty="0" err="1" smtClean="0"/>
              <a:t>що</a:t>
            </a:r>
            <a:r>
              <a:rPr lang="ru-RU" sz="2400" dirty="0" smtClean="0"/>
              <a:t> </a:t>
            </a:r>
            <a:r>
              <a:rPr lang="ru-RU" sz="2400" dirty="0" err="1" smtClean="0"/>
              <a:t>деяка</a:t>
            </a:r>
            <a:r>
              <a:rPr lang="ru-RU" sz="2400" dirty="0" smtClean="0"/>
              <a:t> </a:t>
            </a:r>
            <a:r>
              <a:rPr lang="ru-RU" sz="2400" dirty="0" err="1" smtClean="0"/>
              <a:t>група</a:t>
            </a:r>
            <a:r>
              <a:rPr lang="ru-RU" sz="2400" dirty="0" smtClean="0"/>
              <a:t> </a:t>
            </a:r>
            <a:r>
              <a:rPr lang="ru-RU" sz="2400" dirty="0" err="1" smtClean="0"/>
              <a:t>лідей</a:t>
            </a:r>
            <a:r>
              <a:rPr lang="ru-RU" sz="2400" dirty="0" smtClean="0"/>
              <a:t> </a:t>
            </a:r>
            <a:r>
              <a:rPr lang="ru-RU" sz="2400" dirty="0" err="1" smtClean="0"/>
              <a:t>відчуває</a:t>
            </a:r>
            <a:r>
              <a:rPr lang="ru-RU" sz="2400" dirty="0" smtClean="0"/>
              <a:t> </a:t>
            </a:r>
            <a:r>
              <a:rPr lang="ru-RU" sz="2400" dirty="0" err="1" smtClean="0"/>
              <a:t>біль</a:t>
            </a:r>
            <a:r>
              <a:rPr lang="ru-RU" sz="2400" dirty="0" smtClean="0"/>
              <a:t>. Вона є результатом </a:t>
            </a:r>
            <a:r>
              <a:rPr lang="ru-RU" sz="2400" dirty="0" err="1" smtClean="0"/>
              <a:t>гострого</a:t>
            </a:r>
            <a:r>
              <a:rPr lang="ru-RU" sz="2400" dirty="0" smtClean="0"/>
              <a:t> дискомфорту, </a:t>
            </a:r>
            <a:r>
              <a:rPr lang="ru-RU" sz="2400" dirty="0" err="1" smtClean="0"/>
              <a:t>який</a:t>
            </a:r>
            <a:r>
              <a:rPr lang="ru-RU" sz="2400" dirty="0" smtClean="0"/>
              <a:t> </a:t>
            </a:r>
            <a:r>
              <a:rPr lang="ru-RU" sz="2400" dirty="0" err="1" smtClean="0"/>
              <a:t>проникає</a:t>
            </a:r>
            <a:r>
              <a:rPr lang="ru-RU" sz="2400" dirty="0" smtClean="0"/>
              <a:t> у саму </a:t>
            </a:r>
            <a:r>
              <a:rPr lang="ru-RU" sz="2400" dirty="0" err="1" smtClean="0"/>
              <a:t>серцевину</a:t>
            </a:r>
            <a:r>
              <a:rPr lang="ru-RU" sz="2400" dirty="0" smtClean="0"/>
              <a:t>  </a:t>
            </a:r>
            <a:r>
              <a:rPr lang="ru-RU" sz="2400" dirty="0" err="1" smtClean="0"/>
              <a:t>відчуття</a:t>
            </a:r>
            <a:r>
              <a:rPr lang="ru-RU" sz="2400" dirty="0" smtClean="0"/>
              <a:t> </a:t>
            </a:r>
            <a:r>
              <a:rPr lang="ru-RU" sz="2400" dirty="0" err="1" smtClean="0"/>
              <a:t>спільнотою</a:t>
            </a:r>
            <a:r>
              <a:rPr lang="ru-RU" sz="2400" dirty="0" smtClean="0"/>
              <a:t> </a:t>
            </a:r>
            <a:r>
              <a:rPr lang="ru-RU" sz="2400" dirty="0" err="1" smtClean="0"/>
              <a:t>своєї</a:t>
            </a:r>
            <a:r>
              <a:rPr lang="ru-RU" sz="2400" dirty="0" smtClean="0"/>
              <a:t> </a:t>
            </a:r>
            <a:r>
              <a:rPr lang="ru-RU" sz="2400" dirty="0" err="1" smtClean="0"/>
              <a:t>ідентичності</a:t>
            </a:r>
            <a:r>
              <a:rPr lang="ru-RU" sz="2400" dirty="0" smtClean="0"/>
              <a:t>. </a:t>
            </a:r>
          </a:p>
          <a:p>
            <a:r>
              <a:rPr lang="ru-RU" sz="2400" dirty="0" err="1" smtClean="0"/>
              <a:t>Колективні</a:t>
            </a:r>
            <a:r>
              <a:rPr lang="ru-RU" sz="2400" dirty="0" smtClean="0"/>
              <a:t> </a:t>
            </a:r>
            <a:r>
              <a:rPr lang="uk-UA" sz="2400" dirty="0"/>
              <a:t>ф</a:t>
            </a:r>
            <a:r>
              <a:rPr lang="ru-RU" sz="2400" dirty="0" err="1" smtClean="0"/>
              <a:t>актори</a:t>
            </a:r>
            <a:r>
              <a:rPr lang="ru-RU" sz="2400" dirty="0" smtClean="0"/>
              <a:t> «</a:t>
            </a:r>
            <a:r>
              <a:rPr lang="ru-RU" sz="2400" dirty="0" err="1" smtClean="0"/>
              <a:t>вирішують</a:t>
            </a:r>
            <a:r>
              <a:rPr lang="ru-RU" sz="2400" dirty="0" smtClean="0"/>
              <a:t>» </a:t>
            </a:r>
            <a:r>
              <a:rPr lang="ru-RU" sz="2400" dirty="0" err="1" smtClean="0"/>
              <a:t>презентувати</a:t>
            </a:r>
            <a:r>
              <a:rPr lang="ru-RU" sz="2400" dirty="0" smtClean="0"/>
              <a:t> </a:t>
            </a:r>
            <a:r>
              <a:rPr lang="ru-RU" sz="2400" dirty="0" err="1" smtClean="0"/>
              <a:t>соціальний</a:t>
            </a:r>
            <a:r>
              <a:rPr lang="ru-RU" sz="2400" dirty="0" smtClean="0"/>
              <a:t> </a:t>
            </a:r>
            <a:r>
              <a:rPr lang="ru-RU" sz="2400" dirty="0" err="1" smtClean="0"/>
              <a:t>біль</a:t>
            </a:r>
            <a:r>
              <a:rPr lang="ru-RU" sz="2400" dirty="0" smtClean="0"/>
              <a:t> як </a:t>
            </a:r>
            <a:r>
              <a:rPr lang="ru-RU" sz="2400" dirty="0" err="1" smtClean="0"/>
              <a:t>основну</a:t>
            </a:r>
            <a:r>
              <a:rPr lang="ru-RU" sz="2400" dirty="0" smtClean="0"/>
              <a:t> </a:t>
            </a:r>
            <a:r>
              <a:rPr lang="ru-RU" sz="2400" dirty="0" err="1" smtClean="0"/>
              <a:t>загрозу</a:t>
            </a:r>
            <a:r>
              <a:rPr lang="ru-RU" sz="2400" dirty="0" smtClean="0"/>
              <a:t> </a:t>
            </a:r>
            <a:r>
              <a:rPr lang="ru-RU" sz="2400" dirty="0" err="1" smtClean="0"/>
              <a:t>їх</a:t>
            </a:r>
            <a:r>
              <a:rPr lang="ru-RU" sz="2400" dirty="0" smtClean="0"/>
              <a:t> </a:t>
            </a:r>
            <a:r>
              <a:rPr lang="ru-RU" sz="2400" dirty="0" err="1" smtClean="0"/>
              <a:t>розумінню</a:t>
            </a:r>
            <a:r>
              <a:rPr lang="ru-RU" sz="2400" dirty="0" smtClean="0"/>
              <a:t> того, </a:t>
            </a:r>
            <a:r>
              <a:rPr lang="ru-RU" sz="2400" dirty="0" err="1" smtClean="0"/>
              <a:t>хто</a:t>
            </a:r>
            <a:r>
              <a:rPr lang="ru-RU" sz="2400" dirty="0" smtClean="0"/>
              <a:t> вони, </a:t>
            </a:r>
            <a:r>
              <a:rPr lang="ru-RU" sz="2400" dirty="0" err="1" smtClean="0"/>
              <a:t>звідки</a:t>
            </a:r>
            <a:r>
              <a:rPr lang="ru-RU" sz="2400" dirty="0" smtClean="0"/>
              <a:t> вони і </a:t>
            </a:r>
            <a:r>
              <a:rPr lang="ru-RU" sz="2400" dirty="0" err="1" smtClean="0"/>
              <a:t>куди</a:t>
            </a:r>
            <a:r>
              <a:rPr lang="ru-RU" sz="2400" dirty="0" smtClean="0"/>
              <a:t> </a:t>
            </a:r>
            <a:r>
              <a:rPr lang="ru-RU" sz="2400" dirty="0" err="1" smtClean="0"/>
              <a:t>хочуть</a:t>
            </a:r>
            <a:r>
              <a:rPr lang="ru-RU" sz="2400" dirty="0" smtClean="0"/>
              <a:t> </a:t>
            </a:r>
            <a:r>
              <a:rPr lang="ru-RU" sz="2400" dirty="0" err="1" smtClean="0"/>
              <a:t>рухатися</a:t>
            </a:r>
            <a:r>
              <a:rPr lang="ru-RU" sz="2400" dirty="0" smtClean="0"/>
              <a:t> </a:t>
            </a:r>
            <a:r>
              <a:rPr lang="ru-RU" sz="2400" dirty="0" err="1" smtClean="0"/>
              <a:t>далі</a:t>
            </a:r>
            <a:r>
              <a:rPr lang="ru-RU" sz="2400" dirty="0" smtClean="0"/>
              <a:t>.</a:t>
            </a:r>
            <a:endParaRPr lang="ru-RU" sz="2400" dirty="0"/>
          </a:p>
          <a:p>
            <a:r>
              <a:rPr lang="ru-RU" dirty="0" smtClean="0"/>
              <a:t>.</a:t>
            </a:r>
          </a:p>
          <a:p>
            <a:r>
              <a:rPr lang="uk-UA" dirty="0" err="1"/>
              <a:t>Александер</a:t>
            </a:r>
            <a:r>
              <a:rPr lang="uk-UA" dirty="0"/>
              <a:t> </a:t>
            </a:r>
            <a:r>
              <a:rPr lang="uk-UA" dirty="0" err="1"/>
              <a:t>Дж</a:t>
            </a:r>
            <a:r>
              <a:rPr lang="uk-UA" dirty="0"/>
              <a:t>. </a:t>
            </a:r>
            <a:r>
              <a:rPr lang="uk-UA" dirty="0" err="1"/>
              <a:t>Культурная</a:t>
            </a:r>
            <a:r>
              <a:rPr lang="uk-UA" dirty="0"/>
              <a:t> травма и </a:t>
            </a:r>
            <a:r>
              <a:rPr lang="uk-UA" dirty="0" err="1"/>
              <a:t>коллективная</a:t>
            </a:r>
            <a:r>
              <a:rPr lang="uk-UA" dirty="0"/>
              <a:t> </a:t>
            </a:r>
            <a:r>
              <a:rPr lang="uk-UA" dirty="0" err="1"/>
              <a:t>идентичность</a:t>
            </a:r>
            <a:r>
              <a:rPr lang="uk-UA" dirty="0"/>
              <a:t> // </a:t>
            </a:r>
            <a:r>
              <a:rPr lang="uk-UA" dirty="0" err="1"/>
              <a:t>Социологический</a:t>
            </a:r>
            <a:r>
              <a:rPr lang="uk-UA" dirty="0"/>
              <a:t> журнал. – М., 2012. – № 3. – С. 18. – Режим </a:t>
            </a:r>
            <a:r>
              <a:rPr lang="uk-UA" dirty="0" err="1"/>
              <a:t>доступа</a:t>
            </a:r>
            <a:r>
              <a:rPr lang="uk-UA" dirty="0"/>
              <a:t>: </a:t>
            </a:r>
            <a:r>
              <a:rPr lang="en-US" dirty="0"/>
              <a:t>http://www. </a:t>
            </a:r>
          </a:p>
          <a:p>
            <a:r>
              <a:rPr lang="en-US" dirty="0"/>
              <a:t>isras.ru/files/File/</a:t>
            </a:r>
            <a:r>
              <a:rPr lang="en-US" dirty="0" err="1"/>
              <a:t>Sociologymagazin</a:t>
            </a:r>
            <a:r>
              <a:rPr lang="en-US" dirty="0"/>
              <a:t>/Socmag_03_2012/01_Alexander.pdf (</a:t>
            </a:r>
            <a:r>
              <a:rPr lang="uk-UA" dirty="0"/>
              <a:t>Дата </a:t>
            </a:r>
            <a:r>
              <a:rPr lang="uk-UA" dirty="0" err="1"/>
              <a:t>обращения</a:t>
            </a:r>
            <a:r>
              <a:rPr lang="uk-UA" dirty="0"/>
              <a:t>: 30.03.2014). </a:t>
            </a:r>
            <a:endParaRPr lang="en-US" dirty="0"/>
          </a:p>
        </p:txBody>
      </p:sp>
    </p:spTree>
    <p:extLst>
      <p:ext uri="{BB962C8B-B14F-4D97-AF65-F5344CB8AC3E}">
        <p14:creationId xmlns:p14="http://schemas.microsoft.com/office/powerpoint/2010/main" val="335202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1563" y="1252603"/>
            <a:ext cx="10190758" cy="4462760"/>
          </a:xfrm>
          <a:prstGeom prst="rect">
            <a:avLst/>
          </a:prstGeom>
        </p:spPr>
        <p:txBody>
          <a:bodyPr wrap="square">
            <a:spAutoFit/>
          </a:bodyPr>
          <a:lstStyle/>
          <a:p>
            <a:pPr algn="just"/>
            <a:r>
              <a:rPr lang="ru-RU" sz="3200" b="1" dirty="0" smtClean="0">
                <a:solidFill>
                  <a:schemeClr val="accent4">
                    <a:lumMod val="60000"/>
                    <a:lumOff val="40000"/>
                  </a:schemeClr>
                </a:solidFill>
              </a:rPr>
              <a:t>  </a:t>
            </a:r>
            <a:r>
              <a:rPr lang="ru-RU" sz="2800" b="1" dirty="0" smtClean="0">
                <a:solidFill>
                  <a:schemeClr val="accent4">
                    <a:lumMod val="60000"/>
                    <a:lumOff val="40000"/>
                  </a:schemeClr>
                </a:solidFill>
              </a:rPr>
              <a:t>Предметом </a:t>
            </a:r>
            <a:r>
              <a:rPr lang="ru-RU" sz="2800" b="1" dirty="0" err="1" smtClean="0">
                <a:solidFill>
                  <a:schemeClr val="accent4">
                    <a:lumMod val="60000"/>
                    <a:lumOff val="40000"/>
                  </a:schemeClr>
                </a:solidFill>
              </a:rPr>
              <a:t>естетики</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травми</a:t>
            </a:r>
            <a:r>
              <a:rPr lang="ru-RU" sz="2800" b="1" dirty="0" smtClean="0">
                <a:solidFill>
                  <a:schemeClr val="accent4">
                    <a:lumMod val="60000"/>
                    <a:lumOff val="40000"/>
                  </a:schemeClr>
                </a:solidFill>
              </a:rPr>
              <a:t> </a:t>
            </a:r>
            <a:r>
              <a:rPr lang="ru-RU" sz="2800" dirty="0" smtClean="0"/>
              <a:t>є </a:t>
            </a:r>
            <a:r>
              <a:rPr lang="ru-RU" sz="2800" dirty="0" err="1" smtClean="0"/>
              <a:t>художньо</a:t>
            </a:r>
            <a:r>
              <a:rPr lang="ru-RU" sz="2800" dirty="0" smtClean="0"/>
              <a:t> </a:t>
            </a:r>
            <a:r>
              <a:rPr lang="ru-RU" sz="2800" dirty="0" err="1" smtClean="0"/>
              <a:t>репрезентовані</a:t>
            </a:r>
            <a:r>
              <a:rPr lang="ru-RU" sz="2800" dirty="0" smtClean="0"/>
              <a:t> </a:t>
            </a:r>
            <a:r>
              <a:rPr lang="ru-RU" sz="2800" dirty="0" err="1" smtClean="0"/>
              <a:t>травматичні</a:t>
            </a:r>
            <a:r>
              <a:rPr lang="ru-RU" sz="2800" dirty="0" smtClean="0"/>
              <a:t> </a:t>
            </a:r>
            <a:r>
              <a:rPr lang="ru-RU" sz="2800" dirty="0" err="1" smtClean="0"/>
              <a:t>переживання</a:t>
            </a:r>
            <a:r>
              <a:rPr lang="ru-RU" sz="2800" dirty="0" smtClean="0"/>
              <a:t>, </a:t>
            </a:r>
            <a:r>
              <a:rPr lang="ru-RU" sz="2800" dirty="0" err="1" smtClean="0"/>
              <a:t>які</a:t>
            </a:r>
            <a:r>
              <a:rPr lang="ru-RU" sz="2800" dirty="0" smtClean="0"/>
              <a:t> в </a:t>
            </a:r>
            <a:r>
              <a:rPr lang="ru-RU" sz="2800" dirty="0" err="1" smtClean="0"/>
              <a:t>інших</a:t>
            </a:r>
            <a:r>
              <a:rPr lang="ru-RU" sz="2800" dirty="0" smtClean="0"/>
              <a:t> </a:t>
            </a:r>
            <a:r>
              <a:rPr lang="ru-RU" sz="2800" dirty="0" err="1" smtClean="0"/>
              <a:t>випадках</a:t>
            </a:r>
            <a:r>
              <a:rPr lang="ru-RU" sz="2800" dirty="0" smtClean="0"/>
              <a:t> </a:t>
            </a:r>
            <a:r>
              <a:rPr lang="ru-RU" sz="2800" dirty="0" err="1" smtClean="0"/>
              <a:t>було</a:t>
            </a:r>
            <a:r>
              <a:rPr lang="ru-RU" sz="2800" dirty="0" smtClean="0"/>
              <a:t> б </a:t>
            </a:r>
            <a:r>
              <a:rPr lang="ru-RU" sz="2800" dirty="0" err="1" smtClean="0"/>
              <a:t>неможливо</a:t>
            </a:r>
            <a:r>
              <a:rPr lang="ru-RU" sz="2800" dirty="0" smtClean="0"/>
              <a:t> </a:t>
            </a:r>
            <a:r>
              <a:rPr lang="ru-RU" sz="2800" dirty="0" err="1" smtClean="0"/>
              <a:t>виявити</a:t>
            </a:r>
            <a:r>
              <a:rPr lang="ru-RU" sz="2800" dirty="0" smtClean="0"/>
              <a:t> і </a:t>
            </a:r>
            <a:r>
              <a:rPr lang="ru-RU" sz="2800" dirty="0" err="1" smtClean="0"/>
              <a:t>артикулювати</a:t>
            </a:r>
            <a:r>
              <a:rPr lang="ru-RU" sz="2800" dirty="0" smtClean="0"/>
              <a:t>, </a:t>
            </a:r>
            <a:r>
              <a:rPr lang="ru-RU" sz="2800" dirty="0" err="1" smtClean="0"/>
              <a:t>або</a:t>
            </a:r>
            <a:r>
              <a:rPr lang="ru-RU" sz="2800" dirty="0" smtClean="0"/>
              <a:t> ж, </a:t>
            </a:r>
            <a:r>
              <a:rPr lang="ru-RU" sz="2800" dirty="0" err="1" smtClean="0"/>
              <a:t>говорячи</a:t>
            </a:r>
            <a:r>
              <a:rPr lang="ru-RU" sz="2800" dirty="0" smtClean="0"/>
              <a:t> </a:t>
            </a:r>
            <a:r>
              <a:rPr lang="ru-RU" sz="2800" dirty="0" err="1" smtClean="0"/>
              <a:t>інакше</a:t>
            </a:r>
            <a:r>
              <a:rPr lang="ru-RU" sz="2800" dirty="0" smtClean="0"/>
              <a:t>, </a:t>
            </a:r>
            <a:r>
              <a:rPr lang="ru-RU" sz="2800" b="1" dirty="0" err="1" smtClean="0">
                <a:solidFill>
                  <a:schemeClr val="accent3">
                    <a:lumMod val="60000"/>
                    <a:lumOff val="40000"/>
                  </a:schemeClr>
                </a:solidFill>
              </a:rPr>
              <a:t>художнє</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переосмислення</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крайнього</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ступеня</a:t>
            </a:r>
            <a:r>
              <a:rPr lang="ru-RU" sz="2800" b="1" dirty="0" smtClean="0">
                <a:solidFill>
                  <a:schemeClr val="accent3">
                    <a:lumMod val="60000"/>
                    <a:lumOff val="40000"/>
                  </a:schemeClr>
                </a:solidFill>
              </a:rPr>
              <a:t> </a:t>
            </a:r>
            <a:r>
              <a:rPr lang="ru-RU" sz="2800" b="1" dirty="0" err="1" smtClean="0">
                <a:solidFill>
                  <a:schemeClr val="accent3">
                    <a:lumMod val="60000"/>
                    <a:lumOff val="40000"/>
                  </a:schemeClr>
                </a:solidFill>
              </a:rPr>
              <a:t>людського</a:t>
            </a:r>
            <a:r>
              <a:rPr lang="ru-RU" sz="2800" b="1" dirty="0" smtClean="0">
                <a:solidFill>
                  <a:schemeClr val="accent3">
                    <a:lumMod val="60000"/>
                    <a:lumOff val="40000"/>
                  </a:schemeClr>
                </a:solidFill>
              </a:rPr>
              <a:t> болю та </a:t>
            </a:r>
            <a:r>
              <a:rPr lang="ru-RU" sz="2800" b="1" dirty="0" err="1" smtClean="0">
                <a:solidFill>
                  <a:schemeClr val="accent3">
                    <a:lumMod val="60000"/>
                    <a:lumOff val="40000"/>
                  </a:schemeClr>
                </a:solidFill>
              </a:rPr>
              <a:t>страждань</a:t>
            </a:r>
            <a:r>
              <a:rPr lang="ru-RU" sz="2800" dirty="0" smtClean="0"/>
              <a:t>. </a:t>
            </a:r>
          </a:p>
          <a:p>
            <a:pPr algn="just"/>
            <a:r>
              <a:rPr lang="ru-RU" sz="2800" dirty="0" smtClean="0"/>
              <a:t>  </a:t>
            </a:r>
            <a:r>
              <a:rPr lang="ru-RU" sz="2800" dirty="0" err="1" smtClean="0"/>
              <a:t>Це</a:t>
            </a:r>
            <a:r>
              <a:rPr lang="ru-RU" sz="2800" dirty="0" smtClean="0"/>
              <a:t> </a:t>
            </a:r>
            <a:r>
              <a:rPr lang="ru-RU" sz="2800" dirty="0" err="1" smtClean="0"/>
              <a:t>страждання</a:t>
            </a:r>
            <a:r>
              <a:rPr lang="ru-RU" sz="2800" dirty="0" smtClean="0"/>
              <a:t> </a:t>
            </a:r>
            <a:r>
              <a:rPr lang="ru-RU" sz="2800" dirty="0" err="1" smtClean="0"/>
              <a:t>завжди</a:t>
            </a:r>
            <a:r>
              <a:rPr lang="ru-RU" sz="2800" dirty="0" smtClean="0"/>
              <a:t> </a:t>
            </a:r>
            <a:r>
              <a:rPr lang="ru-RU" sz="2800" dirty="0" err="1" smtClean="0"/>
              <a:t>співвіднесене</a:t>
            </a:r>
            <a:r>
              <a:rPr lang="ru-RU" sz="2800" dirty="0" smtClean="0"/>
              <a:t> з </a:t>
            </a:r>
            <a:r>
              <a:rPr lang="ru-RU" sz="2800" dirty="0" err="1" smtClean="0"/>
              <a:t>історичним</a:t>
            </a:r>
            <a:r>
              <a:rPr lang="ru-RU" sz="2800" dirty="0" smtClean="0"/>
              <a:t> </a:t>
            </a:r>
            <a:r>
              <a:rPr lang="ru-RU" sz="2800" dirty="0" err="1" smtClean="0"/>
              <a:t>процесом</a:t>
            </a:r>
            <a:r>
              <a:rPr lang="ru-RU" sz="2800" dirty="0" smtClean="0"/>
              <a:t>, тому </a:t>
            </a:r>
            <a:r>
              <a:rPr lang="ru-RU" sz="2800" dirty="0" err="1" smtClean="0"/>
              <a:t>вимагає</a:t>
            </a:r>
            <a:r>
              <a:rPr lang="ru-RU" sz="2800" dirty="0" smtClean="0"/>
              <a:t> </a:t>
            </a:r>
            <a:r>
              <a:rPr lang="ru-RU" sz="2800" dirty="0" err="1" smtClean="0"/>
              <a:t>від</a:t>
            </a:r>
            <a:r>
              <a:rPr lang="ru-RU" sz="2800" dirty="0" smtClean="0"/>
              <a:t> художника нового </a:t>
            </a:r>
            <a:r>
              <a:rPr lang="ru-RU" sz="2800" dirty="0" err="1" smtClean="0"/>
              <a:t>ступеня</a:t>
            </a:r>
            <a:r>
              <a:rPr lang="ru-RU" sz="2800" dirty="0" smtClean="0"/>
              <a:t> </a:t>
            </a:r>
            <a:r>
              <a:rPr lang="ru-RU" sz="2800" dirty="0" err="1" smtClean="0"/>
              <a:t>відповідальності</a:t>
            </a:r>
            <a:r>
              <a:rPr lang="ru-RU" sz="2800" dirty="0" smtClean="0"/>
              <a:t> в </a:t>
            </a:r>
            <a:r>
              <a:rPr lang="ru-RU" sz="2800" dirty="0" err="1" smtClean="0"/>
              <a:t>репрезентації</a:t>
            </a:r>
            <a:r>
              <a:rPr lang="ru-RU" sz="2800" dirty="0" smtClean="0"/>
              <a:t> </a:t>
            </a:r>
            <a:r>
              <a:rPr lang="ru-RU" sz="2800" dirty="0" err="1" smtClean="0"/>
              <a:t>справжності</a:t>
            </a:r>
            <a:r>
              <a:rPr lang="ru-RU" sz="2800" dirty="0" smtClean="0"/>
              <a:t> болю та </a:t>
            </a:r>
            <a:r>
              <a:rPr lang="ru-RU" sz="2800" dirty="0" err="1" smtClean="0"/>
              <a:t>страждань</a:t>
            </a:r>
            <a:r>
              <a:rPr lang="ru-RU" sz="2800" dirty="0" smtClean="0"/>
              <a:t>, а </a:t>
            </a:r>
            <a:r>
              <a:rPr lang="ru-RU" sz="2800" dirty="0" err="1" smtClean="0"/>
              <a:t>також</a:t>
            </a:r>
            <a:r>
              <a:rPr lang="ru-RU" sz="2800" dirty="0" smtClean="0"/>
              <a:t> </a:t>
            </a:r>
            <a:r>
              <a:rPr lang="ru-RU" sz="2800" dirty="0" err="1" smtClean="0"/>
              <a:t>знаходження</a:t>
            </a:r>
            <a:r>
              <a:rPr lang="ru-RU" sz="2800" dirty="0" smtClean="0"/>
              <a:t> </a:t>
            </a:r>
            <a:r>
              <a:rPr lang="ru-RU" sz="2800" dirty="0" err="1" smtClean="0"/>
              <a:t>нових</a:t>
            </a:r>
            <a:r>
              <a:rPr lang="ru-RU" sz="2800" dirty="0" smtClean="0"/>
              <a:t> </a:t>
            </a:r>
            <a:r>
              <a:rPr lang="ru-RU" sz="2800" dirty="0" err="1" smtClean="0"/>
              <a:t>засобів</a:t>
            </a:r>
            <a:r>
              <a:rPr lang="ru-RU" sz="2800" dirty="0" smtClean="0"/>
              <a:t> </a:t>
            </a:r>
            <a:r>
              <a:rPr lang="ru-RU" sz="2800" dirty="0" err="1" smtClean="0"/>
              <a:t>виразу</a:t>
            </a:r>
            <a:r>
              <a:rPr lang="ru-RU" sz="2800" dirty="0" smtClean="0"/>
              <a:t> та </a:t>
            </a:r>
            <a:r>
              <a:rPr lang="ru-RU" sz="2800" dirty="0" err="1" smtClean="0"/>
              <a:t>подолання</a:t>
            </a:r>
            <a:r>
              <a:rPr lang="ru-RU" sz="2800" dirty="0" smtClean="0"/>
              <a:t> </a:t>
            </a:r>
            <a:r>
              <a:rPr lang="ru-RU" sz="2800" dirty="0" err="1" smtClean="0"/>
              <a:t>травматичного</a:t>
            </a:r>
            <a:r>
              <a:rPr lang="ru-RU" sz="2800" dirty="0" smtClean="0"/>
              <a:t> </a:t>
            </a:r>
            <a:r>
              <a:rPr lang="ru-RU" sz="2800" dirty="0" err="1" smtClean="0"/>
              <a:t>досвіду</a:t>
            </a:r>
            <a:r>
              <a:rPr lang="ru-RU" sz="2800" dirty="0" smtClean="0"/>
              <a:t>. </a:t>
            </a:r>
          </a:p>
        </p:txBody>
      </p:sp>
    </p:spTree>
    <p:extLst>
      <p:ext uri="{BB962C8B-B14F-4D97-AF65-F5344CB8AC3E}">
        <p14:creationId xmlns:p14="http://schemas.microsoft.com/office/powerpoint/2010/main" val="211995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Культурна травма</a:t>
            </a:r>
            <a:endParaRPr lang="en-US" dirty="0"/>
          </a:p>
        </p:txBody>
      </p:sp>
      <p:sp>
        <p:nvSpPr>
          <p:cNvPr id="3" name="Объект 2"/>
          <p:cNvSpPr>
            <a:spLocks noGrp="1"/>
          </p:cNvSpPr>
          <p:nvPr>
            <p:ph idx="1"/>
          </p:nvPr>
        </p:nvSpPr>
        <p:spPr/>
        <p:txBody>
          <a:bodyPr>
            <a:normAutofit lnSpcReduction="10000"/>
          </a:bodyPr>
          <a:lstStyle/>
          <a:p>
            <a:r>
              <a:rPr lang="ru-RU" dirty="0" smtClean="0">
                <a:solidFill>
                  <a:schemeClr val="accent5">
                    <a:lumMod val="60000"/>
                    <a:lumOff val="40000"/>
                  </a:schemeClr>
                </a:solidFill>
              </a:rPr>
              <a:t>   – </a:t>
            </a:r>
            <a:r>
              <a:rPr lang="ru-RU" dirty="0" err="1" smtClean="0">
                <a:solidFill>
                  <a:schemeClr val="accent5">
                    <a:lumMod val="60000"/>
                    <a:lumOff val="40000"/>
                  </a:schemeClr>
                </a:solidFill>
              </a:rPr>
              <a:t>це</a:t>
            </a:r>
            <a:r>
              <a:rPr lang="ru-RU" dirty="0" smtClean="0">
                <a:solidFill>
                  <a:schemeClr val="accent5">
                    <a:lumMod val="60000"/>
                    <a:lumOff val="40000"/>
                  </a:schemeClr>
                </a:solidFill>
              </a:rPr>
              <a:t> </a:t>
            </a:r>
            <a:r>
              <a:rPr lang="ru-RU" dirty="0" err="1" smtClean="0">
                <a:solidFill>
                  <a:schemeClr val="accent5">
                    <a:lumMod val="60000"/>
                    <a:lumOff val="40000"/>
                  </a:schemeClr>
                </a:solidFill>
              </a:rPr>
              <a:t>наратив</a:t>
            </a:r>
            <a:r>
              <a:rPr lang="ru-RU" dirty="0" smtClean="0">
                <a:solidFill>
                  <a:schemeClr val="accent5">
                    <a:lumMod val="60000"/>
                    <a:lumOff val="40000"/>
                  </a:schemeClr>
                </a:solidFill>
              </a:rPr>
              <a:t>, </a:t>
            </a:r>
            <a:r>
              <a:rPr lang="ru-RU" dirty="0" err="1" smtClean="0">
                <a:solidFill>
                  <a:schemeClr val="accent5">
                    <a:lumMod val="60000"/>
                    <a:lumOff val="40000"/>
                  </a:schemeClr>
                </a:solidFill>
              </a:rPr>
              <a:t>який</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вписує</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події</a:t>
            </a:r>
            <a:r>
              <a:rPr lang="ru-RU" dirty="0" smtClean="0">
                <a:solidFill>
                  <a:schemeClr val="accent5">
                    <a:lumMod val="60000"/>
                    <a:lumOff val="40000"/>
                  </a:schemeClr>
                </a:solidFill>
              </a:rPr>
              <a:t>, </a:t>
            </a:r>
            <a:r>
              <a:rPr lang="ru-RU" dirty="0" err="1">
                <a:solidFill>
                  <a:schemeClr val="accent5">
                    <a:lumMod val="60000"/>
                    <a:lumOff val="40000"/>
                  </a:schemeClr>
                </a:solidFill>
              </a:rPr>
              <a:t>щ</a:t>
            </a:r>
            <a:r>
              <a:rPr lang="ru-RU" dirty="0" err="1" smtClean="0">
                <a:solidFill>
                  <a:schemeClr val="accent5">
                    <a:lumMod val="60000"/>
                    <a:lumOff val="40000"/>
                  </a:schemeClr>
                </a:solidFill>
              </a:rPr>
              <a:t>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відбулися</a:t>
            </a:r>
            <a:r>
              <a:rPr lang="ru-RU" dirty="0" smtClean="0">
                <a:solidFill>
                  <a:schemeClr val="accent5">
                    <a:lumMod val="60000"/>
                    <a:lumOff val="40000"/>
                  </a:schemeClr>
                </a:solidFill>
              </a:rPr>
              <a:t>, у </a:t>
            </a:r>
            <a:r>
              <a:rPr lang="ru-RU" dirty="0" err="1" smtClean="0">
                <a:solidFill>
                  <a:schemeClr val="accent5">
                    <a:lumMod val="60000"/>
                    <a:lumOff val="40000"/>
                  </a:schemeClr>
                </a:solidFill>
              </a:rPr>
              <a:t>сукупність</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образів</a:t>
            </a:r>
            <a:r>
              <a:rPr lang="ru-RU" dirty="0" smtClean="0">
                <a:solidFill>
                  <a:schemeClr val="accent5">
                    <a:lumMod val="60000"/>
                    <a:lumOff val="40000"/>
                  </a:schemeClr>
                </a:solidFill>
              </a:rPr>
              <a:t>, </a:t>
            </a:r>
            <a:r>
              <a:rPr lang="ru-RU" dirty="0" err="1" smtClean="0">
                <a:solidFill>
                  <a:schemeClr val="accent5">
                    <a:lumMod val="60000"/>
                    <a:lumOff val="40000"/>
                  </a:schemeClr>
                </a:solidFill>
              </a:rPr>
              <a:t>які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мають</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значення</a:t>
            </a:r>
            <a:r>
              <a:rPr lang="ru-RU" dirty="0" smtClean="0">
                <a:solidFill>
                  <a:schemeClr val="accent5">
                    <a:lumMod val="60000"/>
                    <a:lumOff val="40000"/>
                  </a:schemeClr>
                </a:solidFill>
              </a:rPr>
              <a:t> для </a:t>
            </a:r>
            <a:r>
              <a:rPr lang="ru-RU" dirty="0" err="1" smtClean="0">
                <a:solidFill>
                  <a:schemeClr val="accent5">
                    <a:lumMod val="60000"/>
                    <a:lumOff val="40000"/>
                  </a:schemeClr>
                </a:solidFill>
              </a:rPr>
              <a:t>колективної</a:t>
            </a:r>
            <a:r>
              <a:rPr lang="ru-RU" dirty="0" smtClean="0">
                <a:solidFill>
                  <a:schemeClr val="accent5">
                    <a:lumMod val="60000"/>
                    <a:lumOff val="40000"/>
                  </a:schemeClr>
                </a:solidFill>
              </a:rPr>
              <a:t> </a:t>
            </a:r>
            <a:r>
              <a:rPr lang="ru-RU" dirty="0" err="1" smtClean="0">
                <a:solidFill>
                  <a:schemeClr val="accent5">
                    <a:lumMod val="60000"/>
                    <a:lumOff val="40000"/>
                  </a:schemeClr>
                </a:solidFill>
              </a:rPr>
              <a:t>ідентичності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певної</a:t>
            </a:r>
            <a:r>
              <a:rPr lang="ru-RU" dirty="0" smtClean="0">
                <a:solidFill>
                  <a:schemeClr val="accent5">
                    <a:lumMod val="60000"/>
                    <a:lumOff val="40000"/>
                  </a:schemeClr>
                </a:solidFill>
              </a:rPr>
              <a:t> </a:t>
            </a:r>
            <a:r>
              <a:rPr lang="ru-RU" dirty="0" err="1" smtClean="0">
                <a:solidFill>
                  <a:schemeClr val="accent5">
                    <a:lumMod val="60000"/>
                    <a:lumOff val="40000"/>
                  </a:schemeClr>
                </a:solidFill>
              </a:rPr>
              <a:t>спільноти</a:t>
            </a:r>
            <a:r>
              <a:rPr lang="ru-RU" dirty="0" smtClean="0">
                <a:solidFill>
                  <a:schemeClr val="accent5">
                    <a:lumMod val="60000"/>
                    <a:lumOff val="40000"/>
                  </a:schemeClr>
                </a:solidFill>
              </a:rPr>
              <a:t>. </a:t>
            </a:r>
          </a:p>
          <a:p>
            <a:pPr marL="0" indent="0">
              <a:buNone/>
            </a:pPr>
            <a:r>
              <a:rPr lang="ru-RU" dirty="0" smtClean="0"/>
              <a:t>       Культурна </a:t>
            </a:r>
            <a:r>
              <a:rPr lang="ru-RU" dirty="0"/>
              <a:t>травма </a:t>
            </a:r>
            <a:r>
              <a:rPr lang="ru-RU" dirty="0" err="1" smtClean="0"/>
              <a:t>виникає</a:t>
            </a:r>
            <a:r>
              <a:rPr lang="ru-RU" dirty="0" smtClean="0"/>
              <a:t> не в </a:t>
            </a:r>
            <a:r>
              <a:rPr lang="ru-RU" dirty="0" err="1" smtClean="0"/>
              <a:t>результаті</a:t>
            </a:r>
            <a:r>
              <a:rPr lang="ru-RU" dirty="0" smtClean="0"/>
              <a:t> </a:t>
            </a:r>
            <a:r>
              <a:rPr lang="ru-RU" dirty="0" err="1" smtClean="0"/>
              <a:t>особистої</a:t>
            </a:r>
            <a:r>
              <a:rPr lang="ru-RU" dirty="0" smtClean="0"/>
              <a:t> </a:t>
            </a:r>
            <a:r>
              <a:rPr lang="ru-RU" dirty="0" err="1" smtClean="0"/>
              <a:t>участі</a:t>
            </a:r>
            <a:r>
              <a:rPr lang="ru-RU" dirty="0" smtClean="0"/>
              <a:t>, а через </a:t>
            </a:r>
            <a:r>
              <a:rPr lang="ru-RU" dirty="0" err="1" smtClean="0"/>
              <a:t>включеність</a:t>
            </a:r>
            <a:r>
              <a:rPr lang="ru-RU" dirty="0" smtClean="0"/>
              <a:t> у </a:t>
            </a:r>
            <a:r>
              <a:rPr lang="ru-RU" dirty="0" err="1" smtClean="0"/>
              <a:t>соціальні</a:t>
            </a:r>
            <a:r>
              <a:rPr lang="ru-RU" dirty="0" smtClean="0"/>
              <a:t> практики </a:t>
            </a:r>
            <a:r>
              <a:rPr lang="ru-RU" dirty="0" err="1" smtClean="0"/>
              <a:t>передачі</a:t>
            </a:r>
            <a:r>
              <a:rPr lang="ru-RU" dirty="0" smtClean="0"/>
              <a:t> </a:t>
            </a:r>
            <a:r>
              <a:rPr lang="ru-RU" dirty="0" err="1" smtClean="0"/>
              <a:t>сакралізованого</a:t>
            </a:r>
            <a:r>
              <a:rPr lang="ru-RU" dirty="0" smtClean="0"/>
              <a:t> канону </a:t>
            </a:r>
            <a:r>
              <a:rPr lang="ru-RU" dirty="0" err="1" smtClean="0"/>
              <a:t>культурної</a:t>
            </a:r>
            <a:r>
              <a:rPr lang="ru-RU" dirty="0" smtClean="0"/>
              <a:t> </a:t>
            </a:r>
            <a:r>
              <a:rPr lang="ru-RU" dirty="0" err="1" smtClean="0"/>
              <a:t>пам’яті</a:t>
            </a:r>
            <a:r>
              <a:rPr lang="ru-RU" dirty="0" smtClean="0"/>
              <a:t>, </a:t>
            </a:r>
            <a:r>
              <a:rPr lang="ru-RU" dirty="0" err="1" smtClean="0"/>
              <a:t>що</a:t>
            </a:r>
            <a:r>
              <a:rPr lang="ru-RU" dirty="0" smtClean="0"/>
              <a:t> </a:t>
            </a:r>
            <a:r>
              <a:rPr lang="ru-RU" dirty="0" err="1" smtClean="0"/>
              <a:t>включає</a:t>
            </a:r>
            <a:r>
              <a:rPr lang="ru-RU" dirty="0" smtClean="0"/>
              <a:t> в себе </a:t>
            </a:r>
            <a:r>
              <a:rPr lang="ru-RU" dirty="0" err="1" smtClean="0"/>
              <a:t>елементи</a:t>
            </a:r>
            <a:r>
              <a:rPr lang="ru-RU" dirty="0" smtClean="0"/>
              <a:t> як </a:t>
            </a:r>
            <a:r>
              <a:rPr lang="ru-RU" dirty="0" err="1" smtClean="0"/>
              <a:t>героїчного</a:t>
            </a:r>
            <a:r>
              <a:rPr lang="ru-RU" dirty="0" smtClean="0"/>
              <a:t>, так і </a:t>
            </a:r>
            <a:r>
              <a:rPr lang="ru-RU" dirty="0" err="1" smtClean="0"/>
              <a:t>трагічного</a:t>
            </a:r>
            <a:r>
              <a:rPr lang="ru-RU" dirty="0" smtClean="0"/>
              <a:t> </a:t>
            </a:r>
            <a:r>
              <a:rPr lang="ru-RU" dirty="0" err="1" smtClean="0"/>
              <a:t>минулого</a:t>
            </a:r>
            <a:r>
              <a:rPr lang="ru-RU" dirty="0" smtClean="0"/>
              <a:t>. У </a:t>
            </a:r>
            <a:r>
              <a:rPr lang="ru-RU" dirty="0" err="1" smtClean="0"/>
              <a:t>цьому</a:t>
            </a:r>
            <a:r>
              <a:rPr lang="ru-RU" dirty="0" smtClean="0"/>
              <a:t> </a:t>
            </a:r>
            <a:r>
              <a:rPr lang="ru-RU" dirty="0" err="1" smtClean="0"/>
              <a:t>сенсі</a:t>
            </a:r>
            <a:r>
              <a:rPr lang="ru-RU" dirty="0" smtClean="0"/>
              <a:t> вона </a:t>
            </a:r>
            <a:r>
              <a:rPr lang="ru-RU" dirty="0" err="1" smtClean="0"/>
              <a:t>більш</a:t>
            </a:r>
            <a:r>
              <a:rPr lang="ru-RU" dirty="0" smtClean="0"/>
              <a:t> </a:t>
            </a:r>
            <a:r>
              <a:rPr lang="ru-RU" dirty="0" err="1" smtClean="0"/>
              <a:t>формалізована</a:t>
            </a:r>
            <a:r>
              <a:rPr lang="ru-RU" dirty="0" smtClean="0"/>
              <a:t>, </a:t>
            </a:r>
            <a:r>
              <a:rPr lang="ru-RU" dirty="0" err="1" smtClean="0"/>
              <a:t>спроможна</a:t>
            </a:r>
            <a:r>
              <a:rPr lang="ru-RU" dirty="0" smtClean="0"/>
              <a:t> до </a:t>
            </a:r>
            <a:r>
              <a:rPr lang="ru-RU" dirty="0" err="1" smtClean="0"/>
              <a:t>передачі</a:t>
            </a:r>
            <a:r>
              <a:rPr lang="ru-RU" dirty="0" smtClean="0"/>
              <a:t> </a:t>
            </a:r>
            <a:r>
              <a:rPr lang="ru-RU" dirty="0" err="1" smtClean="0"/>
              <a:t>наступним</a:t>
            </a:r>
            <a:r>
              <a:rPr lang="ru-RU" dirty="0" smtClean="0"/>
              <a:t> </a:t>
            </a:r>
            <a:r>
              <a:rPr lang="ru-RU" dirty="0" err="1" smtClean="0"/>
              <a:t>поколінням</a:t>
            </a:r>
            <a:r>
              <a:rPr lang="ru-RU" dirty="0" smtClean="0"/>
              <a:t>, а </a:t>
            </a:r>
            <a:r>
              <a:rPr lang="ru-RU" dirty="0" err="1" smtClean="0"/>
              <a:t>також</a:t>
            </a:r>
            <a:r>
              <a:rPr lang="ru-RU" dirty="0" smtClean="0"/>
              <a:t> </a:t>
            </a:r>
            <a:r>
              <a:rPr lang="ru-RU" dirty="0" err="1" smtClean="0"/>
              <a:t>передбачає</a:t>
            </a:r>
            <a:r>
              <a:rPr lang="ru-RU" dirty="0" smtClean="0"/>
              <a:t> </a:t>
            </a:r>
            <a:r>
              <a:rPr lang="ru-RU" dirty="0" err="1" smtClean="0"/>
              <a:t>певний</a:t>
            </a:r>
            <a:r>
              <a:rPr lang="ru-RU" dirty="0" smtClean="0"/>
              <a:t> </a:t>
            </a:r>
            <a:r>
              <a:rPr lang="ru-RU" dirty="0" err="1" smtClean="0"/>
              <a:t>діапазон</a:t>
            </a:r>
            <a:r>
              <a:rPr lang="ru-RU" dirty="0" smtClean="0"/>
              <a:t> </a:t>
            </a:r>
            <a:r>
              <a:rPr lang="ru-RU" dirty="0" err="1" smtClean="0"/>
              <a:t>інтерпретацій</a:t>
            </a:r>
            <a:r>
              <a:rPr lang="ru-RU" dirty="0" smtClean="0"/>
              <a:t> за умов, </a:t>
            </a:r>
            <a:r>
              <a:rPr lang="ru-RU" dirty="0" err="1" smtClean="0"/>
              <a:t>що</a:t>
            </a:r>
            <a:r>
              <a:rPr lang="ru-RU" dirty="0" smtClean="0"/>
              <a:t> вони не </a:t>
            </a:r>
            <a:r>
              <a:rPr lang="ru-RU" dirty="0" err="1" smtClean="0"/>
              <a:t>будуть</a:t>
            </a:r>
            <a:r>
              <a:rPr lang="ru-RU" dirty="0" smtClean="0"/>
              <a:t> </a:t>
            </a:r>
            <a:r>
              <a:rPr lang="ru-RU" dirty="0" err="1" smtClean="0"/>
              <a:t>посягати</a:t>
            </a:r>
            <a:r>
              <a:rPr lang="ru-RU" dirty="0" smtClean="0"/>
              <a:t> на </a:t>
            </a:r>
            <a:r>
              <a:rPr lang="ru-RU" dirty="0" err="1" smtClean="0"/>
              <a:t>основні</a:t>
            </a:r>
            <a:r>
              <a:rPr lang="ru-RU" dirty="0" smtClean="0"/>
              <a:t> </a:t>
            </a:r>
            <a:r>
              <a:rPr lang="ru-RU" dirty="0" err="1" smtClean="0"/>
              <a:t>елементи</a:t>
            </a:r>
            <a:r>
              <a:rPr lang="ru-RU" dirty="0" smtClean="0"/>
              <a:t> </a:t>
            </a:r>
            <a:r>
              <a:rPr lang="ru-RU" dirty="0" err="1" smtClean="0"/>
              <a:t>міфологфзованої</a:t>
            </a:r>
            <a:r>
              <a:rPr lang="ru-RU" dirty="0" smtClean="0"/>
              <a:t> </a:t>
            </a:r>
            <a:r>
              <a:rPr lang="ru-RU" dirty="0" err="1" smtClean="0"/>
              <a:t>картини</a:t>
            </a:r>
            <a:r>
              <a:rPr lang="ru-RU" dirty="0" smtClean="0"/>
              <a:t> </a:t>
            </a:r>
            <a:r>
              <a:rPr lang="ru-RU" dirty="0" err="1" smtClean="0"/>
              <a:t>минулого</a:t>
            </a:r>
            <a:r>
              <a:rPr lang="ru-RU" dirty="0" smtClean="0"/>
              <a:t>. </a:t>
            </a:r>
            <a:endParaRPr lang="en-US" dirty="0"/>
          </a:p>
        </p:txBody>
      </p:sp>
    </p:spTree>
    <p:extLst>
      <p:ext uri="{BB962C8B-B14F-4D97-AF65-F5344CB8AC3E}">
        <p14:creationId xmlns:p14="http://schemas.microsoft.com/office/powerpoint/2010/main" val="194116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Культурна травма</a:t>
            </a:r>
            <a:endParaRPr lang="en-US" dirty="0"/>
          </a:p>
        </p:txBody>
      </p:sp>
      <p:sp>
        <p:nvSpPr>
          <p:cNvPr id="3" name="Объект 2"/>
          <p:cNvSpPr>
            <a:spLocks noGrp="1"/>
          </p:cNvSpPr>
          <p:nvPr>
            <p:ph idx="1"/>
          </p:nvPr>
        </p:nvSpPr>
        <p:spPr/>
        <p:txBody>
          <a:bodyPr/>
          <a:lstStyle/>
          <a:p>
            <a:pPr marL="0" indent="0">
              <a:buNone/>
            </a:pPr>
            <a:r>
              <a:rPr lang="uk-UA" dirty="0" smtClean="0"/>
              <a:t>«… культурна травма трапляється, коли члени спільноти відчувають, що вони пережили жахливу подію, яка накладає руйнівний відбиток на культурну ситуацію, на їхню колективну свідомість і фундаментально змінює майже все їх життя…»</a:t>
            </a:r>
            <a:endParaRPr lang="en-US" dirty="0"/>
          </a:p>
        </p:txBody>
      </p:sp>
      <p:sp>
        <p:nvSpPr>
          <p:cNvPr id="4" name="Текст 3"/>
          <p:cNvSpPr>
            <a:spLocks noGrp="1"/>
          </p:cNvSpPr>
          <p:nvPr>
            <p:ph type="body" sz="half" idx="2"/>
          </p:nvPr>
        </p:nvSpPr>
        <p:spPr/>
        <p:txBody>
          <a:bodyPr>
            <a:normAutofit/>
          </a:bodyPr>
          <a:lstStyle/>
          <a:p>
            <a:r>
              <a:rPr lang="uk-UA" sz="2000" dirty="0" smtClean="0">
                <a:solidFill>
                  <a:schemeClr val="accent5">
                    <a:lumMod val="60000"/>
                    <a:lumOff val="40000"/>
                  </a:schemeClr>
                </a:solidFill>
              </a:rPr>
              <a:t>Акцент </a:t>
            </a:r>
            <a:r>
              <a:rPr lang="ru-RU" sz="2000" dirty="0" err="1" smtClean="0">
                <a:solidFill>
                  <a:schemeClr val="accent5">
                    <a:lumMod val="60000"/>
                    <a:lumOff val="40000"/>
                  </a:schemeClr>
                </a:solidFill>
              </a:rPr>
              <a:t>із</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самої</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події</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травматизації</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переміщується</a:t>
            </a:r>
            <a:r>
              <a:rPr lang="ru-RU" sz="2000" dirty="0" smtClean="0">
                <a:solidFill>
                  <a:schemeClr val="accent5">
                    <a:lumMod val="60000"/>
                    <a:lumOff val="40000"/>
                  </a:schemeClr>
                </a:solidFill>
              </a:rPr>
              <a:t> на момент </a:t>
            </a:r>
            <a:r>
              <a:rPr lang="ru-RU" sz="2000" dirty="0" err="1" smtClean="0">
                <a:solidFill>
                  <a:schemeClr val="accent5">
                    <a:lumMod val="60000"/>
                    <a:lumOff val="40000"/>
                  </a:schemeClr>
                </a:solidFill>
              </a:rPr>
              <a:t>інформування</a:t>
            </a:r>
            <a:r>
              <a:rPr lang="ru-RU" sz="2000" dirty="0" smtClean="0">
                <a:solidFill>
                  <a:schemeClr val="accent5">
                    <a:lumMod val="60000"/>
                    <a:lumOff val="40000"/>
                  </a:schemeClr>
                </a:solidFill>
              </a:rPr>
              <a:t> про </a:t>
            </a:r>
            <a:r>
              <a:rPr lang="ru-RU" sz="2000" dirty="0" err="1" smtClean="0">
                <a:solidFill>
                  <a:schemeClr val="accent5">
                    <a:lumMod val="60000"/>
                    <a:lumOff val="40000"/>
                  </a:schemeClr>
                </a:solidFill>
              </a:rPr>
              <a:t>неї</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або</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усвідомлення</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суспільством</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своєї</a:t>
            </a:r>
            <a:r>
              <a:rPr lang="ru-RU" sz="2000" dirty="0" smtClean="0">
                <a:solidFill>
                  <a:schemeClr val="accent5">
                    <a:lumMod val="60000"/>
                    <a:lumOff val="40000"/>
                  </a:schemeClr>
                </a:solidFill>
              </a:rPr>
              <a:t> </a:t>
            </a:r>
            <a:r>
              <a:rPr lang="ru-RU" sz="2000" dirty="0" err="1" smtClean="0">
                <a:solidFill>
                  <a:schemeClr val="accent5">
                    <a:lumMod val="60000"/>
                    <a:lumOff val="40000"/>
                  </a:schemeClr>
                </a:solidFill>
              </a:rPr>
              <a:t>травми</a:t>
            </a:r>
            <a:r>
              <a:rPr lang="ru-RU" sz="2000" dirty="0" smtClean="0">
                <a:solidFill>
                  <a:schemeClr val="accent5">
                    <a:lumMod val="60000"/>
                    <a:lumOff val="40000"/>
                  </a:schemeClr>
                </a:solidFill>
              </a:rPr>
              <a:t>. </a:t>
            </a:r>
          </a:p>
          <a:p>
            <a:endParaRPr lang="ru-RU" dirty="0"/>
          </a:p>
          <a:p>
            <a:r>
              <a:rPr lang="ru-RU" dirty="0" smtClean="0"/>
              <a:t>За </a:t>
            </a:r>
            <a:r>
              <a:rPr lang="ru-RU" dirty="0" err="1" smtClean="0"/>
              <a:t>Джеффрі</a:t>
            </a:r>
            <a:r>
              <a:rPr lang="ru-RU" dirty="0" smtClean="0"/>
              <a:t> С. </a:t>
            </a:r>
            <a:r>
              <a:rPr lang="ru-RU" dirty="0" err="1" smtClean="0"/>
              <a:t>Александер</a:t>
            </a:r>
            <a:endParaRPr lang="ru-RU" dirty="0" smtClean="0"/>
          </a:p>
          <a:p>
            <a:r>
              <a:rPr lang="en-US" dirty="0" smtClean="0"/>
              <a:t>Alexander, J. C. (2004). Toward a Theory of Cultural Trauma. In</a:t>
            </a:r>
            <a:r>
              <a:rPr lang="uk-UA" dirty="0" smtClean="0"/>
              <a:t> </a:t>
            </a:r>
            <a:r>
              <a:rPr lang="en-US" dirty="0" smtClean="0"/>
              <a:t>J. C. Alexander [et al.], Cultural Trauma and Collective Identity</a:t>
            </a:r>
            <a:r>
              <a:rPr lang="uk-UA" dirty="0" smtClean="0"/>
              <a:t> </a:t>
            </a:r>
            <a:r>
              <a:rPr lang="en-US" dirty="0" smtClean="0"/>
              <a:t>(pp. 1–30). University of California Press. h</a:t>
            </a:r>
            <a:endParaRPr lang="en-US" dirty="0"/>
          </a:p>
        </p:txBody>
      </p:sp>
    </p:spTree>
    <p:extLst>
      <p:ext uri="{BB962C8B-B14F-4D97-AF65-F5344CB8AC3E}">
        <p14:creationId xmlns:p14="http://schemas.microsoft.com/office/powerpoint/2010/main" val="1920351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Соціологічний підхід до проблеми культурної травми</a:t>
            </a:r>
            <a:endParaRPr lang="en-US" dirty="0"/>
          </a:p>
        </p:txBody>
      </p:sp>
      <p:sp>
        <p:nvSpPr>
          <p:cNvPr id="3" name="Прямоугольник 2"/>
          <p:cNvSpPr/>
          <p:nvPr/>
        </p:nvSpPr>
        <p:spPr>
          <a:xfrm>
            <a:off x="1" y="1834167"/>
            <a:ext cx="12070080" cy="4585871"/>
          </a:xfrm>
          <a:prstGeom prst="rect">
            <a:avLst/>
          </a:prstGeom>
        </p:spPr>
        <p:txBody>
          <a:bodyPr wrap="square">
            <a:spAutoFit/>
          </a:bodyPr>
          <a:lstStyle/>
          <a:p>
            <a:pPr algn="just"/>
            <a:r>
              <a:rPr lang="ru-RU" sz="2800" dirty="0" smtClean="0"/>
              <a:t>       </a:t>
            </a:r>
            <a:r>
              <a:rPr lang="ru-RU" sz="2400" dirty="0" err="1" smtClean="0"/>
              <a:t>Презентований</a:t>
            </a:r>
            <a:r>
              <a:rPr lang="ru-RU" sz="2400" dirty="0" smtClean="0"/>
              <a:t> </a:t>
            </a:r>
            <a:r>
              <a:rPr lang="ru-RU" sz="2400" dirty="0" err="1" smtClean="0"/>
              <a:t>трьома</a:t>
            </a:r>
            <a:r>
              <a:rPr lang="ru-RU" sz="2400" dirty="0" smtClean="0"/>
              <a:t> </a:t>
            </a:r>
            <a:r>
              <a:rPr lang="ru-RU" sz="2400" dirty="0" err="1" smtClean="0"/>
              <a:t>основними</a:t>
            </a:r>
            <a:r>
              <a:rPr lang="ru-RU" sz="2400" dirty="0" smtClean="0"/>
              <a:t> </a:t>
            </a:r>
            <a:r>
              <a:rPr lang="ru-RU" sz="2400" dirty="0" err="1" smtClean="0"/>
              <a:t>представниками</a:t>
            </a:r>
            <a:r>
              <a:rPr lang="ru-RU" sz="2400" dirty="0" smtClean="0"/>
              <a:t> – </a:t>
            </a:r>
            <a:r>
              <a:rPr lang="ru-RU" sz="2400" dirty="0"/>
              <a:t>П. </a:t>
            </a:r>
            <a:r>
              <a:rPr lang="ru-RU" sz="2400" dirty="0" err="1" smtClean="0"/>
              <a:t>Штомпкою</a:t>
            </a:r>
            <a:r>
              <a:rPr lang="ru-RU" sz="2400" dirty="0" smtClean="0"/>
              <a:t>, </a:t>
            </a:r>
            <a:r>
              <a:rPr lang="ru-RU" sz="2400" dirty="0"/>
              <a:t>Д. </a:t>
            </a:r>
            <a:r>
              <a:rPr lang="ru-RU" sz="2400" dirty="0" err="1"/>
              <a:t>Александером</a:t>
            </a:r>
            <a:r>
              <a:rPr lang="ru-RU" sz="2400" dirty="0"/>
              <a:t> </a:t>
            </a:r>
            <a:r>
              <a:rPr lang="ru-RU" sz="2400" dirty="0" smtClean="0"/>
              <a:t>и Р</a:t>
            </a:r>
            <a:r>
              <a:rPr lang="ru-RU" sz="2400" dirty="0"/>
              <a:t>. </a:t>
            </a:r>
            <a:r>
              <a:rPr lang="ru-RU" sz="2400" dirty="0" err="1" smtClean="0"/>
              <a:t>Айерманом</a:t>
            </a:r>
            <a:r>
              <a:rPr lang="ru-RU" sz="2400" dirty="0" smtClean="0"/>
              <a:t>. </a:t>
            </a:r>
            <a:r>
              <a:rPr lang="ru-RU" sz="2400" dirty="0" err="1" smtClean="0"/>
              <a:t>Кожен</a:t>
            </a:r>
            <a:r>
              <a:rPr lang="ru-RU" sz="2400" dirty="0" smtClean="0"/>
              <a:t> з них </a:t>
            </a:r>
            <a:r>
              <a:rPr lang="ru-RU" sz="2400" dirty="0" err="1" smtClean="0"/>
              <a:t>вніс</a:t>
            </a:r>
            <a:r>
              <a:rPr lang="ru-RU" sz="2400" dirty="0" smtClean="0"/>
              <a:t> </a:t>
            </a:r>
            <a:r>
              <a:rPr lang="ru-RU" sz="2400" dirty="0" err="1" smtClean="0"/>
              <a:t>суттєвий</a:t>
            </a:r>
            <a:r>
              <a:rPr lang="ru-RU" sz="2400" dirty="0" smtClean="0"/>
              <a:t> </a:t>
            </a:r>
            <a:r>
              <a:rPr lang="ru-RU" sz="2400" dirty="0" err="1" smtClean="0"/>
              <a:t>внесок</a:t>
            </a:r>
            <a:r>
              <a:rPr lang="ru-RU" sz="2400" dirty="0" smtClean="0"/>
              <a:t> у </a:t>
            </a:r>
            <a:r>
              <a:rPr lang="ru-RU" sz="2400" dirty="0" err="1" smtClean="0"/>
              <a:t>розуміння</a:t>
            </a:r>
            <a:r>
              <a:rPr lang="ru-RU" sz="2400" dirty="0" smtClean="0"/>
              <a:t> того, </a:t>
            </a:r>
            <a:r>
              <a:rPr lang="ru-RU" sz="2400" dirty="0" err="1"/>
              <a:t>я</a:t>
            </a:r>
            <a:r>
              <a:rPr lang="ru-RU" sz="2400" dirty="0" err="1" smtClean="0"/>
              <a:t>ким</a:t>
            </a:r>
            <a:r>
              <a:rPr lang="ru-RU" sz="2400" dirty="0" smtClean="0"/>
              <a:t> чином травма </a:t>
            </a:r>
            <a:r>
              <a:rPr lang="ru-RU" sz="2400" dirty="0" err="1" smtClean="0"/>
              <a:t>виступає</a:t>
            </a:r>
            <a:r>
              <a:rPr lang="ru-RU" sz="2400" dirty="0" smtClean="0"/>
              <a:t> не </a:t>
            </a:r>
            <a:r>
              <a:rPr lang="ru-RU" sz="2400" dirty="0" err="1" smtClean="0"/>
              <a:t>лише</a:t>
            </a:r>
            <a:r>
              <a:rPr lang="ru-RU" sz="2400" dirty="0" smtClean="0"/>
              <a:t> </a:t>
            </a:r>
            <a:r>
              <a:rPr lang="ru-RU" sz="2400" dirty="0" err="1" smtClean="0"/>
              <a:t>психологічним</a:t>
            </a:r>
            <a:r>
              <a:rPr lang="ru-RU" sz="2400" dirty="0" smtClean="0"/>
              <a:t> </a:t>
            </a:r>
            <a:r>
              <a:rPr lang="ru-RU" sz="2400" dirty="0" err="1" smtClean="0"/>
              <a:t>механізмом</a:t>
            </a:r>
            <a:r>
              <a:rPr lang="ru-RU" sz="2400" dirty="0" smtClean="0"/>
              <a:t>, але й </a:t>
            </a:r>
            <a:r>
              <a:rPr lang="ru-RU" sz="2400" dirty="0" err="1" smtClean="0"/>
              <a:t>соціальним</a:t>
            </a:r>
            <a:r>
              <a:rPr lang="ru-RU" sz="2400" dirty="0" smtClean="0"/>
              <a:t> конструктом.</a:t>
            </a:r>
          </a:p>
          <a:p>
            <a:pPr algn="just"/>
            <a:r>
              <a:rPr lang="ru-RU" sz="2400" dirty="0" smtClean="0"/>
              <a:t>    </a:t>
            </a:r>
            <a:r>
              <a:rPr lang="ru-RU" sz="2400" dirty="0" err="1" smtClean="0"/>
              <a:t>Загальною</a:t>
            </a:r>
            <a:r>
              <a:rPr lang="ru-RU" sz="2400" dirty="0" smtClean="0"/>
              <a:t> </a:t>
            </a:r>
            <a:r>
              <a:rPr lang="ru-RU" sz="2400" dirty="0" err="1" smtClean="0"/>
              <a:t>передумовою</a:t>
            </a:r>
            <a:r>
              <a:rPr lang="ru-RU" sz="2400" dirty="0" smtClean="0"/>
              <a:t>  </a:t>
            </a:r>
            <a:r>
              <a:rPr lang="ru-RU" sz="2400" dirty="0" err="1" smtClean="0"/>
              <a:t>цього</a:t>
            </a:r>
            <a:r>
              <a:rPr lang="ru-RU" sz="2400" dirty="0" smtClean="0"/>
              <a:t> </a:t>
            </a:r>
            <a:r>
              <a:rPr lang="ru-RU" sz="2400" dirty="0" err="1" smtClean="0"/>
              <a:t>напрямку</a:t>
            </a:r>
            <a:r>
              <a:rPr lang="ru-RU" sz="2400" dirty="0" smtClean="0"/>
              <a:t> є </a:t>
            </a:r>
            <a:r>
              <a:rPr lang="ru-RU" sz="2400" dirty="0" err="1" smtClean="0"/>
              <a:t>визнання</a:t>
            </a:r>
            <a:r>
              <a:rPr lang="ru-RU" sz="2400" dirty="0" smtClean="0"/>
              <a:t> того, </a:t>
            </a:r>
            <a:r>
              <a:rPr lang="ru-RU" sz="2400" dirty="0" err="1" smtClean="0">
                <a:solidFill>
                  <a:schemeClr val="accent5">
                    <a:lumMod val="60000"/>
                    <a:lumOff val="40000"/>
                  </a:schemeClr>
                </a:solidFill>
              </a:rPr>
              <a:t>що</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найбільш</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суттєвим</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чинником</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виникнення</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травматичних</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спогадів</a:t>
            </a:r>
            <a:r>
              <a:rPr lang="ru-RU" sz="2400" dirty="0" smtClean="0">
                <a:solidFill>
                  <a:schemeClr val="accent5">
                    <a:lumMod val="60000"/>
                    <a:lumOff val="40000"/>
                  </a:schemeClr>
                </a:solidFill>
              </a:rPr>
              <a:t> є </a:t>
            </a:r>
            <a:r>
              <a:rPr lang="ru-RU" sz="2400" dirty="0" err="1" smtClean="0">
                <a:solidFill>
                  <a:schemeClr val="accent5">
                    <a:lumMod val="60000"/>
                    <a:lumOff val="40000"/>
                  </a:schemeClr>
                </a:solidFill>
              </a:rPr>
              <a:t>соціальне</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середовище</a:t>
            </a:r>
            <a:r>
              <a:rPr lang="ru-RU" sz="2400" dirty="0" smtClean="0">
                <a:solidFill>
                  <a:schemeClr val="accent5">
                    <a:lumMod val="60000"/>
                    <a:lumOff val="40000"/>
                  </a:schemeClr>
                </a:solidFill>
              </a:rPr>
              <a:t>, у </a:t>
            </a:r>
            <a:r>
              <a:rPr lang="ru-RU" sz="2400" dirty="0" err="1" smtClean="0">
                <a:solidFill>
                  <a:schemeClr val="accent5">
                    <a:lumMod val="60000"/>
                    <a:lumOff val="40000"/>
                  </a:schemeClr>
                </a:solidFill>
              </a:rPr>
              <a:t>якому</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знаходиться</a:t>
            </a:r>
            <a:r>
              <a:rPr lang="ru-RU" sz="2400" dirty="0" smtClean="0">
                <a:solidFill>
                  <a:schemeClr val="accent5">
                    <a:lumMod val="60000"/>
                    <a:lumOff val="40000"/>
                  </a:schemeClr>
                </a:solidFill>
              </a:rPr>
              <a:t> </a:t>
            </a:r>
            <a:r>
              <a:rPr lang="ru-RU" sz="2400" dirty="0" err="1" smtClean="0">
                <a:solidFill>
                  <a:schemeClr val="accent5">
                    <a:lumMod val="60000"/>
                    <a:lumOff val="40000"/>
                  </a:schemeClr>
                </a:solidFill>
              </a:rPr>
              <a:t>людина</a:t>
            </a:r>
            <a:r>
              <a:rPr lang="ru-RU" sz="2400" dirty="0" smtClean="0"/>
              <a:t>.  </a:t>
            </a:r>
          </a:p>
          <a:p>
            <a:pPr algn="just"/>
            <a:r>
              <a:rPr lang="ru-RU" sz="2400" dirty="0"/>
              <a:t> </a:t>
            </a:r>
            <a:r>
              <a:rPr lang="ru-RU" sz="2400" dirty="0" smtClean="0"/>
              <a:t>   Травма </a:t>
            </a:r>
            <a:r>
              <a:rPr lang="ru-RU" sz="2400" dirty="0" err="1" smtClean="0"/>
              <a:t>виникає</a:t>
            </a:r>
            <a:r>
              <a:rPr lang="ru-RU" sz="2400" dirty="0" smtClean="0"/>
              <a:t> не </a:t>
            </a:r>
            <a:r>
              <a:rPr lang="ru-RU" sz="2400" dirty="0" err="1" smtClean="0"/>
              <a:t>стільки</a:t>
            </a:r>
            <a:r>
              <a:rPr lang="ru-RU" sz="2400" dirty="0" smtClean="0"/>
              <a:t> </a:t>
            </a:r>
            <a:r>
              <a:rPr lang="ru-RU" sz="2400" dirty="0" err="1" smtClean="0"/>
              <a:t>під</a:t>
            </a:r>
            <a:r>
              <a:rPr lang="ru-RU" sz="2400" dirty="0" smtClean="0"/>
              <a:t> </a:t>
            </a:r>
            <a:r>
              <a:rPr lang="ru-RU" sz="2400" dirty="0" err="1" smtClean="0"/>
              <a:t>впливом</a:t>
            </a:r>
            <a:r>
              <a:rPr lang="ru-RU" sz="2400" dirty="0" smtClean="0"/>
              <a:t> </a:t>
            </a:r>
            <a:r>
              <a:rPr lang="ru-RU" sz="2400" dirty="0" err="1" smtClean="0"/>
              <a:t>постійної</a:t>
            </a:r>
            <a:r>
              <a:rPr lang="ru-RU" sz="2400" dirty="0" smtClean="0"/>
              <a:t> </a:t>
            </a:r>
            <a:r>
              <a:rPr lang="ru-RU" sz="2400" dirty="0" err="1" smtClean="0"/>
              <a:t>підспудно</a:t>
            </a:r>
            <a:r>
              <a:rPr lang="ru-RU" sz="2400" dirty="0" smtClean="0"/>
              <a:t> </a:t>
            </a:r>
            <a:r>
              <a:rPr lang="ru-RU" sz="2400" dirty="0" err="1" smtClean="0"/>
              <a:t>діючої</a:t>
            </a:r>
            <a:r>
              <a:rPr lang="ru-RU" sz="2400" dirty="0" smtClean="0"/>
              <a:t> </a:t>
            </a:r>
            <a:r>
              <a:rPr lang="ru-RU" sz="2400" dirty="0" err="1" smtClean="0"/>
              <a:t>роботи</a:t>
            </a:r>
            <a:r>
              <a:rPr lang="ru-RU" sz="2400" dirty="0" smtClean="0"/>
              <a:t> </a:t>
            </a:r>
            <a:r>
              <a:rPr lang="ru-RU" sz="2400" dirty="0" err="1" smtClean="0"/>
              <a:t>підсвідомого</a:t>
            </a:r>
            <a:r>
              <a:rPr lang="ru-RU" sz="2400" dirty="0" smtClean="0"/>
              <a:t>, </a:t>
            </a:r>
            <a:r>
              <a:rPr lang="ru-RU" sz="2400" dirty="0" err="1"/>
              <a:t>с</a:t>
            </a:r>
            <a:r>
              <a:rPr lang="ru-RU" sz="2400" dirty="0" err="1" smtClean="0"/>
              <a:t>кільки</a:t>
            </a:r>
            <a:r>
              <a:rPr lang="ru-RU" sz="2400" dirty="0" smtClean="0"/>
              <a:t> через те,  </a:t>
            </a:r>
            <a:r>
              <a:rPr lang="ru-RU" sz="2400" dirty="0" err="1" smtClean="0"/>
              <a:t>що</a:t>
            </a:r>
            <a:r>
              <a:rPr lang="ru-RU" sz="2400" dirty="0" smtClean="0"/>
              <a:t> </a:t>
            </a:r>
            <a:r>
              <a:rPr lang="ru-RU" sz="2400" dirty="0" err="1" smtClean="0"/>
              <a:t>соціокультурний</a:t>
            </a:r>
            <a:r>
              <a:rPr lang="ru-RU" sz="2400" dirty="0" smtClean="0"/>
              <a:t> контекст </a:t>
            </a:r>
            <a:r>
              <a:rPr lang="ru-RU" sz="2400" dirty="0" err="1" smtClean="0"/>
              <a:t>активізує</a:t>
            </a:r>
            <a:r>
              <a:rPr lang="ru-RU" sz="2400" dirty="0" smtClean="0"/>
              <a:t> </a:t>
            </a:r>
            <a:r>
              <a:rPr lang="ru-RU" sz="2400" dirty="0" err="1" smtClean="0"/>
              <a:t>діяльність</a:t>
            </a:r>
            <a:r>
              <a:rPr lang="ru-RU" sz="2400" dirty="0" smtClean="0"/>
              <a:t> </a:t>
            </a:r>
            <a:r>
              <a:rPr lang="ru-RU" sz="2400" dirty="0" err="1" smtClean="0"/>
              <a:t>психіки</a:t>
            </a:r>
            <a:r>
              <a:rPr lang="ru-RU" sz="2400" dirty="0" smtClean="0"/>
              <a:t>, </a:t>
            </a:r>
            <a:r>
              <a:rPr lang="ru-RU" sz="2400" dirty="0" err="1" smtClean="0"/>
              <a:t>запускаючи</a:t>
            </a:r>
            <a:r>
              <a:rPr lang="ru-RU" sz="2400" dirty="0" smtClean="0"/>
              <a:t> </a:t>
            </a:r>
            <a:r>
              <a:rPr lang="ru-RU" sz="2400" dirty="0" err="1" smtClean="0"/>
              <a:t>механізми</a:t>
            </a:r>
            <a:r>
              <a:rPr lang="ru-RU" sz="2400" dirty="0" smtClean="0"/>
              <a:t> </a:t>
            </a:r>
            <a:r>
              <a:rPr lang="ru-RU" sz="2400" dirty="0" err="1" smtClean="0"/>
              <a:t>травматизації</a:t>
            </a:r>
            <a:r>
              <a:rPr lang="ru-RU" sz="2400" dirty="0" smtClean="0"/>
              <a:t>.  Для </a:t>
            </a:r>
            <a:r>
              <a:rPr lang="ru-RU" sz="2400" dirty="0" err="1" smtClean="0"/>
              <a:t>пояснення</a:t>
            </a:r>
            <a:r>
              <a:rPr lang="ru-RU" sz="2400" dirty="0" smtClean="0"/>
              <a:t> </a:t>
            </a:r>
            <a:r>
              <a:rPr lang="ru-RU" sz="2400" dirty="0" err="1" smtClean="0"/>
              <a:t>цього</a:t>
            </a:r>
            <a:r>
              <a:rPr lang="ru-RU" sz="2400" dirty="0" smtClean="0"/>
              <a:t> </a:t>
            </a:r>
            <a:r>
              <a:rPr lang="ru-RU" sz="2400" dirty="0" err="1" smtClean="0"/>
              <a:t>процесу</a:t>
            </a:r>
            <a:r>
              <a:rPr lang="ru-RU" sz="2400" dirty="0" smtClean="0"/>
              <a:t> </a:t>
            </a:r>
            <a:r>
              <a:rPr lang="ru-RU" sz="2400" dirty="0" err="1" smtClean="0"/>
              <a:t>необхідно</a:t>
            </a:r>
            <a:r>
              <a:rPr lang="ru-RU" sz="2400" dirty="0" smtClean="0"/>
              <a:t> </a:t>
            </a:r>
            <a:r>
              <a:rPr lang="ru-RU" sz="2400" dirty="0" err="1" smtClean="0"/>
              <a:t>визначити</a:t>
            </a:r>
            <a:r>
              <a:rPr lang="ru-RU" sz="2400" dirty="0" smtClean="0"/>
              <a:t> </a:t>
            </a:r>
            <a:r>
              <a:rPr lang="ru-RU" sz="2400" dirty="0" err="1" smtClean="0"/>
              <a:t>характерні</a:t>
            </a:r>
            <a:r>
              <a:rPr lang="ru-RU" sz="2400" dirty="0" smtClean="0"/>
              <a:t> </a:t>
            </a:r>
            <a:r>
              <a:rPr lang="ru-RU" sz="2400" dirty="0" err="1" smtClean="0"/>
              <a:t>риси</a:t>
            </a:r>
            <a:r>
              <a:rPr lang="ru-RU" sz="2400" dirty="0" smtClean="0"/>
              <a:t> як </a:t>
            </a:r>
            <a:r>
              <a:rPr lang="ru-RU" sz="2400" dirty="0" err="1" smtClean="0"/>
              <a:t>самої</a:t>
            </a:r>
            <a:r>
              <a:rPr lang="ru-RU" sz="2400" dirty="0" smtClean="0"/>
              <a:t> </a:t>
            </a:r>
            <a:r>
              <a:rPr lang="ru-RU" sz="2400" dirty="0" err="1" smtClean="0"/>
              <a:t>травми</a:t>
            </a:r>
            <a:r>
              <a:rPr lang="ru-RU" sz="2400" dirty="0" smtClean="0"/>
              <a:t>, так і тих умов, за </a:t>
            </a:r>
            <a:r>
              <a:rPr lang="ru-RU" sz="2400" dirty="0" err="1" smtClean="0"/>
              <a:t>яких</a:t>
            </a:r>
            <a:r>
              <a:rPr lang="ru-RU" sz="2400" dirty="0" smtClean="0"/>
              <a:t> </a:t>
            </a:r>
            <a:r>
              <a:rPr lang="ru-RU" sz="2400" dirty="0" err="1" smtClean="0"/>
              <a:t>різко</a:t>
            </a:r>
            <a:r>
              <a:rPr lang="ru-RU" sz="2400" dirty="0" smtClean="0"/>
              <a:t> </a:t>
            </a:r>
            <a:r>
              <a:rPr lang="ru-RU" sz="2400" dirty="0" err="1" smtClean="0"/>
              <a:t>підвищується</a:t>
            </a:r>
            <a:r>
              <a:rPr lang="ru-RU" sz="2400" dirty="0" smtClean="0"/>
              <a:t> шанс на  </a:t>
            </a:r>
            <a:r>
              <a:rPr lang="ru-RU" sz="2400" dirty="0" err="1" smtClean="0"/>
              <a:t>її</a:t>
            </a:r>
            <a:r>
              <a:rPr lang="ru-RU" sz="2400" dirty="0" smtClean="0"/>
              <a:t> </a:t>
            </a:r>
            <a:r>
              <a:rPr lang="ru-RU" sz="2400" dirty="0" err="1" smtClean="0"/>
              <a:t>виникнення</a:t>
            </a:r>
            <a:r>
              <a:rPr lang="ru-RU" sz="2400" dirty="0" smtClean="0"/>
              <a:t>.                 </a:t>
            </a:r>
            <a:endParaRPr lang="en-US" sz="2400" dirty="0"/>
          </a:p>
        </p:txBody>
      </p:sp>
    </p:spTree>
    <p:extLst>
      <p:ext uri="{BB962C8B-B14F-4D97-AF65-F5344CB8AC3E}">
        <p14:creationId xmlns:p14="http://schemas.microsoft.com/office/powerpoint/2010/main" val="1065006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497839"/>
            <a:ext cx="10271760" cy="5262979"/>
          </a:xfrm>
          <a:prstGeom prst="rect">
            <a:avLst/>
          </a:prstGeom>
        </p:spPr>
        <p:txBody>
          <a:bodyPr wrap="square">
            <a:spAutoFit/>
          </a:bodyPr>
          <a:lstStyle/>
          <a:p>
            <a:r>
              <a:rPr lang="ru-RU" sz="2800" dirty="0" smtClean="0"/>
              <a:t>       У </a:t>
            </a:r>
            <a:r>
              <a:rPr lang="ru-RU" sz="2800" dirty="0" err="1"/>
              <a:t>Александера</a:t>
            </a:r>
            <a:r>
              <a:rPr lang="ru-RU" sz="2800" dirty="0"/>
              <a:t> акцент </a:t>
            </a:r>
            <a:r>
              <a:rPr lang="ru-RU" sz="2800" dirty="0" smtClean="0"/>
              <a:t>з </a:t>
            </a:r>
            <a:r>
              <a:rPr lang="ru-RU" sz="2800" dirty="0" err="1" smtClean="0"/>
              <a:t>вивчення</a:t>
            </a:r>
            <a:r>
              <a:rPr lang="ru-RU" sz="2800" dirty="0" smtClean="0"/>
              <a:t> </a:t>
            </a:r>
            <a:r>
              <a:rPr lang="ru-RU" sz="2800" dirty="0" err="1" smtClean="0"/>
              <a:t>травми</a:t>
            </a:r>
            <a:r>
              <a:rPr lang="ru-RU" sz="2800" dirty="0" smtClean="0"/>
              <a:t> плавно </a:t>
            </a:r>
            <a:r>
              <a:rPr lang="ru-RU" sz="2800" dirty="0" err="1" smtClean="0"/>
              <a:t>зміщується</a:t>
            </a:r>
            <a:r>
              <a:rPr lang="ru-RU" sz="2800" dirty="0" smtClean="0"/>
              <a:t> з </a:t>
            </a:r>
            <a:r>
              <a:rPr lang="ru-RU" sz="2800" dirty="0" err="1" smtClean="0"/>
              <a:t>самої</a:t>
            </a:r>
            <a:r>
              <a:rPr lang="ru-RU" sz="2800" dirty="0" smtClean="0"/>
              <a:t> </a:t>
            </a:r>
            <a:r>
              <a:rPr lang="ru-RU" sz="2800" dirty="0" err="1" smtClean="0"/>
              <a:t>травмуючої</a:t>
            </a:r>
            <a:r>
              <a:rPr lang="ru-RU" sz="2800" dirty="0" smtClean="0"/>
              <a:t> </a:t>
            </a:r>
            <a:r>
              <a:rPr lang="ru-RU" sz="2800" dirty="0" err="1" smtClean="0"/>
              <a:t>події</a:t>
            </a:r>
            <a:r>
              <a:rPr lang="ru-RU" sz="2800" dirty="0" smtClean="0"/>
              <a:t> на </a:t>
            </a:r>
            <a:r>
              <a:rPr lang="ru-RU" sz="2800" dirty="0" err="1" smtClean="0"/>
              <a:t>її</a:t>
            </a:r>
            <a:r>
              <a:rPr lang="ru-RU" sz="2800" dirty="0" smtClean="0"/>
              <a:t> </a:t>
            </a:r>
            <a:r>
              <a:rPr lang="ru-RU" sz="2800" dirty="0" err="1" smtClean="0"/>
              <a:t>репрезентацію</a:t>
            </a:r>
            <a:r>
              <a:rPr lang="ru-RU" sz="2800" dirty="0" smtClean="0"/>
              <a:t>.  </a:t>
            </a:r>
            <a:r>
              <a:rPr lang="ru-RU" sz="2800" dirty="0" err="1" smtClean="0"/>
              <a:t>Кожна</a:t>
            </a:r>
            <a:r>
              <a:rPr lang="ru-RU" sz="2800" dirty="0" smtClean="0"/>
              <a:t> </a:t>
            </a:r>
            <a:r>
              <a:rPr lang="ru-RU" sz="2800" dirty="0" err="1" smtClean="0"/>
              <a:t>репрезентвція</a:t>
            </a:r>
            <a:r>
              <a:rPr lang="ru-RU" sz="2800" dirty="0" smtClean="0"/>
              <a:t> </a:t>
            </a:r>
            <a:r>
              <a:rPr lang="ru-RU" sz="2800" dirty="0" err="1" smtClean="0"/>
              <a:t>включає</a:t>
            </a:r>
            <a:r>
              <a:rPr lang="ru-RU" sz="2800" dirty="0" smtClean="0"/>
              <a:t> в себе </a:t>
            </a:r>
            <a:r>
              <a:rPr lang="ru-RU" sz="2800" dirty="0" err="1" smtClean="0"/>
              <a:t>необхідний</a:t>
            </a:r>
            <a:r>
              <a:rPr lang="ru-RU" sz="2800" dirty="0" smtClean="0"/>
              <a:t> </a:t>
            </a:r>
            <a:r>
              <a:rPr lang="ru-RU" sz="2800" dirty="0" err="1" smtClean="0"/>
              <a:t>набір</a:t>
            </a:r>
            <a:r>
              <a:rPr lang="ru-RU" sz="2800" dirty="0" smtClean="0"/>
              <a:t> </a:t>
            </a:r>
            <a:r>
              <a:rPr lang="ru-RU" sz="2800" dirty="0" err="1" smtClean="0"/>
              <a:t>елементів</a:t>
            </a:r>
            <a:r>
              <a:rPr lang="ru-RU" sz="2800" dirty="0" smtClean="0"/>
              <a:t>: </a:t>
            </a:r>
          </a:p>
          <a:p>
            <a:pPr marL="457200" indent="-457200">
              <a:buFont typeface="Wingdings" panose="05000000000000000000" pitchFamily="2" charset="2"/>
              <a:buChar char="q"/>
            </a:pPr>
            <a:r>
              <a:rPr lang="ru-RU" sz="2800" dirty="0" err="1" smtClean="0"/>
              <a:t>носії</a:t>
            </a:r>
            <a:r>
              <a:rPr lang="ru-RU" sz="2800" dirty="0" smtClean="0"/>
              <a:t> </a:t>
            </a:r>
            <a:r>
              <a:rPr lang="ru-RU" sz="2800" dirty="0" err="1" smtClean="0"/>
              <a:t>травми</a:t>
            </a:r>
            <a:r>
              <a:rPr lang="ru-RU" sz="2800" dirty="0" smtClean="0"/>
              <a:t>;</a:t>
            </a:r>
          </a:p>
          <a:p>
            <a:pPr marL="457200" indent="-457200">
              <a:buFont typeface="Wingdings" panose="05000000000000000000" pitchFamily="2" charset="2"/>
              <a:buChar char="q"/>
            </a:pPr>
            <a:r>
              <a:rPr lang="ru-RU" sz="2800" dirty="0" err="1"/>
              <a:t>п</a:t>
            </a:r>
            <a:r>
              <a:rPr lang="ru-RU" sz="2800" dirty="0" err="1" smtClean="0"/>
              <a:t>ублічна</a:t>
            </a:r>
            <a:r>
              <a:rPr lang="ru-RU" sz="2800" dirty="0" smtClean="0"/>
              <a:t> </a:t>
            </a:r>
            <a:r>
              <a:rPr lang="ru-RU" sz="2800" dirty="0" err="1" smtClean="0"/>
              <a:t>аудиторія</a:t>
            </a:r>
            <a:r>
              <a:rPr lang="ru-RU" sz="2800" dirty="0" smtClean="0"/>
              <a:t>;</a:t>
            </a:r>
          </a:p>
          <a:p>
            <a:pPr marL="457200" indent="-457200">
              <a:buFont typeface="Wingdings" panose="05000000000000000000" pitchFamily="2" charset="2"/>
              <a:buChar char="q"/>
            </a:pPr>
            <a:r>
              <a:rPr lang="ru-RU" sz="2800" dirty="0"/>
              <a:t>к</a:t>
            </a:r>
            <a:r>
              <a:rPr lang="ru-RU" sz="2800" dirty="0" smtClean="0"/>
              <a:t>онкретна </a:t>
            </a:r>
            <a:r>
              <a:rPr lang="ru-RU" sz="2800" dirty="0" err="1" smtClean="0"/>
              <a:t>ситуація</a:t>
            </a:r>
            <a:r>
              <a:rPr lang="ru-RU" sz="2800" dirty="0" smtClean="0"/>
              <a:t>, яка </a:t>
            </a:r>
            <a:r>
              <a:rPr lang="ru-RU" sz="2800" dirty="0" err="1" smtClean="0"/>
              <a:t>сприймається</a:t>
            </a:r>
            <a:r>
              <a:rPr lang="ru-RU" sz="2800" dirty="0" smtClean="0"/>
              <a:t> як </a:t>
            </a:r>
            <a:r>
              <a:rPr lang="ru-RU" sz="2800" dirty="0" err="1" smtClean="0"/>
              <a:t>травматична</a:t>
            </a:r>
            <a:r>
              <a:rPr lang="ru-RU" sz="2800" dirty="0" smtClean="0"/>
              <a:t>.</a:t>
            </a:r>
          </a:p>
          <a:p>
            <a:endParaRPr lang="ru-RU" sz="2800" dirty="0"/>
          </a:p>
          <a:p>
            <a:endParaRPr lang="ru-RU" sz="2800" dirty="0" smtClean="0"/>
          </a:p>
          <a:p>
            <a:r>
              <a:rPr lang="ru-RU" sz="2800" dirty="0" smtClean="0"/>
              <a:t>        </a:t>
            </a:r>
            <a:r>
              <a:rPr lang="ru-RU" sz="2800" dirty="0" err="1" smtClean="0">
                <a:solidFill>
                  <a:schemeClr val="accent5">
                    <a:lumMod val="60000"/>
                    <a:lumOff val="40000"/>
                  </a:schemeClr>
                </a:solidFill>
              </a:rPr>
              <a:t>Звичайно</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лише</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наявність</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цих</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елементів</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ще</a:t>
            </a:r>
            <a:r>
              <a:rPr lang="ru-RU" sz="2800" dirty="0" smtClean="0">
                <a:solidFill>
                  <a:schemeClr val="accent5">
                    <a:lumMod val="60000"/>
                    <a:lumOff val="40000"/>
                  </a:schemeClr>
                </a:solidFill>
              </a:rPr>
              <a:t> не </a:t>
            </a:r>
            <a:r>
              <a:rPr lang="ru-RU" sz="2800" dirty="0" err="1" smtClean="0">
                <a:solidFill>
                  <a:schemeClr val="accent5">
                    <a:lumMod val="60000"/>
                    <a:lumOff val="40000"/>
                  </a:schemeClr>
                </a:solidFill>
              </a:rPr>
              <a:t>створює</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колективну</a:t>
            </a:r>
            <a:r>
              <a:rPr lang="ru-RU" sz="2800" dirty="0" smtClean="0">
                <a:solidFill>
                  <a:schemeClr val="accent5">
                    <a:lumMod val="60000"/>
                    <a:lumOff val="40000"/>
                  </a:schemeClr>
                </a:solidFill>
              </a:rPr>
              <a:t> травму, але без будь-</a:t>
            </a:r>
            <a:r>
              <a:rPr lang="ru-RU" sz="2800" dirty="0" err="1" smtClean="0">
                <a:solidFill>
                  <a:schemeClr val="accent5">
                    <a:lumMod val="60000"/>
                    <a:lumOff val="40000"/>
                  </a:schemeClr>
                </a:solidFill>
              </a:rPr>
              <a:t>якого</a:t>
            </a:r>
            <a:r>
              <a:rPr lang="ru-RU" sz="2800" dirty="0" smtClean="0">
                <a:solidFill>
                  <a:schemeClr val="accent5">
                    <a:lumMod val="60000"/>
                    <a:lumOff val="40000"/>
                  </a:schemeClr>
                </a:solidFill>
              </a:rPr>
              <a:t> з них </a:t>
            </a:r>
            <a:r>
              <a:rPr lang="ru-RU" sz="2800" dirty="0" err="1" smtClean="0">
                <a:solidFill>
                  <a:schemeClr val="accent5">
                    <a:lumMod val="60000"/>
                    <a:lumOff val="40000"/>
                  </a:schemeClr>
                </a:solidFill>
              </a:rPr>
              <a:t>процес</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коструювання</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травми</a:t>
            </a:r>
            <a:r>
              <a:rPr lang="ru-RU" sz="2800" dirty="0" smtClean="0">
                <a:solidFill>
                  <a:schemeClr val="accent5">
                    <a:lumMod val="60000"/>
                    <a:lumOff val="40000"/>
                  </a:schemeClr>
                </a:solidFill>
              </a:rPr>
              <a:t> буде </a:t>
            </a:r>
            <a:r>
              <a:rPr lang="ru-RU" sz="2800" dirty="0" err="1" smtClean="0">
                <a:solidFill>
                  <a:schemeClr val="accent5">
                    <a:lumMod val="60000"/>
                    <a:lumOff val="40000"/>
                  </a:schemeClr>
                </a:solidFill>
              </a:rPr>
              <a:t>неможливим</a:t>
            </a:r>
            <a:r>
              <a:rPr lang="ru-RU" sz="2800" dirty="0" smtClean="0">
                <a:solidFill>
                  <a:schemeClr val="accent5">
                    <a:lumMod val="60000"/>
                    <a:lumOff val="40000"/>
                  </a:schemeClr>
                </a:solidFill>
              </a:rPr>
              <a:t>.</a:t>
            </a:r>
            <a:endParaRPr lang="ru-RU" sz="2800" dirty="0">
              <a:solidFill>
                <a:schemeClr val="accent5">
                  <a:lumMod val="60000"/>
                  <a:lumOff val="40000"/>
                </a:schemeClr>
              </a:solidFill>
            </a:endParaRPr>
          </a:p>
        </p:txBody>
      </p:sp>
    </p:spTree>
    <p:extLst>
      <p:ext uri="{BB962C8B-B14F-4D97-AF65-F5344CB8AC3E}">
        <p14:creationId xmlns:p14="http://schemas.microsoft.com/office/powerpoint/2010/main" val="193137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9921" y="284480"/>
            <a:ext cx="11033760" cy="5386090"/>
          </a:xfrm>
          <a:prstGeom prst="rect">
            <a:avLst/>
          </a:prstGeom>
        </p:spPr>
        <p:txBody>
          <a:bodyPr wrap="square">
            <a:spAutoFit/>
          </a:bodyPr>
          <a:lstStyle/>
          <a:p>
            <a:r>
              <a:rPr lang="ru-RU" sz="2800" dirty="0" smtClean="0"/>
              <a:t>На думку Дж. </a:t>
            </a:r>
            <a:r>
              <a:rPr lang="ru-RU" sz="2800" dirty="0" err="1" smtClean="0"/>
              <a:t>Александера</a:t>
            </a:r>
            <a:r>
              <a:rPr lang="ru-RU" sz="2800" dirty="0" smtClean="0"/>
              <a:t>, </a:t>
            </a:r>
            <a:r>
              <a:rPr lang="ru-RU" sz="2800" dirty="0" err="1" smtClean="0"/>
              <a:t>культурне</a:t>
            </a:r>
            <a:r>
              <a:rPr lang="ru-RU" sz="2800" dirty="0" smtClean="0"/>
              <a:t> </a:t>
            </a:r>
            <a:r>
              <a:rPr lang="ru-RU" sz="2800" dirty="0" err="1" smtClean="0"/>
              <a:t>конструювання</a:t>
            </a:r>
            <a:r>
              <a:rPr lang="ru-RU" sz="2800" dirty="0" smtClean="0"/>
              <a:t> </a:t>
            </a:r>
            <a:r>
              <a:rPr lang="ru-RU" sz="2800" dirty="0" err="1" smtClean="0"/>
              <a:t>травми</a:t>
            </a:r>
            <a:r>
              <a:rPr lang="ru-RU" sz="2800" dirty="0" smtClean="0"/>
              <a:t> </a:t>
            </a:r>
            <a:r>
              <a:rPr lang="ru-RU" sz="2800" dirty="0" err="1" smtClean="0"/>
              <a:t>включає</a:t>
            </a:r>
            <a:r>
              <a:rPr lang="ru-RU" sz="2800" dirty="0" smtClean="0"/>
              <a:t> в себе:</a:t>
            </a:r>
          </a:p>
          <a:p>
            <a:pPr marL="342900" indent="-342900">
              <a:buAutoNum type="arabicParenR"/>
            </a:pPr>
            <a:r>
              <a:rPr lang="ru-RU" sz="2800" dirty="0" smtClean="0"/>
              <a:t>контроль </a:t>
            </a:r>
            <a:r>
              <a:rPr lang="ru-RU" sz="2800" dirty="0" err="1" smtClean="0"/>
              <a:t>засобів</a:t>
            </a:r>
            <a:r>
              <a:rPr lang="ru-RU" sz="2800" dirty="0" smtClean="0"/>
              <a:t> </a:t>
            </a:r>
            <a:r>
              <a:rPr lang="ru-RU" sz="2800" dirty="0" err="1" smtClean="0"/>
              <a:t>символічного</a:t>
            </a:r>
            <a:r>
              <a:rPr lang="ru-RU" sz="2800" dirty="0" smtClean="0"/>
              <a:t> </a:t>
            </a:r>
            <a:r>
              <a:rPr lang="ru-RU" sz="2800" dirty="0" err="1" smtClean="0"/>
              <a:t>виробництва</a:t>
            </a:r>
            <a:r>
              <a:rPr lang="ru-RU" sz="2800" dirty="0" smtClean="0"/>
              <a:t>;</a:t>
            </a:r>
          </a:p>
          <a:p>
            <a:pPr marL="342900" indent="-342900">
              <a:buAutoNum type="arabicParenR"/>
            </a:pPr>
            <a:r>
              <a:rPr lang="ru-RU" sz="2800" dirty="0" err="1"/>
              <a:t>к</a:t>
            </a:r>
            <a:r>
              <a:rPr lang="ru-RU" sz="2800" dirty="0" err="1" smtClean="0"/>
              <a:t>одування</a:t>
            </a:r>
            <a:r>
              <a:rPr lang="ru-RU" sz="2800" dirty="0" smtClean="0"/>
              <a:t> травм як </a:t>
            </a:r>
            <a:r>
              <a:rPr lang="ru-RU" sz="2800" dirty="0"/>
              <a:t>зла; </a:t>
            </a:r>
            <a:endParaRPr lang="ru-RU" sz="2800" dirty="0" smtClean="0"/>
          </a:p>
          <a:p>
            <a:pPr marL="342900" indent="-342900">
              <a:buAutoNum type="arabicParenR"/>
            </a:pPr>
            <a:r>
              <a:rPr lang="ru-RU" sz="2800" dirty="0" err="1"/>
              <a:t>н</a:t>
            </a:r>
            <a:r>
              <a:rPr lang="ru-RU" sz="2800" dirty="0" err="1" smtClean="0"/>
              <a:t>адання</a:t>
            </a:r>
            <a:r>
              <a:rPr lang="ru-RU" sz="2800" dirty="0" smtClean="0"/>
              <a:t> </a:t>
            </a:r>
            <a:r>
              <a:rPr lang="ru-RU" sz="2800" dirty="0" err="1" smtClean="0"/>
              <a:t>події</a:t>
            </a:r>
            <a:r>
              <a:rPr lang="ru-RU" sz="2800" dirty="0" smtClean="0"/>
              <a:t> статусу зла, </a:t>
            </a:r>
            <a:r>
              <a:rPr lang="ru-RU" sz="2800" dirty="0" err="1" smtClean="0"/>
              <a:t>певної</a:t>
            </a:r>
            <a:r>
              <a:rPr lang="ru-RU" sz="2800" dirty="0" smtClean="0"/>
              <a:t> </a:t>
            </a:r>
            <a:r>
              <a:rPr lang="ru-RU" sz="2800" dirty="0" err="1" smtClean="0"/>
              <a:t>змістовної</a:t>
            </a:r>
            <a:r>
              <a:rPr lang="ru-RU" sz="2800" dirty="0" smtClean="0"/>
              <a:t> ваги; </a:t>
            </a:r>
          </a:p>
          <a:p>
            <a:pPr marL="342900" indent="-342900">
              <a:buAutoNum type="arabicParenR"/>
            </a:pPr>
            <a:r>
              <a:rPr lang="ru-RU" sz="2800" dirty="0" err="1"/>
              <a:t>о</a:t>
            </a:r>
            <a:r>
              <a:rPr lang="ru-RU" sz="2800" dirty="0" err="1" smtClean="0"/>
              <a:t>повідання</a:t>
            </a:r>
            <a:r>
              <a:rPr lang="ru-RU" sz="2800" dirty="0" smtClean="0"/>
              <a:t> про </a:t>
            </a:r>
            <a:r>
              <a:rPr lang="ru-RU" sz="2800" dirty="0" err="1" smtClean="0"/>
              <a:t>властивості</a:t>
            </a:r>
            <a:r>
              <a:rPr lang="ru-RU" sz="2800" dirty="0" smtClean="0"/>
              <a:t> зла, про те, </a:t>
            </a:r>
            <a:r>
              <a:rPr lang="ru-RU" sz="2800" dirty="0" err="1" smtClean="0"/>
              <a:t>яким</a:t>
            </a:r>
            <a:r>
              <a:rPr lang="ru-RU" sz="2800" dirty="0" smtClean="0"/>
              <a:t> </a:t>
            </a:r>
            <a:r>
              <a:rPr lang="ru-RU" sz="2800" dirty="0" err="1" smtClean="0"/>
              <a:t>воно</a:t>
            </a:r>
            <a:r>
              <a:rPr lang="ru-RU" sz="2800" dirty="0" smtClean="0"/>
              <a:t> є, </a:t>
            </a:r>
            <a:r>
              <a:rPr lang="ru-RU" sz="2800" dirty="0" err="1" smtClean="0"/>
              <a:t>хто</a:t>
            </a:r>
            <a:r>
              <a:rPr lang="ru-RU" sz="2800" dirty="0" smtClean="0"/>
              <a:t> </a:t>
            </a:r>
            <a:r>
              <a:rPr lang="ru-RU" sz="2800" dirty="0" err="1" smtClean="0"/>
              <a:t>його</a:t>
            </a:r>
            <a:r>
              <a:rPr lang="ru-RU" sz="2800" dirty="0" smtClean="0"/>
              <a:t> </a:t>
            </a:r>
            <a:r>
              <a:rPr lang="ru-RU" sz="2800" dirty="0" err="1" smtClean="0"/>
              <a:t>жертви</a:t>
            </a:r>
            <a:r>
              <a:rPr lang="ru-RU" sz="2800" dirty="0" smtClean="0"/>
              <a:t>, </a:t>
            </a:r>
            <a:r>
              <a:rPr lang="ru-RU" sz="2800" dirty="0" err="1" smtClean="0"/>
              <a:t>хто</a:t>
            </a:r>
            <a:r>
              <a:rPr lang="ru-RU" sz="2800" dirty="0" smtClean="0"/>
              <a:t> </a:t>
            </a:r>
            <a:r>
              <a:rPr lang="ru-RU" sz="2800" dirty="0" err="1" smtClean="0"/>
              <a:t>несе</a:t>
            </a:r>
            <a:r>
              <a:rPr lang="ru-RU" sz="2800" dirty="0" smtClean="0"/>
              <a:t> </a:t>
            </a:r>
            <a:r>
              <a:rPr lang="ru-RU" sz="2800" dirty="0" err="1" smtClean="0"/>
              <a:t>відповідальніть</a:t>
            </a:r>
            <a:r>
              <a:rPr lang="ru-RU" sz="2800" dirty="0" smtClean="0"/>
              <a:t> за них, </a:t>
            </a:r>
            <a:r>
              <a:rPr lang="ru-RU" sz="2800" dirty="0" err="1" smtClean="0"/>
              <a:t>які</a:t>
            </a:r>
            <a:r>
              <a:rPr lang="ru-RU" sz="2800" dirty="0" smtClean="0"/>
              <a:t> </a:t>
            </a:r>
            <a:r>
              <a:rPr lang="ru-RU" sz="2800" dirty="0" err="1" smtClean="0"/>
              <a:t>його</a:t>
            </a:r>
            <a:r>
              <a:rPr lang="ru-RU" sz="2800" dirty="0" smtClean="0"/>
              <a:t> </a:t>
            </a:r>
            <a:r>
              <a:rPr lang="ru-RU" sz="2800" dirty="0" err="1" smtClean="0"/>
              <a:t>наслідки</a:t>
            </a:r>
            <a:r>
              <a:rPr lang="ru-RU" sz="2800" dirty="0" smtClean="0"/>
              <a:t>.</a:t>
            </a:r>
          </a:p>
          <a:p>
            <a:pPr marL="342900" indent="-342900">
              <a:buAutoNum type="arabicParenR"/>
            </a:pPr>
            <a:endParaRPr lang="ru-RU" sz="2800" dirty="0"/>
          </a:p>
          <a:p>
            <a:r>
              <a:rPr lang="ru-RU" sz="2800" dirty="0" smtClean="0"/>
              <a:t>Таким чином, </a:t>
            </a:r>
            <a:r>
              <a:rPr lang="ru-RU" sz="2800" b="1" dirty="0" smtClean="0">
                <a:solidFill>
                  <a:schemeClr val="accent5">
                    <a:lumMod val="60000"/>
                    <a:lumOff val="40000"/>
                  </a:schemeClr>
                </a:solidFill>
              </a:rPr>
              <a:t>в </a:t>
            </a:r>
            <a:r>
              <a:rPr lang="ru-RU" sz="2800" b="1" dirty="0" err="1" smtClean="0">
                <a:solidFill>
                  <a:schemeClr val="accent5">
                    <a:lumMod val="60000"/>
                    <a:lumOff val="40000"/>
                  </a:schemeClr>
                </a:solidFill>
              </a:rPr>
              <a:t>основі</a:t>
            </a:r>
            <a:r>
              <a:rPr lang="ru-RU" sz="2800" b="1" dirty="0" smtClean="0">
                <a:solidFill>
                  <a:schemeClr val="accent5">
                    <a:lumMod val="60000"/>
                    <a:lumOff val="40000"/>
                  </a:schemeClr>
                </a:solidFill>
              </a:rPr>
              <a:t> </a:t>
            </a:r>
            <a:r>
              <a:rPr lang="ru-RU" sz="2800" b="1" dirty="0" err="1" smtClean="0">
                <a:solidFill>
                  <a:schemeClr val="accent5">
                    <a:lumMod val="60000"/>
                    <a:lumOff val="40000"/>
                  </a:schemeClr>
                </a:solidFill>
              </a:rPr>
              <a:t>культурної</a:t>
            </a:r>
            <a:r>
              <a:rPr lang="ru-RU" sz="2800" b="1" dirty="0" smtClean="0">
                <a:solidFill>
                  <a:schemeClr val="accent5">
                    <a:lumMod val="60000"/>
                    <a:lumOff val="40000"/>
                  </a:schemeClr>
                </a:solidFill>
              </a:rPr>
              <a:t> </a:t>
            </a:r>
            <a:r>
              <a:rPr lang="ru-RU" sz="2800" b="1" dirty="0" err="1" smtClean="0">
                <a:solidFill>
                  <a:schemeClr val="accent5">
                    <a:lumMod val="60000"/>
                    <a:lumOff val="40000"/>
                  </a:schemeClr>
                </a:solidFill>
              </a:rPr>
              <a:t>травми</a:t>
            </a:r>
            <a:r>
              <a:rPr lang="ru-RU" sz="2800" b="1" dirty="0" smtClean="0">
                <a:solidFill>
                  <a:schemeClr val="accent5">
                    <a:lumMod val="60000"/>
                    <a:lumOff val="40000"/>
                  </a:schemeClr>
                </a:solidFill>
              </a:rPr>
              <a:t> </a:t>
            </a:r>
            <a:r>
              <a:rPr lang="ru-RU" sz="2800" b="1" dirty="0" err="1" smtClean="0">
                <a:solidFill>
                  <a:schemeClr val="accent5">
                    <a:lumMod val="60000"/>
                    <a:lumOff val="40000"/>
                  </a:schemeClr>
                </a:solidFill>
              </a:rPr>
              <a:t>лежить</a:t>
            </a:r>
            <a:r>
              <a:rPr lang="ru-RU" sz="2800" b="1" dirty="0" smtClean="0">
                <a:solidFill>
                  <a:schemeClr val="accent5">
                    <a:lumMod val="60000"/>
                    <a:lumOff val="40000"/>
                  </a:schemeClr>
                </a:solidFill>
              </a:rPr>
              <a:t> </a:t>
            </a:r>
            <a:r>
              <a:rPr lang="ru-RU" sz="2800" dirty="0" err="1" smtClean="0"/>
              <a:t>історична</a:t>
            </a:r>
            <a:r>
              <a:rPr lang="ru-RU" sz="2800" dirty="0" smtClean="0"/>
              <a:t> </a:t>
            </a:r>
            <a:r>
              <a:rPr lang="ru-RU" sz="2800" dirty="0" err="1" smtClean="0"/>
              <a:t>специфічність</a:t>
            </a:r>
            <a:r>
              <a:rPr lang="ru-RU" sz="2800" dirty="0" smtClean="0"/>
              <a:t>, у </a:t>
            </a:r>
            <a:r>
              <a:rPr lang="ru-RU" sz="2800" dirty="0" err="1" smtClean="0"/>
              <a:t>просторі</a:t>
            </a:r>
            <a:r>
              <a:rPr lang="ru-RU" sz="2800" dirty="0" smtClean="0"/>
              <a:t> </a:t>
            </a:r>
            <a:r>
              <a:rPr lang="ru-RU" sz="2800" dirty="0" err="1" smtClean="0"/>
              <a:t>якої</a:t>
            </a:r>
            <a:r>
              <a:rPr lang="ru-RU" sz="2800" dirty="0" smtClean="0"/>
              <a:t> </a:t>
            </a:r>
            <a:r>
              <a:rPr lang="ru-RU" sz="2800" dirty="0" err="1" smtClean="0"/>
              <a:t>розвертається</a:t>
            </a:r>
            <a:r>
              <a:rPr lang="ru-RU" sz="2800" dirty="0" smtClean="0"/>
              <a:t> </a:t>
            </a:r>
            <a:r>
              <a:rPr lang="ru-RU" sz="2800" dirty="0" err="1" smtClean="0"/>
              <a:t>конкуренція</a:t>
            </a:r>
            <a:r>
              <a:rPr lang="ru-RU" sz="2800" dirty="0" smtClean="0"/>
              <a:t> за </a:t>
            </a:r>
            <a:r>
              <a:rPr lang="ru-RU" sz="2800" dirty="0" err="1" smtClean="0"/>
              <a:t>символічний</a:t>
            </a:r>
            <a:r>
              <a:rPr lang="ru-RU" sz="2800" dirty="0" smtClean="0"/>
              <a:t> контроль, </a:t>
            </a:r>
            <a:r>
              <a:rPr lang="ru-RU" sz="2800" dirty="0" err="1" smtClean="0"/>
              <a:t>владу</a:t>
            </a:r>
            <a:r>
              <a:rPr lang="ru-RU" sz="2800" dirty="0" smtClean="0"/>
              <a:t> та </a:t>
            </a:r>
            <a:r>
              <a:rPr lang="ru-RU" sz="2800" dirty="0" err="1" smtClean="0"/>
              <a:t>розподіл</a:t>
            </a:r>
            <a:r>
              <a:rPr lang="ru-RU" sz="2800" dirty="0" smtClean="0"/>
              <a:t> </a:t>
            </a:r>
            <a:r>
              <a:rPr lang="ru-RU" sz="2800" dirty="0" err="1" smtClean="0"/>
              <a:t>ресурсів</a:t>
            </a:r>
            <a:r>
              <a:rPr lang="ru-RU" sz="2800" dirty="0" smtClean="0"/>
              <a:t>.</a:t>
            </a:r>
            <a:endParaRPr lang="ru-RU" sz="2800" dirty="0"/>
          </a:p>
          <a:p>
            <a:endParaRPr lang="ru-RU" dirty="0" smtClean="0"/>
          </a:p>
          <a:p>
            <a:r>
              <a:rPr lang="ru-RU" dirty="0" smtClean="0"/>
              <a:t> </a:t>
            </a:r>
            <a:endParaRPr lang="en-US" dirty="0"/>
          </a:p>
        </p:txBody>
      </p:sp>
    </p:spTree>
    <p:extLst>
      <p:ext uri="{BB962C8B-B14F-4D97-AF65-F5344CB8AC3E}">
        <p14:creationId xmlns:p14="http://schemas.microsoft.com/office/powerpoint/2010/main" val="4178171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smtClean="0"/>
              <a:t>Чинниками</a:t>
            </a:r>
            <a:r>
              <a:rPr lang="ru-RU" dirty="0" smtClean="0"/>
              <a:t> переходу </a:t>
            </a:r>
            <a:r>
              <a:rPr lang="ru-RU" dirty="0" err="1" smtClean="0"/>
              <a:t>індивідуальної</a:t>
            </a:r>
            <a:r>
              <a:rPr lang="ru-RU" dirty="0" smtClean="0"/>
              <a:t> </a:t>
            </a:r>
            <a:r>
              <a:rPr lang="ru-RU" dirty="0" err="1" smtClean="0"/>
              <a:t>травми</a:t>
            </a:r>
            <a:r>
              <a:rPr lang="ru-RU" dirty="0" smtClean="0"/>
              <a:t> в травму </a:t>
            </a:r>
            <a:r>
              <a:rPr lang="ru-RU" dirty="0" err="1" smtClean="0"/>
              <a:t>культурну</a:t>
            </a:r>
            <a:r>
              <a:rPr lang="ru-RU" dirty="0" smtClean="0"/>
              <a:t> є: </a:t>
            </a:r>
            <a:r>
              <a:rPr lang="ru-RU" dirty="0"/>
              <a:t/>
            </a:r>
            <a:br>
              <a:rPr lang="ru-RU" dirty="0"/>
            </a:br>
            <a:endParaRPr lang="en-US" dirty="0"/>
          </a:p>
        </p:txBody>
      </p:sp>
      <p:sp>
        <p:nvSpPr>
          <p:cNvPr id="3" name="Объект 2"/>
          <p:cNvSpPr>
            <a:spLocks noGrp="1"/>
          </p:cNvSpPr>
          <p:nvPr>
            <p:ph idx="1"/>
          </p:nvPr>
        </p:nvSpPr>
        <p:spPr/>
        <p:txBody>
          <a:bodyPr>
            <a:normAutofit/>
          </a:bodyPr>
          <a:lstStyle/>
          <a:p>
            <a:r>
              <a:rPr lang="ru-RU" sz="3200" dirty="0" err="1"/>
              <a:t>ч</a:t>
            </a:r>
            <a:r>
              <a:rPr lang="ru-RU" sz="3200" dirty="0" err="1" smtClean="0"/>
              <a:t>асова</a:t>
            </a:r>
            <a:r>
              <a:rPr lang="ru-RU" sz="3200" dirty="0" smtClean="0"/>
              <a:t> </a:t>
            </a:r>
            <a:r>
              <a:rPr lang="ru-RU" sz="3200" dirty="0" err="1" smtClean="0"/>
              <a:t>дистанція</a:t>
            </a:r>
            <a:r>
              <a:rPr lang="ru-RU" sz="3200" dirty="0" smtClean="0"/>
              <a:t>, </a:t>
            </a:r>
          </a:p>
          <a:p>
            <a:r>
              <a:rPr lang="ru-RU" sz="3200" dirty="0" err="1"/>
              <a:t>в</a:t>
            </a:r>
            <a:r>
              <a:rPr lang="ru-RU" sz="3200" dirty="0" err="1" smtClean="0"/>
              <a:t>ідповідна</a:t>
            </a:r>
            <a:r>
              <a:rPr lang="ru-RU" sz="3200" dirty="0" smtClean="0"/>
              <a:t> </a:t>
            </a:r>
            <a:r>
              <a:rPr lang="ru-RU" sz="3200" dirty="0" err="1" smtClean="0"/>
              <a:t>репрезентація</a:t>
            </a:r>
            <a:r>
              <a:rPr lang="ru-RU" sz="3200" dirty="0" smtClean="0"/>
              <a:t> </a:t>
            </a:r>
            <a:r>
              <a:rPr lang="ru-RU" sz="3200" dirty="0" err="1" smtClean="0"/>
              <a:t>зі</a:t>
            </a:r>
            <a:r>
              <a:rPr lang="ru-RU" sz="3200" dirty="0" smtClean="0"/>
              <a:t> </a:t>
            </a:r>
            <a:r>
              <a:rPr lang="ru-RU" sz="3200" dirty="0" err="1" smtClean="0"/>
              <a:t>сторони</a:t>
            </a:r>
            <a:r>
              <a:rPr lang="ru-RU" sz="3200" dirty="0" smtClean="0"/>
              <a:t> </a:t>
            </a:r>
            <a:r>
              <a:rPr lang="ru-RU" sz="3200" dirty="0" err="1" smtClean="0"/>
              <a:t>масмедіа</a:t>
            </a:r>
            <a:r>
              <a:rPr lang="ru-RU" sz="3200" dirty="0" smtClean="0"/>
              <a:t>,</a:t>
            </a:r>
            <a:endParaRPr lang="ru-RU" sz="3200" dirty="0"/>
          </a:p>
          <a:p>
            <a:r>
              <a:rPr lang="ru-RU" sz="3200" dirty="0" err="1"/>
              <a:t>н</a:t>
            </a:r>
            <a:r>
              <a:rPr lang="ru-RU" sz="3200" dirty="0" err="1" smtClean="0"/>
              <a:t>аявність</a:t>
            </a:r>
            <a:r>
              <a:rPr lang="ru-RU" sz="3200" dirty="0" smtClean="0"/>
              <a:t> </a:t>
            </a:r>
            <a:r>
              <a:rPr lang="ru-RU" sz="3200" dirty="0" err="1" smtClean="0"/>
              <a:t>емоційної</a:t>
            </a:r>
            <a:r>
              <a:rPr lang="ru-RU" sz="3200" dirty="0" smtClean="0"/>
              <a:t> </a:t>
            </a:r>
            <a:r>
              <a:rPr lang="ru-RU" sz="3200" dirty="0" err="1" smtClean="0"/>
              <a:t>причетності</a:t>
            </a:r>
            <a:r>
              <a:rPr lang="ru-RU" sz="3200" dirty="0" smtClean="0"/>
              <a:t> до </a:t>
            </a:r>
            <a:r>
              <a:rPr lang="ru-RU" sz="3200" dirty="0" err="1" smtClean="0"/>
              <a:t>травмуючої</a:t>
            </a:r>
            <a:r>
              <a:rPr lang="ru-RU" sz="3200" dirty="0" smtClean="0"/>
              <a:t> </a:t>
            </a:r>
            <a:r>
              <a:rPr lang="ru-RU" sz="3200" dirty="0" err="1" smtClean="0"/>
              <a:t>події</a:t>
            </a:r>
            <a:r>
              <a:rPr lang="ru-RU" sz="3200" dirty="0" smtClean="0"/>
              <a:t>,</a:t>
            </a:r>
          </a:p>
          <a:p>
            <a:r>
              <a:rPr lang="ru-RU" sz="3200" dirty="0" err="1"/>
              <a:t>н</a:t>
            </a:r>
            <a:r>
              <a:rPr lang="ru-RU" sz="3200" dirty="0" err="1" smtClean="0"/>
              <a:t>аявність</a:t>
            </a:r>
            <a:r>
              <a:rPr lang="ru-RU" sz="3200" dirty="0" smtClean="0"/>
              <a:t> потреби </a:t>
            </a:r>
            <a:r>
              <a:rPr lang="ru-RU" sz="3200" dirty="0" err="1" smtClean="0"/>
              <a:t>суспільства</a:t>
            </a:r>
            <a:r>
              <a:rPr lang="ru-RU" sz="3200" dirty="0" smtClean="0"/>
              <a:t> у </a:t>
            </a:r>
            <a:r>
              <a:rPr lang="ru-RU" sz="3200" dirty="0" err="1" smtClean="0"/>
              <a:t>солідарності</a:t>
            </a:r>
            <a:r>
              <a:rPr lang="ru-RU" sz="3200" dirty="0" smtClean="0"/>
              <a:t>.</a:t>
            </a:r>
            <a:endParaRPr lang="en-US" sz="3200" dirty="0"/>
          </a:p>
        </p:txBody>
      </p:sp>
    </p:spTree>
    <p:extLst>
      <p:ext uri="{BB962C8B-B14F-4D97-AF65-F5344CB8AC3E}">
        <p14:creationId xmlns:p14="http://schemas.microsoft.com/office/powerpoint/2010/main" val="40209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7600" y="258306"/>
            <a:ext cx="10434320" cy="6647974"/>
          </a:xfrm>
          <a:prstGeom prst="rect">
            <a:avLst/>
          </a:prstGeom>
        </p:spPr>
        <p:txBody>
          <a:bodyPr wrap="square">
            <a:spAutoFit/>
          </a:bodyPr>
          <a:lstStyle/>
          <a:p>
            <a:r>
              <a:rPr lang="ru-RU" sz="2800" dirty="0"/>
              <a:t>П. </a:t>
            </a:r>
            <a:r>
              <a:rPr lang="ru-RU" sz="2800" dirty="0" err="1"/>
              <a:t>Штомпка</a:t>
            </a:r>
            <a:r>
              <a:rPr lang="ru-RU" sz="2800" dirty="0"/>
              <a:t> </a:t>
            </a:r>
            <a:r>
              <a:rPr lang="ru-RU" sz="2800" dirty="0" err="1" smtClean="0"/>
              <a:t>дійшов</a:t>
            </a:r>
            <a:r>
              <a:rPr lang="ru-RU" sz="2800" dirty="0" smtClean="0"/>
              <a:t> </a:t>
            </a:r>
            <a:r>
              <a:rPr lang="ru-RU" sz="2800" dirty="0" err="1" smtClean="0"/>
              <a:t>висновку</a:t>
            </a:r>
            <a:r>
              <a:rPr lang="ru-RU" sz="2800" dirty="0" smtClean="0"/>
              <a:t>, </a:t>
            </a:r>
            <a:r>
              <a:rPr lang="ru-RU" sz="2800" dirty="0" err="1" smtClean="0"/>
              <a:t>що</a:t>
            </a:r>
            <a:r>
              <a:rPr lang="ru-RU" sz="2800" dirty="0" smtClean="0"/>
              <a:t> культурна </a:t>
            </a:r>
            <a:r>
              <a:rPr lang="ru-RU" sz="2800" dirty="0"/>
              <a:t>травма – </a:t>
            </a:r>
            <a:r>
              <a:rPr lang="ru-RU" sz="2800" dirty="0" err="1" smtClean="0"/>
              <a:t>це</a:t>
            </a:r>
            <a:r>
              <a:rPr lang="ru-RU" sz="2800" dirty="0" smtClean="0"/>
              <a:t> </a:t>
            </a:r>
            <a:r>
              <a:rPr lang="ru-RU" sz="2800" dirty="0" err="1" smtClean="0"/>
              <a:t>процес</a:t>
            </a:r>
            <a:r>
              <a:rPr lang="ru-RU" sz="2800" dirty="0" smtClean="0"/>
              <a:t>, </a:t>
            </a:r>
            <a:r>
              <a:rPr lang="ru-RU" sz="2800" dirty="0" err="1" smtClean="0"/>
              <a:t>що</a:t>
            </a:r>
            <a:r>
              <a:rPr lang="ru-RU" sz="2800" dirty="0" smtClean="0"/>
              <a:t> </a:t>
            </a:r>
            <a:r>
              <a:rPr lang="ru-RU" sz="2800" dirty="0" err="1" smtClean="0"/>
              <a:t>динамічно</a:t>
            </a:r>
            <a:r>
              <a:rPr lang="ru-RU" sz="2800" dirty="0" smtClean="0"/>
              <a:t> </a:t>
            </a:r>
            <a:r>
              <a:rPr lang="ru-RU" sz="2800" dirty="0" err="1" smtClean="0"/>
              <a:t>розвивається</a:t>
            </a:r>
            <a:r>
              <a:rPr lang="ru-RU" sz="2800" dirty="0" smtClean="0"/>
              <a:t>. </a:t>
            </a:r>
            <a:r>
              <a:rPr lang="ru-RU" sz="2800" dirty="0" err="1" smtClean="0"/>
              <a:t>Він</a:t>
            </a:r>
            <a:r>
              <a:rPr lang="ru-RU" sz="2800" dirty="0" smtClean="0"/>
              <a:t> </a:t>
            </a:r>
            <a:r>
              <a:rPr lang="ru-RU" sz="2800" dirty="0" err="1" smtClean="0"/>
              <a:t>підрозділяється</a:t>
            </a:r>
            <a:r>
              <a:rPr lang="ru-RU" sz="2800" dirty="0" smtClean="0"/>
              <a:t> на </a:t>
            </a:r>
            <a:r>
              <a:rPr lang="ru-RU" sz="2800" dirty="0" err="1" smtClean="0"/>
              <a:t>декілька</a:t>
            </a:r>
            <a:r>
              <a:rPr lang="ru-RU" sz="2800" dirty="0" smtClean="0"/>
              <a:t> </a:t>
            </a:r>
            <a:r>
              <a:rPr lang="ru-RU" sz="2800" dirty="0" err="1" smtClean="0"/>
              <a:t>стадій</a:t>
            </a:r>
            <a:r>
              <a:rPr lang="ru-RU" sz="2800" dirty="0" smtClean="0"/>
              <a:t>:</a:t>
            </a:r>
          </a:p>
          <a:p>
            <a:pPr marL="285750" indent="-285750">
              <a:buFont typeface="Wingdings" panose="05000000000000000000" pitchFamily="2" charset="2"/>
              <a:buChar char="Ø"/>
            </a:pPr>
            <a:r>
              <a:rPr lang="ru-RU" sz="2800" dirty="0" err="1" smtClean="0"/>
              <a:t>структурне</a:t>
            </a:r>
            <a:r>
              <a:rPr lang="ru-RU" sz="2800" dirty="0" smtClean="0"/>
              <a:t> та </a:t>
            </a:r>
            <a:r>
              <a:rPr lang="ru-RU" sz="2800" dirty="0" err="1" smtClean="0"/>
              <a:t>культурне</a:t>
            </a:r>
            <a:r>
              <a:rPr lang="ru-RU" sz="2800" dirty="0" smtClean="0"/>
              <a:t> </a:t>
            </a:r>
            <a:r>
              <a:rPr lang="ru-RU" sz="2800" dirty="0" err="1" smtClean="0"/>
              <a:t>минуле</a:t>
            </a:r>
            <a:r>
              <a:rPr lang="ru-RU" sz="2800" dirty="0" smtClean="0"/>
              <a:t>; </a:t>
            </a:r>
          </a:p>
          <a:p>
            <a:pPr marL="285750" indent="-285750">
              <a:buFont typeface="Wingdings" panose="05000000000000000000" pitchFamily="2" charset="2"/>
              <a:buChar char="Ø"/>
            </a:pPr>
            <a:r>
              <a:rPr lang="ru-RU" sz="2800" dirty="0" err="1"/>
              <a:t>т</a:t>
            </a:r>
            <a:r>
              <a:rPr lang="ru-RU" sz="2800" dirty="0" err="1" smtClean="0"/>
              <a:t>равматичні</a:t>
            </a:r>
            <a:r>
              <a:rPr lang="ru-RU" sz="2800" dirty="0" smtClean="0"/>
              <a:t> </a:t>
            </a:r>
            <a:r>
              <a:rPr lang="ru-RU" sz="2800" dirty="0" err="1" smtClean="0"/>
              <a:t>ситуації</a:t>
            </a:r>
            <a:r>
              <a:rPr lang="ru-RU" sz="2800" dirty="0" smtClean="0"/>
              <a:t>;</a:t>
            </a:r>
          </a:p>
          <a:p>
            <a:pPr marL="285750" indent="-285750">
              <a:buFont typeface="Wingdings" panose="05000000000000000000" pitchFamily="2" charset="2"/>
              <a:buChar char="Ø"/>
            </a:pPr>
            <a:r>
              <a:rPr lang="ru-RU" sz="2800" dirty="0" smtClean="0"/>
              <a:t> </a:t>
            </a:r>
            <a:r>
              <a:rPr lang="ru-RU" sz="2800" dirty="0" err="1" smtClean="0"/>
              <a:t>особливі</a:t>
            </a:r>
            <a:r>
              <a:rPr lang="ru-RU" sz="2800" dirty="0" smtClean="0"/>
              <a:t> </a:t>
            </a:r>
            <a:r>
              <a:rPr lang="ru-RU" sz="2800" dirty="0" err="1" smtClean="0"/>
              <a:t>способи</a:t>
            </a:r>
            <a:r>
              <a:rPr lang="ru-RU" sz="2800" dirty="0" smtClean="0"/>
              <a:t> </a:t>
            </a:r>
            <a:r>
              <a:rPr lang="ru-RU" sz="2800" dirty="0" err="1" smtClean="0"/>
              <a:t>визначення</a:t>
            </a:r>
            <a:r>
              <a:rPr lang="ru-RU" sz="2800" dirty="0" smtClean="0"/>
              <a:t>, </a:t>
            </a:r>
            <a:r>
              <a:rPr lang="ru-RU" sz="2800" dirty="0" err="1" smtClean="0"/>
              <a:t>інтерпретації</a:t>
            </a:r>
            <a:r>
              <a:rPr lang="ru-RU" sz="2800" dirty="0" smtClean="0"/>
              <a:t> та </a:t>
            </a:r>
            <a:r>
              <a:rPr lang="ru-RU" sz="2800" dirty="0" err="1" smtClean="0"/>
              <a:t>пояснення</a:t>
            </a:r>
            <a:r>
              <a:rPr lang="ru-RU" sz="2800" dirty="0" smtClean="0"/>
              <a:t> </a:t>
            </a:r>
            <a:r>
              <a:rPr lang="ru-RU" sz="2800" dirty="0" err="1" smtClean="0"/>
              <a:t>травматичних</a:t>
            </a:r>
            <a:r>
              <a:rPr lang="ru-RU" sz="2800" dirty="0" smtClean="0"/>
              <a:t> </a:t>
            </a:r>
            <a:r>
              <a:rPr lang="ru-RU" sz="2800" dirty="0" err="1" smtClean="0"/>
              <a:t>подій</a:t>
            </a:r>
            <a:r>
              <a:rPr lang="ru-RU" sz="2800" dirty="0" smtClean="0"/>
              <a:t> через фонд </a:t>
            </a:r>
            <a:r>
              <a:rPr lang="ru-RU" sz="2800" dirty="0" err="1" smtClean="0"/>
              <a:t>успадкованих</a:t>
            </a:r>
            <a:r>
              <a:rPr lang="ru-RU" sz="2800" dirty="0" smtClean="0"/>
              <a:t> </a:t>
            </a:r>
            <a:r>
              <a:rPr lang="ru-RU" sz="2800" dirty="0" err="1" smtClean="0"/>
              <a:t>культурних</a:t>
            </a:r>
            <a:r>
              <a:rPr lang="ru-RU" sz="2800" dirty="0" smtClean="0"/>
              <a:t> </a:t>
            </a:r>
            <a:r>
              <a:rPr lang="ru-RU" sz="2800" dirty="0" err="1" smtClean="0"/>
              <a:t>ресурсів</a:t>
            </a:r>
            <a:r>
              <a:rPr lang="ru-RU" sz="2800" dirty="0" smtClean="0"/>
              <a:t>;</a:t>
            </a:r>
          </a:p>
          <a:p>
            <a:pPr marL="285750" indent="-285750">
              <a:buFont typeface="Wingdings" panose="05000000000000000000" pitchFamily="2" charset="2"/>
              <a:buChar char="Ø"/>
            </a:pPr>
            <a:r>
              <a:rPr lang="ru-RU" sz="2800" dirty="0" err="1"/>
              <a:t>т</a:t>
            </a:r>
            <a:r>
              <a:rPr lang="ru-RU" sz="2800" dirty="0" err="1" smtClean="0"/>
              <a:t>равматичні</a:t>
            </a:r>
            <a:r>
              <a:rPr lang="ru-RU" sz="2800" dirty="0" smtClean="0"/>
              <a:t> </a:t>
            </a:r>
            <a:r>
              <a:rPr lang="ru-RU" sz="2800" dirty="0" err="1" smtClean="0"/>
              <a:t>симптоми</a:t>
            </a:r>
            <a:r>
              <a:rPr lang="ru-RU" sz="2800" dirty="0" smtClean="0"/>
              <a:t>, </a:t>
            </a:r>
            <a:r>
              <a:rPr lang="ru-RU" sz="2800" dirty="0" err="1" smtClean="0"/>
              <a:t>тобто</a:t>
            </a:r>
            <a:r>
              <a:rPr lang="ru-RU" sz="2800" dirty="0" smtClean="0"/>
              <a:t> </a:t>
            </a:r>
            <a:r>
              <a:rPr lang="ru-RU" sz="2800" dirty="0" err="1" smtClean="0"/>
              <a:t>певні</a:t>
            </a:r>
            <a:r>
              <a:rPr lang="ru-RU" sz="2800" dirty="0" smtClean="0"/>
              <a:t> </a:t>
            </a:r>
            <a:r>
              <a:rPr lang="ru-RU" sz="2800" dirty="0" err="1" smtClean="0"/>
              <a:t>схеми</a:t>
            </a:r>
            <a:r>
              <a:rPr lang="ru-RU" sz="2800" dirty="0" smtClean="0"/>
              <a:t> </a:t>
            </a:r>
            <a:r>
              <a:rPr lang="ru-RU" sz="2800" dirty="0" err="1" smtClean="0"/>
              <a:t>поведінки</a:t>
            </a:r>
            <a:r>
              <a:rPr lang="ru-RU" sz="2800" dirty="0" smtClean="0"/>
              <a:t> і </a:t>
            </a:r>
            <a:r>
              <a:rPr lang="ru-RU" sz="2800" dirty="0" err="1" smtClean="0"/>
              <a:t>уявлень</a:t>
            </a:r>
            <a:r>
              <a:rPr lang="ru-RU" sz="2800" dirty="0" smtClean="0"/>
              <a:t>;</a:t>
            </a:r>
          </a:p>
          <a:p>
            <a:pPr marL="285750" indent="-285750">
              <a:buFont typeface="Wingdings" panose="05000000000000000000" pitchFamily="2" charset="2"/>
              <a:buChar char="Ø"/>
            </a:pPr>
            <a:r>
              <a:rPr lang="ru-RU" sz="2800" dirty="0" err="1"/>
              <a:t>п</a:t>
            </a:r>
            <a:r>
              <a:rPr lang="ru-RU" sz="2800" dirty="0" err="1" smtClean="0"/>
              <a:t>осттравматична</a:t>
            </a:r>
            <a:r>
              <a:rPr lang="ru-RU" sz="2800" dirty="0" smtClean="0"/>
              <a:t> </a:t>
            </a:r>
            <a:r>
              <a:rPr lang="ru-RU" sz="2800" dirty="0" err="1" smtClean="0"/>
              <a:t>адаптація</a:t>
            </a:r>
            <a:r>
              <a:rPr lang="ru-RU" sz="2800" dirty="0" smtClean="0"/>
              <a:t>;</a:t>
            </a:r>
          </a:p>
          <a:p>
            <a:pPr marL="285750" indent="-285750">
              <a:buFont typeface="Wingdings" panose="05000000000000000000" pitchFamily="2" charset="2"/>
              <a:buChar char="Ø"/>
            </a:pPr>
            <a:r>
              <a:rPr lang="ru-RU" sz="2800" dirty="0" err="1"/>
              <a:t>п</a:t>
            </a:r>
            <a:r>
              <a:rPr lang="ru-RU" sz="2800" dirty="0" err="1" smtClean="0"/>
              <a:t>одолання</a:t>
            </a:r>
            <a:r>
              <a:rPr lang="ru-RU" sz="2800" dirty="0" smtClean="0"/>
              <a:t> </a:t>
            </a:r>
            <a:r>
              <a:rPr lang="ru-RU" sz="2800" dirty="0" err="1" smtClean="0"/>
              <a:t>травми</a:t>
            </a:r>
            <a:r>
              <a:rPr lang="ru-RU" sz="2800" dirty="0" smtClean="0"/>
              <a:t>. </a:t>
            </a:r>
          </a:p>
          <a:p>
            <a:endParaRPr lang="ru-RU" dirty="0" smtClean="0"/>
          </a:p>
          <a:p>
            <a:endParaRPr lang="ru-RU" dirty="0"/>
          </a:p>
          <a:p>
            <a:endParaRPr lang="ru-RU" dirty="0"/>
          </a:p>
          <a:p>
            <a:r>
              <a:rPr lang="ru-RU" dirty="0" err="1"/>
              <a:t>Штомпка</a:t>
            </a:r>
            <a:r>
              <a:rPr lang="ru-RU" dirty="0"/>
              <a:t> П. Социальное изменение как травма (статья первая) // Социологические исследования. 2001. № 1. С. 6-16.</a:t>
            </a:r>
            <a:endParaRPr lang="en-US" dirty="0"/>
          </a:p>
        </p:txBody>
      </p:sp>
    </p:spTree>
    <p:extLst>
      <p:ext uri="{BB962C8B-B14F-4D97-AF65-F5344CB8AC3E}">
        <p14:creationId xmlns:p14="http://schemas.microsoft.com/office/powerpoint/2010/main" val="306135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0880" y="1046479"/>
            <a:ext cx="9692640" cy="4985980"/>
          </a:xfrm>
          <a:prstGeom prst="rect">
            <a:avLst/>
          </a:prstGeom>
        </p:spPr>
        <p:txBody>
          <a:bodyPr wrap="square">
            <a:spAutoFit/>
          </a:bodyPr>
          <a:lstStyle/>
          <a:p>
            <a:r>
              <a:rPr lang="ru-RU" sz="2400" dirty="0"/>
              <a:t>Травма, </a:t>
            </a:r>
            <a:r>
              <a:rPr lang="ru-RU" sz="2400" dirty="0" err="1"/>
              <a:t>підкреслює</a:t>
            </a:r>
            <a:r>
              <a:rPr lang="ru-RU" sz="2400" dirty="0"/>
              <a:t>  П. </a:t>
            </a:r>
            <a:r>
              <a:rPr lang="ru-RU" sz="2400" dirty="0" err="1"/>
              <a:t>Штомпка</a:t>
            </a:r>
            <a:r>
              <a:rPr lang="ru-RU" sz="2400" dirty="0"/>
              <a:t>, – </a:t>
            </a:r>
            <a:r>
              <a:rPr lang="ru-RU" sz="2400" dirty="0" err="1"/>
              <a:t>колективний</a:t>
            </a:r>
            <a:r>
              <a:rPr lang="ru-RU" sz="2400" dirty="0"/>
              <a:t> феномен, стан, те, </a:t>
            </a:r>
            <a:r>
              <a:rPr lang="ru-RU" sz="2400" dirty="0" err="1"/>
              <a:t>що</a:t>
            </a:r>
            <a:r>
              <a:rPr lang="ru-RU" sz="2400" dirty="0"/>
              <a:t> </a:t>
            </a:r>
            <a:r>
              <a:rPr lang="ru-RU" sz="2400" dirty="0" err="1"/>
              <a:t>переживається</a:t>
            </a:r>
            <a:r>
              <a:rPr lang="ru-RU" sz="2400" dirty="0"/>
              <a:t> </a:t>
            </a:r>
            <a:r>
              <a:rPr lang="ru-RU" sz="2400" dirty="0" err="1"/>
              <a:t>групою</a:t>
            </a:r>
            <a:r>
              <a:rPr lang="ru-RU" sz="2400" dirty="0"/>
              <a:t>, </a:t>
            </a:r>
            <a:r>
              <a:rPr lang="ru-RU" sz="2400" dirty="0" err="1"/>
              <a:t>спільнотою</a:t>
            </a:r>
            <a:r>
              <a:rPr lang="ru-RU" sz="2400" dirty="0"/>
              <a:t> у </a:t>
            </a:r>
            <a:r>
              <a:rPr lang="ru-RU" sz="2400" dirty="0" err="1"/>
              <a:t>результаті</a:t>
            </a:r>
            <a:r>
              <a:rPr lang="ru-RU" sz="2400" dirty="0"/>
              <a:t> </a:t>
            </a:r>
            <a:r>
              <a:rPr lang="ru-RU" sz="2400" dirty="0" err="1"/>
              <a:t>руйнівних</a:t>
            </a:r>
            <a:r>
              <a:rPr lang="ru-RU" sz="2400" dirty="0"/>
              <a:t> </a:t>
            </a:r>
            <a:r>
              <a:rPr lang="ru-RU" sz="2400" dirty="0" err="1"/>
              <a:t>подій</a:t>
            </a:r>
            <a:r>
              <a:rPr lang="ru-RU" sz="2400" dirty="0"/>
              <a:t>, </a:t>
            </a:r>
            <a:r>
              <a:rPr lang="ru-RU" sz="2400" dirty="0" err="1"/>
              <a:t>що</a:t>
            </a:r>
            <a:r>
              <a:rPr lang="ru-RU" sz="2400" dirty="0"/>
              <a:t> </a:t>
            </a:r>
            <a:r>
              <a:rPr lang="ru-RU" sz="2400" dirty="0" err="1"/>
              <a:t>інтерпретуються</a:t>
            </a:r>
            <a:r>
              <a:rPr lang="ru-RU" sz="2400" dirty="0"/>
              <a:t> як культурно- </a:t>
            </a:r>
            <a:r>
              <a:rPr lang="ru-RU" sz="2400" dirty="0" err="1"/>
              <a:t>травматичні</a:t>
            </a:r>
            <a:r>
              <a:rPr lang="ru-RU" sz="2400" dirty="0"/>
              <a:t>. </a:t>
            </a:r>
          </a:p>
          <a:p>
            <a:r>
              <a:rPr lang="ru-RU" sz="2400" dirty="0" smtClean="0"/>
              <a:t>Травма </a:t>
            </a:r>
            <a:r>
              <a:rPr lang="ru-RU" sz="2400" dirty="0" err="1" smtClean="0"/>
              <a:t>діє</a:t>
            </a:r>
            <a:r>
              <a:rPr lang="ru-RU" sz="2400" dirty="0" smtClean="0"/>
              <a:t> на </a:t>
            </a:r>
            <a:r>
              <a:rPr lang="ru-RU" sz="2400" dirty="0" err="1" smtClean="0"/>
              <a:t>колектив</a:t>
            </a:r>
            <a:r>
              <a:rPr lang="ru-RU" sz="2400" dirty="0" smtClean="0"/>
              <a:t> і не </a:t>
            </a:r>
            <a:r>
              <a:rPr lang="ru-RU" sz="2400" dirty="0" err="1" smtClean="0"/>
              <a:t>може</a:t>
            </a:r>
            <a:r>
              <a:rPr lang="ru-RU" sz="2400" dirty="0" smtClean="0"/>
              <a:t> бути </a:t>
            </a:r>
            <a:r>
              <a:rPr lang="ru-RU" sz="2400" dirty="0" err="1" smtClean="0"/>
              <a:t>індивідуальним</a:t>
            </a:r>
            <a:r>
              <a:rPr lang="ru-RU" sz="2400" dirty="0" smtClean="0"/>
              <a:t> </a:t>
            </a:r>
            <a:r>
              <a:rPr lang="ru-RU" sz="2400" dirty="0" err="1" smtClean="0"/>
              <a:t>порушенням</a:t>
            </a:r>
            <a:r>
              <a:rPr lang="ru-RU" sz="2400" dirty="0" smtClean="0"/>
              <a:t>. </a:t>
            </a:r>
            <a:r>
              <a:rPr lang="ru-RU" sz="2400" dirty="0" err="1" smtClean="0"/>
              <a:t>Соціум</a:t>
            </a:r>
            <a:r>
              <a:rPr lang="ru-RU" sz="2400" dirty="0" smtClean="0"/>
              <a:t> </a:t>
            </a:r>
            <a:r>
              <a:rPr lang="ru-RU" sz="2400" dirty="0" err="1" smtClean="0"/>
              <a:t>може</a:t>
            </a:r>
            <a:r>
              <a:rPr lang="ru-RU" sz="2400" dirty="0" smtClean="0"/>
              <a:t> </a:t>
            </a:r>
            <a:r>
              <a:rPr lang="ru-RU" sz="2400" dirty="0" err="1" smtClean="0"/>
              <a:t>вразити</a:t>
            </a:r>
            <a:r>
              <a:rPr lang="ru-RU" sz="2400" dirty="0" smtClean="0"/>
              <a:t> </a:t>
            </a:r>
          </a:p>
          <a:p>
            <a:pPr marL="342900" indent="-342900">
              <a:buFont typeface="Wingdings" panose="05000000000000000000" pitchFamily="2" charset="2"/>
              <a:buChar char="Ø"/>
            </a:pPr>
            <a:r>
              <a:rPr lang="ru-RU" sz="2400" dirty="0" err="1" smtClean="0"/>
              <a:t>біологічно-демографічна</a:t>
            </a:r>
            <a:r>
              <a:rPr lang="ru-RU" sz="2400" dirty="0" smtClean="0"/>
              <a:t> травма (</a:t>
            </a:r>
            <a:r>
              <a:rPr lang="ru-RU" sz="2400" dirty="0" err="1" smtClean="0"/>
              <a:t>епідемія</a:t>
            </a:r>
            <a:r>
              <a:rPr lang="ru-RU" sz="2400" dirty="0" smtClean="0"/>
              <a:t>, голод, </a:t>
            </a:r>
            <a:r>
              <a:rPr lang="ru-RU" sz="2400" dirty="0" err="1" smtClean="0"/>
              <a:t>різке</a:t>
            </a:r>
            <a:r>
              <a:rPr lang="ru-RU" sz="2400" dirty="0" smtClean="0"/>
              <a:t> </a:t>
            </a:r>
            <a:r>
              <a:rPr lang="ru-RU" sz="2400" dirty="0" err="1" smtClean="0"/>
              <a:t>зростання</a:t>
            </a:r>
            <a:r>
              <a:rPr lang="ru-RU" sz="2400" dirty="0" smtClean="0"/>
              <a:t> </a:t>
            </a:r>
            <a:r>
              <a:rPr lang="ru-RU" sz="2400" dirty="0" err="1" smtClean="0"/>
              <a:t>смертності</a:t>
            </a:r>
            <a:r>
              <a:rPr lang="ru-RU" sz="2400" dirty="0" smtClean="0"/>
              <a:t>, </a:t>
            </a:r>
            <a:r>
              <a:rPr lang="ru-RU" sz="2400" dirty="0" err="1" smtClean="0"/>
              <a:t>падіння</a:t>
            </a:r>
            <a:r>
              <a:rPr lang="ru-RU" sz="2400" dirty="0" smtClean="0"/>
              <a:t> </a:t>
            </a:r>
            <a:r>
              <a:rPr lang="ru-RU" sz="2400" dirty="0" err="1" smtClean="0"/>
              <a:t>народжуваності</a:t>
            </a:r>
            <a:r>
              <a:rPr lang="ru-RU" sz="2400" dirty="0" smtClean="0"/>
              <a:t> </a:t>
            </a:r>
            <a:r>
              <a:rPr lang="ru-RU" sz="2400" dirty="0" err="1" smtClean="0"/>
              <a:t>тощо</a:t>
            </a:r>
            <a:r>
              <a:rPr lang="ru-RU" sz="2400" dirty="0" smtClean="0"/>
              <a:t>) ;</a:t>
            </a:r>
          </a:p>
          <a:p>
            <a:pPr marL="342900" indent="-342900">
              <a:buFont typeface="Wingdings" panose="05000000000000000000" pitchFamily="2" charset="2"/>
              <a:buChar char="Ø"/>
            </a:pPr>
            <a:r>
              <a:rPr lang="ru-RU" sz="2400" dirty="0" err="1" smtClean="0"/>
              <a:t>соціально-політична</a:t>
            </a:r>
            <a:r>
              <a:rPr lang="ru-RU" sz="2400" dirty="0" smtClean="0"/>
              <a:t> травма (</a:t>
            </a:r>
            <a:r>
              <a:rPr lang="ru-RU" sz="2400" dirty="0" err="1" smtClean="0"/>
              <a:t>анархія</a:t>
            </a:r>
            <a:r>
              <a:rPr lang="ru-RU" sz="2400" dirty="0" smtClean="0"/>
              <a:t>, крах ринку, </a:t>
            </a:r>
            <a:r>
              <a:rPr lang="ru-RU" sz="2400" dirty="0" err="1" smtClean="0"/>
              <a:t>революція</a:t>
            </a:r>
            <a:r>
              <a:rPr lang="ru-RU" sz="2400" dirty="0" smtClean="0"/>
              <a:t>);</a:t>
            </a:r>
          </a:p>
          <a:p>
            <a:pPr marL="342900" indent="-342900">
              <a:buFont typeface="Wingdings" panose="05000000000000000000" pitchFamily="2" charset="2"/>
              <a:buChar char="Ø"/>
            </a:pPr>
            <a:r>
              <a:rPr lang="ru-RU" sz="2400" dirty="0" smtClean="0"/>
              <a:t>культурна травма (</a:t>
            </a:r>
            <a:r>
              <a:rPr lang="ru-RU" sz="2400" dirty="0" err="1" smtClean="0"/>
              <a:t>падіння</a:t>
            </a:r>
            <a:r>
              <a:rPr lang="ru-RU" sz="2400" dirty="0" smtClean="0"/>
              <a:t> </a:t>
            </a:r>
            <a:r>
              <a:rPr lang="ru-RU" sz="2400" dirty="0" err="1" smtClean="0"/>
              <a:t>основоположних</a:t>
            </a:r>
            <a:r>
              <a:rPr lang="ru-RU" sz="2400" dirty="0" smtClean="0"/>
              <a:t> </a:t>
            </a:r>
            <a:r>
              <a:rPr lang="ru-RU" sz="2400" dirty="0" err="1" smtClean="0"/>
              <a:t>цінностей</a:t>
            </a:r>
            <a:r>
              <a:rPr lang="ru-RU" sz="2400" dirty="0" smtClean="0"/>
              <a:t> та моделей </a:t>
            </a:r>
            <a:r>
              <a:rPr lang="ru-RU" sz="2400" dirty="0" err="1" smtClean="0"/>
              <a:t>поведінки</a:t>
            </a:r>
            <a:r>
              <a:rPr lang="ru-RU" sz="2400" dirty="0" smtClean="0"/>
              <a:t>). </a:t>
            </a:r>
            <a:r>
              <a:rPr lang="ru-RU" sz="2400" dirty="0" err="1" smtClean="0"/>
              <a:t>Саме</a:t>
            </a:r>
            <a:r>
              <a:rPr lang="ru-RU" sz="2400" dirty="0" smtClean="0"/>
              <a:t> </a:t>
            </a:r>
            <a:r>
              <a:rPr lang="ru-RU" sz="2400" dirty="0" err="1" smtClean="0"/>
              <a:t>ця</a:t>
            </a:r>
            <a:r>
              <a:rPr lang="ru-RU" sz="2400" dirty="0" smtClean="0"/>
              <a:t> травма </a:t>
            </a:r>
            <a:r>
              <a:rPr lang="ru-RU" sz="2400" dirty="0" err="1" smtClean="0"/>
              <a:t>має</a:t>
            </a:r>
            <a:r>
              <a:rPr lang="ru-RU" sz="2400" dirty="0" smtClean="0"/>
              <a:t> «саму </a:t>
            </a:r>
            <a:r>
              <a:rPr lang="ru-RU" sz="2400" dirty="0" err="1" smtClean="0"/>
              <a:t>сильну</a:t>
            </a:r>
            <a:r>
              <a:rPr lang="ru-RU" sz="2400" dirty="0" smtClean="0"/>
              <a:t> </a:t>
            </a:r>
            <a:r>
              <a:rPr lang="ru-RU" sz="2400" dirty="0" err="1" smtClean="0"/>
              <a:t>інерцію</a:t>
            </a:r>
            <a:r>
              <a:rPr lang="ru-RU" sz="2400" dirty="0" smtClean="0"/>
              <a:t>» </a:t>
            </a:r>
          </a:p>
          <a:p>
            <a:endParaRPr lang="ru-RU" dirty="0" smtClean="0"/>
          </a:p>
          <a:p>
            <a:r>
              <a:rPr lang="ru-RU" dirty="0" err="1" smtClean="0"/>
              <a:t>Штомпка</a:t>
            </a:r>
            <a:r>
              <a:rPr lang="ru-RU" dirty="0" smtClean="0"/>
              <a:t> </a:t>
            </a:r>
            <a:r>
              <a:rPr lang="ru-RU" dirty="0"/>
              <a:t>П. Социальное изменение как травма (статья первая) // Социологические исследования. 2001. № 1. С. 6-16.</a:t>
            </a:r>
          </a:p>
        </p:txBody>
      </p:sp>
    </p:spTree>
    <p:extLst>
      <p:ext uri="{BB962C8B-B14F-4D97-AF65-F5344CB8AC3E}">
        <p14:creationId xmlns:p14="http://schemas.microsoft.com/office/powerpoint/2010/main" val="1350689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1318" y="1582341"/>
            <a:ext cx="10013576" cy="4154984"/>
          </a:xfrm>
          <a:prstGeom prst="rect">
            <a:avLst/>
          </a:prstGeom>
        </p:spPr>
        <p:txBody>
          <a:bodyPr wrap="square">
            <a:spAutoFit/>
          </a:bodyPr>
          <a:lstStyle/>
          <a:p>
            <a:r>
              <a:rPr lang="ru-RU" sz="2400" dirty="0" err="1" smtClean="0"/>
              <a:t>Американський</a:t>
            </a:r>
            <a:r>
              <a:rPr lang="ru-RU" sz="2400" dirty="0" smtClean="0"/>
              <a:t> </a:t>
            </a:r>
            <a:r>
              <a:rPr lang="ru-RU" sz="2400" dirty="0" err="1" smtClean="0"/>
              <a:t>історик</a:t>
            </a:r>
            <a:r>
              <a:rPr lang="ru-RU" sz="2400" dirty="0" smtClean="0"/>
              <a:t> і культуролог </a:t>
            </a:r>
            <a:r>
              <a:rPr lang="ru-RU" sz="2400" dirty="0" err="1" smtClean="0"/>
              <a:t>Кеті</a:t>
            </a:r>
            <a:r>
              <a:rPr lang="ru-RU" sz="2400" dirty="0" smtClean="0"/>
              <a:t> </a:t>
            </a:r>
            <a:r>
              <a:rPr lang="ru-RU" sz="2400" dirty="0" err="1" smtClean="0"/>
              <a:t>Карут</a:t>
            </a:r>
            <a:r>
              <a:rPr lang="ru-RU" sz="2400" dirty="0" smtClean="0"/>
              <a:t> </a:t>
            </a:r>
            <a:r>
              <a:rPr lang="ru-RU" sz="2400" dirty="0" err="1" smtClean="0"/>
              <a:t>вважає</a:t>
            </a:r>
            <a:r>
              <a:rPr lang="ru-RU" sz="2400" dirty="0" smtClean="0"/>
              <a:t>, </a:t>
            </a:r>
            <a:r>
              <a:rPr lang="ru-RU" sz="2400" dirty="0" err="1" smtClean="0"/>
              <a:t>що</a:t>
            </a:r>
            <a:r>
              <a:rPr lang="ru-RU" sz="2400" dirty="0" smtClean="0"/>
              <a:t> травма не </a:t>
            </a:r>
            <a:r>
              <a:rPr lang="ru-RU" sz="2400" dirty="0" err="1" smtClean="0"/>
              <a:t>може</a:t>
            </a:r>
            <a:r>
              <a:rPr lang="ru-RU" sz="2400" dirty="0" smtClean="0"/>
              <a:t> бути </a:t>
            </a:r>
            <a:r>
              <a:rPr lang="ru-RU" sz="2400" dirty="0" err="1" smtClean="0"/>
              <a:t>віднесена</a:t>
            </a:r>
            <a:r>
              <a:rPr lang="ru-RU" sz="2400" dirty="0" smtClean="0"/>
              <a:t> у чистому </a:t>
            </a:r>
            <a:r>
              <a:rPr lang="ru-RU" sz="2400" dirty="0" err="1" smtClean="0"/>
              <a:t>вигляді</a:t>
            </a:r>
            <a:r>
              <a:rPr lang="ru-RU" sz="2400" dirty="0" smtClean="0"/>
              <a:t> </a:t>
            </a:r>
            <a:r>
              <a:rPr lang="ru-RU" sz="2400" dirty="0" err="1" smtClean="0"/>
              <a:t>ні</a:t>
            </a:r>
            <a:r>
              <a:rPr lang="ru-RU" sz="2400" dirty="0" smtClean="0"/>
              <a:t> до </a:t>
            </a:r>
            <a:r>
              <a:rPr lang="ru-RU" sz="2400" dirty="0" err="1" smtClean="0"/>
              <a:t>минулого</a:t>
            </a:r>
            <a:r>
              <a:rPr lang="ru-RU" sz="2400" dirty="0" smtClean="0"/>
              <a:t>, </a:t>
            </a:r>
            <a:r>
              <a:rPr lang="ru-RU" sz="2400" dirty="0" err="1" smtClean="0"/>
              <a:t>ні</a:t>
            </a:r>
            <a:r>
              <a:rPr lang="ru-RU" sz="2400" dirty="0" smtClean="0"/>
              <a:t> до </a:t>
            </a:r>
            <a:r>
              <a:rPr lang="ru-RU" sz="2400" dirty="0" err="1" smtClean="0"/>
              <a:t>сучасного</a:t>
            </a:r>
            <a:r>
              <a:rPr lang="ru-RU" sz="2400" dirty="0" smtClean="0"/>
              <a:t>, вона є </a:t>
            </a:r>
            <a:r>
              <a:rPr lang="ru-RU" sz="2400" dirty="0" err="1" smtClean="0"/>
              <a:t>засобом</a:t>
            </a:r>
            <a:r>
              <a:rPr lang="ru-RU" sz="2400" dirty="0" smtClean="0"/>
              <a:t> </a:t>
            </a:r>
            <a:r>
              <a:rPr lang="ru-RU" sz="2400" dirty="0" err="1" smtClean="0"/>
              <a:t>зв’язку</a:t>
            </a:r>
            <a:r>
              <a:rPr lang="ru-RU" sz="2400" dirty="0" smtClean="0"/>
              <a:t>, </a:t>
            </a:r>
            <a:r>
              <a:rPr lang="ru-RU" sz="2400" dirty="0" err="1" smtClean="0"/>
              <a:t>посередництвом</a:t>
            </a:r>
            <a:r>
              <a:rPr lang="ru-RU" sz="2400" dirty="0" smtClean="0"/>
              <a:t> </a:t>
            </a:r>
            <a:r>
              <a:rPr lang="ru-RU" sz="2400" dirty="0" err="1" smtClean="0"/>
              <a:t>якого</a:t>
            </a:r>
            <a:r>
              <a:rPr lang="ru-RU" sz="2400" dirty="0" smtClean="0"/>
              <a:t> </a:t>
            </a:r>
            <a:r>
              <a:rPr lang="ru-RU" sz="2400" dirty="0" err="1" smtClean="0"/>
              <a:t>минуле</a:t>
            </a:r>
            <a:r>
              <a:rPr lang="ru-RU" sz="2400" dirty="0" smtClean="0"/>
              <a:t> </a:t>
            </a:r>
            <a:r>
              <a:rPr lang="ru-RU" sz="2400" dirty="0" err="1" smtClean="0"/>
              <a:t>продовжує</a:t>
            </a:r>
            <a:r>
              <a:rPr lang="ru-RU" sz="2400" dirty="0" smtClean="0"/>
              <a:t> </a:t>
            </a:r>
            <a:r>
              <a:rPr lang="ru-RU" sz="2400" dirty="0" err="1" smtClean="0"/>
              <a:t>існування</a:t>
            </a:r>
            <a:r>
              <a:rPr lang="ru-RU" sz="2400" dirty="0" smtClean="0"/>
              <a:t>. </a:t>
            </a:r>
          </a:p>
          <a:p>
            <a:r>
              <a:rPr lang="ru-RU" sz="2400" dirty="0" err="1" smtClean="0"/>
              <a:t>Засобами</a:t>
            </a:r>
            <a:r>
              <a:rPr lang="ru-RU" sz="2400" dirty="0" smtClean="0"/>
              <a:t> </a:t>
            </a:r>
            <a:r>
              <a:rPr lang="ru-RU" sz="2400" dirty="0" err="1" smtClean="0"/>
              <a:t>репрезентації</a:t>
            </a:r>
            <a:r>
              <a:rPr lang="ru-RU" sz="2400" dirty="0" smtClean="0"/>
              <a:t> </a:t>
            </a:r>
            <a:r>
              <a:rPr lang="ru-RU" sz="2400" dirty="0" err="1" smtClean="0"/>
              <a:t>травми</a:t>
            </a:r>
            <a:r>
              <a:rPr lang="ru-RU" sz="2400" dirty="0" smtClean="0"/>
              <a:t> </a:t>
            </a:r>
            <a:r>
              <a:rPr lang="ru-RU" sz="2400" dirty="0" err="1" smtClean="0"/>
              <a:t>вважає</a:t>
            </a:r>
            <a:r>
              <a:rPr lang="ru-RU" sz="2400" dirty="0" smtClean="0"/>
              <a:t>  </a:t>
            </a:r>
            <a:r>
              <a:rPr lang="ru-RU" sz="2400" b="1" dirty="0" err="1" smtClean="0">
                <a:solidFill>
                  <a:srgbClr val="FF0000"/>
                </a:solidFill>
              </a:rPr>
              <a:t>наратив</a:t>
            </a:r>
            <a:r>
              <a:rPr lang="ru-RU" sz="2400" b="1" dirty="0" smtClean="0">
                <a:solidFill>
                  <a:srgbClr val="FF0000"/>
                </a:solidFill>
              </a:rPr>
              <a:t> </a:t>
            </a:r>
            <a:r>
              <a:rPr lang="ru-RU" sz="2400" b="1" dirty="0">
                <a:solidFill>
                  <a:srgbClr val="FF0000"/>
                </a:solidFill>
              </a:rPr>
              <a:t>и голос </a:t>
            </a:r>
            <a:r>
              <a:rPr lang="ru-RU" sz="2400" dirty="0"/>
              <a:t>[3. Р. 3]. </a:t>
            </a:r>
            <a:endParaRPr lang="en-US" sz="2400" dirty="0" smtClean="0"/>
          </a:p>
          <a:p>
            <a:r>
              <a:rPr lang="ru-RU" sz="2400" b="1" dirty="0" err="1" smtClean="0"/>
              <a:t>Наратив</a:t>
            </a:r>
            <a:r>
              <a:rPr lang="ru-RU" sz="2400" b="1" dirty="0" smtClean="0"/>
              <a:t> безликий і </a:t>
            </a:r>
            <a:r>
              <a:rPr lang="ru-RU" sz="2400" b="1" dirty="0" err="1" smtClean="0"/>
              <a:t>має</a:t>
            </a:r>
            <a:r>
              <a:rPr lang="ru-RU" sz="2400" b="1" dirty="0" smtClean="0"/>
              <a:t> </a:t>
            </a:r>
            <a:r>
              <a:rPr lang="ru-RU" sz="2400" b="1" dirty="0" err="1" smtClean="0"/>
              <a:t>стерти</a:t>
            </a:r>
            <a:r>
              <a:rPr lang="ru-RU" sz="2400" b="1" dirty="0" smtClean="0"/>
              <a:t> </a:t>
            </a:r>
            <a:r>
              <a:rPr lang="ru-RU" sz="2400" b="1" dirty="0" err="1" smtClean="0"/>
              <a:t>відбитки</a:t>
            </a:r>
            <a:r>
              <a:rPr lang="ru-RU" sz="2400" b="1" dirty="0" smtClean="0"/>
              <a:t> </a:t>
            </a:r>
            <a:r>
              <a:rPr lang="ru-RU" sz="2400" b="1" dirty="0" err="1" smtClean="0"/>
              <a:t>минулого</a:t>
            </a:r>
            <a:r>
              <a:rPr lang="ru-RU" sz="2400" b="1" dirty="0" smtClean="0"/>
              <a:t>, голос </a:t>
            </a:r>
            <a:r>
              <a:rPr lang="ru-RU" sz="2400" b="1" dirty="0" err="1" smtClean="0"/>
              <a:t>безперервно</a:t>
            </a:r>
            <a:r>
              <a:rPr lang="ru-RU" sz="2400" b="1" dirty="0" smtClean="0"/>
              <a:t> </a:t>
            </a:r>
            <a:r>
              <a:rPr lang="ru-RU" sz="2400" b="1" dirty="0" err="1" smtClean="0"/>
              <a:t>нагадує</a:t>
            </a:r>
            <a:r>
              <a:rPr lang="ru-RU" sz="2400" b="1" dirty="0" smtClean="0"/>
              <a:t> про </a:t>
            </a:r>
            <a:r>
              <a:rPr lang="ru-RU" sz="2400" b="1" dirty="0" err="1" smtClean="0"/>
              <a:t>минуле</a:t>
            </a:r>
            <a:r>
              <a:rPr lang="ru-RU" sz="2400" b="1" dirty="0" smtClean="0"/>
              <a:t>, і не </a:t>
            </a:r>
            <a:r>
              <a:rPr lang="ru-RU" sz="2400" b="1" dirty="0" err="1" smtClean="0"/>
              <a:t>лише</a:t>
            </a:r>
            <a:r>
              <a:rPr lang="ru-RU" sz="2400" b="1" dirty="0" smtClean="0"/>
              <a:t> про </a:t>
            </a:r>
            <a:r>
              <a:rPr lang="ru-RU" sz="2400" b="1" dirty="0" err="1" smtClean="0"/>
              <a:t>травмуючу</a:t>
            </a:r>
            <a:r>
              <a:rPr lang="ru-RU" sz="2400" b="1" dirty="0" smtClean="0"/>
              <a:t> </a:t>
            </a:r>
            <a:r>
              <a:rPr lang="ru-RU" sz="2400" b="1" dirty="0" err="1" smtClean="0"/>
              <a:t>подію</a:t>
            </a:r>
            <a:r>
              <a:rPr lang="ru-RU" sz="2400" b="1" dirty="0" smtClean="0"/>
              <a:t>, але й про </a:t>
            </a:r>
            <a:r>
              <a:rPr lang="ru-RU" sz="2400" b="1" dirty="0" err="1" smtClean="0"/>
              <a:t>неможливість</a:t>
            </a:r>
            <a:r>
              <a:rPr lang="ru-RU" sz="2400" b="1" dirty="0" smtClean="0"/>
              <a:t> </a:t>
            </a:r>
            <a:r>
              <a:rPr lang="ru-RU" sz="2400" b="1" dirty="0" err="1" smtClean="0"/>
              <a:t>існування</a:t>
            </a:r>
            <a:r>
              <a:rPr lang="ru-RU" sz="2400" b="1" dirty="0" smtClean="0"/>
              <a:t> </a:t>
            </a:r>
            <a:r>
              <a:rPr lang="ru-RU" sz="2400" b="1" dirty="0" err="1" smtClean="0"/>
              <a:t>після</a:t>
            </a:r>
            <a:r>
              <a:rPr lang="ru-RU" sz="2400" b="1" dirty="0" smtClean="0"/>
              <a:t> </a:t>
            </a:r>
            <a:r>
              <a:rPr lang="ru-RU" sz="2400" b="1" dirty="0" err="1" smtClean="0"/>
              <a:t>цієї</a:t>
            </a:r>
            <a:r>
              <a:rPr lang="ru-RU" sz="2400" b="1" dirty="0" smtClean="0"/>
              <a:t> </a:t>
            </a:r>
            <a:r>
              <a:rPr lang="ru-RU" sz="2400" b="1" dirty="0" err="1" smtClean="0"/>
              <a:t>події</a:t>
            </a:r>
            <a:r>
              <a:rPr lang="ru-RU" sz="2400" b="1" dirty="0" smtClean="0"/>
              <a:t>.</a:t>
            </a:r>
          </a:p>
          <a:p>
            <a:r>
              <a:rPr lang="ru-RU" sz="2400" dirty="0" smtClean="0"/>
              <a:t>Далеко </a:t>
            </a:r>
            <a:r>
              <a:rPr lang="ru-RU" sz="2400" dirty="0"/>
              <a:t>не </a:t>
            </a:r>
            <a:r>
              <a:rPr lang="ru-RU" sz="2400" dirty="0" err="1" smtClean="0"/>
              <a:t>завжди</a:t>
            </a:r>
            <a:r>
              <a:rPr lang="ru-RU" sz="2400" dirty="0" smtClean="0"/>
              <a:t> </a:t>
            </a:r>
            <a:r>
              <a:rPr lang="ru-RU" sz="2400" dirty="0" err="1" smtClean="0"/>
              <a:t>людина</a:t>
            </a:r>
            <a:r>
              <a:rPr lang="ru-RU" sz="2400" dirty="0" smtClean="0"/>
              <a:t> </a:t>
            </a:r>
            <a:r>
              <a:rPr lang="ru-RU" sz="2400" dirty="0" err="1" smtClean="0"/>
              <a:t>здібна</a:t>
            </a:r>
            <a:r>
              <a:rPr lang="ru-RU" sz="2400" dirty="0" smtClean="0"/>
              <a:t> </a:t>
            </a:r>
            <a:r>
              <a:rPr lang="ru-RU" sz="2400" dirty="0" err="1" smtClean="0"/>
              <a:t>виразити</a:t>
            </a:r>
            <a:r>
              <a:rPr lang="ru-RU" sz="2400" dirty="0" smtClean="0"/>
              <a:t> </a:t>
            </a:r>
            <a:r>
              <a:rPr lang="ru-RU" sz="2400" dirty="0" err="1" smtClean="0"/>
              <a:t>свої</a:t>
            </a:r>
            <a:r>
              <a:rPr lang="ru-RU" sz="2400" dirty="0" smtClean="0"/>
              <a:t> </a:t>
            </a:r>
            <a:r>
              <a:rPr lang="ru-RU" sz="2400" dirty="0" err="1" smtClean="0"/>
              <a:t>відчуття</a:t>
            </a:r>
            <a:r>
              <a:rPr lang="ru-RU" sz="2400" dirty="0" smtClean="0"/>
              <a:t> </a:t>
            </a:r>
            <a:r>
              <a:rPr lang="ru-RU" sz="2400" dirty="0" err="1" smtClean="0"/>
              <a:t>від</a:t>
            </a:r>
            <a:r>
              <a:rPr lang="ru-RU" sz="2400" dirty="0" smtClean="0"/>
              <a:t> </a:t>
            </a:r>
            <a:r>
              <a:rPr lang="ru-RU" sz="2400" dirty="0" err="1" smtClean="0"/>
              <a:t>минулого</a:t>
            </a:r>
            <a:r>
              <a:rPr lang="ru-RU" sz="2400" dirty="0" smtClean="0"/>
              <a:t> у </a:t>
            </a:r>
            <a:r>
              <a:rPr lang="ru-RU" sz="2400" dirty="0" err="1" smtClean="0"/>
              <a:t>вигляді</a:t>
            </a:r>
            <a:r>
              <a:rPr lang="ru-RU" sz="2400" dirty="0" smtClean="0"/>
              <a:t> </a:t>
            </a:r>
            <a:r>
              <a:rPr lang="ru-RU" sz="2400" dirty="0" err="1" smtClean="0"/>
              <a:t>зв’язного</a:t>
            </a:r>
            <a:r>
              <a:rPr lang="ru-RU" sz="2400" dirty="0" smtClean="0"/>
              <a:t> тексту, тому </a:t>
            </a:r>
            <a:r>
              <a:rPr lang="ru-RU" sz="2400" b="1" dirty="0" smtClean="0">
                <a:solidFill>
                  <a:schemeClr val="accent3">
                    <a:lumMod val="60000"/>
                    <a:lumOff val="40000"/>
                  </a:schemeClr>
                </a:solidFill>
              </a:rPr>
              <a:t>голос </a:t>
            </a:r>
            <a:r>
              <a:rPr lang="ru-RU" sz="2400" b="1" dirty="0" err="1" smtClean="0">
                <a:solidFill>
                  <a:schemeClr val="accent3">
                    <a:lumMod val="60000"/>
                    <a:lumOff val="40000"/>
                  </a:schemeClr>
                </a:solidFill>
              </a:rPr>
              <a:t>травми</a:t>
            </a:r>
            <a:r>
              <a:rPr lang="ru-RU" sz="2400" b="1" dirty="0" smtClean="0">
                <a:solidFill>
                  <a:schemeClr val="accent3">
                    <a:lumMod val="60000"/>
                    <a:lumOff val="40000"/>
                  </a:schemeClr>
                </a:solidFill>
              </a:rPr>
              <a:t> </a:t>
            </a:r>
            <a:r>
              <a:rPr lang="ru-RU" sz="2400" dirty="0" err="1" smtClean="0"/>
              <a:t>може</a:t>
            </a:r>
            <a:r>
              <a:rPr lang="ru-RU" sz="2400" dirty="0" smtClean="0"/>
              <a:t> </a:t>
            </a:r>
            <a:r>
              <a:rPr lang="ru-RU" sz="2400" dirty="0" err="1" smtClean="0"/>
              <a:t>оприявнювати</a:t>
            </a:r>
            <a:r>
              <a:rPr lang="ru-RU" sz="2400" dirty="0" smtClean="0"/>
              <a:t> себе у  </a:t>
            </a:r>
            <a:r>
              <a:rPr lang="ru-RU" sz="2400" dirty="0" err="1" smtClean="0"/>
              <a:t>художніх</a:t>
            </a:r>
            <a:r>
              <a:rPr lang="ru-RU" sz="2400" dirty="0" smtClean="0"/>
              <a:t> образах, </a:t>
            </a:r>
            <a:r>
              <a:rPr lang="ru-RU" sz="2400" dirty="0"/>
              <a:t>с</a:t>
            </a:r>
            <a:r>
              <a:rPr lang="ru-RU" sz="2400" dirty="0" smtClean="0"/>
              <a:t>нах </a:t>
            </a:r>
            <a:r>
              <a:rPr lang="ru-RU" sz="2400" dirty="0" err="1" smtClean="0"/>
              <a:t>або</a:t>
            </a:r>
            <a:r>
              <a:rPr lang="ru-RU" sz="2400" dirty="0" smtClean="0"/>
              <a:t> </a:t>
            </a:r>
            <a:r>
              <a:rPr lang="ru-RU" sz="2400" dirty="0" err="1" smtClean="0"/>
              <a:t>нав’язливих</a:t>
            </a:r>
            <a:r>
              <a:rPr lang="ru-RU" sz="2400" dirty="0" smtClean="0"/>
              <a:t> </a:t>
            </a:r>
            <a:r>
              <a:rPr lang="ru-RU" sz="2400" dirty="0" err="1" smtClean="0"/>
              <a:t>діях</a:t>
            </a:r>
            <a:r>
              <a:rPr lang="ru-RU" sz="2400" dirty="0" smtClean="0"/>
              <a:t>. </a:t>
            </a:r>
            <a:endParaRPr lang="en-US" sz="2400" dirty="0"/>
          </a:p>
        </p:txBody>
      </p:sp>
    </p:spTree>
    <p:extLst>
      <p:ext uri="{BB962C8B-B14F-4D97-AF65-F5344CB8AC3E}">
        <p14:creationId xmlns:p14="http://schemas.microsoft.com/office/powerpoint/2010/main" val="35207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Форми вербалізація травматичної події </a:t>
            </a:r>
            <a:endParaRPr lang="en-US" dirty="0"/>
          </a:p>
        </p:txBody>
      </p:sp>
      <p:sp>
        <p:nvSpPr>
          <p:cNvPr id="3" name="Текст 2"/>
          <p:cNvSpPr>
            <a:spLocks noGrp="1"/>
          </p:cNvSpPr>
          <p:nvPr>
            <p:ph type="body" idx="1"/>
          </p:nvPr>
        </p:nvSpPr>
        <p:spPr/>
        <p:txBody>
          <a:bodyPr>
            <a:normAutofit/>
          </a:bodyPr>
          <a:lstStyle/>
          <a:p>
            <a:r>
              <a:rPr lang="uk-UA" sz="3200" dirty="0" smtClean="0">
                <a:solidFill>
                  <a:schemeClr val="accent3">
                    <a:lumMod val="60000"/>
                    <a:lumOff val="40000"/>
                  </a:schemeClr>
                </a:solidFill>
              </a:rPr>
              <a:t>Оповідь як свідчення</a:t>
            </a:r>
            <a:endParaRPr lang="en-US" sz="3200" dirty="0">
              <a:solidFill>
                <a:schemeClr val="accent3">
                  <a:lumMod val="60000"/>
                  <a:lumOff val="40000"/>
                </a:schemeClr>
              </a:solidFill>
            </a:endParaRPr>
          </a:p>
        </p:txBody>
      </p:sp>
      <p:sp>
        <p:nvSpPr>
          <p:cNvPr id="4" name="Объект 3"/>
          <p:cNvSpPr>
            <a:spLocks noGrp="1"/>
          </p:cNvSpPr>
          <p:nvPr>
            <p:ph sz="half" idx="2"/>
          </p:nvPr>
        </p:nvSpPr>
        <p:spPr/>
        <p:txBody>
          <a:bodyPr/>
          <a:lstStyle/>
          <a:p>
            <a:r>
              <a:rPr lang="ru-RU" dirty="0" err="1"/>
              <a:t>ґрунтується</a:t>
            </a:r>
            <a:r>
              <a:rPr lang="ru-RU" dirty="0"/>
              <a:t> на фактах і </a:t>
            </a:r>
            <a:r>
              <a:rPr lang="ru-RU" dirty="0" smtClean="0"/>
              <a:t>документально </a:t>
            </a:r>
            <a:r>
              <a:rPr lang="ru-RU" dirty="0" err="1"/>
              <a:t>зафіксованих</a:t>
            </a:r>
            <a:r>
              <a:rPr lang="ru-RU" dirty="0"/>
              <a:t> </a:t>
            </a:r>
            <a:r>
              <a:rPr lang="ru-RU" dirty="0" err="1"/>
              <a:t>подіях</a:t>
            </a:r>
            <a:r>
              <a:rPr lang="ru-RU" dirty="0"/>
              <a:t>, </a:t>
            </a:r>
            <a:r>
              <a:rPr lang="ru-RU" dirty="0" err="1"/>
              <a:t>які</a:t>
            </a:r>
            <a:r>
              <a:rPr lang="ru-RU" dirty="0"/>
              <a:t> </a:t>
            </a:r>
            <a:r>
              <a:rPr lang="ru-RU" dirty="0" err="1"/>
              <a:t>можуть</a:t>
            </a:r>
            <a:r>
              <a:rPr lang="ru-RU" dirty="0"/>
              <a:t> бути </a:t>
            </a:r>
            <a:r>
              <a:rPr lang="ru-RU" dirty="0" err="1" smtClean="0"/>
              <a:t>представлені</a:t>
            </a:r>
            <a:r>
              <a:rPr lang="ru-RU" dirty="0" smtClean="0"/>
              <a:t> </a:t>
            </a:r>
            <a:r>
              <a:rPr lang="ru-RU" dirty="0"/>
              <a:t>у </a:t>
            </a:r>
            <a:r>
              <a:rPr lang="ru-RU" dirty="0" err="1"/>
              <a:t>вигляді</a:t>
            </a:r>
            <a:r>
              <a:rPr lang="ru-RU" dirty="0"/>
              <a:t> </a:t>
            </a:r>
            <a:r>
              <a:rPr lang="ru-RU" dirty="0" err="1"/>
              <a:t>хроніки</a:t>
            </a:r>
            <a:r>
              <a:rPr lang="ru-RU" dirty="0"/>
              <a:t>, репортажу, </a:t>
            </a:r>
            <a:r>
              <a:rPr lang="ru-RU" dirty="0" err="1"/>
              <a:t>розслідування</a:t>
            </a:r>
            <a:r>
              <a:rPr lang="ru-RU" dirty="0"/>
              <a:t>, </a:t>
            </a:r>
            <a:r>
              <a:rPr lang="ru-RU" dirty="0" err="1" smtClean="0"/>
              <a:t>документальної</a:t>
            </a:r>
            <a:r>
              <a:rPr lang="ru-RU" dirty="0" smtClean="0"/>
              <a:t> </a:t>
            </a:r>
            <a:r>
              <a:rPr lang="ru-RU" dirty="0" err="1"/>
              <a:t>прози</a:t>
            </a:r>
            <a:r>
              <a:rPr lang="ru-RU" dirty="0"/>
              <a:t>. </a:t>
            </a:r>
            <a:endParaRPr lang="en-US" dirty="0"/>
          </a:p>
        </p:txBody>
      </p:sp>
      <p:sp>
        <p:nvSpPr>
          <p:cNvPr id="5" name="Текст 4"/>
          <p:cNvSpPr>
            <a:spLocks noGrp="1"/>
          </p:cNvSpPr>
          <p:nvPr>
            <p:ph type="body" sz="quarter" idx="3"/>
          </p:nvPr>
        </p:nvSpPr>
        <p:spPr>
          <a:xfrm>
            <a:off x="5820154" y="2336873"/>
            <a:ext cx="5122166" cy="692076"/>
          </a:xfrm>
        </p:spPr>
        <p:txBody>
          <a:bodyPr>
            <a:noAutofit/>
          </a:bodyPr>
          <a:lstStyle/>
          <a:p>
            <a:r>
              <a:rPr lang="uk-UA" sz="3200" dirty="0" smtClean="0">
                <a:solidFill>
                  <a:schemeClr val="accent3">
                    <a:lumMod val="60000"/>
                    <a:lumOff val="40000"/>
                  </a:schemeClr>
                </a:solidFill>
              </a:rPr>
              <a:t>Оповідь як осмислення</a:t>
            </a:r>
            <a:endParaRPr lang="en-US" sz="3200" dirty="0">
              <a:solidFill>
                <a:schemeClr val="accent3">
                  <a:lumMod val="60000"/>
                  <a:lumOff val="40000"/>
                </a:schemeClr>
              </a:solidFill>
            </a:endParaRPr>
          </a:p>
        </p:txBody>
      </p:sp>
      <p:sp>
        <p:nvSpPr>
          <p:cNvPr id="6" name="Объект 5"/>
          <p:cNvSpPr>
            <a:spLocks noGrp="1"/>
          </p:cNvSpPr>
          <p:nvPr>
            <p:ph sz="quarter" idx="4"/>
          </p:nvPr>
        </p:nvSpPr>
        <p:spPr/>
        <p:txBody>
          <a:bodyPr/>
          <a:lstStyle/>
          <a:p>
            <a:r>
              <a:rPr lang="ru-RU" dirty="0" err="1"/>
              <a:t>втілюється</a:t>
            </a:r>
            <a:r>
              <a:rPr lang="ru-RU" dirty="0"/>
              <a:t> через </a:t>
            </a:r>
            <a:r>
              <a:rPr lang="ru-RU" dirty="0" err="1"/>
              <a:t>роздум</a:t>
            </a:r>
            <a:r>
              <a:rPr lang="ru-RU" dirty="0"/>
              <a:t> </a:t>
            </a:r>
            <a:r>
              <a:rPr lang="ru-RU" dirty="0" err="1" smtClean="0"/>
              <a:t>або</a:t>
            </a:r>
            <a:r>
              <a:rPr lang="ru-RU" dirty="0" smtClean="0"/>
              <a:t> </a:t>
            </a:r>
            <a:r>
              <a:rPr lang="ru-RU" dirty="0" err="1" smtClean="0"/>
              <a:t>рефлексію</a:t>
            </a:r>
            <a:r>
              <a:rPr lang="ru-RU" dirty="0"/>
              <a:t>, а </a:t>
            </a:r>
            <a:r>
              <a:rPr lang="ru-RU" dirty="0" err="1"/>
              <a:t>відтак</a:t>
            </a:r>
            <a:r>
              <a:rPr lang="ru-RU" dirty="0"/>
              <a:t>, </a:t>
            </a:r>
            <a:r>
              <a:rPr lang="ru-RU" dirty="0" err="1"/>
              <a:t>стають</a:t>
            </a:r>
            <a:r>
              <a:rPr lang="ru-RU" dirty="0"/>
              <a:t> </a:t>
            </a:r>
            <a:r>
              <a:rPr lang="ru-RU" dirty="0" err="1"/>
              <a:t>психологічною</a:t>
            </a:r>
            <a:r>
              <a:rPr lang="ru-RU" dirty="0"/>
              <a:t> прозою, </a:t>
            </a:r>
            <a:r>
              <a:rPr lang="ru-RU" dirty="0" err="1" smtClean="0"/>
              <a:t>екзистенційним</a:t>
            </a:r>
            <a:r>
              <a:rPr lang="ru-RU" dirty="0" smtClean="0"/>
              <a:t> </a:t>
            </a:r>
            <a:r>
              <a:rPr lang="ru-RU" dirty="0" err="1"/>
              <a:t>роздумом</a:t>
            </a:r>
            <a:r>
              <a:rPr lang="ru-RU" dirty="0"/>
              <a:t>, я-</a:t>
            </a:r>
            <a:r>
              <a:rPr lang="ru-RU" dirty="0" err="1"/>
              <a:t>оповіддю</a:t>
            </a:r>
            <a:r>
              <a:rPr lang="ru-RU" dirty="0"/>
              <a:t>, </a:t>
            </a:r>
            <a:r>
              <a:rPr lang="ru-RU" dirty="0" err="1"/>
              <a:t>покликаною</a:t>
            </a:r>
            <a:r>
              <a:rPr lang="ru-RU" dirty="0"/>
              <a:t> </a:t>
            </a:r>
            <a:r>
              <a:rPr lang="ru-RU" dirty="0" err="1" smtClean="0"/>
              <a:t>реконструювати</a:t>
            </a:r>
            <a:r>
              <a:rPr lang="ru-RU" dirty="0" smtClean="0"/>
              <a:t> </a:t>
            </a:r>
            <a:r>
              <a:rPr lang="ru-RU" dirty="0" err="1"/>
              <a:t>події</a:t>
            </a:r>
            <a:r>
              <a:rPr lang="ru-RU" dirty="0"/>
              <a:t> та </a:t>
            </a:r>
            <a:r>
              <a:rPr lang="ru-RU" dirty="0" err="1"/>
              <a:t>одночасно</a:t>
            </a:r>
            <a:r>
              <a:rPr lang="ru-RU" dirty="0"/>
              <a:t> </a:t>
            </a:r>
            <a:r>
              <a:rPr lang="ru-RU" dirty="0" err="1" smtClean="0"/>
              <a:t>осмислювати</a:t>
            </a:r>
            <a:r>
              <a:rPr lang="ru-RU" dirty="0" smtClean="0"/>
              <a:t> </a:t>
            </a:r>
            <a:r>
              <a:rPr lang="ru-RU" dirty="0" err="1" smtClean="0"/>
              <a:t>їх</a:t>
            </a:r>
            <a:r>
              <a:rPr lang="ru-RU" dirty="0" smtClean="0"/>
              <a:t>.</a:t>
            </a:r>
            <a:endParaRPr lang="en-US" dirty="0"/>
          </a:p>
        </p:txBody>
      </p:sp>
    </p:spTree>
    <p:extLst>
      <p:ext uri="{BB962C8B-B14F-4D97-AF65-F5344CB8AC3E}">
        <p14:creationId xmlns:p14="http://schemas.microsoft.com/office/powerpoint/2010/main" val="316176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1028342"/>
            <a:ext cx="11582400" cy="5262979"/>
          </a:xfrm>
          <a:prstGeom prst="rect">
            <a:avLst/>
          </a:prstGeom>
        </p:spPr>
        <p:txBody>
          <a:bodyPr wrap="square">
            <a:spAutoFit/>
          </a:bodyPr>
          <a:lstStyle/>
          <a:p>
            <a:pPr algn="ctr"/>
            <a:r>
              <a:rPr lang="ru-RU" sz="2800" b="1" dirty="0" err="1" smtClean="0">
                <a:solidFill>
                  <a:schemeClr val="accent4">
                    <a:lumMod val="60000"/>
                    <a:lumOff val="40000"/>
                  </a:schemeClr>
                </a:solidFill>
              </a:rPr>
              <a:t>Основним</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об’єктом</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дослідницького</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інтересу</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аналітики</a:t>
            </a:r>
            <a:r>
              <a:rPr lang="ru-RU" sz="2800" b="1" dirty="0" smtClean="0">
                <a:solidFill>
                  <a:schemeClr val="accent4">
                    <a:lumMod val="60000"/>
                    <a:lumOff val="40000"/>
                  </a:schemeClr>
                </a:solidFill>
              </a:rPr>
              <a:t> </a:t>
            </a:r>
            <a:r>
              <a:rPr lang="ru-RU" sz="2800" b="1" dirty="0" err="1" smtClean="0">
                <a:solidFill>
                  <a:schemeClr val="accent4">
                    <a:lumMod val="60000"/>
                    <a:lumOff val="40000"/>
                  </a:schemeClr>
                </a:solidFill>
              </a:rPr>
              <a:t>травми</a:t>
            </a:r>
            <a:r>
              <a:rPr lang="ru-RU" sz="2800" b="1" dirty="0" smtClean="0">
                <a:solidFill>
                  <a:schemeClr val="accent4">
                    <a:lumMod val="60000"/>
                    <a:lumOff val="40000"/>
                  </a:schemeClr>
                </a:solidFill>
              </a:rPr>
              <a:t> є </a:t>
            </a:r>
            <a:r>
              <a:rPr lang="ru-RU" sz="2800" b="1" dirty="0" err="1" smtClean="0">
                <a:solidFill>
                  <a:schemeClr val="accent4">
                    <a:lumMod val="60000"/>
                    <a:lumOff val="40000"/>
                  </a:schemeClr>
                </a:solidFill>
              </a:rPr>
              <a:t>наратив</a:t>
            </a:r>
            <a:r>
              <a:rPr lang="ru-RU" sz="2800" b="1" dirty="0" smtClean="0">
                <a:solidFill>
                  <a:schemeClr val="accent4">
                    <a:lumMod val="60000"/>
                    <a:lumOff val="40000"/>
                  </a:schemeClr>
                </a:solidFill>
              </a:rPr>
              <a:t> про травму. </a:t>
            </a:r>
            <a:endParaRPr lang="en-US" sz="2800" b="1" dirty="0" smtClean="0">
              <a:solidFill>
                <a:schemeClr val="accent4">
                  <a:lumMod val="60000"/>
                  <a:lumOff val="40000"/>
                </a:schemeClr>
              </a:solidFill>
            </a:endParaRPr>
          </a:p>
          <a:p>
            <a:pPr algn="ctr"/>
            <a:endParaRPr lang="ru-RU" sz="2800" b="1" dirty="0" smtClean="0">
              <a:solidFill>
                <a:schemeClr val="accent4">
                  <a:lumMod val="60000"/>
                  <a:lumOff val="40000"/>
                </a:schemeClr>
              </a:solidFill>
            </a:endParaRPr>
          </a:p>
          <a:p>
            <a:r>
              <a:rPr lang="ru-RU" sz="2800" dirty="0" smtClean="0"/>
              <a:t>        </a:t>
            </a:r>
            <a:r>
              <a:rPr lang="ru-RU" sz="2800" dirty="0" err="1" smtClean="0"/>
              <a:t>Значною</a:t>
            </a:r>
            <a:r>
              <a:rPr lang="ru-RU" sz="2800" dirty="0" smtClean="0"/>
              <a:t> </a:t>
            </a:r>
            <a:r>
              <a:rPr lang="ru-RU" sz="2800" dirty="0" err="1" smtClean="0"/>
              <a:t>мірою</a:t>
            </a:r>
            <a:r>
              <a:rPr lang="ru-RU" sz="2800" dirty="0" smtClean="0"/>
              <a:t> </a:t>
            </a:r>
            <a:r>
              <a:rPr lang="ru-RU" sz="2800" dirty="0" err="1" smtClean="0"/>
              <a:t>це</a:t>
            </a:r>
            <a:r>
              <a:rPr lang="ru-RU" sz="2800" dirty="0" smtClean="0"/>
              <a:t> </a:t>
            </a:r>
            <a:r>
              <a:rPr lang="ru-RU" sz="2800" dirty="0" err="1" smtClean="0"/>
              <a:t>пов’язане</a:t>
            </a:r>
            <a:r>
              <a:rPr lang="ru-RU" sz="2800" dirty="0" smtClean="0"/>
              <a:t> </a:t>
            </a:r>
            <a:r>
              <a:rPr lang="ru-RU" sz="2800" dirty="0" err="1" smtClean="0"/>
              <a:t>із</a:t>
            </a:r>
            <a:r>
              <a:rPr lang="ru-RU" sz="2800" dirty="0" smtClean="0"/>
              <a:t> </a:t>
            </a:r>
            <a:r>
              <a:rPr lang="ru-RU" sz="2800" dirty="0" err="1" smtClean="0"/>
              <a:t>психоаналітичним</a:t>
            </a:r>
            <a:r>
              <a:rPr lang="ru-RU" sz="2800" dirty="0" smtClean="0"/>
              <a:t> </a:t>
            </a:r>
            <a:r>
              <a:rPr lang="ru-RU" sz="2800" dirty="0" err="1" smtClean="0"/>
              <a:t>підходом</a:t>
            </a:r>
            <a:r>
              <a:rPr lang="ru-RU" sz="2800" dirty="0" smtClean="0"/>
              <a:t>, де </a:t>
            </a:r>
            <a:r>
              <a:rPr lang="ru-RU" sz="2800" dirty="0" err="1" smtClean="0"/>
              <a:t>вибудовування</a:t>
            </a:r>
            <a:r>
              <a:rPr lang="ru-RU" sz="2800" dirty="0" smtClean="0"/>
              <a:t> </a:t>
            </a:r>
            <a:r>
              <a:rPr lang="ru-RU" sz="2800" dirty="0" err="1" smtClean="0"/>
              <a:t>наративу</a:t>
            </a:r>
            <a:r>
              <a:rPr lang="ru-RU" sz="2800" dirty="0" smtClean="0"/>
              <a:t> про </a:t>
            </a:r>
            <a:r>
              <a:rPr lang="ru-RU" sz="2800" dirty="0" err="1" smtClean="0"/>
              <a:t>травматичні</a:t>
            </a:r>
            <a:r>
              <a:rPr lang="ru-RU" sz="2800" dirty="0" smtClean="0"/>
              <a:t> </a:t>
            </a:r>
            <a:r>
              <a:rPr lang="ru-RU" sz="2800" dirty="0" err="1" smtClean="0"/>
              <a:t>події</a:t>
            </a:r>
            <a:r>
              <a:rPr lang="ru-RU" sz="2800" dirty="0" smtClean="0"/>
              <a:t> є основою </a:t>
            </a:r>
            <a:r>
              <a:rPr lang="ru-RU" sz="2800" dirty="0" err="1" smtClean="0"/>
              <a:t>терапії</a:t>
            </a:r>
            <a:r>
              <a:rPr lang="ru-RU" sz="2800" dirty="0" smtClean="0"/>
              <a:t>, </a:t>
            </a:r>
            <a:r>
              <a:rPr lang="ru-RU" sz="2800" dirty="0" err="1" smtClean="0"/>
              <a:t>оскільки</a:t>
            </a:r>
            <a:r>
              <a:rPr lang="ru-RU" sz="2800" dirty="0" smtClean="0"/>
              <a:t> травма часто  </a:t>
            </a:r>
            <a:r>
              <a:rPr lang="ru-RU" sz="2800" dirty="0" err="1" smtClean="0"/>
              <a:t>витісняється</a:t>
            </a:r>
            <a:r>
              <a:rPr lang="ru-RU" sz="2800" dirty="0" smtClean="0"/>
              <a:t> і </a:t>
            </a:r>
            <a:r>
              <a:rPr lang="ru-RU" sz="2800" dirty="0" err="1" smtClean="0"/>
              <a:t>знаходиться</a:t>
            </a:r>
            <a:r>
              <a:rPr lang="ru-RU" sz="2800" dirty="0" smtClean="0"/>
              <a:t> в </a:t>
            </a:r>
            <a:r>
              <a:rPr lang="ru-RU" sz="2800" dirty="0" err="1" smtClean="0"/>
              <a:t>області</a:t>
            </a:r>
            <a:r>
              <a:rPr lang="ru-RU" sz="2800" dirty="0" smtClean="0"/>
              <a:t> </a:t>
            </a:r>
            <a:r>
              <a:rPr lang="ru-RU" sz="2800" dirty="0" err="1" smtClean="0"/>
              <a:t>підсвідомого</a:t>
            </a:r>
            <a:r>
              <a:rPr lang="ru-RU" sz="2800" dirty="0" smtClean="0"/>
              <a:t>.</a:t>
            </a:r>
          </a:p>
          <a:p>
            <a:endParaRPr lang="ru-RU" sz="2800" dirty="0" smtClean="0"/>
          </a:p>
          <a:p>
            <a:r>
              <a:rPr lang="ru-RU" sz="2800" dirty="0" smtClean="0"/>
              <a:t>         </a:t>
            </a:r>
            <a:r>
              <a:rPr lang="ru-RU" sz="2800" dirty="0" err="1" smtClean="0"/>
              <a:t>Якщо</a:t>
            </a:r>
            <a:r>
              <a:rPr lang="ru-RU" sz="2800" dirty="0" smtClean="0"/>
              <a:t> </a:t>
            </a:r>
            <a:r>
              <a:rPr lang="ru-RU" sz="2800" dirty="0" err="1" smtClean="0"/>
              <a:t>звернутися</a:t>
            </a:r>
            <a:r>
              <a:rPr lang="ru-RU" sz="2800" dirty="0" smtClean="0"/>
              <a:t> до </a:t>
            </a:r>
            <a:r>
              <a:rPr lang="ru-RU" sz="2800" dirty="0" err="1" smtClean="0"/>
              <a:t>термінології</a:t>
            </a:r>
            <a:r>
              <a:rPr lang="ru-RU" sz="2800" dirty="0" smtClean="0"/>
              <a:t> </a:t>
            </a:r>
            <a:r>
              <a:rPr lang="ru-RU" sz="2800" dirty="0" err="1" smtClean="0"/>
              <a:t>постструктураліста</a:t>
            </a:r>
            <a:r>
              <a:rPr lang="ru-RU" sz="2800" dirty="0" smtClean="0"/>
              <a:t> </a:t>
            </a:r>
            <a:r>
              <a:rPr lang="ru-RU" sz="2800" dirty="0" err="1" smtClean="0"/>
              <a:t>Мішеля</a:t>
            </a:r>
            <a:r>
              <a:rPr lang="ru-RU" sz="2800" dirty="0" smtClean="0"/>
              <a:t> Фуко, </a:t>
            </a:r>
            <a:r>
              <a:rPr lang="ru-RU" sz="2800" dirty="0" err="1" smtClean="0"/>
              <a:t>травматичний</a:t>
            </a:r>
            <a:r>
              <a:rPr lang="ru-RU" sz="2800" dirty="0" smtClean="0"/>
              <a:t> </a:t>
            </a:r>
            <a:r>
              <a:rPr lang="ru-RU" sz="2800" dirty="0" err="1" smtClean="0"/>
              <a:t>досвід</a:t>
            </a:r>
            <a:r>
              <a:rPr lang="ru-RU" sz="2800" dirty="0" smtClean="0"/>
              <a:t> не </a:t>
            </a:r>
            <a:r>
              <a:rPr lang="ru-RU" sz="2800" dirty="0" err="1" smtClean="0"/>
              <a:t>може</a:t>
            </a:r>
            <a:r>
              <a:rPr lang="ru-RU" sz="2800" dirty="0" smtClean="0"/>
              <a:t> бути </a:t>
            </a:r>
            <a:r>
              <a:rPr lang="ru-RU" sz="2800" dirty="0" err="1" smtClean="0"/>
              <a:t>розміщений</a:t>
            </a:r>
            <a:r>
              <a:rPr lang="ru-RU" sz="2800" dirty="0" smtClean="0"/>
              <a:t> у </a:t>
            </a:r>
            <a:r>
              <a:rPr lang="ru-RU" sz="2800" dirty="0" err="1" smtClean="0"/>
              <a:t>архіві</a:t>
            </a:r>
            <a:r>
              <a:rPr lang="ru-RU" sz="2800" dirty="0" smtClean="0"/>
              <a:t>. </a:t>
            </a:r>
            <a:r>
              <a:rPr lang="ru-RU" sz="2800" dirty="0" smtClean="0">
                <a:solidFill>
                  <a:schemeClr val="accent5">
                    <a:lumMod val="60000"/>
                    <a:lumOff val="40000"/>
                  </a:schemeClr>
                </a:solidFill>
              </a:rPr>
              <a:t>Мотив </a:t>
            </a:r>
            <a:r>
              <a:rPr lang="ru-RU" sz="2800" dirty="0" err="1" smtClean="0">
                <a:solidFill>
                  <a:schemeClr val="accent5">
                    <a:lumMod val="60000"/>
                    <a:lumOff val="40000"/>
                  </a:schemeClr>
                </a:solidFill>
              </a:rPr>
              <a:t>вічного</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пригадування</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стає</a:t>
            </a:r>
            <a:r>
              <a:rPr lang="ru-RU" sz="2800" dirty="0" smtClean="0">
                <a:solidFill>
                  <a:schemeClr val="accent5">
                    <a:lumMod val="60000"/>
                    <a:lumOff val="40000"/>
                  </a:schemeClr>
                </a:solidFill>
              </a:rPr>
              <a:t> мотивом </a:t>
            </a:r>
            <a:r>
              <a:rPr lang="ru-RU" sz="2800" dirty="0" err="1" smtClean="0">
                <a:solidFill>
                  <a:schemeClr val="accent5">
                    <a:lumMod val="60000"/>
                    <a:lumOff val="40000"/>
                  </a:schemeClr>
                </a:solidFill>
              </a:rPr>
              <a:t>вічного</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повторювання</a:t>
            </a:r>
            <a:r>
              <a:rPr lang="ru-RU" sz="2800" dirty="0" smtClean="0">
                <a:solidFill>
                  <a:schemeClr val="accent5">
                    <a:lumMod val="60000"/>
                    <a:lumOff val="40000"/>
                  </a:schemeClr>
                </a:solidFill>
              </a:rPr>
              <a:t> і </a:t>
            </a:r>
            <a:r>
              <a:rPr lang="ru-RU" sz="2800" dirty="0" err="1" smtClean="0">
                <a:solidFill>
                  <a:schemeClr val="accent5">
                    <a:lumMod val="60000"/>
                    <a:lumOff val="40000"/>
                  </a:schemeClr>
                </a:solidFill>
              </a:rPr>
              <a:t>повернення</a:t>
            </a:r>
            <a:r>
              <a:rPr lang="ru-RU" sz="2800" dirty="0" smtClean="0">
                <a:solidFill>
                  <a:schemeClr val="accent5">
                    <a:lumMod val="60000"/>
                    <a:lumOff val="40000"/>
                  </a:schemeClr>
                </a:solidFill>
              </a:rPr>
              <a:t> до </a:t>
            </a:r>
            <a:r>
              <a:rPr lang="ru-RU" sz="2800" dirty="0" err="1" smtClean="0">
                <a:solidFill>
                  <a:schemeClr val="accent5">
                    <a:lumMod val="60000"/>
                    <a:lumOff val="40000"/>
                  </a:schemeClr>
                </a:solidFill>
              </a:rPr>
              <a:t>невимовного</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досвіду</a:t>
            </a:r>
            <a:r>
              <a:rPr lang="ru-RU" sz="2800" dirty="0" smtClean="0">
                <a:solidFill>
                  <a:schemeClr val="accent5">
                    <a:lumMod val="60000"/>
                    <a:lumOff val="40000"/>
                  </a:schemeClr>
                </a:solidFill>
              </a:rPr>
              <a:t> </a:t>
            </a:r>
            <a:r>
              <a:rPr lang="ru-RU" sz="2800" dirty="0" err="1" smtClean="0">
                <a:solidFill>
                  <a:schemeClr val="accent5">
                    <a:lumMod val="60000"/>
                    <a:lumOff val="40000"/>
                  </a:schemeClr>
                </a:solidFill>
              </a:rPr>
              <a:t>минулого</a:t>
            </a:r>
            <a:r>
              <a:rPr lang="ru-RU" sz="2800" dirty="0" smtClean="0">
                <a:solidFill>
                  <a:schemeClr val="accent5">
                    <a:lumMod val="60000"/>
                    <a:lumOff val="40000"/>
                  </a:schemeClr>
                </a:solidFill>
              </a:rPr>
              <a:t>. </a:t>
            </a:r>
          </a:p>
        </p:txBody>
      </p:sp>
    </p:spTree>
    <p:extLst>
      <p:ext uri="{BB962C8B-B14F-4D97-AF65-F5344CB8AC3E}">
        <p14:creationId xmlns:p14="http://schemas.microsoft.com/office/powerpoint/2010/main" val="3143226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Постпам’ять</a:t>
            </a:r>
            <a:endParaRPr lang="en-US" dirty="0"/>
          </a:p>
        </p:txBody>
      </p:sp>
      <p:sp>
        <p:nvSpPr>
          <p:cNvPr id="3" name="Объект 2"/>
          <p:cNvSpPr>
            <a:spLocks noGrp="1"/>
          </p:cNvSpPr>
          <p:nvPr>
            <p:ph idx="1"/>
          </p:nvPr>
        </p:nvSpPr>
        <p:spPr/>
        <p:txBody>
          <a:bodyPr>
            <a:normAutofit lnSpcReduction="10000"/>
          </a:bodyPr>
          <a:lstStyle/>
          <a:p>
            <a:r>
              <a:rPr lang="ru-RU" dirty="0" smtClean="0"/>
              <a:t>«</a:t>
            </a:r>
            <a:r>
              <a:rPr lang="uk-UA" dirty="0" err="1" smtClean="0"/>
              <a:t>Постпам’ять</a:t>
            </a:r>
            <a:r>
              <a:rPr lang="uk-UA" dirty="0" smtClean="0"/>
              <a:t>, яка є полем, що об’єднує внутрішньо- та </a:t>
            </a:r>
            <a:r>
              <a:rPr lang="uk-UA" dirty="0" err="1" smtClean="0"/>
              <a:t>міжгенераційну</a:t>
            </a:r>
            <a:r>
              <a:rPr lang="uk-UA" dirty="0" smtClean="0"/>
              <a:t> трансмісію травматичного досвіду, характеризує </a:t>
            </a:r>
            <a:r>
              <a:rPr lang="uk-UA" dirty="0" err="1" smtClean="0"/>
              <a:t>посткатастрофічні</a:t>
            </a:r>
            <a:r>
              <a:rPr lang="uk-UA" dirty="0" smtClean="0"/>
              <a:t> або </a:t>
            </a:r>
            <a:r>
              <a:rPr lang="uk-UA" dirty="0" err="1" smtClean="0"/>
              <a:t>посттрансформаційні</a:t>
            </a:r>
            <a:r>
              <a:rPr lang="uk-UA" dirty="0" smtClean="0"/>
              <a:t> спільноти». </a:t>
            </a:r>
          </a:p>
          <a:p>
            <a:r>
              <a:rPr lang="uk-UA" dirty="0" err="1" smtClean="0"/>
              <a:t>Хирш</a:t>
            </a:r>
            <a:r>
              <a:rPr lang="uk-UA" dirty="0" smtClean="0"/>
              <a:t> М. </a:t>
            </a:r>
            <a:r>
              <a:rPr lang="uk-UA" dirty="0" err="1" smtClean="0"/>
              <a:t>Память</a:t>
            </a:r>
            <a:r>
              <a:rPr lang="uk-UA" dirty="0" smtClean="0"/>
              <a:t> и </a:t>
            </a:r>
            <a:r>
              <a:rPr lang="uk-UA" dirty="0" err="1" smtClean="0"/>
              <a:t>контрпамять</a:t>
            </a:r>
            <a:r>
              <a:rPr lang="uk-UA" dirty="0" smtClean="0"/>
              <a:t> </a:t>
            </a:r>
            <a:r>
              <a:rPr lang="uk-UA" dirty="0" err="1" smtClean="0"/>
              <a:t>будущего</a:t>
            </a:r>
            <a:r>
              <a:rPr lang="uk-UA" dirty="0" smtClean="0"/>
              <a:t>. URL: http://urokiistorii.ru/node/53865</a:t>
            </a:r>
          </a:p>
          <a:p>
            <a:pPr marL="0" indent="0">
              <a:buNone/>
            </a:pPr>
            <a:r>
              <a:rPr lang="uk-UA" dirty="0" smtClean="0"/>
              <a:t>Природньо, що виникнення </a:t>
            </a:r>
            <a:r>
              <a:rPr lang="uk-UA" dirty="0" err="1" smtClean="0"/>
              <a:t>постпам’яті</a:t>
            </a:r>
            <a:r>
              <a:rPr lang="uk-UA" dirty="0" smtClean="0"/>
              <a:t> напряму пов’язане з потребами спільноти у підтримці власної ідентичності, тому її суттєвим елементом стають культурні травми, які означають </a:t>
            </a:r>
            <a:r>
              <a:rPr lang="uk-UA" dirty="0" err="1" smtClean="0"/>
              <a:t>крихткість</a:t>
            </a:r>
            <a:r>
              <a:rPr lang="uk-UA" dirty="0" smtClean="0"/>
              <a:t> кордонів спільноти, визначають потенційні загрози та водночас демонструють стратегії подолання цих загроз. </a:t>
            </a:r>
            <a:endParaRPr lang="uk-UA" dirty="0"/>
          </a:p>
        </p:txBody>
      </p:sp>
    </p:spTree>
    <p:extLst>
      <p:ext uri="{BB962C8B-B14F-4D97-AF65-F5344CB8AC3E}">
        <p14:creationId xmlns:p14="http://schemas.microsoft.com/office/powerpoint/2010/main" val="3297098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Підходи до роботи з травмою</a:t>
            </a:r>
            <a:br>
              <a:rPr lang="uk-UA" dirty="0" smtClean="0"/>
            </a:br>
            <a:r>
              <a:rPr lang="uk-UA" dirty="0" smtClean="0"/>
              <a:t>(за </a:t>
            </a:r>
            <a:r>
              <a:rPr lang="uk-UA" dirty="0" err="1" smtClean="0"/>
              <a:t>Доменіко</a:t>
            </a:r>
            <a:r>
              <a:rPr lang="uk-UA" dirty="0" smtClean="0"/>
              <a:t> </a:t>
            </a:r>
            <a:r>
              <a:rPr lang="uk-UA" dirty="0" err="1" smtClean="0"/>
              <a:t>ЛаКапра</a:t>
            </a:r>
            <a:r>
              <a:rPr lang="uk-UA" dirty="0" smtClean="0"/>
              <a:t>)</a:t>
            </a:r>
            <a:endParaRPr lang="en-US" dirty="0"/>
          </a:p>
        </p:txBody>
      </p:sp>
      <p:sp>
        <p:nvSpPr>
          <p:cNvPr id="3" name="Объект 2"/>
          <p:cNvSpPr>
            <a:spLocks noGrp="1"/>
          </p:cNvSpPr>
          <p:nvPr>
            <p:ph sz="half" idx="1"/>
          </p:nvPr>
        </p:nvSpPr>
        <p:spPr/>
        <p:txBody>
          <a:bodyPr>
            <a:normAutofit fontScale="92500" lnSpcReduction="10000"/>
          </a:bodyPr>
          <a:lstStyle/>
          <a:p>
            <a:pPr marL="0" indent="0">
              <a:buNone/>
            </a:pPr>
            <a:r>
              <a:rPr lang="uk-UA" sz="3200" b="1" dirty="0" smtClean="0"/>
              <a:t>програвання (</a:t>
            </a:r>
            <a:r>
              <a:rPr lang="en-US" sz="3200" b="1" dirty="0" smtClean="0"/>
              <a:t>acting out) — </a:t>
            </a:r>
            <a:r>
              <a:rPr lang="uk-UA" dirty="0" smtClean="0"/>
              <a:t>прагнення до нав’язливого її повторювання із включенням себе в події минулого як Іншого. Тягне за собою меланхолію, яка є деструктивною.</a:t>
            </a:r>
          </a:p>
          <a:p>
            <a:pPr marL="0" indent="0">
              <a:buNone/>
            </a:pPr>
            <a:endParaRPr lang="uk-UA" dirty="0"/>
          </a:p>
          <a:p>
            <a:pPr marL="0" indent="0">
              <a:buNone/>
            </a:pPr>
            <a:r>
              <a:rPr lang="en-US" dirty="0" err="1" smtClean="0"/>
              <a:t>LaCapra</a:t>
            </a:r>
            <a:r>
              <a:rPr lang="en-US" dirty="0" smtClean="0"/>
              <a:t>, D. (2014). Writing History, Writing Trauma. Johns Hopkins University Pres</a:t>
            </a:r>
            <a:endParaRPr lang="en-US" dirty="0"/>
          </a:p>
        </p:txBody>
      </p:sp>
      <p:sp>
        <p:nvSpPr>
          <p:cNvPr id="4" name="Объект 3"/>
          <p:cNvSpPr>
            <a:spLocks noGrp="1"/>
          </p:cNvSpPr>
          <p:nvPr>
            <p:ph sz="half" idx="2"/>
          </p:nvPr>
        </p:nvSpPr>
        <p:spPr/>
        <p:txBody>
          <a:bodyPr>
            <a:normAutofit fontScale="92500" lnSpcReduction="10000"/>
          </a:bodyPr>
          <a:lstStyle/>
          <a:p>
            <a:pPr marL="0" indent="0">
              <a:buNone/>
            </a:pPr>
            <a:r>
              <a:rPr lang="uk-UA" sz="3000" b="1" dirty="0" err="1" smtClean="0"/>
              <a:t>пропрацювання</a:t>
            </a:r>
            <a:r>
              <a:rPr lang="uk-UA" sz="3000" b="1" dirty="0" smtClean="0"/>
              <a:t> (</a:t>
            </a:r>
            <a:r>
              <a:rPr lang="en-US" sz="3000" b="1" dirty="0" smtClean="0"/>
              <a:t>working</a:t>
            </a:r>
            <a:r>
              <a:rPr lang="uk-UA" sz="3000" b="1" dirty="0" smtClean="0"/>
              <a:t> </a:t>
            </a:r>
            <a:r>
              <a:rPr lang="en-US" sz="3000" b="1" dirty="0" smtClean="0"/>
              <a:t>through), </a:t>
            </a:r>
            <a:r>
              <a:rPr lang="uk-UA" dirty="0" smtClean="0"/>
              <a:t>яке передбачає критичний аналіз травми в контексті розмежування минулого, теперішнього і майбутнього. Воно тягне за собою скорботу, яка є конструктивною, й приводить до подальшого пом’якшення наслідків травм.</a:t>
            </a:r>
            <a:endParaRPr lang="en-US" dirty="0"/>
          </a:p>
        </p:txBody>
      </p:sp>
    </p:spTree>
    <p:extLst>
      <p:ext uri="{BB962C8B-B14F-4D97-AF65-F5344CB8AC3E}">
        <p14:creationId xmlns:p14="http://schemas.microsoft.com/office/powerpoint/2010/main" val="3945287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0320" y="1443841"/>
            <a:ext cx="9611360" cy="4616648"/>
          </a:xfrm>
          <a:prstGeom prst="rect">
            <a:avLst/>
          </a:prstGeom>
        </p:spPr>
        <p:txBody>
          <a:bodyPr wrap="square">
            <a:spAutoFit/>
          </a:bodyPr>
          <a:lstStyle/>
          <a:p>
            <a:r>
              <a:rPr lang="ru-RU" dirty="0" smtClean="0"/>
              <a:t>           </a:t>
            </a:r>
            <a:r>
              <a:rPr lang="uk-UA" sz="2400" dirty="0" smtClean="0"/>
              <a:t>Давній опонент </a:t>
            </a:r>
            <a:r>
              <a:rPr lang="uk-UA" sz="2400" dirty="0" err="1" smtClean="0"/>
              <a:t>ЛаКапри</a:t>
            </a:r>
            <a:r>
              <a:rPr lang="uk-UA" sz="2400" dirty="0" smtClean="0"/>
              <a:t> </a:t>
            </a:r>
            <a:r>
              <a:rPr lang="uk-UA" sz="2400" b="1" dirty="0" smtClean="0">
                <a:solidFill>
                  <a:schemeClr val="accent6">
                    <a:lumMod val="75000"/>
                  </a:schemeClr>
                </a:solidFill>
              </a:rPr>
              <a:t>Мартін Джей </a:t>
            </a:r>
            <a:r>
              <a:rPr lang="uk-UA" sz="2400" dirty="0" smtClean="0"/>
              <a:t>відзначає, що в цьому твердженні відбувається накладення двох різних фрейдистських опозицій : траур </a:t>
            </a:r>
            <a:r>
              <a:rPr lang="uk-UA" sz="2400" dirty="0" err="1" smtClean="0"/>
              <a:t>vs</a:t>
            </a:r>
            <a:r>
              <a:rPr lang="uk-UA" sz="2400" dirty="0" smtClean="0"/>
              <a:t> меланхолія та «</a:t>
            </a:r>
            <a:r>
              <a:rPr lang="uk-UA" sz="2400" dirty="0" err="1" smtClean="0"/>
              <a:t>пропрацювання</a:t>
            </a:r>
            <a:r>
              <a:rPr lang="uk-UA" sz="2400" dirty="0" smtClean="0"/>
              <a:t>» </a:t>
            </a:r>
            <a:r>
              <a:rPr lang="uk-UA" sz="2400" dirty="0" err="1" smtClean="0"/>
              <a:t>vs</a:t>
            </a:r>
            <a:r>
              <a:rPr lang="uk-UA" sz="2400" dirty="0" smtClean="0"/>
              <a:t> </a:t>
            </a:r>
            <a:r>
              <a:rPr lang="uk-UA" sz="2400" dirty="0" err="1" smtClean="0"/>
              <a:t>афетивне</a:t>
            </a:r>
            <a:r>
              <a:rPr lang="uk-UA" sz="2400" dirty="0" smtClean="0"/>
              <a:t> повторення. </a:t>
            </a:r>
          </a:p>
          <a:p>
            <a:r>
              <a:rPr lang="uk-UA" sz="2400" dirty="0" smtClean="0"/>
              <a:t>          Підкреслюючи взаємовплив полюсів цих опозицій, Джей, на відміну від свого колеги, вбачав великий потенціал (як терапевтичний, так і когнітивний) і у меланхолії, і в </a:t>
            </a:r>
            <a:r>
              <a:rPr lang="uk-UA" sz="2400" dirty="0" err="1" smtClean="0"/>
              <a:t>афективнму</a:t>
            </a:r>
            <a:r>
              <a:rPr lang="uk-UA" sz="2400" dirty="0" smtClean="0"/>
              <a:t> повторенні</a:t>
            </a:r>
          </a:p>
          <a:p>
            <a:r>
              <a:rPr lang="uk-UA" sz="2400" dirty="0" smtClean="0"/>
              <a:t>          У значній мірі вони виявляються як основа життєвого досвіду (</a:t>
            </a:r>
            <a:r>
              <a:rPr lang="uk-UA" sz="2400" dirty="0" err="1" smtClean="0"/>
              <a:t>Erlebnis</a:t>
            </a:r>
            <a:r>
              <a:rPr lang="uk-UA" sz="2400" dirty="0" smtClean="0"/>
              <a:t>). </a:t>
            </a:r>
          </a:p>
          <a:p>
            <a:endParaRPr lang="uk-UA" dirty="0"/>
          </a:p>
          <a:p>
            <a:r>
              <a:rPr lang="en-US" dirty="0" smtClean="0"/>
              <a:t> </a:t>
            </a:r>
            <a:r>
              <a:rPr lang="en-US" dirty="0"/>
              <a:t>Jay M. Refractions of violence. New York: </a:t>
            </a:r>
          </a:p>
          <a:p>
            <a:r>
              <a:rPr lang="en-US" dirty="0"/>
              <a:t>Routledge, 2003. </a:t>
            </a:r>
            <a:r>
              <a:rPr lang="uk-UA" dirty="0" smtClean="0"/>
              <a:t>12 – 24.</a:t>
            </a:r>
            <a:endParaRPr lang="en-US" dirty="0"/>
          </a:p>
        </p:txBody>
      </p:sp>
    </p:spTree>
    <p:extLst>
      <p:ext uri="{BB962C8B-B14F-4D97-AF65-F5344CB8AC3E}">
        <p14:creationId xmlns:p14="http://schemas.microsoft.com/office/powerpoint/2010/main" val="4224853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Р</a:t>
            </a:r>
            <a:r>
              <a:rPr lang="ru-RU" dirty="0" smtClean="0"/>
              <a:t>оль </a:t>
            </a:r>
            <a:r>
              <a:rPr lang="ru-RU" dirty="0" err="1" smtClean="0"/>
              <a:t>медіа</a:t>
            </a:r>
            <a:r>
              <a:rPr lang="ru-RU" dirty="0" smtClean="0"/>
              <a:t> </a:t>
            </a:r>
            <a:r>
              <a:rPr lang="ru-RU" dirty="0"/>
              <a:t>у</a:t>
            </a:r>
            <a:r>
              <a:rPr lang="ru-RU" dirty="0" smtClean="0"/>
              <a:t> </a:t>
            </a:r>
            <a:r>
              <a:rPr lang="ru-RU" dirty="0" err="1" smtClean="0"/>
              <a:t>репрезентації</a:t>
            </a:r>
            <a:r>
              <a:rPr lang="ru-RU" dirty="0" smtClean="0"/>
              <a:t> </a:t>
            </a:r>
            <a:r>
              <a:rPr lang="ru-RU" dirty="0" err="1" smtClean="0"/>
              <a:t>історичної</a:t>
            </a:r>
            <a:r>
              <a:rPr lang="ru-RU" dirty="0" smtClean="0"/>
              <a:t> </a:t>
            </a:r>
            <a:r>
              <a:rPr lang="ru-RU" dirty="0" err="1" smtClean="0"/>
              <a:t>травми</a:t>
            </a:r>
            <a:r>
              <a:rPr lang="ru-RU" dirty="0" smtClean="0"/>
              <a:t>  </a:t>
            </a:r>
            <a:r>
              <a:rPr lang="ru-RU" dirty="0" err="1" smtClean="0"/>
              <a:t>виявляється</a:t>
            </a:r>
            <a:r>
              <a:rPr lang="ru-RU" dirty="0" smtClean="0"/>
              <a:t> у </a:t>
            </a:r>
            <a:r>
              <a:rPr lang="ru-RU" dirty="0" err="1" smtClean="0"/>
              <a:t>вигляді</a:t>
            </a:r>
            <a:r>
              <a:rPr lang="ru-RU" dirty="0" smtClean="0"/>
              <a:t>  </a:t>
            </a:r>
            <a:r>
              <a:rPr lang="ru-RU" dirty="0" err="1" smtClean="0"/>
              <a:t>бінарних</a:t>
            </a:r>
            <a:r>
              <a:rPr lang="ru-RU" dirty="0" smtClean="0"/>
              <a:t> </a:t>
            </a:r>
            <a:r>
              <a:rPr lang="ru-RU" dirty="0" err="1" smtClean="0"/>
              <a:t>опозицій</a:t>
            </a:r>
            <a:r>
              <a:rPr lang="ru-RU" dirty="0"/>
              <a:t>:</a:t>
            </a:r>
            <a:endParaRPr lang="en-US" dirty="0"/>
          </a:p>
        </p:txBody>
      </p:sp>
      <p:sp>
        <p:nvSpPr>
          <p:cNvPr id="3" name="Объект 2"/>
          <p:cNvSpPr>
            <a:spLocks noGrp="1"/>
          </p:cNvSpPr>
          <p:nvPr>
            <p:ph sz="half" idx="1"/>
          </p:nvPr>
        </p:nvSpPr>
        <p:spPr/>
        <p:txBody>
          <a:bodyPr>
            <a:normAutofit fontScale="85000" lnSpcReduction="20000"/>
          </a:bodyPr>
          <a:lstStyle/>
          <a:p>
            <a:pPr marL="0" indent="0">
              <a:buNone/>
            </a:pPr>
            <a:r>
              <a:rPr lang="ru-RU" dirty="0" smtClean="0"/>
              <a:t>1.Участь </a:t>
            </a:r>
            <a:r>
              <a:rPr lang="ru-RU" dirty="0" err="1" smtClean="0"/>
              <a:t>засобів</a:t>
            </a:r>
            <a:r>
              <a:rPr lang="ru-RU" dirty="0" smtClean="0"/>
              <a:t> </a:t>
            </a:r>
            <a:r>
              <a:rPr lang="ru-RU" dirty="0" err="1" smtClean="0"/>
              <a:t>масової</a:t>
            </a:r>
            <a:r>
              <a:rPr lang="ru-RU" dirty="0" smtClean="0"/>
              <a:t> </a:t>
            </a:r>
            <a:r>
              <a:rPr lang="ru-RU" dirty="0" err="1" smtClean="0"/>
              <a:t>інформації</a:t>
            </a:r>
            <a:r>
              <a:rPr lang="ru-RU" dirty="0" smtClean="0"/>
              <a:t> у </a:t>
            </a:r>
            <a:r>
              <a:rPr lang="ru-RU" dirty="0" err="1" smtClean="0"/>
              <a:t>розігруванні</a:t>
            </a:r>
            <a:r>
              <a:rPr lang="ru-RU" dirty="0" smtClean="0"/>
              <a:t> </a:t>
            </a:r>
            <a:r>
              <a:rPr lang="ru-RU" dirty="0" err="1" smtClean="0"/>
              <a:t>травми</a:t>
            </a:r>
            <a:r>
              <a:rPr lang="ru-RU" dirty="0" smtClean="0"/>
              <a:t>.  </a:t>
            </a:r>
          </a:p>
          <a:p>
            <a:pPr marL="457200" indent="-457200">
              <a:buAutoNum type="arabicPeriod"/>
            </a:pPr>
            <a:endParaRPr lang="ru-RU" dirty="0" smtClean="0"/>
          </a:p>
          <a:p>
            <a:pPr marL="0" indent="0">
              <a:buNone/>
            </a:pPr>
            <a:r>
              <a:rPr lang="ru-RU" dirty="0" smtClean="0"/>
              <a:t>2</a:t>
            </a:r>
            <a:r>
              <a:rPr lang="ru-RU" dirty="0"/>
              <a:t>. </a:t>
            </a:r>
            <a:r>
              <a:rPr lang="ru-RU" dirty="0" err="1" smtClean="0"/>
              <a:t>Вираз</a:t>
            </a:r>
            <a:r>
              <a:rPr lang="ru-RU" dirty="0" smtClean="0"/>
              <a:t> </a:t>
            </a:r>
            <a:r>
              <a:rPr lang="ru-RU" dirty="0" err="1" smtClean="0"/>
              <a:t>певної</a:t>
            </a:r>
            <a:r>
              <a:rPr lang="ru-RU" dirty="0" smtClean="0"/>
              <a:t> </a:t>
            </a:r>
            <a:r>
              <a:rPr lang="ru-RU" dirty="0" err="1" smtClean="0"/>
              <a:t>політики</a:t>
            </a:r>
            <a:r>
              <a:rPr lang="ru-RU" dirty="0" smtClean="0"/>
              <a:t> </a:t>
            </a:r>
            <a:r>
              <a:rPr lang="ru-RU" dirty="0" err="1" smtClean="0"/>
              <a:t>ідентичності</a:t>
            </a:r>
            <a:r>
              <a:rPr lang="ru-RU" dirty="0" smtClean="0"/>
              <a:t>. </a:t>
            </a:r>
          </a:p>
          <a:p>
            <a:pPr marL="0" indent="0">
              <a:buNone/>
            </a:pPr>
            <a:endParaRPr lang="ru-RU" dirty="0" smtClean="0"/>
          </a:p>
          <a:p>
            <a:pPr marL="0" indent="0">
              <a:buNone/>
            </a:pPr>
            <a:r>
              <a:rPr lang="ru-RU" dirty="0" smtClean="0"/>
              <a:t>3</a:t>
            </a:r>
            <a:r>
              <a:rPr lang="ru-RU" dirty="0"/>
              <a:t>. </a:t>
            </a:r>
            <a:r>
              <a:rPr lang="ru-RU" dirty="0" err="1" smtClean="0"/>
              <a:t>Зайва</a:t>
            </a:r>
            <a:r>
              <a:rPr lang="ru-RU" dirty="0" smtClean="0"/>
              <a:t> </a:t>
            </a:r>
            <a:r>
              <a:rPr lang="ru-RU" dirty="0" err="1" smtClean="0"/>
              <a:t>драматизація</a:t>
            </a:r>
            <a:r>
              <a:rPr lang="ru-RU" dirty="0" smtClean="0"/>
              <a:t> і </a:t>
            </a:r>
            <a:r>
              <a:rPr lang="ru-RU" dirty="0" err="1" smtClean="0"/>
              <a:t>надання</a:t>
            </a:r>
            <a:r>
              <a:rPr lang="ru-RU" dirty="0" smtClean="0"/>
              <a:t> </a:t>
            </a:r>
            <a:r>
              <a:rPr lang="ru-RU" dirty="0" err="1" smtClean="0"/>
              <a:t>емоційного</a:t>
            </a:r>
            <a:r>
              <a:rPr lang="ru-RU" dirty="0" smtClean="0"/>
              <a:t> </a:t>
            </a:r>
            <a:r>
              <a:rPr lang="ru-RU" dirty="0" err="1" smtClean="0"/>
              <a:t>значення</a:t>
            </a:r>
            <a:r>
              <a:rPr lang="ru-RU" dirty="0" smtClean="0"/>
              <a:t> </a:t>
            </a:r>
            <a:r>
              <a:rPr lang="ru-RU" dirty="0" err="1" smtClean="0"/>
              <a:t>травмуючим</a:t>
            </a:r>
            <a:r>
              <a:rPr lang="ru-RU" dirty="0" smtClean="0"/>
              <a:t> </a:t>
            </a:r>
            <a:r>
              <a:rPr lang="ru-RU" dirty="0" err="1" smtClean="0"/>
              <a:t>подіям</a:t>
            </a:r>
            <a:r>
              <a:rPr lang="ru-RU" dirty="0" smtClean="0"/>
              <a:t>. </a:t>
            </a:r>
          </a:p>
          <a:p>
            <a:pPr marL="0" indent="0">
              <a:buNone/>
            </a:pPr>
            <a:r>
              <a:rPr lang="ru-RU" dirty="0" smtClean="0"/>
              <a:t>4</a:t>
            </a:r>
            <a:r>
              <a:rPr lang="ru-RU" dirty="0"/>
              <a:t>. </a:t>
            </a:r>
            <a:r>
              <a:rPr lang="ru-RU" dirty="0" err="1" smtClean="0"/>
              <a:t>Зосередженість</a:t>
            </a:r>
            <a:r>
              <a:rPr lang="ru-RU" dirty="0" smtClean="0"/>
              <a:t> на </a:t>
            </a:r>
            <a:r>
              <a:rPr lang="ru-RU" dirty="0" err="1" smtClean="0"/>
              <a:t>травмі</a:t>
            </a:r>
            <a:r>
              <a:rPr lang="ru-RU" dirty="0" smtClean="0"/>
              <a:t> та </a:t>
            </a:r>
            <a:r>
              <a:rPr lang="ru-RU" dirty="0" err="1" smtClean="0"/>
              <a:t>підкреслювання</a:t>
            </a:r>
            <a:r>
              <a:rPr lang="ru-RU" dirty="0" smtClean="0"/>
              <a:t> </a:t>
            </a:r>
            <a:r>
              <a:rPr lang="ru-RU" dirty="0" err="1" smtClean="0"/>
              <a:t>її</a:t>
            </a:r>
            <a:r>
              <a:rPr lang="ru-RU" dirty="0" smtClean="0"/>
              <a:t> </a:t>
            </a:r>
            <a:r>
              <a:rPr lang="ru-RU" dirty="0" err="1" smtClean="0"/>
              <a:t>винятковості</a:t>
            </a:r>
            <a:r>
              <a:rPr lang="ru-RU" dirty="0" smtClean="0"/>
              <a:t>. </a:t>
            </a:r>
            <a:endParaRPr lang="en-US" dirty="0"/>
          </a:p>
        </p:txBody>
      </p:sp>
      <p:sp>
        <p:nvSpPr>
          <p:cNvPr id="4" name="Объект 3"/>
          <p:cNvSpPr>
            <a:spLocks noGrp="1"/>
          </p:cNvSpPr>
          <p:nvPr>
            <p:ph sz="half" idx="2"/>
          </p:nvPr>
        </p:nvSpPr>
        <p:spPr/>
        <p:txBody>
          <a:bodyPr>
            <a:normAutofit fontScale="85000" lnSpcReduction="20000"/>
          </a:bodyPr>
          <a:lstStyle/>
          <a:p>
            <a:r>
              <a:rPr lang="ru-RU" dirty="0" smtClean="0"/>
              <a:t>1. </a:t>
            </a:r>
            <a:r>
              <a:rPr lang="ru-RU" dirty="0" err="1" smtClean="0"/>
              <a:t>Пояснення</a:t>
            </a:r>
            <a:r>
              <a:rPr lang="ru-RU" dirty="0" smtClean="0"/>
              <a:t> причин </a:t>
            </a:r>
            <a:r>
              <a:rPr lang="ru-RU" dirty="0" err="1" smtClean="0"/>
              <a:t>травми</a:t>
            </a:r>
            <a:r>
              <a:rPr lang="ru-RU" dirty="0" smtClean="0"/>
              <a:t> та </a:t>
            </a:r>
            <a:r>
              <a:rPr lang="ru-RU" dirty="0" err="1" smtClean="0"/>
              <a:t>презентація</a:t>
            </a:r>
            <a:r>
              <a:rPr lang="ru-RU" dirty="0" smtClean="0"/>
              <a:t> </a:t>
            </a:r>
            <a:r>
              <a:rPr lang="ru-RU" dirty="0" err="1" smtClean="0"/>
              <a:t>стороннєго</a:t>
            </a:r>
            <a:r>
              <a:rPr lang="ru-RU" dirty="0" smtClean="0"/>
              <a:t> </a:t>
            </a:r>
            <a:r>
              <a:rPr lang="ru-RU" dirty="0" err="1" smtClean="0"/>
              <a:t>погляду</a:t>
            </a:r>
            <a:r>
              <a:rPr lang="ru-RU" dirty="0" smtClean="0"/>
              <a:t> на </a:t>
            </a:r>
            <a:r>
              <a:rPr lang="ru-RU" dirty="0" err="1" smtClean="0"/>
              <a:t>ситуацію</a:t>
            </a:r>
            <a:r>
              <a:rPr lang="ru-RU" dirty="0" smtClean="0"/>
              <a:t>. </a:t>
            </a:r>
            <a:endParaRPr lang="ru-RU" dirty="0"/>
          </a:p>
          <a:p>
            <a:pPr marL="0" indent="0">
              <a:buNone/>
            </a:pPr>
            <a:r>
              <a:rPr lang="ru-RU" dirty="0" smtClean="0"/>
              <a:t>2. </a:t>
            </a:r>
            <a:r>
              <a:rPr lang="ru-RU" dirty="0" err="1" smtClean="0"/>
              <a:t>Аналіз</a:t>
            </a:r>
            <a:r>
              <a:rPr lang="ru-RU" dirty="0" smtClean="0"/>
              <a:t> </a:t>
            </a:r>
            <a:r>
              <a:rPr lang="ru-RU" dirty="0" err="1" smtClean="0"/>
              <a:t>небезпеки</a:t>
            </a:r>
            <a:r>
              <a:rPr lang="ru-RU" dirty="0" smtClean="0"/>
              <a:t> </a:t>
            </a:r>
            <a:r>
              <a:rPr lang="ru-RU" dirty="0" err="1" smtClean="0"/>
              <a:t>політики</a:t>
            </a:r>
            <a:r>
              <a:rPr lang="ru-RU" dirty="0" smtClean="0"/>
              <a:t> </a:t>
            </a:r>
            <a:r>
              <a:rPr lang="ru-RU" dirty="0" err="1" smtClean="0"/>
              <a:t>ідентичності</a:t>
            </a:r>
            <a:r>
              <a:rPr lang="ru-RU" dirty="0" smtClean="0"/>
              <a:t> </a:t>
            </a:r>
            <a:r>
              <a:rPr lang="ru-RU" dirty="0" err="1" smtClean="0"/>
              <a:t>взагалі</a:t>
            </a:r>
            <a:r>
              <a:rPr lang="ru-RU" dirty="0" smtClean="0"/>
              <a:t> і </a:t>
            </a:r>
            <a:r>
              <a:rPr lang="ru-RU" dirty="0" err="1" smtClean="0"/>
              <a:t>конкретних</a:t>
            </a:r>
            <a:r>
              <a:rPr lang="ru-RU" dirty="0" smtClean="0"/>
              <a:t> </a:t>
            </a:r>
            <a:r>
              <a:rPr lang="ru-RU" dirty="0" err="1" smtClean="0"/>
              <a:t>її</a:t>
            </a:r>
            <a:r>
              <a:rPr lang="ru-RU" dirty="0" smtClean="0"/>
              <a:t> </a:t>
            </a:r>
            <a:r>
              <a:rPr lang="ru-RU" dirty="0" err="1" smtClean="0"/>
              <a:t>проявів</a:t>
            </a:r>
            <a:r>
              <a:rPr lang="ru-RU" dirty="0" smtClean="0"/>
              <a:t> у </a:t>
            </a:r>
            <a:r>
              <a:rPr lang="ru-RU" dirty="0" err="1" smtClean="0"/>
              <a:t>формі</a:t>
            </a:r>
            <a:r>
              <a:rPr lang="ru-RU" dirty="0" smtClean="0"/>
              <a:t> </a:t>
            </a:r>
            <a:r>
              <a:rPr lang="ru-RU" dirty="0" err="1" smtClean="0"/>
              <a:t>історичних</a:t>
            </a:r>
            <a:r>
              <a:rPr lang="ru-RU" dirty="0" smtClean="0"/>
              <a:t> травм </a:t>
            </a:r>
            <a:r>
              <a:rPr lang="ru-RU" dirty="0" err="1" smtClean="0"/>
              <a:t>зокрема</a:t>
            </a:r>
            <a:r>
              <a:rPr lang="ru-RU" dirty="0" smtClean="0"/>
              <a:t>. </a:t>
            </a:r>
          </a:p>
          <a:p>
            <a:pPr marL="0" indent="0">
              <a:buNone/>
            </a:pPr>
            <a:r>
              <a:rPr lang="ru-RU" dirty="0" smtClean="0"/>
              <a:t>3. </a:t>
            </a:r>
            <a:r>
              <a:rPr lang="ru-RU" dirty="0" err="1"/>
              <a:t>П</a:t>
            </a:r>
            <a:r>
              <a:rPr lang="ru-RU" dirty="0" err="1" smtClean="0"/>
              <a:t>ереведення</a:t>
            </a:r>
            <a:r>
              <a:rPr lang="ru-RU" dirty="0" smtClean="0"/>
              <a:t> </a:t>
            </a:r>
            <a:r>
              <a:rPr lang="ru-RU" dirty="0" err="1" smtClean="0"/>
              <a:t>травматичного</a:t>
            </a:r>
            <a:r>
              <a:rPr lang="ru-RU" dirty="0" smtClean="0"/>
              <a:t> дискурсу у </a:t>
            </a:r>
            <a:r>
              <a:rPr lang="ru-RU" dirty="0" err="1" smtClean="0"/>
              <a:t>зважений</a:t>
            </a:r>
            <a:r>
              <a:rPr lang="ru-RU" dirty="0" smtClean="0"/>
              <a:t> і </a:t>
            </a:r>
            <a:r>
              <a:rPr lang="ru-RU" dirty="0" err="1" smtClean="0"/>
              <a:t>спокійний</a:t>
            </a:r>
            <a:r>
              <a:rPr lang="ru-RU" dirty="0" smtClean="0"/>
              <a:t> стан. </a:t>
            </a:r>
            <a:endParaRPr lang="ru-RU" dirty="0"/>
          </a:p>
          <a:p>
            <a:pPr marL="0" indent="0">
              <a:buNone/>
            </a:pPr>
            <a:r>
              <a:rPr lang="ru-RU" dirty="0" smtClean="0"/>
              <a:t>4.Розгляд </a:t>
            </a:r>
            <a:r>
              <a:rPr lang="ru-RU" dirty="0" err="1" smtClean="0"/>
              <a:t>конкретної</a:t>
            </a:r>
            <a:r>
              <a:rPr lang="ru-RU" dirty="0" smtClean="0"/>
              <a:t> </a:t>
            </a:r>
            <a:r>
              <a:rPr lang="ru-RU" dirty="0" err="1" smtClean="0"/>
              <a:t>події</a:t>
            </a:r>
            <a:r>
              <a:rPr lang="ru-RU" dirty="0" smtClean="0"/>
              <a:t> у </a:t>
            </a:r>
            <a:r>
              <a:rPr lang="ru-RU" dirty="0" err="1" smtClean="0"/>
              <a:t>більш</a:t>
            </a:r>
            <a:r>
              <a:rPr lang="ru-RU" dirty="0" smtClean="0"/>
              <a:t> широкому </a:t>
            </a:r>
            <a:r>
              <a:rPr lang="ru-RU" dirty="0" err="1" smtClean="0"/>
              <a:t>історичному</a:t>
            </a:r>
            <a:r>
              <a:rPr lang="ru-RU" dirty="0" smtClean="0"/>
              <a:t>, </a:t>
            </a:r>
            <a:r>
              <a:rPr lang="ru-RU" dirty="0" err="1" smtClean="0"/>
              <a:t>політичному</a:t>
            </a:r>
            <a:r>
              <a:rPr lang="ru-RU" dirty="0" smtClean="0"/>
              <a:t> і культурному </a:t>
            </a:r>
            <a:r>
              <a:rPr lang="ru-RU" dirty="0" err="1" smtClean="0"/>
              <a:t>контексті</a:t>
            </a:r>
            <a:r>
              <a:rPr lang="ru-RU" dirty="0" smtClean="0"/>
              <a:t>. </a:t>
            </a:r>
            <a:endParaRPr lang="en-US" dirty="0"/>
          </a:p>
        </p:txBody>
      </p:sp>
    </p:spTree>
    <p:extLst>
      <p:ext uri="{BB962C8B-B14F-4D97-AF65-F5344CB8AC3E}">
        <p14:creationId xmlns:p14="http://schemas.microsoft.com/office/powerpoint/2010/main" val="26335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smtClean="0"/>
              <a:t>За О. </a:t>
            </a:r>
            <a:r>
              <a:rPr lang="uk-UA" sz="2400" dirty="0" err="1" smtClean="0"/>
              <a:t>Пухонською</a:t>
            </a:r>
            <a:r>
              <a:rPr lang="uk-UA" sz="2400" dirty="0" smtClean="0"/>
              <a:t> </a:t>
            </a:r>
            <a:endParaRPr lang="en-US" sz="2400" dirty="0"/>
          </a:p>
        </p:txBody>
      </p:sp>
      <p:sp>
        <p:nvSpPr>
          <p:cNvPr id="3" name="Объект 2"/>
          <p:cNvSpPr>
            <a:spLocks noGrp="1"/>
          </p:cNvSpPr>
          <p:nvPr>
            <p:ph idx="1"/>
          </p:nvPr>
        </p:nvSpPr>
        <p:spPr>
          <a:xfrm>
            <a:off x="3459480" y="2057399"/>
            <a:ext cx="7899400" cy="4662457"/>
          </a:xfrm>
        </p:spPr>
        <p:txBody>
          <a:bodyPr>
            <a:normAutofit/>
          </a:bodyPr>
          <a:lstStyle/>
          <a:p>
            <a:r>
              <a:rPr lang="uk-UA" b="1" dirty="0" smtClean="0">
                <a:solidFill>
                  <a:schemeClr val="accent6">
                    <a:lumMod val="75000"/>
                  </a:schemeClr>
                </a:solidFill>
              </a:rPr>
              <a:t>Зовнішній</a:t>
            </a:r>
            <a:r>
              <a:rPr lang="uk-UA" dirty="0" smtClean="0"/>
              <a:t> - </a:t>
            </a:r>
            <a:r>
              <a:rPr lang="ru-RU" dirty="0" err="1" smtClean="0"/>
              <a:t>офіційні</a:t>
            </a:r>
            <a:r>
              <a:rPr lang="ru-RU" dirty="0" smtClean="0"/>
              <a:t> </a:t>
            </a:r>
            <a:r>
              <a:rPr lang="ru-RU" dirty="0" err="1" smtClean="0"/>
              <a:t>інформаційні</a:t>
            </a:r>
            <a:r>
              <a:rPr lang="ru-RU" dirty="0" smtClean="0"/>
              <a:t> </a:t>
            </a:r>
            <a:r>
              <a:rPr lang="ru-RU" dirty="0" err="1" smtClean="0"/>
              <a:t>репортажі</a:t>
            </a:r>
            <a:r>
              <a:rPr lang="ru-RU" dirty="0" smtClean="0"/>
              <a:t> з </a:t>
            </a:r>
            <a:r>
              <a:rPr lang="ru-RU" dirty="0"/>
              <a:t>фронту, </a:t>
            </a:r>
            <a:r>
              <a:rPr lang="ru-RU" dirty="0" smtClean="0"/>
              <a:t>статистика </a:t>
            </a:r>
            <a:r>
              <a:rPr lang="ru-RU" dirty="0" err="1"/>
              <a:t>захоплених</a:t>
            </a:r>
            <a:r>
              <a:rPr lang="ru-RU" dirty="0"/>
              <a:t> </a:t>
            </a:r>
            <a:r>
              <a:rPr lang="ru-RU" dirty="0" err="1"/>
              <a:t>територій</a:t>
            </a:r>
            <a:r>
              <a:rPr lang="ru-RU" dirty="0"/>
              <a:t>, </a:t>
            </a:r>
            <a:r>
              <a:rPr lang="ru-RU" dirty="0" err="1"/>
              <a:t>вбитих</a:t>
            </a:r>
            <a:r>
              <a:rPr lang="ru-RU" dirty="0"/>
              <a:t> і </a:t>
            </a:r>
            <a:r>
              <a:rPr lang="ru-RU" dirty="0" err="1"/>
              <a:t>поранених</a:t>
            </a:r>
            <a:r>
              <a:rPr lang="ru-RU" dirty="0"/>
              <a:t> </a:t>
            </a:r>
            <a:r>
              <a:rPr lang="ru-RU" dirty="0" err="1"/>
              <a:t>тощо</a:t>
            </a:r>
            <a:r>
              <a:rPr lang="ru-RU" dirty="0"/>
              <a:t>. </a:t>
            </a:r>
            <a:endParaRPr lang="uk-UA" dirty="0"/>
          </a:p>
          <a:p>
            <a:r>
              <a:rPr lang="uk-UA" b="1" dirty="0" smtClean="0">
                <a:solidFill>
                  <a:schemeClr val="accent6">
                    <a:lumMod val="75000"/>
                  </a:schemeClr>
                </a:solidFill>
              </a:rPr>
              <a:t>Сутнісний </a:t>
            </a:r>
            <a:r>
              <a:rPr lang="uk-UA" dirty="0" smtClean="0"/>
              <a:t>–спогади </a:t>
            </a:r>
            <a:r>
              <a:rPr lang="uk-UA" dirty="0"/>
              <a:t>і свідчення </a:t>
            </a:r>
            <a:r>
              <a:rPr lang="uk-UA" dirty="0" smtClean="0"/>
              <a:t>її </a:t>
            </a:r>
            <a:r>
              <a:rPr lang="uk-UA" dirty="0"/>
              <a:t>жертв та очевидців, утілені в сюжетах документальних </a:t>
            </a:r>
            <a:r>
              <a:rPr lang="uk-UA" dirty="0" err="1" smtClean="0"/>
              <a:t>фільмів,опублікованих</a:t>
            </a:r>
            <a:r>
              <a:rPr lang="uk-UA" dirty="0" smtClean="0"/>
              <a:t> </a:t>
            </a:r>
            <a:r>
              <a:rPr lang="uk-UA" dirty="0"/>
              <a:t>окремими книгами. </a:t>
            </a:r>
            <a:endParaRPr lang="uk-UA" dirty="0" smtClean="0"/>
          </a:p>
          <a:p>
            <a:r>
              <a:rPr lang="uk-UA" b="1" dirty="0" smtClean="0">
                <a:solidFill>
                  <a:schemeClr val="accent6">
                    <a:lumMod val="75000"/>
                  </a:schemeClr>
                </a:solidFill>
              </a:rPr>
              <a:t>Мистецький (культурна вербалізація) </a:t>
            </a:r>
            <a:r>
              <a:rPr lang="uk-UA" dirty="0"/>
              <a:t>– це ті тексти літератури, </a:t>
            </a:r>
            <a:r>
              <a:rPr lang="uk-UA" dirty="0" smtClean="0"/>
              <a:t>кіно</a:t>
            </a:r>
            <a:r>
              <a:rPr lang="uk-UA" dirty="0"/>
              <a:t>, фотомистецтва та ін., які пропонують нам художню рефлексію травми </a:t>
            </a:r>
            <a:r>
              <a:rPr lang="uk-UA" dirty="0" smtClean="0"/>
              <a:t>війни </a:t>
            </a:r>
            <a:r>
              <a:rPr lang="uk-UA" dirty="0"/>
              <a:t>з різних поглядів: авторів-учасників бойових дій, мешканців-мігрантів </a:t>
            </a:r>
            <a:r>
              <a:rPr lang="uk-UA" dirty="0" smtClean="0"/>
              <a:t>із </a:t>
            </a:r>
            <a:r>
              <a:rPr lang="uk-UA" dirty="0"/>
              <a:t>окупованих територій, близьких чи рідних загиблих воїнів </a:t>
            </a:r>
            <a:r>
              <a:rPr lang="uk-UA" dirty="0" smtClean="0"/>
              <a:t>тощо.</a:t>
            </a:r>
            <a:endParaRPr lang="uk-UA" dirty="0"/>
          </a:p>
          <a:p>
            <a:endParaRPr lang="uk-UA" dirty="0" smtClean="0"/>
          </a:p>
        </p:txBody>
      </p:sp>
      <p:sp>
        <p:nvSpPr>
          <p:cNvPr id="4" name="Текст 3"/>
          <p:cNvSpPr>
            <a:spLocks noGrp="1"/>
          </p:cNvSpPr>
          <p:nvPr>
            <p:ph type="body" sz="half" idx="2"/>
          </p:nvPr>
        </p:nvSpPr>
        <p:spPr>
          <a:xfrm>
            <a:off x="839789" y="2057400"/>
            <a:ext cx="1974532" cy="2799080"/>
          </a:xfrm>
        </p:spPr>
        <p:txBody>
          <a:bodyPr>
            <a:normAutofit/>
          </a:bodyPr>
          <a:lstStyle/>
          <a:p>
            <a:r>
              <a:rPr lang="uk-UA" sz="2400" dirty="0" smtClean="0"/>
              <a:t>Прояви війни у мистецьких текстах</a:t>
            </a:r>
          </a:p>
          <a:p>
            <a:endParaRPr lang="uk-UA" sz="2400" dirty="0"/>
          </a:p>
          <a:p>
            <a:endParaRPr lang="uk-UA" sz="2400" dirty="0" smtClean="0"/>
          </a:p>
          <a:p>
            <a:endParaRPr lang="en-US" sz="2400" dirty="0"/>
          </a:p>
        </p:txBody>
      </p:sp>
    </p:spTree>
    <p:extLst>
      <p:ext uri="{BB962C8B-B14F-4D97-AF65-F5344CB8AC3E}">
        <p14:creationId xmlns:p14="http://schemas.microsoft.com/office/powerpoint/2010/main" val="3347326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Етапи культурного виміру війни</a:t>
            </a:r>
            <a:br>
              <a:rPr lang="uk-UA" dirty="0" smtClean="0"/>
            </a:br>
            <a:r>
              <a:rPr lang="uk-UA" dirty="0" smtClean="0"/>
              <a:t>за О. </a:t>
            </a:r>
            <a:r>
              <a:rPr lang="uk-UA" dirty="0" err="1" smtClean="0"/>
              <a:t>Пухонською</a:t>
            </a:r>
            <a:endParaRPr lang="en-US" dirty="0"/>
          </a:p>
        </p:txBody>
      </p:sp>
      <p:sp>
        <p:nvSpPr>
          <p:cNvPr id="3" name="Текст 2"/>
          <p:cNvSpPr>
            <a:spLocks noGrp="1"/>
          </p:cNvSpPr>
          <p:nvPr>
            <p:ph type="body" idx="1"/>
          </p:nvPr>
        </p:nvSpPr>
        <p:spPr/>
        <p:txBody>
          <a:bodyPr/>
          <a:lstStyle/>
          <a:p>
            <a:r>
              <a:rPr lang="uk-UA" dirty="0"/>
              <a:t>Етап колективного виміру:</a:t>
            </a:r>
            <a:endParaRPr lang="en-US" dirty="0"/>
          </a:p>
        </p:txBody>
      </p:sp>
      <p:sp>
        <p:nvSpPr>
          <p:cNvPr id="4" name="Объект 3"/>
          <p:cNvSpPr>
            <a:spLocks noGrp="1"/>
          </p:cNvSpPr>
          <p:nvPr>
            <p:ph sz="half" idx="2"/>
          </p:nvPr>
        </p:nvSpPr>
        <p:spPr/>
        <p:txBody>
          <a:bodyPr>
            <a:normAutofit fontScale="85000" lnSpcReduction="20000"/>
          </a:bodyPr>
          <a:lstStyle/>
          <a:p>
            <a:pPr marL="0" indent="0">
              <a:buNone/>
            </a:pPr>
            <a:r>
              <a:rPr lang="uk-UA" dirty="0"/>
              <a:t>– Спроба опанувати </a:t>
            </a:r>
            <a:r>
              <a:rPr lang="uk-UA" dirty="0" err="1"/>
              <a:t>емоційно</a:t>
            </a:r>
            <a:r>
              <a:rPr lang="uk-UA" dirty="0"/>
              <a:t>-культурний шок (пошуки причин вибуху війни, </a:t>
            </a:r>
            <a:r>
              <a:rPr lang="uk-UA" dirty="0" smtClean="0"/>
              <a:t>шукання </a:t>
            </a:r>
            <a:r>
              <a:rPr lang="uk-UA" dirty="0"/>
              <a:t>ментальних розбіжностей і </a:t>
            </a:r>
            <a:r>
              <a:rPr lang="uk-UA" dirty="0" err="1"/>
              <a:t>подібностей</a:t>
            </a:r>
            <a:r>
              <a:rPr lang="uk-UA" dirty="0"/>
              <a:t>, що відображають хоча </a:t>
            </a:r>
            <a:r>
              <a:rPr lang="uk-UA" dirty="0" smtClean="0"/>
              <a:t>б </a:t>
            </a:r>
            <a:r>
              <a:rPr lang="uk-UA" dirty="0"/>
              <a:t>такі тексти, як </a:t>
            </a:r>
            <a:r>
              <a:rPr lang="uk-UA" dirty="0" smtClean="0"/>
              <a:t>«Іловайськ» </a:t>
            </a:r>
            <a:r>
              <a:rPr lang="uk-UA" dirty="0"/>
              <a:t>Євгена </a:t>
            </a:r>
            <a:r>
              <a:rPr lang="uk-UA" dirty="0" err="1"/>
              <a:t>Положія</a:t>
            </a:r>
            <a:r>
              <a:rPr lang="uk-UA" dirty="0"/>
              <a:t>, </a:t>
            </a:r>
            <a:r>
              <a:rPr lang="uk-UA" dirty="0" smtClean="0"/>
              <a:t>«Оголений нерв» </a:t>
            </a:r>
            <a:r>
              <a:rPr lang="uk-UA" dirty="0"/>
              <a:t>Світлани Талан).</a:t>
            </a:r>
          </a:p>
          <a:p>
            <a:pPr marL="0" indent="0">
              <a:buNone/>
            </a:pPr>
            <a:r>
              <a:rPr lang="uk-UA" dirty="0"/>
              <a:t>– Ревізія історичного досвіду травми (війна як спроба звести порахунки </a:t>
            </a:r>
            <a:r>
              <a:rPr lang="uk-UA" dirty="0" smtClean="0"/>
              <a:t>з </a:t>
            </a:r>
            <a:r>
              <a:rPr lang="uk-UA" dirty="0"/>
              <a:t>радянським минулим. </a:t>
            </a:r>
            <a:r>
              <a:rPr lang="uk-UA" dirty="0" smtClean="0"/>
              <a:t>«Чорне сонце» </a:t>
            </a:r>
            <a:r>
              <a:rPr lang="uk-UA" dirty="0"/>
              <a:t>Василя Шкляра, </a:t>
            </a:r>
            <a:r>
              <a:rPr lang="uk-UA" dirty="0" smtClean="0"/>
              <a:t>«Вірші </a:t>
            </a:r>
            <a:r>
              <a:rPr lang="uk-UA" dirty="0"/>
              <a:t>з </a:t>
            </a:r>
            <a:r>
              <a:rPr lang="uk-UA" dirty="0" smtClean="0"/>
              <a:t>війни» Бориса </a:t>
            </a:r>
            <a:r>
              <a:rPr lang="uk-UA" dirty="0"/>
              <a:t>Гуменюка).</a:t>
            </a:r>
            <a:endParaRPr lang="en-US" dirty="0"/>
          </a:p>
        </p:txBody>
      </p:sp>
      <p:sp>
        <p:nvSpPr>
          <p:cNvPr id="5" name="Текст 4"/>
          <p:cNvSpPr>
            <a:spLocks noGrp="1"/>
          </p:cNvSpPr>
          <p:nvPr>
            <p:ph type="body" sz="quarter" idx="3"/>
          </p:nvPr>
        </p:nvSpPr>
        <p:spPr/>
        <p:txBody>
          <a:bodyPr>
            <a:normAutofit lnSpcReduction="10000"/>
          </a:bodyPr>
          <a:lstStyle/>
          <a:p>
            <a:r>
              <a:rPr lang="uk-UA" dirty="0"/>
              <a:t>Етап індивідуального виміру війни:</a:t>
            </a:r>
            <a:endParaRPr lang="en-US" dirty="0"/>
          </a:p>
        </p:txBody>
      </p:sp>
      <p:sp>
        <p:nvSpPr>
          <p:cNvPr id="6" name="Объект 5"/>
          <p:cNvSpPr>
            <a:spLocks noGrp="1"/>
          </p:cNvSpPr>
          <p:nvPr>
            <p:ph sz="quarter" idx="4"/>
          </p:nvPr>
        </p:nvSpPr>
        <p:spPr/>
        <p:txBody>
          <a:bodyPr>
            <a:normAutofit lnSpcReduction="10000"/>
          </a:bodyPr>
          <a:lstStyle/>
          <a:p>
            <a:pPr marL="0" indent="0">
              <a:buNone/>
            </a:pPr>
            <a:r>
              <a:rPr lang="uk-UA" dirty="0" smtClean="0"/>
              <a:t>- Пізнання </a:t>
            </a:r>
            <a:r>
              <a:rPr lang="uk-UA" dirty="0"/>
              <a:t>травми </a:t>
            </a:r>
            <a:r>
              <a:rPr lang="uk-UA" dirty="0" smtClean="0"/>
              <a:t>(«Життя» </a:t>
            </a:r>
            <a:r>
              <a:rPr lang="uk-UA" dirty="0"/>
              <a:t>П. С. Валерії </a:t>
            </a:r>
            <a:r>
              <a:rPr lang="uk-UA" dirty="0" err="1"/>
              <a:t>Бурлакової</a:t>
            </a:r>
            <a:r>
              <a:rPr lang="uk-UA" dirty="0"/>
              <a:t>, </a:t>
            </a:r>
            <a:r>
              <a:rPr lang="uk-UA" dirty="0" smtClean="0"/>
              <a:t>«За спиною» </a:t>
            </a:r>
            <a:r>
              <a:rPr lang="uk-UA" dirty="0" err="1"/>
              <a:t>Гаськи</a:t>
            </a:r>
            <a:r>
              <a:rPr lang="uk-UA" dirty="0"/>
              <a:t> Шиян).</a:t>
            </a:r>
          </a:p>
          <a:p>
            <a:pPr marL="0" indent="0">
              <a:buNone/>
            </a:pPr>
            <a:r>
              <a:rPr lang="uk-UA" dirty="0" smtClean="0"/>
              <a:t>- Спроба </a:t>
            </a:r>
            <a:r>
              <a:rPr lang="uk-UA" dirty="0" err="1"/>
              <a:t>самоосмислення</a:t>
            </a:r>
            <a:r>
              <a:rPr lang="uk-UA" dirty="0"/>
              <a:t> у травматичних обставинах </a:t>
            </a:r>
            <a:r>
              <a:rPr lang="uk-UA" dirty="0" smtClean="0"/>
              <a:t>(«Сліди </a:t>
            </a:r>
            <a:r>
              <a:rPr lang="uk-UA" dirty="0"/>
              <a:t>на </a:t>
            </a:r>
            <a:r>
              <a:rPr lang="uk-UA" dirty="0" smtClean="0"/>
              <a:t>дорозі Валерія </a:t>
            </a:r>
            <a:r>
              <a:rPr lang="uk-UA" dirty="0"/>
              <a:t>Ананьєва та </a:t>
            </a:r>
            <a:r>
              <a:rPr lang="uk-UA" dirty="0" smtClean="0"/>
              <a:t>«Світлий </a:t>
            </a:r>
            <a:r>
              <a:rPr lang="uk-UA" dirty="0"/>
              <a:t>шлях: історія одного </a:t>
            </a:r>
            <a:r>
              <a:rPr lang="uk-UA" dirty="0" smtClean="0"/>
              <a:t>концтабору» Станіслава </a:t>
            </a:r>
            <a:r>
              <a:rPr lang="uk-UA" dirty="0"/>
              <a:t>Асєєва).</a:t>
            </a:r>
            <a:endParaRPr lang="en-US" dirty="0"/>
          </a:p>
        </p:txBody>
      </p:sp>
    </p:spTree>
    <p:extLst>
      <p:ext uri="{BB962C8B-B14F-4D97-AF65-F5344CB8AC3E}">
        <p14:creationId xmlns:p14="http://schemas.microsoft.com/office/powerpoint/2010/main" val="1020783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800" y="295835"/>
            <a:ext cx="10294471" cy="5909310"/>
          </a:xfrm>
          <a:prstGeom prst="rect">
            <a:avLst/>
          </a:prstGeom>
        </p:spPr>
        <p:txBody>
          <a:bodyPr wrap="square">
            <a:spAutoFit/>
          </a:bodyPr>
          <a:lstStyle/>
          <a:p>
            <a:r>
              <a:rPr lang="ru-RU" dirty="0"/>
              <a:t>П. </a:t>
            </a:r>
            <a:r>
              <a:rPr lang="ru-RU" dirty="0" err="1"/>
              <a:t>Штомпка</a:t>
            </a:r>
            <a:r>
              <a:rPr lang="ru-RU" dirty="0"/>
              <a:t> фокусируется на сочетании </a:t>
            </a:r>
            <a:r>
              <a:rPr lang="ru-RU" dirty="0" err="1"/>
              <a:t>объективных</a:t>
            </a:r>
            <a:r>
              <a:rPr lang="ru-RU" dirty="0"/>
              <a:t> и субъективных условий социальных изменений. </a:t>
            </a:r>
            <a:r>
              <a:rPr lang="ru-RU" dirty="0" smtClean="0"/>
              <a:t>Характеризуя </a:t>
            </a:r>
            <a:r>
              <a:rPr lang="ru-RU" dirty="0"/>
              <a:t>всю совокупность изменений, происходящих в </a:t>
            </a:r>
            <a:r>
              <a:rPr lang="ru-RU" dirty="0" smtClean="0"/>
              <a:t>мире и </a:t>
            </a:r>
            <a:r>
              <a:rPr lang="ru-RU" dirty="0"/>
              <a:t>в большинстве стран, он рассматривает травму как «социальные</a:t>
            </a:r>
          </a:p>
          <a:p>
            <a:r>
              <a:rPr lang="ru-RU" dirty="0"/>
              <a:t>трансформации», в основе которых лежат «длительные, </a:t>
            </a:r>
            <a:r>
              <a:rPr lang="ru-RU" dirty="0" err="1"/>
              <a:t>непредвиденные</a:t>
            </a:r>
            <a:r>
              <a:rPr lang="ru-RU" dirty="0"/>
              <a:t>, отчасти неопределяемые, имеющие непредсказуемый </a:t>
            </a:r>
            <a:r>
              <a:rPr lang="ru-RU" dirty="0" err="1"/>
              <a:t>финал</a:t>
            </a:r>
            <a:r>
              <a:rPr lang="ru-RU" dirty="0"/>
              <a:t> процессы, проводимые в движение коллективным агентством</a:t>
            </a:r>
          </a:p>
          <a:p>
            <a:r>
              <a:rPr lang="ru-RU" dirty="0"/>
              <a:t>(</a:t>
            </a:r>
            <a:r>
              <a:rPr lang="ru-RU" dirty="0" err="1"/>
              <a:t>agency</a:t>
            </a:r>
            <a:r>
              <a:rPr lang="ru-RU" dirty="0"/>
              <a:t>) и возникающие в поле структурных опций (ограниченных</a:t>
            </a:r>
          </a:p>
          <a:p>
            <a:r>
              <a:rPr lang="ru-RU" dirty="0"/>
              <a:t>возможностей действия), унаследованных в результате ранних фаз</a:t>
            </a:r>
          </a:p>
          <a:p>
            <a:r>
              <a:rPr lang="ru-RU" dirty="0"/>
              <a:t>указанных процессов</a:t>
            </a:r>
            <a:r>
              <a:rPr lang="ru-RU" dirty="0" smtClean="0"/>
              <a:t>». В </a:t>
            </a:r>
            <a:r>
              <a:rPr lang="ru-RU" dirty="0"/>
              <a:t>представлении П. </a:t>
            </a:r>
            <a:r>
              <a:rPr lang="ru-RU" dirty="0" err="1"/>
              <a:t>Штомпки</a:t>
            </a:r>
            <a:r>
              <a:rPr lang="ru-RU" dirty="0"/>
              <a:t> травма (</a:t>
            </a:r>
            <a:r>
              <a:rPr lang="ru-RU" dirty="0" err="1"/>
              <a:t>подобно</a:t>
            </a:r>
            <a:r>
              <a:rPr lang="ru-RU" dirty="0"/>
              <a:t> многим другим социальным состояниям) одновременно </a:t>
            </a:r>
            <a:r>
              <a:rPr lang="ru-RU" dirty="0" err="1"/>
              <a:t>объективна</a:t>
            </a:r>
            <a:r>
              <a:rPr lang="ru-RU" dirty="0"/>
              <a:t> и субъективна: она выступает и как событие, и как результат</a:t>
            </a:r>
          </a:p>
          <a:p>
            <a:r>
              <a:rPr lang="ru-RU" dirty="0"/>
              <a:t>интерпретации этого события. Взаимосвязь двух вышеозначенных</a:t>
            </a:r>
          </a:p>
          <a:p>
            <a:r>
              <a:rPr lang="ru-RU" dirty="0"/>
              <a:t>смыслов польский социолог рассматривает в динамике, используя</a:t>
            </a:r>
          </a:p>
          <a:p>
            <a:r>
              <a:rPr lang="ru-RU" dirty="0"/>
              <a:t>понятие «травматическая последовательность». В его изложении</a:t>
            </a:r>
          </a:p>
          <a:p>
            <a:r>
              <a:rPr lang="ru-RU" dirty="0"/>
              <a:t>данный процесс включает в себя появление, распространение и </a:t>
            </a:r>
            <a:r>
              <a:rPr lang="ru-RU" dirty="0" err="1"/>
              <a:t>углубление</a:t>
            </a:r>
            <a:r>
              <a:rPr lang="ru-RU" dirty="0"/>
              <a:t> травмы, а также формирование и использование </a:t>
            </a:r>
            <a:r>
              <a:rPr lang="ru-RU" dirty="0" err="1"/>
              <a:t>стратегий</a:t>
            </a:r>
            <a:r>
              <a:rPr lang="ru-RU" dirty="0"/>
              <a:t>, нацеленных на ее ограничение или преодоление. В потоке </a:t>
            </a:r>
            <a:r>
              <a:rPr lang="ru-RU" dirty="0" err="1"/>
              <a:t>социального</a:t>
            </a:r>
            <a:r>
              <a:rPr lang="ru-RU" dirty="0"/>
              <a:t> изменения травматическая последовательность может проявляться двояко: как следствие других трансформаций и как</a:t>
            </a:r>
          </a:p>
          <a:p>
            <a:r>
              <a:rPr lang="ru-RU" dirty="0"/>
              <a:t>катализатор определенного вида изменений – например, </a:t>
            </a:r>
            <a:r>
              <a:rPr lang="ru-RU" dirty="0" err="1"/>
              <a:t>переформатирования</a:t>
            </a:r>
            <a:r>
              <a:rPr lang="ru-RU" dirty="0"/>
              <a:t> устаревших структур и культур</a:t>
            </a:r>
            <a:endParaRPr lang="ru-RU" dirty="0" smtClean="0"/>
          </a:p>
          <a:p>
            <a:endParaRPr lang="ru-RU" dirty="0"/>
          </a:p>
          <a:p>
            <a:endParaRPr lang="ru-RU" dirty="0" smtClean="0"/>
          </a:p>
          <a:p>
            <a:r>
              <a:rPr lang="ru-RU" dirty="0"/>
              <a:t> </a:t>
            </a:r>
            <a:r>
              <a:rPr lang="ru-RU" dirty="0" err="1"/>
              <a:t>Штомпка</a:t>
            </a:r>
            <a:r>
              <a:rPr lang="ru-RU" dirty="0"/>
              <a:t> П. Социальное изменение как травма // Социологические </a:t>
            </a:r>
            <a:r>
              <a:rPr lang="ru-RU" dirty="0" err="1"/>
              <a:t>исследования</a:t>
            </a:r>
            <a:r>
              <a:rPr lang="ru-RU" dirty="0"/>
              <a:t>. – М., 2001. – № 1. </a:t>
            </a:r>
            <a:endParaRPr lang="en-US" dirty="0"/>
          </a:p>
        </p:txBody>
      </p:sp>
    </p:spTree>
    <p:extLst>
      <p:ext uri="{BB962C8B-B14F-4D97-AF65-F5344CB8AC3E}">
        <p14:creationId xmlns:p14="http://schemas.microsoft.com/office/powerpoint/2010/main" val="1121794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9800" y="78813"/>
            <a:ext cx="8788400" cy="5078313"/>
          </a:xfrm>
          <a:prstGeom prst="rect">
            <a:avLst/>
          </a:prstGeom>
        </p:spPr>
        <p:txBody>
          <a:bodyPr wrap="square">
            <a:spAutoFit/>
          </a:bodyPr>
          <a:lstStyle/>
          <a:p>
            <a:r>
              <a:rPr lang="ru-RU" dirty="0"/>
              <a:t>Наиболее близкой к исторической проблематике оказалась теория культурной травмы, разработанная </a:t>
            </a:r>
          </a:p>
          <a:p>
            <a:r>
              <a:rPr lang="ru-RU" dirty="0"/>
              <a:t>П. </a:t>
            </a:r>
            <a:r>
              <a:rPr lang="ru-RU" dirty="0" err="1"/>
              <a:t>Штомпкой</a:t>
            </a:r>
            <a:r>
              <a:rPr lang="ru-RU" dirty="0"/>
              <a:t>. Исследователь считает, что культурная травма – это рана, нанесенная самой культурной ткани </a:t>
            </a:r>
          </a:p>
          <a:p>
            <a:r>
              <a:rPr lang="ru-RU" dirty="0" smtClean="0"/>
              <a:t>и </a:t>
            </a:r>
            <a:r>
              <a:rPr lang="ru-RU" dirty="0"/>
              <a:t>интерпретированная культурой как таковая [12, с. 11]. По мнению данного автора, травма одновременно </a:t>
            </a:r>
            <a:r>
              <a:rPr lang="ru-RU" dirty="0" err="1"/>
              <a:t>объективна</a:t>
            </a:r>
            <a:r>
              <a:rPr lang="ru-RU" dirty="0"/>
              <a:t> и субъективна: она выступает и как событие, и как результат интерпретации этого события [Там же, с. 9]. </a:t>
            </a:r>
          </a:p>
          <a:p>
            <a:r>
              <a:rPr lang="ru-RU" dirty="0"/>
              <a:t>Травма там, где культурные несоответствия или несовместимости, напряжения и столкновения восприняты и </a:t>
            </a:r>
            <a:r>
              <a:rPr lang="ru-RU" dirty="0" err="1"/>
              <a:t>переживаются</a:t>
            </a:r>
            <a:r>
              <a:rPr lang="ru-RU" dirty="0"/>
              <a:t> как проблема, нечто беспокоящее, болезненное, требующее исцеления [Там же, с. 13]. </a:t>
            </a:r>
          </a:p>
          <a:p>
            <a:r>
              <a:rPr lang="ru-RU" dirty="0"/>
              <a:t>П. </a:t>
            </a:r>
            <a:r>
              <a:rPr lang="ru-RU" dirty="0" err="1"/>
              <a:t>Штомпка</a:t>
            </a:r>
            <a:r>
              <a:rPr lang="ru-RU" dirty="0"/>
              <a:t> пришел к выводу, что культурная травма – это динамично развивающийся процесс, который </a:t>
            </a:r>
          </a:p>
          <a:p>
            <a:r>
              <a:rPr lang="ru-RU" dirty="0"/>
              <a:t>подразделяется на несколько стадий: структурное и культурное прошлое; травматические ситуации; особые </a:t>
            </a:r>
          </a:p>
          <a:p>
            <a:r>
              <a:rPr lang="ru-RU" dirty="0"/>
              <a:t>способы определения, интерпретации или толкования травматических событий посредством фонда </a:t>
            </a:r>
            <a:r>
              <a:rPr lang="ru-RU" dirty="0" err="1"/>
              <a:t>унаследованных</a:t>
            </a:r>
            <a:r>
              <a:rPr lang="ru-RU" dirty="0"/>
              <a:t> культурных ресурсов; травматические симптомы, то есть определенные схемы поведения и </a:t>
            </a:r>
            <a:r>
              <a:rPr lang="ru-RU" dirty="0" err="1"/>
              <a:t>представлений</a:t>
            </a:r>
            <a:r>
              <a:rPr lang="ru-RU" dirty="0"/>
              <a:t>; посттравматическая адаптация; преодоление травмы [Там же, с. 8]</a:t>
            </a:r>
            <a:endParaRPr lang="en-US" dirty="0"/>
          </a:p>
        </p:txBody>
      </p:sp>
    </p:spTree>
    <p:extLst>
      <p:ext uri="{BB962C8B-B14F-4D97-AF65-F5344CB8AC3E}">
        <p14:creationId xmlns:p14="http://schemas.microsoft.com/office/powerpoint/2010/main" val="1521725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551837"/>
            <a:ext cx="6096000" cy="1754326"/>
          </a:xfrm>
          <a:prstGeom prst="rect">
            <a:avLst/>
          </a:prstGeom>
        </p:spPr>
        <p:txBody>
          <a:bodyPr>
            <a:spAutoFit/>
          </a:bodyPr>
          <a:lstStyle/>
          <a:p>
            <a:r>
              <a:rPr lang="ru-RU" dirty="0"/>
              <a:t>П. </a:t>
            </a:r>
            <a:r>
              <a:rPr lang="ru-RU" dirty="0" err="1"/>
              <a:t>Штомпка</a:t>
            </a:r>
            <a:r>
              <a:rPr lang="ru-RU" dirty="0"/>
              <a:t> допускает, что в ряде случаев травма, несмотря на </a:t>
            </a:r>
            <a:r>
              <a:rPr lang="ru-RU" dirty="0" err="1"/>
              <a:t>связанные</a:t>
            </a:r>
            <a:r>
              <a:rPr lang="ru-RU" dirty="0"/>
              <a:t> с ней болезненные и разрушительные последствия, </a:t>
            </a:r>
            <a:r>
              <a:rPr lang="ru-RU" dirty="0" err="1"/>
              <a:t>демонстрирует</a:t>
            </a:r>
            <a:r>
              <a:rPr lang="ru-RU" dirty="0"/>
              <a:t> позитивный потенциал силы социального становления, </a:t>
            </a:r>
          </a:p>
          <a:p>
            <a:r>
              <a:rPr lang="ru-RU" dirty="0"/>
              <a:t>выступая стимулом культурной консолидации и способствуя </a:t>
            </a:r>
            <a:r>
              <a:rPr lang="ru-RU" dirty="0" err="1"/>
              <a:t>зарождению</a:t>
            </a:r>
            <a:r>
              <a:rPr lang="ru-RU" dirty="0"/>
              <a:t> новой культурной </a:t>
            </a:r>
            <a:r>
              <a:rPr lang="ru-RU" dirty="0" smtClean="0"/>
              <a:t>системы.</a:t>
            </a:r>
            <a:endParaRPr lang="en-US" dirty="0"/>
          </a:p>
        </p:txBody>
      </p:sp>
    </p:spTree>
    <p:extLst>
      <p:ext uri="{BB962C8B-B14F-4D97-AF65-F5344CB8AC3E}">
        <p14:creationId xmlns:p14="http://schemas.microsoft.com/office/powerpoint/2010/main" val="1350492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3719" y="833718"/>
            <a:ext cx="10327340" cy="4524315"/>
          </a:xfrm>
          <a:prstGeom prst="rect">
            <a:avLst/>
          </a:prstGeom>
        </p:spPr>
        <p:txBody>
          <a:bodyPr wrap="square">
            <a:spAutoFit/>
          </a:bodyPr>
          <a:lstStyle/>
          <a:p>
            <a:r>
              <a:rPr lang="ru-RU" dirty="0"/>
              <a:t>П. </a:t>
            </a:r>
            <a:r>
              <a:rPr lang="ru-RU" dirty="0" err="1"/>
              <a:t>Штомпка</a:t>
            </a:r>
            <a:r>
              <a:rPr lang="ru-RU" dirty="0"/>
              <a:t> выделил следующие признаки, </a:t>
            </a:r>
            <a:r>
              <a:rPr lang="ru-RU" dirty="0" err="1"/>
              <a:t>которые</a:t>
            </a:r>
            <a:r>
              <a:rPr lang="ru-RU" dirty="0"/>
              <a:t> свойственны каждому травмирующему событию: </a:t>
            </a:r>
          </a:p>
          <a:p>
            <a:r>
              <a:rPr lang="ru-RU" dirty="0"/>
              <a:t>1) неожиданность и быстрота происходящих </a:t>
            </a:r>
            <a:r>
              <a:rPr lang="ru-RU" dirty="0" err="1"/>
              <a:t>изменений</a:t>
            </a:r>
            <a:r>
              <a:rPr lang="ru-RU" dirty="0"/>
              <a:t>; </a:t>
            </a:r>
          </a:p>
          <a:p>
            <a:r>
              <a:rPr lang="ru-RU" dirty="0"/>
              <a:t>2) тотальность и кардинальный характер </a:t>
            </a:r>
            <a:r>
              <a:rPr lang="ru-RU" dirty="0" err="1"/>
              <a:t>изменений</a:t>
            </a:r>
            <a:r>
              <a:rPr lang="ru-RU" dirty="0"/>
              <a:t>; </a:t>
            </a:r>
          </a:p>
          <a:p>
            <a:r>
              <a:rPr lang="ru-RU" dirty="0"/>
              <a:t>3) </a:t>
            </a:r>
            <a:r>
              <a:rPr lang="ru-RU" dirty="0" err="1"/>
              <a:t>экзогенность</a:t>
            </a:r>
            <a:r>
              <a:rPr lang="ru-RU" dirty="0"/>
              <a:t>, восприятие произошедшего </a:t>
            </a:r>
            <a:r>
              <a:rPr lang="ru-RU" dirty="0" err="1"/>
              <a:t>события</a:t>
            </a:r>
            <a:r>
              <a:rPr lang="ru-RU" dirty="0"/>
              <a:t> как не зависящего от воли и желания самого </a:t>
            </a:r>
            <a:r>
              <a:rPr lang="ru-RU" dirty="0" err="1"/>
              <a:t>индивида</a:t>
            </a:r>
            <a:r>
              <a:rPr lang="ru-RU" dirty="0"/>
              <a:t>; </a:t>
            </a:r>
          </a:p>
          <a:p>
            <a:r>
              <a:rPr lang="ru-RU" dirty="0"/>
              <a:t>4) негативный характер события [5</a:t>
            </a:r>
            <a:r>
              <a:rPr lang="ru-RU" dirty="0" smtClean="0"/>
              <a:t>].</a:t>
            </a:r>
          </a:p>
          <a:p>
            <a:endParaRPr lang="ru-RU" dirty="0"/>
          </a:p>
          <a:p>
            <a:r>
              <a:rPr lang="ru-RU" dirty="0"/>
              <a:t>возникновение культурных</a:t>
            </a:r>
          </a:p>
          <a:p>
            <a:r>
              <a:rPr lang="ru-RU" dirty="0"/>
              <a:t>травм рассматривается </a:t>
            </a:r>
            <a:r>
              <a:rPr lang="ru-RU" b="1" dirty="0"/>
              <a:t>как закономерное следствие</a:t>
            </a:r>
          </a:p>
          <a:p>
            <a:r>
              <a:rPr lang="ru-RU" b="1" dirty="0"/>
              <a:t>протекающих в обществе процессов, а неспособность</a:t>
            </a:r>
          </a:p>
          <a:p>
            <a:r>
              <a:rPr lang="ru-RU" b="1" dirty="0"/>
              <a:t>человека абстрагироваться от собственного прошлого</a:t>
            </a:r>
          </a:p>
          <a:p>
            <a:r>
              <a:rPr lang="ru-RU" b="1" dirty="0"/>
              <a:t>становится естественной реакцией на трансформацию</a:t>
            </a:r>
          </a:p>
          <a:p>
            <a:r>
              <a:rPr lang="ru-RU" b="1" dirty="0"/>
              <a:t>социальной среды.</a:t>
            </a:r>
            <a:r>
              <a:rPr lang="ru-RU" dirty="0"/>
              <a:t> </a:t>
            </a:r>
            <a:endParaRPr lang="ru-RU" dirty="0" smtClean="0"/>
          </a:p>
          <a:p>
            <a:endParaRPr lang="ru-RU" dirty="0"/>
          </a:p>
          <a:p>
            <a:r>
              <a:rPr lang="ru-RU" dirty="0" err="1" smtClean="0"/>
              <a:t>Штомпка</a:t>
            </a:r>
            <a:r>
              <a:rPr lang="ru-RU" dirty="0" smtClean="0"/>
              <a:t> </a:t>
            </a:r>
            <a:r>
              <a:rPr lang="ru-RU" dirty="0"/>
              <a:t>П. Социальное изменение как травма // Социологические исследования. 2001. </a:t>
            </a:r>
            <a:r>
              <a:rPr lang="ru-RU" dirty="0" smtClean="0"/>
              <a:t>№ 1, С. 6 -16</a:t>
            </a:r>
            <a:endParaRPr lang="en-US" dirty="0"/>
          </a:p>
        </p:txBody>
      </p:sp>
    </p:spTree>
    <p:extLst>
      <p:ext uri="{BB962C8B-B14F-4D97-AF65-F5344CB8AC3E}">
        <p14:creationId xmlns:p14="http://schemas.microsoft.com/office/powerpoint/2010/main" val="215003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1680" y="751344"/>
            <a:ext cx="9895840" cy="5632311"/>
          </a:xfrm>
          <a:prstGeom prst="rect">
            <a:avLst/>
          </a:prstGeom>
        </p:spPr>
        <p:txBody>
          <a:bodyPr wrap="square">
            <a:spAutoFit/>
          </a:bodyPr>
          <a:lstStyle/>
          <a:p>
            <a:pPr algn="just"/>
            <a:r>
              <a:rPr lang="ru-RU" sz="3200" dirty="0" smtClean="0"/>
              <a:t>   </a:t>
            </a:r>
            <a:r>
              <a:rPr lang="ru-RU" sz="3200" b="1" dirty="0" smtClean="0">
                <a:solidFill>
                  <a:schemeClr val="accent6">
                    <a:lumMod val="75000"/>
                  </a:schemeClr>
                </a:solidFill>
              </a:rPr>
              <a:t>Проблема </a:t>
            </a:r>
            <a:r>
              <a:rPr lang="ru-RU" sz="3200" b="1" dirty="0" err="1" smtClean="0">
                <a:solidFill>
                  <a:schemeClr val="accent6">
                    <a:lumMod val="75000"/>
                  </a:schemeClr>
                </a:solidFill>
              </a:rPr>
              <a:t>травматичного</a:t>
            </a:r>
            <a:r>
              <a:rPr lang="ru-RU" sz="3200" b="1" dirty="0" smtClean="0">
                <a:solidFill>
                  <a:schemeClr val="accent6">
                    <a:lumMod val="75000"/>
                  </a:schemeClr>
                </a:solidFill>
              </a:rPr>
              <a:t> </a:t>
            </a:r>
            <a:r>
              <a:rPr lang="ru-RU" sz="3200" b="1" dirty="0" err="1" smtClean="0">
                <a:solidFill>
                  <a:schemeClr val="accent6">
                    <a:lumMod val="75000"/>
                  </a:schemeClr>
                </a:solidFill>
              </a:rPr>
              <a:t>досвіду</a:t>
            </a:r>
            <a:r>
              <a:rPr lang="ru-RU" sz="3200" b="1" dirty="0" smtClean="0">
                <a:solidFill>
                  <a:schemeClr val="accent6">
                    <a:lumMod val="75000"/>
                  </a:schemeClr>
                </a:solidFill>
              </a:rPr>
              <a:t> </a:t>
            </a:r>
            <a:r>
              <a:rPr lang="ru-RU" sz="2400" dirty="0" smtClean="0"/>
              <a:t>часто </a:t>
            </a:r>
            <a:r>
              <a:rPr lang="ru-RU" sz="2400" dirty="0" err="1" smtClean="0"/>
              <a:t>криється</a:t>
            </a:r>
            <a:r>
              <a:rPr lang="ru-RU" sz="2400" dirty="0" smtClean="0"/>
              <a:t> у </a:t>
            </a:r>
            <a:r>
              <a:rPr lang="ru-RU" sz="2400" dirty="0" err="1" smtClean="0"/>
              <a:t>неможливості</a:t>
            </a:r>
            <a:r>
              <a:rPr lang="ru-RU" sz="2400" dirty="0" smtClean="0"/>
              <a:t> </a:t>
            </a:r>
            <a:r>
              <a:rPr lang="ru-RU" sz="2400" dirty="0" err="1" smtClean="0"/>
              <a:t>його</a:t>
            </a:r>
            <a:r>
              <a:rPr lang="ru-RU" sz="2400" dirty="0" smtClean="0"/>
              <a:t> </a:t>
            </a:r>
            <a:r>
              <a:rPr lang="ru-RU" sz="2400" dirty="0" err="1" smtClean="0"/>
              <a:t>вираження</a:t>
            </a:r>
            <a:r>
              <a:rPr lang="ru-RU" sz="2400" dirty="0" smtClean="0"/>
              <a:t>, </a:t>
            </a:r>
            <a:r>
              <a:rPr lang="ru-RU" sz="2400" dirty="0" err="1" smtClean="0"/>
              <a:t>наслідком</a:t>
            </a:r>
            <a:r>
              <a:rPr lang="ru-RU" sz="2400" dirty="0" smtClean="0"/>
              <a:t> </a:t>
            </a:r>
            <a:r>
              <a:rPr lang="ru-RU" sz="2400" dirty="0" err="1" smtClean="0"/>
              <a:t>травматичного</a:t>
            </a:r>
            <a:r>
              <a:rPr lang="ru-RU" sz="2400" dirty="0" smtClean="0"/>
              <a:t> </a:t>
            </a:r>
            <a:r>
              <a:rPr lang="ru-RU" sz="2400" dirty="0" err="1" smtClean="0"/>
              <a:t>досвіду</a:t>
            </a:r>
            <a:r>
              <a:rPr lang="ru-RU" sz="2400" dirty="0" smtClean="0"/>
              <a:t> </a:t>
            </a:r>
            <a:r>
              <a:rPr lang="ru-RU" sz="2400" dirty="0" err="1" smtClean="0"/>
              <a:t>стають</a:t>
            </a:r>
            <a:r>
              <a:rPr lang="ru-RU" sz="2400" dirty="0" smtClean="0"/>
              <a:t> </a:t>
            </a:r>
            <a:r>
              <a:rPr lang="ru-RU" sz="2400" dirty="0" err="1" smtClean="0"/>
              <a:t>символічна</a:t>
            </a:r>
            <a:r>
              <a:rPr lang="ru-RU" sz="2400" dirty="0" smtClean="0"/>
              <a:t> </a:t>
            </a:r>
            <a:r>
              <a:rPr lang="ru-RU" sz="2400" dirty="0" err="1" smtClean="0"/>
              <a:t>недостатність</a:t>
            </a:r>
            <a:r>
              <a:rPr lang="ru-RU" sz="2400" dirty="0" smtClean="0"/>
              <a:t>, </a:t>
            </a:r>
            <a:r>
              <a:rPr lang="ru-RU" sz="2400" dirty="0" err="1" smtClean="0"/>
              <a:t>неможливість</a:t>
            </a:r>
            <a:r>
              <a:rPr lang="ru-RU" sz="2400" dirty="0" smtClean="0"/>
              <a:t> </a:t>
            </a:r>
            <a:r>
              <a:rPr lang="ru-RU" sz="2400" dirty="0" err="1" smtClean="0"/>
              <a:t>зв’язної</a:t>
            </a:r>
            <a:r>
              <a:rPr lang="ru-RU" sz="2400" dirty="0" smtClean="0"/>
              <a:t> </a:t>
            </a:r>
            <a:r>
              <a:rPr lang="ru-RU" sz="2400" dirty="0" err="1" smtClean="0"/>
              <a:t>оповіді</a:t>
            </a:r>
            <a:r>
              <a:rPr lang="ru-RU" sz="2400" dirty="0" smtClean="0"/>
              <a:t> і </a:t>
            </a:r>
            <a:r>
              <a:rPr lang="ru-RU" sz="2400" dirty="0" err="1" smtClean="0"/>
              <a:t>співвіднесення</a:t>
            </a:r>
            <a:r>
              <a:rPr lang="ru-RU" sz="2400" dirty="0" smtClean="0"/>
              <a:t> пережитого </a:t>
            </a:r>
            <a:r>
              <a:rPr lang="ru-RU" sz="2400" dirty="0" err="1" smtClean="0"/>
              <a:t>досвіду</a:t>
            </a:r>
            <a:r>
              <a:rPr lang="ru-RU" sz="2400" dirty="0" smtClean="0"/>
              <a:t> з </a:t>
            </a:r>
            <a:r>
              <a:rPr lang="ru-RU" sz="2400" dirty="0" err="1" smtClean="0"/>
              <a:t>його</a:t>
            </a:r>
            <a:r>
              <a:rPr lang="ru-RU" sz="2400" dirty="0" smtClean="0"/>
              <a:t> </a:t>
            </a:r>
            <a:r>
              <a:rPr lang="ru-RU" sz="2400" dirty="0" err="1" smtClean="0"/>
              <a:t>розумінням</a:t>
            </a:r>
            <a:r>
              <a:rPr lang="ru-RU" sz="2400" dirty="0" smtClean="0"/>
              <a:t>, часто </a:t>
            </a:r>
            <a:r>
              <a:rPr lang="ru-RU" sz="2400" dirty="0" err="1" smtClean="0"/>
              <a:t>неможливість</a:t>
            </a:r>
            <a:r>
              <a:rPr lang="ru-RU" sz="2400" dirty="0" smtClean="0"/>
              <a:t> говорить сама за себе – </a:t>
            </a:r>
            <a:r>
              <a:rPr lang="ru-RU" sz="2400" dirty="0" err="1" smtClean="0"/>
              <a:t>мовчання</a:t>
            </a:r>
            <a:r>
              <a:rPr lang="ru-RU" sz="2400" dirty="0" smtClean="0"/>
              <a:t>, </a:t>
            </a:r>
            <a:r>
              <a:rPr lang="ru-RU" sz="2400" dirty="0" err="1" smtClean="0"/>
              <a:t>що</a:t>
            </a:r>
            <a:r>
              <a:rPr lang="ru-RU" sz="2400" dirty="0" smtClean="0"/>
              <a:t> </a:t>
            </a:r>
            <a:r>
              <a:rPr lang="ru-RU" sz="2400" dirty="0" err="1" smtClean="0"/>
              <a:t>акумулює</a:t>
            </a:r>
            <a:r>
              <a:rPr lang="ru-RU" sz="2400" dirty="0" smtClean="0"/>
              <a:t> </a:t>
            </a:r>
            <a:r>
              <a:rPr lang="ru-RU" sz="2400" dirty="0" err="1" smtClean="0"/>
              <a:t>травматичне</a:t>
            </a:r>
            <a:r>
              <a:rPr lang="ru-RU" sz="2400" dirty="0" smtClean="0"/>
              <a:t> </a:t>
            </a:r>
            <a:r>
              <a:rPr lang="ru-RU" sz="2400" dirty="0" err="1" smtClean="0"/>
              <a:t>переживання</a:t>
            </a:r>
            <a:r>
              <a:rPr lang="ru-RU" sz="2400" dirty="0" smtClean="0"/>
              <a:t> </a:t>
            </a:r>
            <a:r>
              <a:rPr lang="ru-RU" sz="2400" dirty="0" err="1" smtClean="0"/>
              <a:t>суб’єкта</a:t>
            </a:r>
            <a:r>
              <a:rPr lang="ru-RU" sz="2400" dirty="0" smtClean="0"/>
              <a:t> </a:t>
            </a:r>
            <a:r>
              <a:rPr lang="ru-RU" sz="2400" dirty="0" err="1" smtClean="0"/>
              <a:t>найбільш</a:t>
            </a:r>
            <a:r>
              <a:rPr lang="ru-RU" sz="2400" dirty="0" smtClean="0"/>
              <a:t> </a:t>
            </a:r>
            <a:r>
              <a:rPr lang="ru-RU" sz="2400" dirty="0" err="1" smtClean="0"/>
              <a:t>болісно</a:t>
            </a:r>
            <a:r>
              <a:rPr lang="ru-RU" sz="2400" dirty="0" smtClean="0"/>
              <a:t>. </a:t>
            </a:r>
          </a:p>
          <a:p>
            <a:pPr algn="just"/>
            <a:endParaRPr lang="ru-RU" sz="2400" dirty="0" smtClean="0"/>
          </a:p>
          <a:p>
            <a:pPr algn="ctr"/>
            <a:r>
              <a:rPr lang="ru-RU" sz="2400" dirty="0" smtClean="0"/>
              <a:t>  </a:t>
            </a:r>
            <a:r>
              <a:rPr lang="ru-RU" sz="3200" b="1" dirty="0" err="1" smtClean="0">
                <a:solidFill>
                  <a:schemeClr val="accent6">
                    <a:lumMod val="75000"/>
                  </a:schemeClr>
                </a:solidFill>
              </a:rPr>
              <a:t>Література</a:t>
            </a:r>
            <a:r>
              <a:rPr lang="ru-RU" sz="3200" b="1" dirty="0" smtClean="0">
                <a:solidFill>
                  <a:schemeClr val="accent6">
                    <a:lumMod val="75000"/>
                  </a:schemeClr>
                </a:solidFill>
              </a:rPr>
              <a:t> є одним </a:t>
            </a:r>
            <a:r>
              <a:rPr lang="ru-RU" sz="3200" b="1" dirty="0" err="1" smtClean="0">
                <a:solidFill>
                  <a:schemeClr val="accent6">
                    <a:lumMod val="75000"/>
                  </a:schemeClr>
                </a:solidFill>
              </a:rPr>
              <a:t>із</a:t>
            </a:r>
            <a:r>
              <a:rPr lang="ru-RU" sz="3200" b="1" dirty="0" smtClean="0">
                <a:solidFill>
                  <a:schemeClr val="accent6">
                    <a:lumMod val="75000"/>
                  </a:schemeClr>
                </a:solidFill>
              </a:rPr>
              <a:t> </a:t>
            </a:r>
            <a:r>
              <a:rPr lang="ru-RU" sz="3200" b="1" dirty="0" err="1" smtClean="0">
                <a:solidFill>
                  <a:schemeClr val="accent6">
                    <a:lumMod val="75000"/>
                  </a:schemeClr>
                </a:solidFill>
              </a:rPr>
              <a:t>засобів</a:t>
            </a:r>
            <a:r>
              <a:rPr lang="ru-RU" sz="3200" b="1" dirty="0" smtClean="0">
                <a:solidFill>
                  <a:schemeClr val="accent6">
                    <a:lumMod val="75000"/>
                  </a:schemeClr>
                </a:solidFill>
              </a:rPr>
              <a:t> </a:t>
            </a:r>
            <a:r>
              <a:rPr lang="ru-RU" sz="3200" b="1" dirty="0" err="1" smtClean="0">
                <a:solidFill>
                  <a:schemeClr val="accent6">
                    <a:lumMod val="75000"/>
                  </a:schemeClr>
                </a:solidFill>
              </a:rPr>
              <a:t>вийти</a:t>
            </a:r>
            <a:r>
              <a:rPr lang="ru-RU" sz="3200" b="1" dirty="0" smtClean="0">
                <a:solidFill>
                  <a:schemeClr val="accent6">
                    <a:lumMod val="75000"/>
                  </a:schemeClr>
                </a:solidFill>
              </a:rPr>
              <a:t> за </a:t>
            </a:r>
            <a:r>
              <a:rPr lang="ru-RU" sz="3200" b="1" dirty="0" err="1" smtClean="0">
                <a:solidFill>
                  <a:schemeClr val="accent6">
                    <a:lumMod val="75000"/>
                  </a:schemeClr>
                </a:solidFill>
              </a:rPr>
              <a:t>межі</a:t>
            </a:r>
            <a:r>
              <a:rPr lang="ru-RU" sz="3200" b="1" dirty="0" smtClean="0">
                <a:solidFill>
                  <a:schemeClr val="accent6">
                    <a:lumMod val="75000"/>
                  </a:schemeClr>
                </a:solidFill>
              </a:rPr>
              <a:t>  </a:t>
            </a:r>
            <a:r>
              <a:rPr lang="ru-RU" sz="3200" b="1" dirty="0" err="1" smtClean="0">
                <a:solidFill>
                  <a:schemeClr val="accent6">
                    <a:lumMod val="75000"/>
                  </a:schemeClr>
                </a:solidFill>
              </a:rPr>
              <a:t>мовчання</a:t>
            </a:r>
            <a:r>
              <a:rPr lang="ru-RU" sz="3200" b="1" dirty="0" smtClean="0">
                <a:solidFill>
                  <a:schemeClr val="accent6">
                    <a:lumMod val="75000"/>
                  </a:schemeClr>
                </a:solidFill>
              </a:rPr>
              <a:t>.</a:t>
            </a:r>
          </a:p>
          <a:p>
            <a:pPr algn="just"/>
            <a:endParaRPr lang="ru-RU" sz="2400" dirty="0"/>
          </a:p>
          <a:p>
            <a:pPr algn="just"/>
            <a:r>
              <a:rPr lang="ru-RU" sz="2400" dirty="0" smtClean="0"/>
              <a:t>   </a:t>
            </a:r>
            <a:r>
              <a:rPr lang="ru-RU" sz="2400" dirty="0" err="1" smtClean="0"/>
              <a:t>Французькі</a:t>
            </a:r>
            <a:r>
              <a:rPr lang="ru-RU" sz="2400" dirty="0" smtClean="0"/>
              <a:t> </a:t>
            </a:r>
            <a:r>
              <a:rPr lang="ru-RU" sz="2400" dirty="0" err="1" smtClean="0"/>
              <a:t>психоаналітики</a:t>
            </a:r>
            <a:r>
              <a:rPr lang="ru-RU" sz="2400" dirty="0" smtClean="0"/>
              <a:t> Франсуаза </a:t>
            </a:r>
            <a:r>
              <a:rPr lang="ru-RU" sz="2400" dirty="0" err="1"/>
              <a:t>Давуан</a:t>
            </a:r>
            <a:r>
              <a:rPr lang="ru-RU" sz="2400" dirty="0"/>
              <a:t> </a:t>
            </a:r>
            <a:r>
              <a:rPr lang="ru-RU" sz="2400" dirty="0" smtClean="0"/>
              <a:t>і Жан-Макс Год</a:t>
            </a:r>
            <a:r>
              <a:rPr lang="uk-UA" sz="2400" dirty="0"/>
              <a:t>і</a:t>
            </a:r>
            <a:r>
              <a:rPr lang="ru-RU" sz="2400" dirty="0" err="1" smtClean="0"/>
              <a:t>йер</a:t>
            </a:r>
            <a:r>
              <a:rPr lang="ru-RU" sz="2400" dirty="0" smtClean="0"/>
              <a:t> </a:t>
            </a:r>
            <a:r>
              <a:rPr lang="ru-RU" sz="2400" dirty="0" err="1" smtClean="0"/>
              <a:t>виділяли</a:t>
            </a:r>
            <a:r>
              <a:rPr lang="ru-RU" sz="2400" dirty="0" smtClean="0"/>
              <a:t> </a:t>
            </a:r>
            <a:r>
              <a:rPr lang="ru-RU" sz="2400" dirty="0" err="1" smtClean="0"/>
              <a:t>здатність</a:t>
            </a:r>
            <a:r>
              <a:rPr lang="ru-RU" sz="2400" dirty="0" smtClean="0"/>
              <a:t> </a:t>
            </a:r>
            <a:r>
              <a:rPr lang="ru-RU" sz="2400" dirty="0" err="1" smtClean="0"/>
              <a:t>суб’єкта</a:t>
            </a:r>
            <a:r>
              <a:rPr lang="ru-RU" sz="2400" dirty="0" smtClean="0"/>
              <a:t> з </a:t>
            </a:r>
            <a:r>
              <a:rPr lang="ru-RU" sz="2400" dirty="0" err="1" smtClean="0"/>
              <a:t>травматичним</a:t>
            </a:r>
            <a:r>
              <a:rPr lang="ru-RU" sz="2400" dirty="0" smtClean="0"/>
              <a:t> </a:t>
            </a:r>
            <a:r>
              <a:rPr lang="ru-RU" sz="2400" dirty="0" err="1" smtClean="0"/>
              <a:t>досвідом</a:t>
            </a:r>
            <a:r>
              <a:rPr lang="ru-RU" sz="2400" dirty="0" smtClean="0"/>
              <a:t> </a:t>
            </a:r>
            <a:r>
              <a:rPr lang="ru-RU" sz="2400" dirty="0" err="1" smtClean="0"/>
              <a:t>відгукуватися</a:t>
            </a:r>
            <a:r>
              <a:rPr lang="ru-RU" sz="2400" dirty="0" smtClean="0"/>
              <a:t> на </a:t>
            </a:r>
            <a:r>
              <a:rPr lang="ru-RU" sz="2400" dirty="0" err="1" smtClean="0"/>
              <a:t>досвід</a:t>
            </a:r>
            <a:r>
              <a:rPr lang="ru-RU" sz="2400" dirty="0" smtClean="0"/>
              <a:t> чужого </a:t>
            </a:r>
            <a:r>
              <a:rPr lang="ru-RU" sz="2400" dirty="0" err="1" smtClean="0"/>
              <a:t>мовлення</a:t>
            </a:r>
            <a:r>
              <a:rPr lang="ru-RU" sz="2400" dirty="0" smtClean="0"/>
              <a:t>, </a:t>
            </a:r>
            <a:r>
              <a:rPr lang="ru-RU" sz="2400" dirty="0" err="1" smtClean="0"/>
              <a:t>заміняючи</a:t>
            </a:r>
            <a:r>
              <a:rPr lang="ru-RU" sz="2400" dirty="0" smtClean="0"/>
              <a:t> та </a:t>
            </a:r>
            <a:r>
              <a:rPr lang="ru-RU" sz="2400" dirty="0" err="1" smtClean="0"/>
              <a:t>доповнюючи</a:t>
            </a:r>
            <a:r>
              <a:rPr lang="ru-RU" sz="2400" dirty="0" smtClean="0"/>
              <a:t> таким чином провали у </a:t>
            </a:r>
            <a:r>
              <a:rPr lang="ru-RU" sz="2400" dirty="0" err="1" smtClean="0"/>
              <a:t>пам’яті</a:t>
            </a:r>
            <a:r>
              <a:rPr lang="ru-RU" sz="2400" dirty="0" smtClean="0"/>
              <a:t> та </a:t>
            </a:r>
            <a:r>
              <a:rPr lang="ru-RU" sz="2400" dirty="0" err="1" smtClean="0"/>
              <a:t>неможливість</a:t>
            </a:r>
            <a:r>
              <a:rPr lang="ru-RU" sz="2400" dirty="0" smtClean="0"/>
              <a:t> </a:t>
            </a:r>
            <a:r>
              <a:rPr lang="ru-RU" sz="2400" dirty="0" err="1" smtClean="0"/>
              <a:t>артикуляції</a:t>
            </a:r>
            <a:r>
              <a:rPr lang="ru-RU" sz="2400" dirty="0" smtClean="0"/>
              <a:t> </a:t>
            </a:r>
            <a:r>
              <a:rPr lang="ru-RU" sz="2400" dirty="0" err="1" smtClean="0"/>
              <a:t>власного</a:t>
            </a:r>
            <a:r>
              <a:rPr lang="ru-RU" sz="2400" dirty="0" smtClean="0"/>
              <a:t> </a:t>
            </a:r>
            <a:r>
              <a:rPr lang="ru-RU" sz="2400" dirty="0" err="1" smtClean="0"/>
              <a:t>досвіду</a:t>
            </a:r>
            <a:r>
              <a:rPr lang="ru-RU" sz="2400" dirty="0" smtClean="0"/>
              <a:t>. </a:t>
            </a:r>
            <a:endParaRPr lang="en-US" sz="2400" dirty="0"/>
          </a:p>
        </p:txBody>
      </p:sp>
    </p:spTree>
    <p:extLst>
      <p:ext uri="{BB962C8B-B14F-4D97-AF65-F5344CB8AC3E}">
        <p14:creationId xmlns:p14="http://schemas.microsoft.com/office/powerpoint/2010/main" val="3301297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880" y="889844"/>
            <a:ext cx="8707120" cy="5078313"/>
          </a:xfrm>
          <a:prstGeom prst="rect">
            <a:avLst/>
          </a:prstGeom>
        </p:spPr>
        <p:txBody>
          <a:bodyPr wrap="square">
            <a:spAutoFit/>
          </a:bodyPr>
          <a:lstStyle/>
          <a:p>
            <a:r>
              <a:rPr lang="ru-RU" dirty="0"/>
              <a:t> </a:t>
            </a:r>
          </a:p>
          <a:p>
            <a:r>
              <a:rPr lang="ru-RU" dirty="0"/>
              <a:t>Другой американский исследователь, </a:t>
            </a:r>
            <a:r>
              <a:rPr lang="ru-RU" dirty="0" err="1" smtClean="0"/>
              <a:t>Домінік</a:t>
            </a:r>
            <a:r>
              <a:rPr lang="ru-RU" dirty="0" smtClean="0"/>
              <a:t> </a:t>
            </a:r>
            <a:r>
              <a:rPr lang="ru-RU" dirty="0" err="1"/>
              <a:t>ЛаКапра</a:t>
            </a:r>
            <a:r>
              <a:rPr lang="ru-RU" dirty="0"/>
              <a:t>, </a:t>
            </a:r>
          </a:p>
          <a:p>
            <a:r>
              <a:rPr lang="ru-RU" dirty="0"/>
              <a:t>считает, что травмы нуждаются не столько в самом</a:t>
            </a:r>
          </a:p>
          <a:p>
            <a:r>
              <a:rPr lang="ru-RU" dirty="0"/>
              <a:t>акте высказывания, сколько в проработке. «</a:t>
            </a:r>
            <a:r>
              <a:rPr lang="ru-RU" dirty="0" err="1"/>
              <a:t>Невостребованный</a:t>
            </a:r>
            <a:r>
              <a:rPr lang="ru-RU" dirty="0"/>
              <a:t> опыт» (в терминологии К. </a:t>
            </a:r>
            <a:r>
              <a:rPr lang="ru-RU" dirty="0" err="1"/>
              <a:t>Карут</a:t>
            </a:r>
            <a:r>
              <a:rPr lang="ru-RU" dirty="0"/>
              <a:t>) или</a:t>
            </a:r>
          </a:p>
          <a:p>
            <a:r>
              <a:rPr lang="ru-RU" dirty="0"/>
              <a:t>«возвышенный опыт» (в терминологии Ф. </a:t>
            </a:r>
            <a:r>
              <a:rPr lang="ru-RU" dirty="0" err="1"/>
              <a:t>Анкерсмита</a:t>
            </a:r>
            <a:r>
              <a:rPr lang="ru-RU" dirty="0"/>
              <a:t>) – это понятия, по его мнению, основанные на </a:t>
            </a:r>
            <a:r>
              <a:rPr lang="ru-RU" dirty="0" err="1"/>
              <a:t>презумпции</a:t>
            </a:r>
            <a:r>
              <a:rPr lang="ru-RU" dirty="0"/>
              <a:t> невозможности передачи индивидуального</a:t>
            </a:r>
          </a:p>
          <a:p>
            <a:r>
              <a:rPr lang="ru-RU" dirty="0"/>
              <a:t>опыта, но такая невозможность привела бы к </a:t>
            </a:r>
            <a:r>
              <a:rPr lang="ru-RU" dirty="0" err="1"/>
              <a:t>исчезновению</a:t>
            </a:r>
            <a:r>
              <a:rPr lang="ru-RU" dirty="0"/>
              <a:t> человеческой цивилизации. Поэтому стоит</a:t>
            </a:r>
          </a:p>
          <a:p>
            <a:r>
              <a:rPr lang="ru-RU" dirty="0"/>
              <a:t>обратить внимание не на способность травмирующего</a:t>
            </a:r>
          </a:p>
          <a:p>
            <a:r>
              <a:rPr lang="ru-RU" dirty="0"/>
              <a:t>субъекта к объективному изложению собственного</a:t>
            </a:r>
          </a:p>
          <a:p>
            <a:r>
              <a:rPr lang="ru-RU" dirty="0"/>
              <a:t>опыта, а на возможность преодолеть последствия</a:t>
            </a:r>
          </a:p>
          <a:p>
            <a:r>
              <a:rPr lang="ru-RU" dirty="0"/>
              <a:t>травмы путем постепенного ослабления и устранения</a:t>
            </a:r>
          </a:p>
          <a:p>
            <a:r>
              <a:rPr lang="ru-RU" dirty="0"/>
              <a:t>повторяющихся воспоминаний. </a:t>
            </a:r>
            <a:r>
              <a:rPr lang="ru-RU" b="1" dirty="0"/>
              <a:t>Проработка </a:t>
            </a:r>
            <a:r>
              <a:rPr lang="ru-RU" dirty="0"/>
              <a:t>– это</a:t>
            </a:r>
          </a:p>
          <a:p>
            <a:r>
              <a:rPr lang="ru-RU" dirty="0"/>
              <a:t>процесс рационализации прошлого, который </a:t>
            </a:r>
            <a:r>
              <a:rPr lang="ru-RU" dirty="0" err="1"/>
              <a:t>способствует</a:t>
            </a:r>
            <a:r>
              <a:rPr lang="ru-RU" dirty="0"/>
              <a:t> </a:t>
            </a:r>
            <a:r>
              <a:rPr lang="ru-RU" dirty="0" err="1"/>
              <a:t>детравматизации</a:t>
            </a:r>
            <a:r>
              <a:rPr lang="ru-RU" dirty="0"/>
              <a:t> события, она ограничивает</a:t>
            </a:r>
          </a:p>
          <a:p>
            <a:r>
              <a:rPr lang="ru-RU" dirty="0"/>
              <a:t>повторяемость прошлого, </a:t>
            </a:r>
            <a:r>
              <a:rPr lang="ru-RU" dirty="0" smtClean="0"/>
              <a:t>осуществляя переход от меланхолии к трауру.</a:t>
            </a:r>
            <a:endParaRPr lang="en-US" dirty="0"/>
          </a:p>
        </p:txBody>
      </p:sp>
    </p:spTree>
    <p:extLst>
      <p:ext uri="{BB962C8B-B14F-4D97-AF65-F5344CB8AC3E}">
        <p14:creationId xmlns:p14="http://schemas.microsoft.com/office/powerpoint/2010/main" val="1576895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599" cy="918390"/>
          </a:xfrm>
        </p:spPr>
        <p:txBody>
          <a:bodyPr>
            <a:normAutofit fontScale="90000"/>
          </a:bodyPr>
          <a:lstStyle/>
          <a:p>
            <a:pPr algn="ctr"/>
            <a:r>
              <a:rPr lang="uk-UA" sz="3200" dirty="0" smtClean="0"/>
              <a:t>Рівні інституалізації культурної травми (за </a:t>
            </a:r>
            <a:r>
              <a:rPr lang="uk-UA" sz="3200" dirty="0" err="1" smtClean="0"/>
              <a:t>Д.Александером</a:t>
            </a:r>
            <a:r>
              <a:rPr lang="uk-UA" sz="3200" dirty="0" smtClean="0"/>
              <a:t>)</a:t>
            </a:r>
            <a:endParaRPr lang="en-US" sz="3200" dirty="0"/>
          </a:p>
        </p:txBody>
      </p:sp>
      <p:sp>
        <p:nvSpPr>
          <p:cNvPr id="3" name="Объект 2"/>
          <p:cNvSpPr>
            <a:spLocks noGrp="1"/>
          </p:cNvSpPr>
          <p:nvPr>
            <p:ph idx="1"/>
          </p:nvPr>
        </p:nvSpPr>
        <p:spPr>
          <a:xfrm>
            <a:off x="803945" y="1283516"/>
            <a:ext cx="10515600" cy="4650167"/>
          </a:xfrm>
        </p:spPr>
        <p:txBody>
          <a:bodyPr>
            <a:normAutofit/>
          </a:bodyPr>
          <a:lstStyle/>
          <a:p>
            <a:pPr marL="0" indent="0">
              <a:buNone/>
            </a:pPr>
            <a:r>
              <a:rPr lang="ru-RU" dirty="0"/>
              <a:t>В религиозной сфере присвоение </a:t>
            </a:r>
            <a:r>
              <a:rPr lang="ru-RU" dirty="0" smtClean="0"/>
              <a:t>травмы осуществляется </a:t>
            </a:r>
            <a:r>
              <a:rPr lang="ru-RU" dirty="0"/>
              <a:t>посредством вписывания произошедшего события в дискурс трансцендентного (</a:t>
            </a:r>
            <a:r>
              <a:rPr lang="ru-RU" dirty="0" smtClean="0"/>
              <a:t>по принципу </a:t>
            </a:r>
            <a:r>
              <a:rPr lang="ru-RU" dirty="0"/>
              <a:t>«кара за грехи» или «испытание»). </a:t>
            </a:r>
            <a:endParaRPr lang="ru-RU" dirty="0" smtClean="0"/>
          </a:p>
          <a:p>
            <a:pPr marL="0" indent="0">
              <a:buNone/>
            </a:pPr>
            <a:r>
              <a:rPr lang="ru-RU" dirty="0" smtClean="0"/>
              <a:t>В </a:t>
            </a:r>
            <a:r>
              <a:rPr lang="ru-RU" dirty="0"/>
              <a:t>эстетической сфере травма институализируется при помощи новых жанров и форм выражения, которые позволяют создать эффект присутствия или </a:t>
            </a:r>
            <a:r>
              <a:rPr lang="ru-RU" dirty="0" err="1" smtClean="0"/>
              <a:t>сопричасти</a:t>
            </a:r>
            <a:r>
              <a:rPr lang="ru-RU" dirty="0" smtClean="0"/>
              <a:t> я репрезентируемым </a:t>
            </a:r>
            <a:r>
              <a:rPr lang="ru-RU" dirty="0"/>
              <a:t>событиям. </a:t>
            </a:r>
            <a:endParaRPr lang="ru-RU" dirty="0" smtClean="0"/>
          </a:p>
          <a:p>
            <a:pPr marL="0" indent="0">
              <a:buNone/>
            </a:pPr>
            <a:r>
              <a:rPr lang="ru-RU" dirty="0" smtClean="0"/>
              <a:t>В </a:t>
            </a:r>
            <a:r>
              <a:rPr lang="ru-RU" dirty="0"/>
              <a:t>юридической </a:t>
            </a:r>
            <a:r>
              <a:rPr lang="ru-RU" dirty="0" smtClean="0"/>
              <a:t>сфере возникает </a:t>
            </a:r>
            <a:r>
              <a:rPr lang="ru-RU" dirty="0"/>
              <a:t>возможность распределения вины и </a:t>
            </a:r>
            <a:r>
              <a:rPr lang="ru-RU" dirty="0" err="1"/>
              <a:t>ответственности</a:t>
            </a:r>
            <a:r>
              <a:rPr lang="ru-RU" dirty="0"/>
              <a:t> между причастными к </a:t>
            </a:r>
            <a:r>
              <a:rPr lang="ru-RU" dirty="0" smtClean="0"/>
              <a:t>травматическому событию </a:t>
            </a:r>
            <a:r>
              <a:rPr lang="ru-RU" dirty="0"/>
              <a:t>либо урегулирования материального и </a:t>
            </a:r>
            <a:r>
              <a:rPr lang="ru-RU" dirty="0" err="1"/>
              <a:t>морального</a:t>
            </a:r>
            <a:r>
              <a:rPr lang="ru-RU" dirty="0"/>
              <a:t> ущерба (в том случае, если виновники </a:t>
            </a:r>
            <a:r>
              <a:rPr lang="ru-RU" dirty="0" err="1"/>
              <a:t>недоступны</a:t>
            </a:r>
            <a:r>
              <a:rPr lang="ru-RU" dirty="0"/>
              <a:t> либо правосудие осуществляется </a:t>
            </a:r>
            <a:r>
              <a:rPr lang="ru-RU" dirty="0" smtClean="0"/>
              <a:t>спустя большой </a:t>
            </a:r>
            <a:r>
              <a:rPr lang="ru-RU" dirty="0"/>
              <a:t>промежуток времени)</a:t>
            </a:r>
            <a:endParaRPr lang="en-US" dirty="0"/>
          </a:p>
        </p:txBody>
      </p:sp>
    </p:spTree>
    <p:extLst>
      <p:ext uri="{BB962C8B-B14F-4D97-AF65-F5344CB8AC3E}">
        <p14:creationId xmlns:p14="http://schemas.microsoft.com/office/powerpoint/2010/main" val="3805344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3907" y="1166843"/>
            <a:ext cx="9060111" cy="3416320"/>
          </a:xfrm>
          <a:prstGeom prst="rect">
            <a:avLst/>
          </a:prstGeom>
        </p:spPr>
        <p:txBody>
          <a:bodyPr wrap="square">
            <a:spAutoFit/>
          </a:bodyPr>
          <a:lstStyle/>
          <a:p>
            <a:r>
              <a:rPr lang="ru-RU" dirty="0"/>
              <a:t>В научной сфере </a:t>
            </a:r>
            <a:r>
              <a:rPr lang="ru-RU" dirty="0" smtClean="0"/>
              <a:t>специфика </a:t>
            </a:r>
            <a:r>
              <a:rPr lang="ru-RU" dirty="0" err="1"/>
              <a:t>институализации</a:t>
            </a:r>
            <a:r>
              <a:rPr lang="ru-RU" dirty="0"/>
              <a:t> травматического дискурса</a:t>
            </a:r>
          </a:p>
          <a:p>
            <a:r>
              <a:rPr lang="ru-RU" dirty="0"/>
              <a:t>заключается в пересмотре существовавших </a:t>
            </a:r>
            <a:r>
              <a:rPr lang="ru-RU" dirty="0" smtClean="0"/>
              <a:t>когнитивных </a:t>
            </a:r>
            <a:r>
              <a:rPr lang="ru-RU" dirty="0"/>
              <a:t>конвенций, формировании новой категории </a:t>
            </a:r>
            <a:r>
              <a:rPr lang="ru-RU" dirty="0" smtClean="0"/>
              <a:t>обязательных </a:t>
            </a:r>
            <a:r>
              <a:rPr lang="ru-RU" dirty="0"/>
              <a:t>и </a:t>
            </a:r>
            <a:r>
              <a:rPr lang="ru-RU" dirty="0" err="1"/>
              <a:t>переструктрировании</a:t>
            </a:r>
            <a:r>
              <a:rPr lang="ru-RU" dirty="0"/>
              <a:t> областей </a:t>
            </a:r>
            <a:r>
              <a:rPr lang="ru-RU" dirty="0" smtClean="0"/>
              <a:t>гуманитарного </a:t>
            </a:r>
            <a:r>
              <a:rPr lang="ru-RU" dirty="0"/>
              <a:t>(прежде всего, исторического) </a:t>
            </a:r>
            <a:r>
              <a:rPr lang="ru-RU" dirty="0" smtClean="0"/>
              <a:t>знания.</a:t>
            </a:r>
          </a:p>
          <a:p>
            <a:r>
              <a:rPr lang="ru-RU" dirty="0" err="1" smtClean="0"/>
              <a:t>Медиасфера</a:t>
            </a:r>
            <a:r>
              <a:rPr lang="ru-RU" dirty="0" smtClean="0"/>
              <a:t> </a:t>
            </a:r>
            <a:r>
              <a:rPr lang="ru-RU" dirty="0"/>
              <a:t>стремится вписать травматический </a:t>
            </a:r>
            <a:r>
              <a:rPr lang="ru-RU" dirty="0" smtClean="0"/>
              <a:t>дискурс в </a:t>
            </a:r>
            <a:r>
              <a:rPr lang="ru-RU" dirty="0"/>
              <a:t>логику собственного функционирования, что </a:t>
            </a:r>
            <a:r>
              <a:rPr lang="ru-RU" dirty="0" err="1"/>
              <a:t>добавляет</a:t>
            </a:r>
            <a:r>
              <a:rPr lang="ru-RU" dirty="0"/>
              <a:t> ему драматичности и эмоциональности, но при</a:t>
            </a:r>
          </a:p>
          <a:p>
            <a:r>
              <a:rPr lang="ru-RU" dirty="0"/>
              <a:t>этом подчиняет закономерностям конкурентной </a:t>
            </a:r>
            <a:r>
              <a:rPr lang="ru-RU" dirty="0" err="1"/>
              <a:t>борьбы</a:t>
            </a:r>
            <a:r>
              <a:rPr lang="ru-RU" dirty="0"/>
              <a:t> за потребителя. </a:t>
            </a:r>
            <a:r>
              <a:rPr lang="ru-RU" dirty="0" smtClean="0"/>
              <a:t> </a:t>
            </a:r>
          </a:p>
          <a:p>
            <a:r>
              <a:rPr lang="ru-RU" dirty="0"/>
              <a:t>В</a:t>
            </a:r>
            <a:r>
              <a:rPr lang="ru-RU" dirty="0" smtClean="0"/>
              <a:t> </a:t>
            </a:r>
            <a:r>
              <a:rPr lang="ru-RU" dirty="0"/>
              <a:t>политической сфере, </a:t>
            </a:r>
            <a:r>
              <a:rPr lang="ru-RU" dirty="0" smtClean="0"/>
              <a:t> как </a:t>
            </a:r>
            <a:r>
              <a:rPr lang="ru-RU" dirty="0"/>
              <a:t>правило, культурные травмы становятся </a:t>
            </a:r>
            <a:r>
              <a:rPr lang="ru-RU" dirty="0" err="1"/>
              <a:t>предметом</a:t>
            </a:r>
            <a:r>
              <a:rPr lang="ru-RU" dirty="0"/>
              <a:t> прагматического интереса со стороны </a:t>
            </a:r>
            <a:r>
              <a:rPr lang="ru-RU" dirty="0" err="1"/>
              <a:t>властвующих</a:t>
            </a:r>
            <a:r>
              <a:rPr lang="ru-RU" dirty="0"/>
              <a:t> элит, которые могут ввести процесс </a:t>
            </a:r>
            <a:r>
              <a:rPr lang="ru-RU" dirty="0" err="1"/>
              <a:t>травматизации</a:t>
            </a:r>
            <a:r>
              <a:rPr lang="ru-RU" dirty="0"/>
              <a:t> в определенное русло и способствовать его </a:t>
            </a:r>
            <a:r>
              <a:rPr lang="ru-RU" dirty="0" err="1"/>
              <a:t>постепенному</a:t>
            </a:r>
            <a:r>
              <a:rPr lang="ru-RU" dirty="0"/>
              <a:t> ослаблению, а могут искусственно поддерживать его с помощью выведения локальных </a:t>
            </a:r>
            <a:r>
              <a:rPr lang="ru-RU" dirty="0" err="1"/>
              <a:t>коммеморативных</a:t>
            </a:r>
            <a:r>
              <a:rPr lang="ru-RU" dirty="0"/>
              <a:t> практик на официальный уровень. </a:t>
            </a:r>
          </a:p>
        </p:txBody>
      </p:sp>
    </p:spTree>
    <p:extLst>
      <p:ext uri="{BB962C8B-B14F-4D97-AF65-F5344CB8AC3E}">
        <p14:creationId xmlns:p14="http://schemas.microsoft.com/office/powerpoint/2010/main" val="318456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3694" y="1011826"/>
            <a:ext cx="10201835" cy="4524315"/>
          </a:xfrm>
          <a:prstGeom prst="rect">
            <a:avLst/>
          </a:prstGeom>
        </p:spPr>
        <p:txBody>
          <a:bodyPr wrap="square">
            <a:spAutoFit/>
          </a:bodyPr>
          <a:lstStyle/>
          <a:p>
            <a:r>
              <a:rPr lang="ru-RU" dirty="0"/>
              <a:t>Д. </a:t>
            </a:r>
            <a:r>
              <a:rPr lang="ru-RU" dirty="0" err="1"/>
              <a:t>Александер</a:t>
            </a:r>
            <a:r>
              <a:rPr lang="ru-RU" dirty="0"/>
              <a:t> в своей концепции </a:t>
            </a:r>
            <a:r>
              <a:rPr lang="ru-RU" dirty="0" smtClean="0"/>
              <a:t>травмы пытается </a:t>
            </a:r>
            <a:r>
              <a:rPr lang="ru-RU" dirty="0"/>
              <a:t>прояснить, прежде всего, какую роль </a:t>
            </a:r>
            <a:r>
              <a:rPr lang="ru-RU" dirty="0" smtClean="0"/>
              <a:t>играет травма </a:t>
            </a:r>
            <a:r>
              <a:rPr lang="ru-RU" dirty="0"/>
              <a:t>в жизни сообщества. «Культурная травма </a:t>
            </a:r>
            <a:r>
              <a:rPr lang="ru-RU" dirty="0" smtClean="0"/>
              <a:t>имеет </a:t>
            </a:r>
            <a:r>
              <a:rPr lang="ru-RU" dirty="0"/>
              <a:t>место, когда члены некоего сообщества чувствуют, </a:t>
            </a:r>
            <a:r>
              <a:rPr lang="ru-RU" dirty="0" smtClean="0"/>
              <a:t>что их </a:t>
            </a:r>
            <a:r>
              <a:rPr lang="ru-RU" dirty="0"/>
              <a:t>заставили пережить какое-либо </a:t>
            </a:r>
            <a:r>
              <a:rPr lang="ru-RU" dirty="0" smtClean="0"/>
              <a:t>ужасающее событие</a:t>
            </a:r>
            <a:r>
              <a:rPr lang="ru-RU" dirty="0"/>
              <a:t>, которое оставляет неизгладимые следы в </a:t>
            </a:r>
            <a:r>
              <a:rPr lang="ru-RU" dirty="0" smtClean="0"/>
              <a:t>их групповом </a:t>
            </a:r>
            <a:r>
              <a:rPr lang="ru-RU" dirty="0"/>
              <a:t>сознании, навсегда отпечатывается в </a:t>
            </a:r>
            <a:r>
              <a:rPr lang="ru-RU" dirty="0" smtClean="0"/>
              <a:t>памяти </a:t>
            </a:r>
            <a:r>
              <a:rPr lang="ru-RU" dirty="0"/>
              <a:t>и коренным и необратимым образом изменяет </a:t>
            </a:r>
            <a:r>
              <a:rPr lang="ru-RU" dirty="0" smtClean="0"/>
              <a:t>их будущую </a:t>
            </a:r>
            <a:r>
              <a:rPr lang="ru-RU" dirty="0"/>
              <a:t>идентичность» [6. С. 255]. Даже в </a:t>
            </a:r>
            <a:r>
              <a:rPr lang="ru-RU" dirty="0" smtClean="0"/>
              <a:t>этом определении </a:t>
            </a:r>
            <a:r>
              <a:rPr lang="ru-RU" dirty="0"/>
              <a:t>звучит ключевое отличие </a:t>
            </a:r>
            <a:r>
              <a:rPr lang="ru-RU" dirty="0" smtClean="0"/>
              <a:t>социологической </a:t>
            </a:r>
            <a:r>
              <a:rPr lang="ru-RU" dirty="0"/>
              <a:t>модели травмы от психологической – люди </a:t>
            </a:r>
            <a:r>
              <a:rPr lang="ru-RU" dirty="0" smtClean="0"/>
              <a:t>лишь чувствуют</a:t>
            </a:r>
            <a:r>
              <a:rPr lang="ru-RU" dirty="0"/>
              <a:t>, что в прошлом имело место </a:t>
            </a:r>
            <a:r>
              <a:rPr lang="ru-RU" dirty="0" err="1"/>
              <a:t>травматическое</a:t>
            </a:r>
            <a:r>
              <a:rPr lang="ru-RU" dirty="0"/>
              <a:t> событие. Иначе говоря, травма возникает не </a:t>
            </a:r>
            <a:r>
              <a:rPr lang="ru-RU" dirty="0" smtClean="0"/>
              <a:t>в момент </a:t>
            </a:r>
            <a:r>
              <a:rPr lang="ru-RU" dirty="0"/>
              <a:t>самого события, а в процессе его </a:t>
            </a:r>
            <a:r>
              <a:rPr lang="ru-RU" dirty="0" smtClean="0"/>
              <a:t>репрезентации</a:t>
            </a:r>
            <a:r>
              <a:rPr lang="ru-RU" dirty="0"/>
              <a:t>, точнее – в самом разрыве между событием и </a:t>
            </a:r>
            <a:r>
              <a:rPr lang="ru-RU" dirty="0" smtClean="0"/>
              <a:t>репрезентацией</a:t>
            </a:r>
            <a:r>
              <a:rPr lang="ru-RU" dirty="0"/>
              <a:t>, а фундаментальным основанием </a:t>
            </a:r>
            <a:r>
              <a:rPr lang="ru-RU" dirty="0" smtClean="0"/>
              <a:t>возникновения </a:t>
            </a:r>
            <a:r>
              <a:rPr lang="ru-RU" dirty="0"/>
              <a:t>травмы является наличие </a:t>
            </a:r>
            <a:r>
              <a:rPr lang="ru-RU" dirty="0" smtClean="0"/>
              <a:t>коллективной идентичности</a:t>
            </a:r>
            <a:r>
              <a:rPr lang="ru-RU" dirty="0"/>
              <a:t>, угрозу которой человек способен </a:t>
            </a:r>
            <a:r>
              <a:rPr lang="ru-RU" dirty="0" smtClean="0"/>
              <a:t>осознавать</a:t>
            </a:r>
            <a:r>
              <a:rPr lang="ru-RU" dirty="0"/>
              <a:t>. В этом смысле каждая </a:t>
            </a:r>
            <a:r>
              <a:rPr lang="ru-RU" b="1" dirty="0"/>
              <a:t>коллективная травма</a:t>
            </a:r>
            <a:r>
              <a:rPr lang="ru-RU" dirty="0"/>
              <a:t> – </a:t>
            </a:r>
            <a:r>
              <a:rPr lang="ru-RU" dirty="0" smtClean="0"/>
              <a:t> в </a:t>
            </a:r>
            <a:r>
              <a:rPr lang="ru-RU" dirty="0"/>
              <a:t>значительной степени социальный конструкт, </a:t>
            </a:r>
            <a:r>
              <a:rPr lang="ru-RU" dirty="0" smtClean="0"/>
              <a:t>порожденный </a:t>
            </a:r>
            <a:r>
              <a:rPr lang="ru-RU" dirty="0"/>
              <a:t>основной социальной потребностью </a:t>
            </a:r>
            <a:r>
              <a:rPr lang="ru-RU" dirty="0" smtClean="0"/>
              <a:t>человека </a:t>
            </a:r>
            <a:r>
              <a:rPr lang="ru-RU" dirty="0"/>
              <a:t>– потребностью в солидарности. Общая </a:t>
            </a:r>
            <a:r>
              <a:rPr lang="ru-RU" dirty="0" smtClean="0"/>
              <a:t>историческая </a:t>
            </a:r>
            <a:r>
              <a:rPr lang="ru-RU" dirty="0"/>
              <a:t>травма способствует сплочению сообщества. </a:t>
            </a:r>
            <a:r>
              <a:rPr lang="ru-RU" dirty="0" smtClean="0"/>
              <a:t>Например</a:t>
            </a:r>
            <a:r>
              <a:rPr lang="ru-RU" dirty="0"/>
              <a:t>, Холокост активизировал процесс </a:t>
            </a:r>
            <a:r>
              <a:rPr lang="ru-RU" dirty="0" smtClean="0"/>
              <a:t>формирования </a:t>
            </a:r>
            <a:r>
              <a:rPr lang="ru-RU" dirty="0"/>
              <a:t>израильской идентичности, а признание </a:t>
            </a:r>
            <a:r>
              <a:rPr lang="ru-RU" dirty="0" smtClean="0"/>
              <a:t>коллективной </a:t>
            </a:r>
            <a:r>
              <a:rPr lang="ru-RU" dirty="0"/>
              <a:t>ответственности за существование </a:t>
            </a:r>
            <a:r>
              <a:rPr lang="ru-RU" dirty="0" smtClean="0"/>
              <a:t>нацистского </a:t>
            </a:r>
            <a:r>
              <a:rPr lang="ru-RU" dirty="0"/>
              <a:t>режима стало мощным фактором </a:t>
            </a:r>
            <a:r>
              <a:rPr lang="ru-RU" dirty="0" smtClean="0"/>
              <a:t>поддержания германской </a:t>
            </a:r>
            <a:r>
              <a:rPr lang="ru-RU" dirty="0"/>
              <a:t>идентичности в 60-е гг. XX в. </a:t>
            </a:r>
            <a:endParaRPr lang="en-US" dirty="0"/>
          </a:p>
        </p:txBody>
      </p:sp>
    </p:spTree>
    <p:extLst>
      <p:ext uri="{BB962C8B-B14F-4D97-AF65-F5344CB8AC3E}">
        <p14:creationId xmlns:p14="http://schemas.microsoft.com/office/powerpoint/2010/main" val="625603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5200" y="889844"/>
            <a:ext cx="8178800" cy="4801314"/>
          </a:xfrm>
          <a:prstGeom prst="rect">
            <a:avLst/>
          </a:prstGeom>
        </p:spPr>
        <p:txBody>
          <a:bodyPr wrap="square">
            <a:spAutoFit/>
          </a:bodyPr>
          <a:lstStyle/>
          <a:p>
            <a:r>
              <a:rPr lang="ru-RU" dirty="0"/>
              <a:t>Р. </a:t>
            </a:r>
            <a:r>
              <a:rPr lang="ru-RU" dirty="0" err="1"/>
              <a:t>Айерман</a:t>
            </a:r>
            <a:r>
              <a:rPr lang="ru-RU" dirty="0"/>
              <a:t> уточняет мысль </a:t>
            </a:r>
            <a:r>
              <a:rPr lang="ru-RU" dirty="0" err="1"/>
              <a:t>Александера</a:t>
            </a:r>
            <a:r>
              <a:rPr lang="ru-RU" dirty="0"/>
              <a:t>, проводя</a:t>
            </a:r>
          </a:p>
          <a:p>
            <a:r>
              <a:rPr lang="ru-RU" dirty="0"/>
              <a:t>различие между дискурсом и нарративом. Дискурс</a:t>
            </a:r>
          </a:p>
          <a:p>
            <a:r>
              <a:rPr lang="ru-RU" dirty="0"/>
              <a:t>представляет собой безличное описание </a:t>
            </a:r>
            <a:r>
              <a:rPr lang="ru-RU" dirty="0" err="1"/>
              <a:t>травматического</a:t>
            </a:r>
            <a:r>
              <a:rPr lang="ru-RU" dirty="0"/>
              <a:t> события (например, параграф в учебнике </a:t>
            </a:r>
            <a:r>
              <a:rPr lang="ru-RU" dirty="0" err="1"/>
              <a:t>истории</a:t>
            </a:r>
            <a:r>
              <a:rPr lang="ru-RU" dirty="0"/>
              <a:t>), в то время как нарратив – это эмоционально</a:t>
            </a:r>
          </a:p>
          <a:p>
            <a:r>
              <a:rPr lang="ru-RU" dirty="0"/>
              <a:t>насыщенное описание, которое свойственно </a:t>
            </a:r>
            <a:r>
              <a:rPr lang="ru-RU" dirty="0" err="1"/>
              <a:t>обладателю</a:t>
            </a:r>
            <a:r>
              <a:rPr lang="ru-RU" dirty="0"/>
              <a:t> травмы, и именно сходство аффективной </a:t>
            </a:r>
            <a:r>
              <a:rPr lang="ru-RU" dirty="0" err="1"/>
              <a:t>реакции</a:t>
            </a:r>
            <a:r>
              <a:rPr lang="ru-RU" dirty="0"/>
              <a:t> позволяет представителям сообщества получить</a:t>
            </a:r>
          </a:p>
          <a:p>
            <a:r>
              <a:rPr lang="ru-RU" dirty="0"/>
              <a:t>дополнительное подтверждение своей коллективной</a:t>
            </a:r>
          </a:p>
          <a:p>
            <a:r>
              <a:rPr lang="ru-RU" dirty="0"/>
              <a:t>идентичности [7]. Поэтому травму он обозначает как</a:t>
            </a:r>
          </a:p>
          <a:p>
            <a:r>
              <a:rPr lang="ru-RU" dirty="0"/>
              <a:t>«процесс, цель которого – восстановить или </a:t>
            </a:r>
            <a:r>
              <a:rPr lang="ru-RU" dirty="0" err="1"/>
              <a:t>перенастроить</a:t>
            </a:r>
            <a:r>
              <a:rPr lang="ru-RU" dirty="0"/>
              <a:t> коллективную идентичность с помощью </a:t>
            </a:r>
            <a:r>
              <a:rPr lang="ru-RU" dirty="0" err="1"/>
              <a:t>коллективного</a:t>
            </a:r>
            <a:r>
              <a:rPr lang="ru-RU" dirty="0"/>
              <a:t> представления; это залатает прореху в</a:t>
            </a:r>
          </a:p>
          <a:p>
            <a:r>
              <a:rPr lang="ru-RU" dirty="0"/>
              <a:t>ткани общества; травматическая прореха вынуждает</a:t>
            </a:r>
          </a:p>
          <a:p>
            <a:r>
              <a:rPr lang="ru-RU" dirty="0"/>
              <a:t>“рассказывать новые основания”, заново </a:t>
            </a:r>
            <a:r>
              <a:rPr lang="ru-RU" dirty="0" err="1"/>
              <a:t>интерпретировать</a:t>
            </a:r>
            <a:r>
              <a:rPr lang="ru-RU" dirty="0"/>
              <a:t> прошлое, чтобы примириться с потребностями</a:t>
            </a:r>
          </a:p>
          <a:p>
            <a:r>
              <a:rPr lang="ru-RU" dirty="0"/>
              <a:t>настоящего и будущего» [8. С. 46].</a:t>
            </a:r>
            <a:endParaRPr lang="en-US" dirty="0"/>
          </a:p>
        </p:txBody>
      </p:sp>
    </p:spTree>
    <p:extLst>
      <p:ext uri="{BB962C8B-B14F-4D97-AF65-F5344CB8AC3E}">
        <p14:creationId xmlns:p14="http://schemas.microsoft.com/office/powerpoint/2010/main" val="2591933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Структурні компоненти дискурсу</a:t>
            </a:r>
            <a:endParaRPr lang="en-US" dirty="0"/>
          </a:p>
        </p:txBody>
      </p:sp>
      <p:sp>
        <p:nvSpPr>
          <p:cNvPr id="3" name="Объект 2"/>
          <p:cNvSpPr>
            <a:spLocks noGrp="1"/>
          </p:cNvSpPr>
          <p:nvPr>
            <p:ph idx="1"/>
          </p:nvPr>
        </p:nvSpPr>
        <p:spPr/>
        <p:txBody>
          <a:bodyPr>
            <a:normAutofit/>
          </a:bodyPr>
          <a:lstStyle/>
          <a:p>
            <a:pPr marL="514350" indent="-514350">
              <a:buAutoNum type="arabicPeriod"/>
            </a:pPr>
            <a:r>
              <a:rPr lang="ru-RU" dirty="0" smtClean="0"/>
              <a:t>Он </a:t>
            </a:r>
            <a:r>
              <a:rPr lang="ru-RU" dirty="0"/>
              <a:t>должен объяснить природу боли, т.е. содержать достаточно логичные и не требующие дополнительных доказательств утверждения о том ущербе, </a:t>
            </a:r>
            <a:r>
              <a:rPr lang="ru-RU" dirty="0" smtClean="0"/>
              <a:t>который </a:t>
            </a:r>
            <a:r>
              <a:rPr lang="ru-RU" dirty="0"/>
              <a:t>произошедшее событие причиняет </a:t>
            </a:r>
            <a:r>
              <a:rPr lang="ru-RU" dirty="0" smtClean="0"/>
              <a:t>сообществу.</a:t>
            </a:r>
          </a:p>
          <a:p>
            <a:pPr marL="0" indent="0">
              <a:buNone/>
            </a:pPr>
            <a:r>
              <a:rPr lang="ru-RU" dirty="0"/>
              <a:t>2. Он должен сформировать образ жертвы, в </a:t>
            </a:r>
            <a:r>
              <a:rPr lang="ru-RU" dirty="0" smtClean="0"/>
              <a:t>качестве которой </a:t>
            </a:r>
            <a:r>
              <a:rPr lang="ru-RU" dirty="0"/>
              <a:t>может выступать как конкретное сообщество, </a:t>
            </a:r>
            <a:r>
              <a:rPr lang="ru-RU" dirty="0" smtClean="0"/>
              <a:t>так </a:t>
            </a:r>
            <a:r>
              <a:rPr lang="ru-RU" dirty="0"/>
              <a:t>и человечество в целом. Травмирующее </a:t>
            </a:r>
            <a:r>
              <a:rPr lang="ru-RU" dirty="0" smtClean="0"/>
              <a:t>событие может </a:t>
            </a:r>
            <a:r>
              <a:rPr lang="ru-RU" dirty="0"/>
              <a:t>являться таковым только тогда, когда подразумевается его определенная направленность, в </a:t>
            </a:r>
            <a:r>
              <a:rPr lang="ru-RU" dirty="0" smtClean="0"/>
              <a:t>противном случае </a:t>
            </a:r>
            <a:r>
              <a:rPr lang="ru-RU" dirty="0"/>
              <a:t>оно относится к миру природных происшествий, </a:t>
            </a:r>
            <a:r>
              <a:rPr lang="ru-RU" dirty="0" smtClean="0"/>
              <a:t> а </a:t>
            </a:r>
            <a:r>
              <a:rPr lang="ru-RU" dirty="0"/>
              <a:t>не социальных </a:t>
            </a:r>
            <a:r>
              <a:rPr lang="ru-RU" dirty="0" smtClean="0"/>
              <a:t>событий.</a:t>
            </a:r>
          </a:p>
          <a:p>
            <a:pPr marL="0" indent="0">
              <a:buNone/>
            </a:pPr>
            <a:endParaRPr lang="en-US" dirty="0"/>
          </a:p>
        </p:txBody>
      </p:sp>
    </p:spTree>
    <p:extLst>
      <p:ext uri="{BB962C8B-B14F-4D97-AF65-F5344CB8AC3E}">
        <p14:creationId xmlns:p14="http://schemas.microsoft.com/office/powerpoint/2010/main" val="3609909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00" y="965200"/>
            <a:ext cx="10901960" cy="5355312"/>
          </a:xfrm>
          <a:prstGeom prst="rect">
            <a:avLst/>
          </a:prstGeom>
        </p:spPr>
        <p:txBody>
          <a:bodyPr wrap="square">
            <a:spAutoFit/>
          </a:bodyPr>
          <a:lstStyle/>
          <a:p>
            <a:r>
              <a:rPr lang="ru-RU" dirty="0"/>
              <a:t>3. Поскольку травматический дискурс всегда</a:t>
            </a:r>
          </a:p>
          <a:p>
            <a:r>
              <a:rPr lang="ru-RU" dirty="0"/>
              <a:t>транслируется на определенную аудиторию, то он</a:t>
            </a:r>
          </a:p>
          <a:p>
            <a:r>
              <a:rPr lang="ru-RU" dirty="0"/>
              <a:t>должен увязывать события, произошедшие с </a:t>
            </a:r>
            <a:r>
              <a:rPr lang="ru-RU" dirty="0" err="1"/>
              <a:t>конкретным</a:t>
            </a:r>
            <a:r>
              <a:rPr lang="ru-RU" dirty="0"/>
              <a:t> сообществом, с более широким социальным </a:t>
            </a:r>
            <a:r>
              <a:rPr lang="ru-RU" dirty="0" err="1"/>
              <a:t>контекстом</a:t>
            </a:r>
            <a:r>
              <a:rPr lang="ru-RU" dirty="0"/>
              <a:t>. В идеальном варианте подобного дискурса</a:t>
            </a:r>
          </a:p>
          <a:p>
            <a:r>
              <a:rPr lang="ru-RU" dirty="0"/>
              <a:t>каждый получатель должен почувствовать </a:t>
            </a:r>
            <a:r>
              <a:rPr lang="ru-RU" dirty="0" err="1"/>
              <a:t>сопричастность</a:t>
            </a:r>
            <a:r>
              <a:rPr lang="ru-RU" dirty="0"/>
              <a:t> к потенциальным жертвам трагического события</a:t>
            </a:r>
            <a:r>
              <a:rPr lang="ru-RU" dirty="0" smtClean="0"/>
              <a:t>.</a:t>
            </a:r>
          </a:p>
          <a:p>
            <a:endParaRPr lang="ru-RU" dirty="0"/>
          </a:p>
          <a:p>
            <a:r>
              <a:rPr lang="ru-RU" dirty="0"/>
              <a:t>4. Наконец, он должен определиться с </a:t>
            </a:r>
            <a:r>
              <a:rPr lang="ru-RU" dirty="0" err="1"/>
              <a:t>кандидатурой</a:t>
            </a:r>
            <a:r>
              <a:rPr lang="ru-RU" dirty="0"/>
              <a:t> виновника и определить степень </a:t>
            </a:r>
            <a:r>
              <a:rPr lang="ru-RU" dirty="0" err="1"/>
              <a:t>ответственности</a:t>
            </a:r>
            <a:r>
              <a:rPr lang="ru-RU" dirty="0"/>
              <a:t> – индивидуальной или коллективной. В самом</a:t>
            </a:r>
          </a:p>
          <a:p>
            <a:r>
              <a:rPr lang="ru-RU" dirty="0"/>
              <a:t>деле, являются ли виновниками установления </a:t>
            </a:r>
            <a:r>
              <a:rPr lang="ru-RU" dirty="0" err="1"/>
              <a:t>нацистского</a:t>
            </a:r>
            <a:r>
              <a:rPr lang="ru-RU" dirty="0"/>
              <a:t> режима Гитлер и его ближайшие приближенные</a:t>
            </a:r>
          </a:p>
          <a:p>
            <a:r>
              <a:rPr lang="ru-RU" dirty="0"/>
              <a:t>или все, кто голосовал в 1933 г. за его избрание? </a:t>
            </a:r>
          </a:p>
          <a:p>
            <a:r>
              <a:rPr lang="ru-RU" dirty="0"/>
              <a:t>Д. </a:t>
            </a:r>
            <a:r>
              <a:rPr lang="ru-RU" dirty="0" err="1"/>
              <a:t>Александер</a:t>
            </a:r>
            <a:r>
              <a:rPr lang="ru-RU" dirty="0"/>
              <a:t>, приводящий этот пример, не зря </a:t>
            </a:r>
            <a:r>
              <a:rPr lang="ru-RU" dirty="0" err="1"/>
              <a:t>обращается</a:t>
            </a:r>
            <a:r>
              <a:rPr lang="ru-RU" dirty="0"/>
              <a:t> к современной германской истории, которая</a:t>
            </a:r>
          </a:p>
          <a:p>
            <a:r>
              <a:rPr lang="ru-RU" dirty="0"/>
              <a:t>продемонстрировала уникальный пример </a:t>
            </a:r>
            <a:r>
              <a:rPr lang="ru-RU" dirty="0" err="1"/>
              <a:t>травматического</a:t>
            </a:r>
            <a:r>
              <a:rPr lang="ru-RU" dirty="0"/>
              <a:t> дискурса – публичное признание национальной</a:t>
            </a:r>
          </a:p>
          <a:p>
            <a:r>
              <a:rPr lang="ru-RU" dirty="0"/>
              <a:t>ответственности за Холокост и использование данной</a:t>
            </a:r>
          </a:p>
          <a:p>
            <a:r>
              <a:rPr lang="ru-RU" dirty="0"/>
              <a:t>травмы в целях </a:t>
            </a:r>
            <a:r>
              <a:rPr lang="ru-RU" dirty="0" err="1"/>
              <a:t>переконструирования</a:t>
            </a:r>
            <a:r>
              <a:rPr lang="ru-RU" dirty="0"/>
              <a:t> коллективной</a:t>
            </a:r>
          </a:p>
          <a:p>
            <a:r>
              <a:rPr lang="ru-RU" dirty="0"/>
              <a:t>идентичности</a:t>
            </a:r>
            <a:endParaRPr lang="en-US" dirty="0"/>
          </a:p>
        </p:txBody>
      </p:sp>
    </p:spTree>
    <p:extLst>
      <p:ext uri="{BB962C8B-B14F-4D97-AF65-F5344CB8AC3E}">
        <p14:creationId xmlns:p14="http://schemas.microsoft.com/office/powerpoint/2010/main" val="97274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dirty="0" smtClean="0"/>
              <a:t>Найбільш поширеними маркерами травми вважають такі:</a:t>
            </a:r>
            <a:endParaRPr lang="en-US" sz="2800" dirty="0"/>
          </a:p>
        </p:txBody>
      </p:sp>
      <p:sp>
        <p:nvSpPr>
          <p:cNvPr id="3" name="Объект 2"/>
          <p:cNvSpPr>
            <a:spLocks noGrp="1"/>
          </p:cNvSpPr>
          <p:nvPr>
            <p:ph idx="1"/>
          </p:nvPr>
        </p:nvSpPr>
        <p:spPr>
          <a:xfrm>
            <a:off x="779779" y="2204719"/>
            <a:ext cx="10632441" cy="4012883"/>
          </a:xfrm>
        </p:spPr>
        <p:txBody>
          <a:bodyPr>
            <a:normAutofit fontScale="92500" lnSpcReduction="20000"/>
          </a:bodyPr>
          <a:lstStyle/>
          <a:p>
            <a:pPr>
              <a:buFont typeface="Wingdings" panose="05000000000000000000" pitchFamily="2" charset="2"/>
              <a:buChar char="v"/>
            </a:pPr>
            <a:r>
              <a:rPr lang="uk-UA" sz="2400" dirty="0" smtClean="0"/>
              <a:t>подія перебуває поза межами людського досвіду;</a:t>
            </a:r>
          </a:p>
          <a:p>
            <a:pPr>
              <a:buFont typeface="Wingdings" panose="05000000000000000000" pitchFamily="2" charset="2"/>
              <a:buChar char="v"/>
            </a:pPr>
            <a:r>
              <a:rPr lang="uk-UA" sz="2400" dirty="0" smtClean="0"/>
              <a:t> наявна інтенсивна емоція та реакція;</a:t>
            </a:r>
          </a:p>
          <a:p>
            <a:pPr>
              <a:buFont typeface="Wingdings" panose="05000000000000000000" pitchFamily="2" charset="2"/>
              <a:buChar char="v"/>
            </a:pPr>
            <a:r>
              <a:rPr lang="uk-UA" sz="2400" dirty="0" smtClean="0"/>
              <a:t> подразник викликає біль, страждання;</a:t>
            </a:r>
          </a:p>
          <a:p>
            <a:pPr>
              <a:buFont typeface="Wingdings" panose="05000000000000000000" pitchFamily="2" charset="2"/>
              <a:buChar char="v"/>
            </a:pPr>
            <a:r>
              <a:rPr lang="uk-UA" sz="2400" dirty="0" smtClean="0"/>
              <a:t> оцінка події як загрозливої для життя або фізичного благополуччя;</a:t>
            </a:r>
          </a:p>
          <a:p>
            <a:pPr>
              <a:buFont typeface="Wingdings" panose="05000000000000000000" pitchFamily="2" charset="2"/>
              <a:buChar char="v"/>
            </a:pPr>
            <a:r>
              <a:rPr lang="uk-UA" sz="2400" dirty="0" smtClean="0"/>
              <a:t> травму спричиняють специфічні події : землетрус, насильство тощо;</a:t>
            </a:r>
          </a:p>
          <a:p>
            <a:pPr>
              <a:buFont typeface="Wingdings" panose="05000000000000000000" pitchFamily="2" charset="2"/>
              <a:buChar char="v"/>
            </a:pPr>
            <a:r>
              <a:rPr lang="uk-UA" sz="2400" dirty="0"/>
              <a:t> </a:t>
            </a:r>
            <a:r>
              <a:rPr lang="uk-UA" sz="2400" dirty="0" smtClean="0"/>
              <a:t>травма викликає специфічні реакції : страх, безпорадність, жах тощо;</a:t>
            </a:r>
          </a:p>
          <a:p>
            <a:pPr>
              <a:buFont typeface="Wingdings" panose="05000000000000000000" pitchFamily="2" charset="2"/>
              <a:buChar char="v"/>
            </a:pPr>
            <a:r>
              <a:rPr lang="uk-UA" sz="2400" dirty="0" smtClean="0"/>
              <a:t> руйнування самооцінки, подія підриває основи уявлень про себе і світ;</a:t>
            </a:r>
          </a:p>
          <a:p>
            <a:pPr>
              <a:buFont typeface="Wingdings" panose="05000000000000000000" pitchFamily="2" charset="2"/>
              <a:buChar char="v"/>
            </a:pPr>
            <a:r>
              <a:rPr lang="uk-UA" sz="2400" dirty="0" smtClean="0"/>
              <a:t> подія змінює подальший життєвий напрям, розділяє життя на «до» і «після».</a:t>
            </a:r>
          </a:p>
          <a:p>
            <a:pPr lvl="4">
              <a:buFont typeface="Wingdings" panose="05000000000000000000" pitchFamily="2" charset="2"/>
              <a:buChar char="v"/>
            </a:pPr>
            <a:r>
              <a:rPr lang="en-US" sz="2400" dirty="0" err="1" smtClean="0"/>
              <a:t>Dalenberg</a:t>
            </a:r>
            <a:r>
              <a:rPr lang="en-US" sz="2400" dirty="0" smtClean="0"/>
              <a:t>, C. J., Straus, E., &amp; Carlson, E. B. (2017). Defining Trauma. In S. N. Gold (Ed.), APA handbook of trauma psychology: Foundations in knowledge (pp. 15–34). American </a:t>
            </a:r>
            <a:r>
              <a:rPr lang="en-US" sz="2400" dirty="0" err="1" smtClean="0"/>
              <a:t>Psychological</a:t>
            </a:r>
            <a:r>
              <a:rPr lang="en-US" sz="2400" dirty="0" smtClean="0"/>
              <a:t> Association</a:t>
            </a:r>
            <a:endParaRPr lang="en-US" sz="2400" dirty="0"/>
          </a:p>
        </p:txBody>
      </p:sp>
      <p:sp>
        <p:nvSpPr>
          <p:cNvPr id="4" name="Прямоугольник 3"/>
          <p:cNvSpPr/>
          <p:nvPr/>
        </p:nvSpPr>
        <p:spPr>
          <a:xfrm>
            <a:off x="3048000" y="2967335"/>
            <a:ext cx="6096000" cy="369332"/>
          </a:xfrm>
          <a:prstGeom prst="rect">
            <a:avLst/>
          </a:prstGeom>
        </p:spPr>
        <p:txBody>
          <a:bodyPr>
            <a:spAutoFit/>
          </a:bodyPr>
          <a:lstStyle/>
          <a:p>
            <a:r>
              <a:rPr lang="uk-UA" dirty="0" smtClean="0"/>
              <a:t> </a:t>
            </a:r>
            <a:endParaRPr lang="en-US" dirty="0"/>
          </a:p>
        </p:txBody>
      </p:sp>
    </p:spTree>
    <p:extLst>
      <p:ext uri="{BB962C8B-B14F-4D97-AF65-F5344CB8AC3E}">
        <p14:creationId xmlns:p14="http://schemas.microsoft.com/office/powerpoint/2010/main" val="70468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a:t>З</a:t>
            </a:r>
            <a:r>
              <a:rPr lang="uk-UA" dirty="0" smtClean="0"/>
              <a:t>агальні </a:t>
            </a:r>
            <a:r>
              <a:rPr lang="uk-UA" dirty="0"/>
              <a:t>риси травм</a:t>
            </a:r>
            <a:br>
              <a:rPr lang="uk-UA" dirty="0"/>
            </a:br>
            <a:endParaRPr lang="en-US" dirty="0"/>
          </a:p>
        </p:txBody>
      </p:sp>
      <p:sp>
        <p:nvSpPr>
          <p:cNvPr id="3" name="Объект 2"/>
          <p:cNvSpPr>
            <a:spLocks noGrp="1"/>
          </p:cNvSpPr>
          <p:nvPr>
            <p:ph idx="1"/>
          </p:nvPr>
        </p:nvSpPr>
        <p:spPr>
          <a:xfrm>
            <a:off x="4074160" y="2057400"/>
            <a:ext cx="7281228" cy="3803650"/>
          </a:xfrm>
        </p:spPr>
        <p:txBody>
          <a:bodyPr>
            <a:normAutofit fontScale="92500" lnSpcReduction="10000"/>
          </a:bodyPr>
          <a:lstStyle/>
          <a:p>
            <a:pPr>
              <a:buFont typeface="Wingdings" panose="05000000000000000000" pitchFamily="2" charset="2"/>
              <a:buChar char="q"/>
            </a:pPr>
            <a:endParaRPr lang="uk-UA" dirty="0" smtClean="0"/>
          </a:p>
          <a:p>
            <a:pPr>
              <a:buFont typeface="Wingdings" panose="05000000000000000000" pitchFamily="2" charset="2"/>
              <a:buChar char="q"/>
            </a:pPr>
            <a:endParaRPr lang="uk-UA" dirty="0"/>
          </a:p>
          <a:p>
            <a:pPr>
              <a:buFont typeface="Wingdings" panose="05000000000000000000" pitchFamily="2" charset="2"/>
              <a:buChar char="q"/>
            </a:pPr>
            <a:r>
              <a:rPr lang="uk-UA" dirty="0" smtClean="0"/>
              <a:t>По-перше, травми завжди відносяться до групи (великої або малої ) об’єкта дії травматичної події . </a:t>
            </a:r>
          </a:p>
          <a:p>
            <a:pPr>
              <a:buFont typeface="Wingdings" panose="05000000000000000000" pitchFamily="2" charset="2"/>
              <a:buChar char="q"/>
            </a:pPr>
            <a:r>
              <a:rPr lang="uk-UA" dirty="0" smtClean="0"/>
              <a:t>По-друге, травма — це криза такого масштабу, яка руйнує звичні рамки життя аж до такої міри, що вони не підлягають відновленню, аж поки їхнє місце не заступають нові рамки, що інколи відбувається впродовж кількох поколінь. </a:t>
            </a:r>
          </a:p>
          <a:p>
            <a:pPr>
              <a:buFont typeface="Wingdings" panose="05000000000000000000" pitchFamily="2" charset="2"/>
              <a:buChar char="q"/>
            </a:pPr>
            <a:r>
              <a:rPr lang="uk-UA" b="1" dirty="0" smtClean="0">
                <a:solidFill>
                  <a:schemeClr val="accent3">
                    <a:lumMod val="60000"/>
                    <a:lumOff val="40000"/>
                  </a:schemeClr>
                </a:solidFill>
              </a:rPr>
              <a:t>По-третє, під травмою розуміють як травматичну подію, так і процес розвитку пам’яті про травму.</a:t>
            </a:r>
            <a:endParaRPr lang="en-US" b="1" dirty="0">
              <a:solidFill>
                <a:schemeClr val="accent3">
                  <a:lumMod val="60000"/>
                  <a:lumOff val="40000"/>
                </a:schemeClr>
              </a:solidFill>
            </a:endParaRPr>
          </a:p>
        </p:txBody>
      </p:sp>
      <p:sp>
        <p:nvSpPr>
          <p:cNvPr id="4" name="Текст 3"/>
          <p:cNvSpPr>
            <a:spLocks noGrp="1"/>
          </p:cNvSpPr>
          <p:nvPr>
            <p:ph type="body" sz="half" idx="2"/>
          </p:nvPr>
        </p:nvSpPr>
        <p:spPr>
          <a:xfrm>
            <a:off x="839789" y="2057400"/>
            <a:ext cx="2800878" cy="3811588"/>
          </a:xfrm>
        </p:spPr>
        <p:txBody>
          <a:bodyPr>
            <a:normAutofit/>
          </a:bodyPr>
          <a:lstStyle/>
          <a:p>
            <a:endParaRPr lang="uk-UA" dirty="0" smtClean="0"/>
          </a:p>
          <a:p>
            <a:endParaRPr lang="uk-UA" dirty="0"/>
          </a:p>
          <a:p>
            <a:endParaRPr lang="uk-UA" dirty="0" smtClean="0"/>
          </a:p>
          <a:p>
            <a:endParaRPr lang="uk-UA" dirty="0"/>
          </a:p>
          <a:p>
            <a:r>
              <a:rPr lang="uk-UA" dirty="0" smtClean="0"/>
              <a:t>Огієнко, В. (2018). </a:t>
            </a:r>
            <a:r>
              <a:rPr lang="en-US" dirty="0" smtClean="0"/>
              <a:t>Holodomor studies </a:t>
            </a:r>
            <a:r>
              <a:rPr lang="uk-UA" dirty="0" smtClean="0"/>
              <a:t>і </a:t>
            </a:r>
            <a:r>
              <a:rPr lang="en-US" dirty="0" smtClean="0"/>
              <a:t>trauma studies: </a:t>
            </a:r>
            <a:r>
              <a:rPr lang="uk-UA" dirty="0" smtClean="0"/>
              <a:t>теорія та перспективи досліджень. Міждисциплінарний часопис Студії голодомору</a:t>
            </a:r>
            <a:endParaRPr lang="en-US" dirty="0"/>
          </a:p>
        </p:txBody>
      </p:sp>
    </p:spTree>
    <p:extLst>
      <p:ext uri="{BB962C8B-B14F-4D97-AF65-F5344CB8AC3E}">
        <p14:creationId xmlns:p14="http://schemas.microsoft.com/office/powerpoint/2010/main" val="207487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Суб’єкт травми</a:t>
            </a:r>
            <a:endParaRPr lang="en-US" dirty="0"/>
          </a:p>
        </p:txBody>
      </p:sp>
      <p:sp>
        <p:nvSpPr>
          <p:cNvPr id="3" name="Текст 2"/>
          <p:cNvSpPr>
            <a:spLocks noGrp="1"/>
          </p:cNvSpPr>
          <p:nvPr>
            <p:ph type="body" idx="1"/>
          </p:nvPr>
        </p:nvSpPr>
        <p:spPr/>
        <p:txBody>
          <a:bodyPr/>
          <a:lstStyle/>
          <a:p>
            <a:r>
              <a:rPr lang="uk-UA" dirty="0" smtClean="0"/>
              <a:t>Психологічна концепція</a:t>
            </a:r>
            <a:endParaRPr lang="en-US" dirty="0"/>
          </a:p>
        </p:txBody>
      </p:sp>
      <p:sp>
        <p:nvSpPr>
          <p:cNvPr id="4" name="Объект 3"/>
          <p:cNvSpPr>
            <a:spLocks noGrp="1"/>
          </p:cNvSpPr>
          <p:nvPr>
            <p:ph sz="half" idx="2"/>
          </p:nvPr>
        </p:nvSpPr>
        <p:spPr/>
        <p:txBody>
          <a:bodyPr>
            <a:normAutofit fontScale="70000" lnSpcReduction="20000"/>
          </a:bodyPr>
          <a:lstStyle/>
          <a:p>
            <a:pPr marL="0" indent="0">
              <a:buNone/>
            </a:pPr>
            <a:r>
              <a:rPr lang="ru-RU" dirty="0" err="1" smtClean="0"/>
              <a:t>Суб’єктом</a:t>
            </a:r>
            <a:r>
              <a:rPr lang="ru-RU" dirty="0" smtClean="0"/>
              <a:t> </a:t>
            </a:r>
            <a:r>
              <a:rPr lang="ru-RU" dirty="0" err="1" smtClean="0"/>
              <a:t>травми</a:t>
            </a:r>
            <a:r>
              <a:rPr lang="ru-RU" dirty="0" smtClean="0"/>
              <a:t> </a:t>
            </a:r>
            <a:r>
              <a:rPr lang="ru-RU" b="1" u="sng" dirty="0" smtClean="0"/>
              <a:t>є «</a:t>
            </a:r>
            <a:r>
              <a:rPr lang="ru-RU" b="1" u="sng" dirty="0" err="1" smtClean="0"/>
              <a:t>свідок</a:t>
            </a:r>
            <a:r>
              <a:rPr lang="ru-RU" b="1" u="sng" dirty="0" smtClean="0"/>
              <a:t>», </a:t>
            </a:r>
            <a:r>
              <a:rPr lang="ru-RU" b="1" u="sng" dirty="0" err="1" smtClean="0"/>
              <a:t>безпосередній</a:t>
            </a:r>
            <a:r>
              <a:rPr lang="ru-RU" b="1" u="sng" dirty="0" smtClean="0"/>
              <a:t> </a:t>
            </a:r>
            <a:r>
              <a:rPr lang="ru-RU" b="1" u="sng" dirty="0" err="1" smtClean="0"/>
              <a:t>учасник</a:t>
            </a:r>
            <a:r>
              <a:rPr lang="ru-RU" b="1" u="sng" dirty="0" smtClean="0"/>
              <a:t> </a:t>
            </a:r>
            <a:r>
              <a:rPr lang="ru-RU" b="1" u="sng" dirty="0" err="1" smtClean="0"/>
              <a:t>або</a:t>
            </a:r>
            <a:r>
              <a:rPr lang="ru-RU" b="1" u="sng" dirty="0" smtClean="0"/>
              <a:t> </a:t>
            </a:r>
            <a:r>
              <a:rPr lang="ru-RU" b="1" u="sng" dirty="0" err="1" smtClean="0"/>
              <a:t>очевидець</a:t>
            </a:r>
            <a:r>
              <a:rPr lang="ru-RU" b="1" u="sng" dirty="0" smtClean="0"/>
              <a:t> </a:t>
            </a:r>
            <a:r>
              <a:rPr lang="ru-RU" b="1" u="sng" dirty="0" err="1" smtClean="0"/>
              <a:t>подій</a:t>
            </a:r>
            <a:r>
              <a:rPr lang="ru-RU" b="1" u="sng" dirty="0" smtClean="0"/>
              <a:t>, </a:t>
            </a:r>
            <a:r>
              <a:rPr lang="ru-RU" b="1" u="sng" dirty="0" err="1" smtClean="0"/>
              <a:t>що</a:t>
            </a:r>
            <a:r>
              <a:rPr lang="ru-RU" b="1" u="sng" dirty="0" smtClean="0"/>
              <a:t> </a:t>
            </a:r>
            <a:r>
              <a:rPr lang="ru-RU" b="1" u="sng" dirty="0" err="1" smtClean="0"/>
              <a:t>відбулися</a:t>
            </a:r>
            <a:r>
              <a:rPr lang="ru-RU" b="1" u="sng" dirty="0" smtClean="0"/>
              <a:t>. </a:t>
            </a:r>
          </a:p>
          <a:p>
            <a:pPr marL="0" indent="0">
              <a:buNone/>
            </a:pPr>
            <a:r>
              <a:rPr lang="ru-RU" dirty="0" err="1" smtClean="0"/>
              <a:t>Колективний</a:t>
            </a:r>
            <a:r>
              <a:rPr lang="ru-RU" dirty="0" smtClean="0"/>
              <a:t> характер </a:t>
            </a:r>
            <a:r>
              <a:rPr lang="ru-RU" dirty="0" err="1" smtClean="0"/>
              <a:t>травми</a:t>
            </a:r>
            <a:r>
              <a:rPr lang="ru-RU" dirty="0" smtClean="0"/>
              <a:t> у </a:t>
            </a:r>
            <a:r>
              <a:rPr lang="ru-RU" dirty="0" err="1" smtClean="0"/>
              <a:t>цьому</a:t>
            </a:r>
            <a:r>
              <a:rPr lang="ru-RU" dirty="0" smtClean="0"/>
              <a:t> </a:t>
            </a:r>
            <a:r>
              <a:rPr lang="ru-RU" dirty="0" err="1" smtClean="0"/>
              <a:t>випадку</a:t>
            </a:r>
            <a:r>
              <a:rPr lang="ru-RU" dirty="0" smtClean="0"/>
              <a:t> </a:t>
            </a:r>
            <a:r>
              <a:rPr lang="ru-RU" dirty="0" err="1" smtClean="0"/>
              <a:t>виникає</a:t>
            </a:r>
            <a:r>
              <a:rPr lang="ru-RU" dirty="0" smtClean="0"/>
              <a:t> за </a:t>
            </a:r>
            <a:r>
              <a:rPr lang="ru-RU" dirty="0" err="1" smtClean="0"/>
              <a:t>рахунок</a:t>
            </a:r>
            <a:r>
              <a:rPr lang="ru-RU" dirty="0" smtClean="0"/>
              <a:t> того, </a:t>
            </a:r>
            <a:r>
              <a:rPr lang="ru-RU" dirty="0" err="1" smtClean="0"/>
              <a:t>що</a:t>
            </a:r>
            <a:r>
              <a:rPr lang="ru-RU" dirty="0" smtClean="0"/>
              <a:t> </a:t>
            </a:r>
            <a:r>
              <a:rPr lang="ru-RU" dirty="0" err="1" smtClean="0"/>
              <a:t>інцидент</a:t>
            </a:r>
            <a:r>
              <a:rPr lang="ru-RU" dirty="0" smtClean="0"/>
              <a:t>, </a:t>
            </a:r>
            <a:r>
              <a:rPr lang="ru-RU" dirty="0" err="1" smtClean="0"/>
              <a:t>що</a:t>
            </a:r>
            <a:r>
              <a:rPr lang="ru-RU" dirty="0" smtClean="0"/>
              <a:t> </a:t>
            </a:r>
            <a:r>
              <a:rPr lang="ru-RU" dirty="0" err="1" smtClean="0"/>
              <a:t>мав</a:t>
            </a:r>
            <a:r>
              <a:rPr lang="ru-RU" dirty="0" smtClean="0"/>
              <a:t> </a:t>
            </a:r>
            <a:r>
              <a:rPr lang="ru-RU" dirty="0" err="1" smtClean="0"/>
              <a:t>місце</a:t>
            </a:r>
            <a:r>
              <a:rPr lang="ru-RU" dirty="0" smtClean="0"/>
              <a:t>, є </a:t>
            </a:r>
            <a:r>
              <a:rPr lang="ru-RU" dirty="0" err="1" smtClean="0"/>
              <a:t>спільним</a:t>
            </a:r>
            <a:r>
              <a:rPr lang="ru-RU" dirty="0" smtClean="0"/>
              <a:t> </a:t>
            </a:r>
            <a:r>
              <a:rPr lang="ru-RU" dirty="0" err="1" smtClean="0"/>
              <a:t>минулим</a:t>
            </a:r>
            <a:r>
              <a:rPr lang="ru-RU" dirty="0" smtClean="0"/>
              <a:t> для </a:t>
            </a:r>
            <a:r>
              <a:rPr lang="ru-RU" dirty="0" err="1" smtClean="0"/>
              <a:t>окремої</a:t>
            </a:r>
            <a:r>
              <a:rPr lang="ru-RU" dirty="0" smtClean="0"/>
              <a:t> </a:t>
            </a:r>
            <a:r>
              <a:rPr lang="ru-RU" dirty="0" err="1" smtClean="0"/>
              <a:t>спільноти</a:t>
            </a:r>
            <a:r>
              <a:rPr lang="ru-RU" dirty="0"/>
              <a:t> </a:t>
            </a:r>
            <a:r>
              <a:rPr lang="ru-RU" dirty="0" err="1" smtClean="0"/>
              <a:t>або</a:t>
            </a:r>
            <a:r>
              <a:rPr lang="ru-RU" dirty="0" smtClean="0"/>
              <a:t> </a:t>
            </a:r>
            <a:r>
              <a:rPr lang="ru-RU" dirty="0" err="1" smtClean="0"/>
              <a:t>різних</a:t>
            </a:r>
            <a:r>
              <a:rPr lang="ru-RU" dirty="0" smtClean="0"/>
              <a:t> </a:t>
            </a:r>
            <a:r>
              <a:rPr lang="ru-RU" dirty="0" err="1" smtClean="0"/>
              <a:t>категорій</a:t>
            </a:r>
            <a:r>
              <a:rPr lang="ru-RU" dirty="0" smtClean="0"/>
              <a:t> </a:t>
            </a:r>
            <a:r>
              <a:rPr lang="ru-RU" dirty="0" err="1" smtClean="0"/>
              <a:t>населення</a:t>
            </a:r>
            <a:r>
              <a:rPr lang="ru-RU" dirty="0" smtClean="0"/>
              <a:t>. Тому одним </a:t>
            </a:r>
            <a:r>
              <a:rPr lang="ru-RU" dirty="0" err="1" smtClean="0"/>
              <a:t>із</a:t>
            </a:r>
            <a:r>
              <a:rPr lang="ru-RU" dirty="0" smtClean="0"/>
              <a:t> </a:t>
            </a:r>
            <a:r>
              <a:rPr lang="ru-RU" dirty="0" err="1" smtClean="0"/>
              <a:t>основних</a:t>
            </a:r>
            <a:r>
              <a:rPr lang="ru-RU" dirty="0" smtClean="0"/>
              <a:t> </a:t>
            </a:r>
            <a:r>
              <a:rPr lang="ru-RU" dirty="0" err="1" smtClean="0"/>
              <a:t>питань</a:t>
            </a:r>
            <a:r>
              <a:rPr lang="ru-RU" dirty="0" smtClean="0"/>
              <a:t> </a:t>
            </a:r>
            <a:r>
              <a:rPr lang="ru-RU" dirty="0" err="1" smtClean="0"/>
              <a:t>аналізу</a:t>
            </a:r>
            <a:r>
              <a:rPr lang="ru-RU" dirty="0" smtClean="0"/>
              <a:t> </a:t>
            </a:r>
            <a:r>
              <a:rPr lang="ru-RU" dirty="0" err="1" smtClean="0"/>
              <a:t>травми</a:t>
            </a:r>
            <a:r>
              <a:rPr lang="ru-RU" dirty="0" smtClean="0"/>
              <a:t> є </a:t>
            </a:r>
            <a:r>
              <a:rPr lang="ru-RU" dirty="0" err="1" smtClean="0"/>
              <a:t>питання</a:t>
            </a:r>
            <a:r>
              <a:rPr lang="ru-RU" dirty="0" smtClean="0"/>
              <a:t> про </a:t>
            </a:r>
            <a:r>
              <a:rPr lang="ru-RU" dirty="0" err="1" smtClean="0"/>
              <a:t>можливість</a:t>
            </a:r>
            <a:r>
              <a:rPr lang="ru-RU" dirty="0" smtClean="0"/>
              <a:t> </a:t>
            </a:r>
            <a:r>
              <a:rPr lang="ru-RU" dirty="0" err="1" smtClean="0"/>
              <a:t>репрезентації</a:t>
            </a:r>
            <a:r>
              <a:rPr lang="ru-RU" dirty="0" smtClean="0"/>
              <a:t> такого </a:t>
            </a:r>
            <a:r>
              <a:rPr lang="ru-RU" dirty="0" err="1" smtClean="0"/>
              <a:t>досвіду</a:t>
            </a:r>
            <a:r>
              <a:rPr lang="ru-RU" dirty="0" smtClean="0"/>
              <a:t> (як </a:t>
            </a:r>
            <a:r>
              <a:rPr lang="ru-RU" dirty="0" err="1" smtClean="0"/>
              <a:t>його</a:t>
            </a:r>
            <a:r>
              <a:rPr lang="ru-RU" dirty="0" smtClean="0"/>
              <a:t> </a:t>
            </a:r>
            <a:r>
              <a:rPr lang="ru-RU" dirty="0" err="1" smtClean="0"/>
              <a:t>сформулював</a:t>
            </a:r>
            <a:r>
              <a:rPr lang="ru-RU" dirty="0" smtClean="0"/>
              <a:t> </a:t>
            </a:r>
            <a:r>
              <a:rPr lang="ru-RU" dirty="0" err="1"/>
              <a:t>Теодо́р</a:t>
            </a:r>
            <a:r>
              <a:rPr lang="ru-RU" dirty="0"/>
              <a:t> </a:t>
            </a:r>
            <a:r>
              <a:rPr lang="ru-RU" dirty="0" err="1"/>
              <a:t>Лю́двіґ</a:t>
            </a:r>
            <a:r>
              <a:rPr lang="ru-RU" dirty="0"/>
              <a:t> </a:t>
            </a:r>
            <a:r>
              <a:rPr lang="ru-RU" dirty="0" err="1"/>
              <a:t>Візенґрунд</a:t>
            </a:r>
            <a:r>
              <a:rPr lang="ru-RU" dirty="0"/>
              <a:t> </a:t>
            </a:r>
            <a:r>
              <a:rPr lang="ru-RU" dirty="0" err="1" smtClean="0"/>
              <a:t>Адорно</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чи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можна</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продовжувати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писати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вірші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після</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Освенціма</a:t>
            </a:r>
            <a:r>
              <a:rPr lang="ru-RU" b="1" dirty="0" smtClean="0">
                <a:solidFill>
                  <a:schemeClr val="accent5">
                    <a:lumMod val="60000"/>
                    <a:lumOff val="40000"/>
                  </a:schemeClr>
                </a:solidFill>
              </a:rPr>
              <a:t>?»)</a:t>
            </a:r>
            <a:endParaRPr lang="ru-RU" b="1" dirty="0">
              <a:solidFill>
                <a:schemeClr val="accent5">
                  <a:lumMod val="60000"/>
                  <a:lumOff val="40000"/>
                </a:schemeClr>
              </a:solidFill>
            </a:endParaRPr>
          </a:p>
        </p:txBody>
      </p:sp>
      <p:sp>
        <p:nvSpPr>
          <p:cNvPr id="5" name="Текст 4"/>
          <p:cNvSpPr>
            <a:spLocks noGrp="1"/>
          </p:cNvSpPr>
          <p:nvPr>
            <p:ph type="body" sz="quarter" idx="3"/>
          </p:nvPr>
        </p:nvSpPr>
        <p:spPr/>
        <p:txBody>
          <a:bodyPr/>
          <a:lstStyle/>
          <a:p>
            <a:r>
              <a:rPr lang="uk-UA" dirty="0" smtClean="0"/>
              <a:t>Соціологічна концепція</a:t>
            </a:r>
            <a:endParaRPr lang="en-US" dirty="0"/>
          </a:p>
        </p:txBody>
      </p:sp>
      <p:sp>
        <p:nvSpPr>
          <p:cNvPr id="6" name="Объект 5"/>
          <p:cNvSpPr>
            <a:spLocks noGrp="1"/>
          </p:cNvSpPr>
          <p:nvPr>
            <p:ph sz="quarter" idx="4"/>
          </p:nvPr>
        </p:nvSpPr>
        <p:spPr/>
        <p:txBody>
          <a:bodyPr>
            <a:normAutofit fontScale="77500" lnSpcReduction="20000"/>
          </a:bodyPr>
          <a:lstStyle/>
          <a:p>
            <a:pPr marL="0" indent="0">
              <a:buNone/>
            </a:pPr>
            <a:r>
              <a:rPr lang="ru-RU" dirty="0"/>
              <a:t>травма </a:t>
            </a:r>
            <a:r>
              <a:rPr lang="ru-RU" dirty="0" err="1" smtClean="0"/>
              <a:t>може</a:t>
            </a:r>
            <a:r>
              <a:rPr lang="ru-RU" dirty="0" smtClean="0"/>
              <a:t> бути </a:t>
            </a:r>
            <a:r>
              <a:rPr lang="ru-RU" dirty="0" err="1" smtClean="0"/>
              <a:t>притаманна</a:t>
            </a:r>
            <a:r>
              <a:rPr lang="ru-RU" dirty="0" smtClean="0"/>
              <a:t> не </a:t>
            </a:r>
            <a:r>
              <a:rPr lang="ru-RU" b="1" dirty="0" err="1" smtClean="0"/>
              <a:t>лише</a:t>
            </a:r>
            <a:r>
              <a:rPr lang="ru-RU" b="1" dirty="0" smtClean="0"/>
              <a:t> </a:t>
            </a:r>
            <a:r>
              <a:rPr lang="ru-RU" b="1" dirty="0" err="1" smtClean="0"/>
              <a:t>свідкові</a:t>
            </a:r>
            <a:r>
              <a:rPr lang="ru-RU" b="1" dirty="0" smtClean="0"/>
              <a:t>, але й </a:t>
            </a:r>
            <a:r>
              <a:rPr lang="ru-RU" b="1" dirty="0" err="1" smtClean="0"/>
              <a:t>представникові</a:t>
            </a:r>
            <a:r>
              <a:rPr lang="ru-RU" b="1" dirty="0" smtClean="0"/>
              <a:t> </a:t>
            </a:r>
            <a:r>
              <a:rPr lang="ru-RU" b="1" dirty="0" err="1" smtClean="0"/>
              <a:t>наступного</a:t>
            </a:r>
            <a:r>
              <a:rPr lang="ru-RU" b="1" dirty="0" smtClean="0"/>
              <a:t> </a:t>
            </a:r>
            <a:r>
              <a:rPr lang="ru-RU" b="1" dirty="0" err="1" smtClean="0"/>
              <a:t>покоління</a:t>
            </a:r>
            <a:r>
              <a:rPr lang="ru-RU" b="1" dirty="0" smtClean="0"/>
              <a:t>, тому в </a:t>
            </a:r>
            <a:r>
              <a:rPr lang="ru-RU" b="1" dirty="0" err="1" smtClean="0"/>
              <a:t>центрі</a:t>
            </a:r>
            <a:r>
              <a:rPr lang="ru-RU" b="1" dirty="0" smtClean="0"/>
              <a:t> </a:t>
            </a:r>
            <a:r>
              <a:rPr lang="ru-RU" b="1" dirty="0" err="1" smtClean="0"/>
              <a:t>уваги</a:t>
            </a:r>
            <a:r>
              <a:rPr lang="ru-RU" b="1" dirty="0" smtClean="0"/>
              <a:t> </a:t>
            </a:r>
            <a:r>
              <a:rPr lang="ru-RU" b="1" dirty="0" err="1" smtClean="0"/>
              <a:t>знаходяться</a:t>
            </a:r>
            <a:r>
              <a:rPr lang="ru-RU" b="1" dirty="0" smtClean="0"/>
              <a:t> </a:t>
            </a:r>
            <a:r>
              <a:rPr lang="ru-RU" b="1" dirty="0" err="1" smtClean="0"/>
              <a:t>механізми</a:t>
            </a:r>
            <a:r>
              <a:rPr lang="ru-RU" b="1" dirty="0" smtClean="0"/>
              <a:t> </a:t>
            </a:r>
            <a:r>
              <a:rPr lang="ru-RU" b="1" dirty="0" err="1" smtClean="0"/>
              <a:t>комунікації</a:t>
            </a:r>
            <a:r>
              <a:rPr lang="ru-RU" b="1" dirty="0" smtClean="0"/>
              <a:t>, </a:t>
            </a:r>
            <a:r>
              <a:rPr lang="ru-RU" b="1" dirty="0" err="1" smtClean="0"/>
              <a:t>що</a:t>
            </a:r>
            <a:r>
              <a:rPr lang="ru-RU" b="1" dirty="0" smtClean="0"/>
              <a:t> </a:t>
            </a:r>
            <a:r>
              <a:rPr lang="ru-RU" b="1" dirty="0" err="1" smtClean="0"/>
              <a:t>дозволяють</a:t>
            </a:r>
            <a:r>
              <a:rPr lang="ru-RU" b="1" dirty="0" smtClean="0"/>
              <a:t> </a:t>
            </a:r>
            <a:r>
              <a:rPr lang="ru-RU" b="1" dirty="0" err="1" smtClean="0"/>
              <a:t>забезпечити</a:t>
            </a:r>
            <a:r>
              <a:rPr lang="ru-RU" b="1" dirty="0" smtClean="0"/>
              <a:t> передачу не </a:t>
            </a:r>
            <a:r>
              <a:rPr lang="ru-RU" b="1" dirty="0" err="1" smtClean="0"/>
              <a:t>лише</a:t>
            </a:r>
            <a:r>
              <a:rPr lang="ru-RU" b="1" dirty="0" smtClean="0"/>
              <a:t> </a:t>
            </a:r>
            <a:r>
              <a:rPr lang="ru-RU" b="1" dirty="0" err="1" smtClean="0"/>
              <a:t>знання</a:t>
            </a:r>
            <a:r>
              <a:rPr lang="ru-RU" b="1" dirty="0" smtClean="0"/>
              <a:t> про травму, але й самого </a:t>
            </a:r>
            <a:r>
              <a:rPr lang="ru-RU" b="1" dirty="0" err="1" smtClean="0"/>
              <a:t>психологічного</a:t>
            </a:r>
            <a:r>
              <a:rPr lang="ru-RU" b="1" dirty="0" smtClean="0"/>
              <a:t> </a:t>
            </a:r>
            <a:r>
              <a:rPr lang="ru-RU" b="1" dirty="0" err="1" smtClean="0"/>
              <a:t>відчуття</a:t>
            </a:r>
            <a:r>
              <a:rPr lang="ru-RU" b="1" dirty="0" smtClean="0"/>
              <a:t>.</a:t>
            </a:r>
          </a:p>
          <a:p>
            <a:pPr marL="0" indent="0">
              <a:buNone/>
            </a:pPr>
            <a:r>
              <a:rPr lang="ru-RU" dirty="0" err="1" smtClean="0"/>
              <a:t>Іншим</a:t>
            </a:r>
            <a:r>
              <a:rPr lang="ru-RU" dirty="0" smtClean="0"/>
              <a:t>, не </a:t>
            </a:r>
            <a:r>
              <a:rPr lang="ru-RU" dirty="0" err="1" smtClean="0"/>
              <a:t>менш</a:t>
            </a:r>
            <a:r>
              <a:rPr lang="ru-RU" dirty="0" smtClean="0"/>
              <a:t> </a:t>
            </a:r>
            <a:r>
              <a:rPr lang="ru-RU" dirty="0" err="1" smtClean="0"/>
              <a:t>значущим</a:t>
            </a:r>
            <a:r>
              <a:rPr lang="ru-RU" dirty="0" smtClean="0"/>
              <a:t> </a:t>
            </a:r>
            <a:r>
              <a:rPr lang="ru-RU" dirty="0" err="1" smtClean="0"/>
              <a:t>питанням</a:t>
            </a:r>
            <a:r>
              <a:rPr lang="ru-RU" dirty="0" smtClean="0"/>
              <a:t> </a:t>
            </a:r>
            <a:r>
              <a:rPr lang="ru-RU" dirty="0" err="1" smtClean="0"/>
              <a:t>стає</a:t>
            </a:r>
            <a:r>
              <a:rPr lang="ru-RU" dirty="0" smtClean="0"/>
              <a:t> </a:t>
            </a:r>
            <a:r>
              <a:rPr lang="ru-RU" dirty="0" err="1" smtClean="0"/>
              <a:t>виявлення</a:t>
            </a:r>
            <a:r>
              <a:rPr lang="ru-RU" dirty="0" smtClean="0"/>
              <a:t> засад </a:t>
            </a:r>
            <a:r>
              <a:rPr lang="ru-RU" dirty="0" err="1" smtClean="0"/>
              <a:t>самої</a:t>
            </a:r>
            <a:r>
              <a:rPr lang="ru-RU" dirty="0" smtClean="0"/>
              <a:t> потреби у </a:t>
            </a:r>
            <a:r>
              <a:rPr lang="ru-RU" dirty="0" err="1" smtClean="0"/>
              <a:t>наявності</a:t>
            </a:r>
            <a:r>
              <a:rPr lang="ru-RU" dirty="0" smtClean="0"/>
              <a:t> </a:t>
            </a:r>
            <a:r>
              <a:rPr lang="ru-RU" dirty="0" err="1" smtClean="0"/>
              <a:t>травми</a:t>
            </a:r>
            <a:r>
              <a:rPr lang="ru-RU" dirty="0" smtClean="0"/>
              <a:t>, </a:t>
            </a:r>
            <a:r>
              <a:rPr lang="ru-RU" dirty="0" err="1" smtClean="0"/>
              <a:t>що</a:t>
            </a:r>
            <a:r>
              <a:rPr lang="ru-RU" dirty="0" smtClean="0"/>
              <a:t> </a:t>
            </a:r>
            <a:r>
              <a:rPr lang="ru-RU" dirty="0" err="1" smtClean="0"/>
              <a:t>також</a:t>
            </a:r>
            <a:r>
              <a:rPr lang="ru-RU" dirty="0" smtClean="0"/>
              <a:t> </a:t>
            </a:r>
            <a:r>
              <a:rPr lang="ru-RU" dirty="0" err="1" smtClean="0"/>
              <a:t>потребує</a:t>
            </a:r>
            <a:r>
              <a:rPr lang="ru-RU" dirty="0" smtClean="0"/>
              <a:t> </a:t>
            </a:r>
            <a:r>
              <a:rPr lang="ru-RU" dirty="0" err="1" smtClean="0"/>
              <a:t>аналізу</a:t>
            </a:r>
            <a:r>
              <a:rPr lang="ru-RU" dirty="0" smtClean="0"/>
              <a:t> </a:t>
            </a:r>
            <a:r>
              <a:rPr lang="ru-RU" dirty="0" err="1" smtClean="0"/>
              <a:t>соціальної</a:t>
            </a:r>
            <a:r>
              <a:rPr lang="ru-RU" dirty="0" smtClean="0"/>
              <a:t> обстановки. </a:t>
            </a:r>
            <a:endParaRPr lang="en-US" dirty="0"/>
          </a:p>
        </p:txBody>
      </p:sp>
    </p:spTree>
    <p:extLst>
      <p:ext uri="{BB962C8B-B14F-4D97-AF65-F5344CB8AC3E}">
        <p14:creationId xmlns:p14="http://schemas.microsoft.com/office/powerpoint/2010/main" val="348305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Ступені травматизації (за </a:t>
            </a:r>
            <a:r>
              <a:rPr lang="uk-UA" dirty="0" err="1" smtClean="0"/>
              <a:t>М.Штомпкою</a:t>
            </a:r>
            <a:r>
              <a:rPr lang="uk-UA" dirty="0" smtClean="0"/>
              <a:t>)</a:t>
            </a:r>
            <a:endParaRPr lang="en-US" dirty="0"/>
          </a:p>
        </p:txBody>
      </p:sp>
      <p:sp>
        <p:nvSpPr>
          <p:cNvPr id="3" name="Объект 2"/>
          <p:cNvSpPr>
            <a:spLocks noGrp="1"/>
          </p:cNvSpPr>
          <p:nvPr>
            <p:ph idx="1"/>
          </p:nvPr>
        </p:nvSpPr>
        <p:spPr/>
        <p:txBody>
          <a:bodyPr>
            <a:normAutofit fontScale="92500" lnSpcReduction="10000"/>
          </a:bodyPr>
          <a:lstStyle/>
          <a:p>
            <a:pPr marL="514350" indent="-514350">
              <a:buAutoNum type="arabicParenR"/>
            </a:pPr>
            <a:r>
              <a:rPr lang="ru-RU" dirty="0" err="1"/>
              <a:t>н</a:t>
            </a:r>
            <a:r>
              <a:rPr lang="ru-RU" dirty="0" err="1" smtClean="0"/>
              <a:t>аявність</a:t>
            </a:r>
            <a:r>
              <a:rPr lang="ru-RU" dirty="0" smtClean="0"/>
              <a:t> культурного </a:t>
            </a:r>
            <a:r>
              <a:rPr lang="ru-RU" dirty="0" err="1" smtClean="0"/>
              <a:t>середовища</a:t>
            </a:r>
            <a:r>
              <a:rPr lang="ru-RU" dirty="0" smtClean="0"/>
              <a:t>, яке </a:t>
            </a:r>
            <a:r>
              <a:rPr lang="ru-RU" dirty="0" err="1" smtClean="0"/>
              <a:t>сприяє</a:t>
            </a:r>
            <a:r>
              <a:rPr lang="ru-RU" dirty="0" smtClean="0"/>
              <a:t> </a:t>
            </a:r>
            <a:r>
              <a:rPr lang="ru-RU" dirty="0" err="1" smtClean="0"/>
              <a:t>виникненню</a:t>
            </a:r>
            <a:r>
              <a:rPr lang="ru-RU" dirty="0" smtClean="0"/>
              <a:t> </a:t>
            </a:r>
            <a:r>
              <a:rPr lang="ru-RU" dirty="0" err="1" smtClean="0"/>
              <a:t>травми</a:t>
            </a:r>
            <a:r>
              <a:rPr lang="ru-RU" dirty="0" smtClean="0"/>
              <a:t>; </a:t>
            </a:r>
          </a:p>
          <a:p>
            <a:pPr marL="514350" indent="-514350">
              <a:buAutoNum type="arabicParenR"/>
            </a:pPr>
            <a:r>
              <a:rPr lang="ru-RU" dirty="0" err="1"/>
              <a:t>т</a:t>
            </a:r>
            <a:r>
              <a:rPr lang="ru-RU" dirty="0" err="1" smtClean="0"/>
              <a:t>равматичний</a:t>
            </a:r>
            <a:r>
              <a:rPr lang="ru-RU" dirty="0" smtClean="0"/>
              <a:t> </a:t>
            </a:r>
            <a:r>
              <a:rPr lang="ru-RU" dirty="0" err="1" smtClean="0"/>
              <a:t>інцидент</a:t>
            </a:r>
            <a:r>
              <a:rPr lang="ru-RU" dirty="0" smtClean="0"/>
              <a:t>; </a:t>
            </a:r>
          </a:p>
          <a:p>
            <a:pPr marL="514350" indent="-514350">
              <a:buAutoNum type="arabicParenR"/>
            </a:pPr>
            <a:r>
              <a:rPr lang="ru-RU" dirty="0" err="1"/>
              <a:t>п</a:t>
            </a:r>
            <a:r>
              <a:rPr lang="ru-RU" dirty="0" err="1" smtClean="0"/>
              <a:t>ошук</a:t>
            </a:r>
            <a:r>
              <a:rPr lang="ru-RU" dirty="0" smtClean="0"/>
              <a:t> </a:t>
            </a:r>
            <a:r>
              <a:rPr lang="ru-RU" dirty="0" err="1" smtClean="0"/>
              <a:t>підходящих</a:t>
            </a:r>
            <a:r>
              <a:rPr lang="ru-RU" dirty="0" smtClean="0"/>
              <a:t> </a:t>
            </a:r>
            <a:r>
              <a:rPr lang="ru-RU" dirty="0" err="1" smtClean="0"/>
              <a:t>репрезентацій</a:t>
            </a:r>
            <a:r>
              <a:rPr lang="ru-RU" dirty="0" smtClean="0"/>
              <a:t> та </a:t>
            </a:r>
            <a:r>
              <a:rPr lang="ru-RU" dirty="0" err="1" smtClean="0"/>
              <a:t>створення</a:t>
            </a:r>
            <a:r>
              <a:rPr lang="ru-RU" dirty="0" smtClean="0"/>
              <a:t> </a:t>
            </a:r>
            <a:r>
              <a:rPr lang="ru-RU" dirty="0" err="1" smtClean="0"/>
              <a:t>травматичного</a:t>
            </a:r>
            <a:r>
              <a:rPr lang="ru-RU" dirty="0" smtClean="0"/>
              <a:t> дискурсу; </a:t>
            </a:r>
          </a:p>
          <a:p>
            <a:pPr marL="514350" indent="-514350">
              <a:buAutoNum type="arabicParenR"/>
            </a:pPr>
            <a:r>
              <a:rPr lang="ru-RU" dirty="0" err="1"/>
              <a:t>п</a:t>
            </a:r>
            <a:r>
              <a:rPr lang="ru-RU" dirty="0" err="1" smtClean="0"/>
              <a:t>оширення</a:t>
            </a:r>
            <a:r>
              <a:rPr lang="ru-RU" dirty="0" smtClean="0"/>
              <a:t> </a:t>
            </a:r>
            <a:r>
              <a:rPr lang="ru-RU" dirty="0" err="1" smtClean="0"/>
              <a:t>травматичних</a:t>
            </a:r>
            <a:r>
              <a:rPr lang="ru-RU" dirty="0" smtClean="0"/>
              <a:t> </a:t>
            </a:r>
            <a:r>
              <a:rPr lang="ru-RU" dirty="0" err="1" smtClean="0"/>
              <a:t>симптомів</a:t>
            </a:r>
            <a:r>
              <a:rPr lang="ru-RU" dirty="0" smtClean="0"/>
              <a:t> на ту </a:t>
            </a:r>
            <a:r>
              <a:rPr lang="ru-RU" dirty="0" err="1" smtClean="0"/>
              <a:t>спільноту</a:t>
            </a:r>
            <a:r>
              <a:rPr lang="ru-RU" dirty="0" smtClean="0"/>
              <a:t>, </a:t>
            </a:r>
            <a:r>
              <a:rPr lang="ru-RU" dirty="0" err="1" smtClean="0"/>
              <a:t>якій</a:t>
            </a:r>
            <a:r>
              <a:rPr lang="ru-RU" dirty="0" smtClean="0"/>
              <a:t>  вони </a:t>
            </a:r>
            <a:r>
              <a:rPr lang="ru-RU" dirty="0" err="1" smtClean="0"/>
              <a:t>адресовані</a:t>
            </a:r>
            <a:r>
              <a:rPr lang="ru-RU" dirty="0" smtClean="0"/>
              <a:t>; </a:t>
            </a:r>
          </a:p>
          <a:p>
            <a:pPr marL="514350" indent="-514350">
              <a:buAutoNum type="arabicParenR"/>
            </a:pPr>
            <a:r>
              <a:rPr lang="ru-RU" dirty="0" err="1"/>
              <a:t>п</a:t>
            </a:r>
            <a:r>
              <a:rPr lang="ru-RU" dirty="0" err="1" smtClean="0"/>
              <a:t>осттравматична</a:t>
            </a:r>
            <a:r>
              <a:rPr lang="ru-RU" dirty="0" smtClean="0"/>
              <a:t> </a:t>
            </a:r>
            <a:r>
              <a:rPr lang="ru-RU" dirty="0" err="1" smtClean="0"/>
              <a:t>адаптація</a:t>
            </a:r>
            <a:r>
              <a:rPr lang="ru-RU" dirty="0" smtClean="0"/>
              <a:t> (</a:t>
            </a:r>
            <a:r>
              <a:rPr lang="ru-RU" dirty="0" err="1" smtClean="0"/>
              <a:t>інституалізація</a:t>
            </a:r>
            <a:r>
              <a:rPr lang="ru-RU" dirty="0" smtClean="0"/>
              <a:t> дискурсу); </a:t>
            </a:r>
            <a:endParaRPr lang="ru-RU" dirty="0"/>
          </a:p>
          <a:p>
            <a:pPr marL="0" indent="0">
              <a:buNone/>
            </a:pPr>
            <a:r>
              <a:rPr lang="ru-RU" dirty="0"/>
              <a:t>6) </a:t>
            </a:r>
            <a:r>
              <a:rPr lang="ru-RU" dirty="0" smtClean="0"/>
              <a:t> </a:t>
            </a:r>
            <a:r>
              <a:rPr lang="ru-RU" dirty="0" err="1" smtClean="0"/>
              <a:t>детравматизація</a:t>
            </a:r>
            <a:r>
              <a:rPr lang="ru-RU" dirty="0" smtClean="0"/>
              <a:t> </a:t>
            </a:r>
            <a:r>
              <a:rPr lang="ru-RU" dirty="0"/>
              <a:t>– </a:t>
            </a:r>
            <a:r>
              <a:rPr lang="ru-RU" dirty="0" err="1" smtClean="0"/>
              <a:t>поступове</a:t>
            </a:r>
            <a:r>
              <a:rPr lang="ru-RU" dirty="0" smtClean="0"/>
              <a:t> </a:t>
            </a:r>
            <a:r>
              <a:rPr lang="ru-RU" dirty="0" err="1" smtClean="0"/>
              <a:t>затухання</a:t>
            </a:r>
            <a:r>
              <a:rPr lang="ru-RU" dirty="0" smtClean="0"/>
              <a:t> </a:t>
            </a:r>
            <a:r>
              <a:rPr lang="ru-RU" dirty="0" err="1" smtClean="0"/>
              <a:t>симптомів</a:t>
            </a:r>
            <a:r>
              <a:rPr lang="ru-RU" dirty="0" smtClean="0"/>
              <a:t> </a:t>
            </a:r>
            <a:r>
              <a:rPr lang="ru-RU" dirty="0" err="1" smtClean="0"/>
              <a:t>травми</a:t>
            </a:r>
            <a:r>
              <a:rPr lang="ru-RU" dirty="0" smtClean="0"/>
              <a:t> </a:t>
            </a:r>
            <a:r>
              <a:rPr lang="ru-RU" dirty="0" err="1" smtClean="0"/>
              <a:t>або</a:t>
            </a:r>
            <a:r>
              <a:rPr lang="ru-RU" dirty="0" smtClean="0"/>
              <a:t> </a:t>
            </a:r>
            <a:r>
              <a:rPr lang="ru-RU" dirty="0" err="1" smtClean="0"/>
              <a:t>поява</a:t>
            </a:r>
            <a:r>
              <a:rPr lang="ru-RU" dirty="0" smtClean="0"/>
              <a:t> </a:t>
            </a:r>
            <a:r>
              <a:rPr lang="ru-RU" dirty="0" err="1" smtClean="0"/>
              <a:t>нової</a:t>
            </a:r>
            <a:r>
              <a:rPr lang="ru-RU" dirty="0" smtClean="0"/>
              <a:t> </a:t>
            </a:r>
            <a:r>
              <a:rPr lang="ru-RU" dirty="0" err="1" smtClean="0"/>
              <a:t>травми</a:t>
            </a:r>
            <a:r>
              <a:rPr lang="ru-RU" dirty="0" smtClean="0"/>
              <a:t>, на яку </a:t>
            </a:r>
            <a:r>
              <a:rPr lang="ru-RU" dirty="0" err="1" smtClean="0"/>
              <a:t>перемикається</a:t>
            </a:r>
            <a:r>
              <a:rPr lang="ru-RU" dirty="0" smtClean="0"/>
              <a:t> </a:t>
            </a:r>
            <a:r>
              <a:rPr lang="ru-RU" dirty="0" err="1" smtClean="0"/>
              <a:t>увага</a:t>
            </a:r>
            <a:r>
              <a:rPr lang="ru-RU" dirty="0" smtClean="0"/>
              <a:t> </a:t>
            </a:r>
            <a:r>
              <a:rPr lang="ru-RU" dirty="0" err="1" smtClean="0"/>
              <a:t>спільноти</a:t>
            </a:r>
            <a:r>
              <a:rPr lang="ru-RU" dirty="0" smtClean="0"/>
              <a:t>. </a:t>
            </a:r>
            <a:endParaRPr lang="en-US" dirty="0"/>
          </a:p>
        </p:txBody>
      </p:sp>
    </p:spTree>
    <p:extLst>
      <p:ext uri="{BB962C8B-B14F-4D97-AF65-F5344CB8AC3E}">
        <p14:creationId xmlns:p14="http://schemas.microsoft.com/office/powerpoint/2010/main" val="147199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Травма</a:t>
            </a:r>
            <a:endParaRPr lang="en-US" dirty="0"/>
          </a:p>
        </p:txBody>
      </p:sp>
      <p:sp>
        <p:nvSpPr>
          <p:cNvPr id="3" name="Объект 2"/>
          <p:cNvSpPr>
            <a:spLocks noGrp="1"/>
          </p:cNvSpPr>
          <p:nvPr>
            <p:ph idx="1"/>
          </p:nvPr>
        </p:nvSpPr>
        <p:spPr/>
        <p:txBody>
          <a:bodyPr/>
          <a:lstStyle/>
          <a:p>
            <a:endParaRPr lang="en-US" dirty="0"/>
          </a:p>
        </p:txBody>
      </p:sp>
      <p:sp>
        <p:nvSpPr>
          <p:cNvPr id="4" name="Прямоугольник 3"/>
          <p:cNvSpPr/>
          <p:nvPr/>
        </p:nvSpPr>
        <p:spPr>
          <a:xfrm>
            <a:off x="532359" y="2336873"/>
            <a:ext cx="2794000" cy="205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історична</a:t>
            </a:r>
            <a:endParaRPr lang="en-US" sz="3200" dirty="0"/>
          </a:p>
        </p:txBody>
      </p:sp>
      <p:sp>
        <p:nvSpPr>
          <p:cNvPr id="5" name="Прямоугольник 4"/>
          <p:cNvSpPr/>
          <p:nvPr/>
        </p:nvSpPr>
        <p:spPr>
          <a:xfrm>
            <a:off x="4443959" y="3398593"/>
            <a:ext cx="262128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колективна</a:t>
            </a:r>
            <a:endParaRPr lang="en-US" sz="3200" dirty="0"/>
          </a:p>
        </p:txBody>
      </p:sp>
      <p:sp>
        <p:nvSpPr>
          <p:cNvPr id="6" name="Прямоугольник 5"/>
          <p:cNvSpPr/>
          <p:nvPr/>
        </p:nvSpPr>
        <p:spPr>
          <a:xfrm>
            <a:off x="7792720" y="2336873"/>
            <a:ext cx="2844800" cy="191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культурна</a:t>
            </a:r>
            <a:endParaRPr lang="en-US" sz="3200" dirty="0"/>
          </a:p>
        </p:txBody>
      </p:sp>
    </p:spTree>
    <p:extLst>
      <p:ext uri="{BB962C8B-B14F-4D97-AF65-F5344CB8AC3E}">
        <p14:creationId xmlns:p14="http://schemas.microsoft.com/office/powerpoint/2010/main" val="3631993798"/>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Берлин</Template>
  <TotalTime>3152</TotalTime>
  <Words>5198</Words>
  <Application>Microsoft Office PowerPoint</Application>
  <PresentationFormat>Широкоэкранный</PresentationFormat>
  <Paragraphs>368</Paragraphs>
  <Slides>46</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46</vt:i4>
      </vt:variant>
    </vt:vector>
  </HeadingPairs>
  <TitlesOfParts>
    <vt:vector size="51" baseType="lpstr">
      <vt:lpstr>Arial</vt:lpstr>
      <vt:lpstr>Calibri</vt:lpstr>
      <vt:lpstr>Trebuchet MS</vt:lpstr>
      <vt:lpstr>Wingdings</vt:lpstr>
      <vt:lpstr>Берлин</vt:lpstr>
      <vt:lpstr>Травма і література</vt:lpstr>
      <vt:lpstr>Презентация PowerPoint</vt:lpstr>
      <vt:lpstr>Презентация PowerPoint</vt:lpstr>
      <vt:lpstr>Презентация PowerPoint</vt:lpstr>
      <vt:lpstr>Найбільш поширеними маркерами травми вважають такі:</vt:lpstr>
      <vt:lpstr>Загальні риси травм </vt:lpstr>
      <vt:lpstr>Суб’єкт травми</vt:lpstr>
      <vt:lpstr>Ступені травматизації (за М.Штомпкою)</vt:lpstr>
      <vt:lpstr>Травма</vt:lpstr>
      <vt:lpstr>Історична травма</vt:lpstr>
      <vt:lpstr>Презентация PowerPoint</vt:lpstr>
      <vt:lpstr>Основні процеси трансляції історичної пам’яті</vt:lpstr>
      <vt:lpstr>Колективна травма </vt:lpstr>
      <vt:lpstr>Колективна травма</vt:lpstr>
      <vt:lpstr>Презентация PowerPoint</vt:lpstr>
      <vt:lpstr>Презентация PowerPoint</vt:lpstr>
      <vt:lpstr>Презентация PowerPoint</vt:lpstr>
      <vt:lpstr>Презентация PowerPoint</vt:lpstr>
      <vt:lpstr>Презентация PowerPoint</vt:lpstr>
      <vt:lpstr>Культурна травма</vt:lpstr>
      <vt:lpstr>Культурна травма</vt:lpstr>
      <vt:lpstr>Соціологічний підхід до проблеми культурної травми</vt:lpstr>
      <vt:lpstr>Презентация PowerPoint</vt:lpstr>
      <vt:lpstr>Презентация PowerPoint</vt:lpstr>
      <vt:lpstr>Чинниками переходу індивідуальної травми в травму культурну є:  </vt:lpstr>
      <vt:lpstr>Презентация PowerPoint</vt:lpstr>
      <vt:lpstr>Презентация PowerPoint</vt:lpstr>
      <vt:lpstr>Презентация PowerPoint</vt:lpstr>
      <vt:lpstr>Форми вербалізація травматичної події </vt:lpstr>
      <vt:lpstr>Постпам’ять</vt:lpstr>
      <vt:lpstr>Підходи до роботи з травмою (за Доменіко ЛаКапра)</vt:lpstr>
      <vt:lpstr>Презентация PowerPoint</vt:lpstr>
      <vt:lpstr>Роль медіа у репрезентації історичної травми  виявляється у вигляді  бінарних опозицій:</vt:lpstr>
      <vt:lpstr>За О. Пухонською </vt:lpstr>
      <vt:lpstr>Етапи культурного виміру війни за О. Пухонською</vt:lpstr>
      <vt:lpstr>Презентация PowerPoint</vt:lpstr>
      <vt:lpstr>Презентация PowerPoint</vt:lpstr>
      <vt:lpstr>Презентация PowerPoint</vt:lpstr>
      <vt:lpstr>Презентация PowerPoint</vt:lpstr>
      <vt:lpstr>Презентация PowerPoint</vt:lpstr>
      <vt:lpstr>Рівні інституалізації культурної травми (за Д.Александером)</vt:lpstr>
      <vt:lpstr>Презентация PowerPoint</vt:lpstr>
      <vt:lpstr>Презентация PowerPoint</vt:lpstr>
      <vt:lpstr>Презентация PowerPoint</vt:lpstr>
      <vt:lpstr>Структурні компоненти дискурсу</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Ирина</cp:lastModifiedBy>
  <cp:revision>97</cp:revision>
  <dcterms:created xsi:type="dcterms:W3CDTF">2024-03-05T19:04:19Z</dcterms:created>
  <dcterms:modified xsi:type="dcterms:W3CDTF">2024-09-22T20:04:40Z</dcterms:modified>
</cp:coreProperties>
</file>