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4" r:id="rId5"/>
    <p:sldId id="258" r:id="rId6"/>
    <p:sldId id="259" r:id="rId7"/>
    <p:sldId id="266" r:id="rId8"/>
    <p:sldId id="260" r:id="rId9"/>
    <p:sldId id="276" r:id="rId10"/>
    <p:sldId id="275" r:id="rId11"/>
    <p:sldId id="261" r:id="rId12"/>
    <p:sldId id="262" r:id="rId13"/>
    <p:sldId id="265" r:id="rId14"/>
    <p:sldId id="263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7" r:id="rId24"/>
  </p:sldIdLst>
  <p:sldSz cx="9144000" cy="6858000" type="screen4x3"/>
  <p:notesSz cx="6858000" cy="9144000"/>
  <p:defaultTextStyle>
    <a:defPPr>
      <a:defRPr lang="uk-UA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66FF66"/>
    <a:srgbClr val="CC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55"/>
    <p:restoredTop sz="94660"/>
  </p:normalViewPr>
  <p:slideViewPr>
    <p:cSldViewPr showGuides="1">
      <p:cViewPr>
        <p:scale>
          <a:sx n="94" d="100"/>
          <a:sy n="94" d="100"/>
        </p:scale>
        <p:origin x="-54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uk-UA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uk-UA" altLang="uk-UA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uk-UA" alt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E352453-CA82-4C86-9426-A83ED204EB1B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uk-UA" dirty="0"/>
            </a:fld>
            <a:endParaRPr lang="uk-UA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daviscountydaycare.com/storya-zaxdno-flosof/152-flosofya-novogo-chasu-gegel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dirty="0"/>
              <a:t>Семінар 5.  </a:t>
            </a:r>
            <a:r>
              <a:rPr lang="uk-UA" altLang="uk-UA" b="1" dirty="0">
                <a:latin typeface="Arno Pro Smbd Caption" pitchFamily="18" charset="0"/>
              </a:rPr>
              <a:t>Категорії філософ</a:t>
            </a:r>
            <a:r>
              <a:rPr lang="uk-UA" altLang="uk-UA" b="1" dirty="0"/>
              <a:t>ії</a:t>
            </a:r>
            <a:endParaRPr lang="uk-UA" alt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 fontScale="25000" lnSpcReduction="20000"/>
          </a:bodyPr>
          <a:lstStyle/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1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 Л А Н</a:t>
            </a:r>
            <a:endParaRPr kumimoji="0" lang="uk-UA" sz="11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Філософські категорії: загальна характеристика.</a:t>
            </a:r>
            <a:endParaRPr kumimoji="0" lang="uk-UA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Сутність і явище.</a:t>
            </a:r>
            <a:endParaRPr kumimoji="0" lang="uk-UA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Зміст і форма.</a:t>
            </a:r>
            <a:endParaRPr kumimoji="0" lang="uk-UA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Причина, привід, наслідок.</a:t>
            </a:r>
            <a:endParaRPr kumimoji="0" lang="uk-UA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Необхідність і випадковість.</a:t>
            </a:r>
            <a:endParaRPr kumimoji="0" lang="uk-UA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Можливість і дійсність.</a:t>
            </a:r>
            <a:endParaRPr kumimoji="0" lang="uk-UA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7.Одиничне, особливе, загальне.</a:t>
            </a:r>
            <a:endParaRPr kumimoji="0" lang="en-US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 </a:t>
            </a:r>
            <a:r>
              <a:rPr kumimoji="0" lang="uk-UA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Основні категорії філософії постмодернізму.</a:t>
            </a:r>
            <a:endParaRPr kumimoji="0" lang="ru-RU" sz="1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uk-UA" sz="1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057400" marR="0" lvl="4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uk-U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Необхідність і випадковість.</a:t>
            </a:r>
            <a:endParaRPr kumimoji="0" lang="uk-UA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Необхідність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це суттєвий, усталений зв’язок явищ, процесів, предметів, що обумовлений всім попереднім  їх розвитком. Необхідність є проявом закону розвитку.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Випадковість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 це те, що в даних умовах може мати місце ( різних формах і проявах), а може й ні.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Категорія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“випадковість”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корелює з поняттям  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“ймовірність”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Можливість і дійсність –</a:t>
            </a:r>
            <a:b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</a:b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філософські категорії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094788" cy="5486400"/>
          </a:xfrm>
          <a:solidFill>
            <a:srgbClr val="99CCFF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b="1" dirty="0"/>
              <a:t>Дійсність</a:t>
            </a:r>
            <a:r>
              <a:rPr lang="uk-UA" altLang="uk-UA" dirty="0"/>
              <a:t> – це актуальне буття предмета.</a:t>
            </a:r>
            <a:endParaRPr lang="uk-UA" altLang="uk-UA" dirty="0"/>
          </a:p>
          <a:p>
            <a:pPr eaLnBrk="1" hangingPunct="1"/>
            <a:r>
              <a:rPr lang="uk-UA" altLang="uk-UA" b="1" dirty="0"/>
              <a:t>Можливість – </a:t>
            </a:r>
            <a:r>
              <a:rPr lang="uk-UA" altLang="uk-UA" dirty="0"/>
              <a:t>це потенційне буття предмета, явища, процесу</a:t>
            </a:r>
            <a:endParaRPr lang="uk-UA" altLang="uk-UA" dirty="0"/>
          </a:p>
          <a:p>
            <a:pPr algn="ctr" eaLnBrk="1" hangingPunct="1">
              <a:buNone/>
            </a:pPr>
            <a:r>
              <a:rPr lang="uk-UA" altLang="uk-UA" b="1" u="sng" dirty="0">
                <a:latin typeface="Arial Black" panose="020B0A04020102020204" pitchFamily="34" charset="0"/>
                <a:ea typeface="Aharoni" pitchFamily="2" charset="-79"/>
              </a:rPr>
              <a:t>3 види можливостей</a:t>
            </a:r>
            <a:endParaRPr lang="uk-UA" altLang="uk-UA" b="1" u="sng" dirty="0">
              <a:latin typeface="Arial Black" panose="020B0A04020102020204" pitchFamily="34" charset="0"/>
              <a:ea typeface="Aharoni" pitchFamily="2" charset="-79"/>
            </a:endParaRPr>
          </a:p>
          <a:p>
            <a:pPr eaLnBrk="1" hangingPunct="1"/>
            <a:r>
              <a:rPr lang="uk-UA" altLang="uk-UA" sz="3000" b="1" i="1" dirty="0">
                <a:latin typeface="Arial Black" panose="020B0A04020102020204" pitchFamily="34" charset="0"/>
              </a:rPr>
              <a:t>Реальна</a:t>
            </a:r>
            <a:r>
              <a:rPr lang="uk-UA" altLang="uk-UA" sz="3000" dirty="0"/>
              <a:t> – є умови і є тенденція (закон, процедура) розвитку.</a:t>
            </a:r>
            <a:endParaRPr lang="uk-UA" altLang="uk-UA" sz="3000" dirty="0"/>
          </a:p>
          <a:p>
            <a:pPr eaLnBrk="1" hangingPunct="1"/>
            <a:r>
              <a:rPr lang="uk-UA" altLang="uk-UA" sz="3000" b="1" i="1" dirty="0">
                <a:latin typeface="Arial Black" panose="020B0A04020102020204" pitchFamily="34" charset="0"/>
              </a:rPr>
              <a:t>Формальна</a:t>
            </a:r>
            <a:r>
              <a:rPr lang="uk-UA" altLang="uk-UA" sz="3000" dirty="0"/>
              <a:t> – тільки при збігу обставин можливо здійснення.</a:t>
            </a:r>
            <a:endParaRPr lang="uk-UA" altLang="uk-UA" sz="3000" dirty="0"/>
          </a:p>
          <a:p>
            <a:pPr eaLnBrk="1" hangingPunct="1"/>
            <a:r>
              <a:rPr lang="uk-UA" altLang="uk-UA" sz="3000" i="1" dirty="0">
                <a:latin typeface="Arial Black" panose="020B0A04020102020204" pitchFamily="34" charset="0"/>
              </a:rPr>
              <a:t>Абстрактна </a:t>
            </a:r>
            <a:r>
              <a:rPr lang="uk-UA" altLang="uk-UA" sz="3000" dirty="0"/>
              <a:t>– ні при яких обставинах, ніколи.</a:t>
            </a:r>
            <a:endParaRPr lang="uk-UA" altLang="uk-UA" sz="3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Щоб </a:t>
            </a:r>
            <a:r>
              <a:rPr kumimoji="0" lang="uk-UA" sz="4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дійсність</a:t>
            </a:r>
            <a:r>
              <a:rPr kumimoji="0" lang="uk-UA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перетворилася в </a:t>
            </a:r>
            <a:r>
              <a:rPr kumimoji="0" lang="uk-UA" sz="4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можливість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необхідно:</a:t>
            </a:r>
            <a:endParaRPr kumimoji="0" lang="uk-U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alt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Наявність певних умов.</a:t>
            </a:r>
            <a:endParaRPr kumimoji="0" lang="uk-UA" altLang="uk-UA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alt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Наявність відповідних тенденцій </a:t>
            </a:r>
            <a:endParaRPr kumimoji="0" lang="en-US" altLang="uk-UA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altLang="uk-U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законів, процедур).</a:t>
            </a:r>
            <a:endParaRPr kumimoji="0" lang="uk-UA" altLang="uk-UA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sz="3200" b="1" dirty="0"/>
              <a:t>Одиничне, особливе, загальне –</a:t>
            </a:r>
            <a:br>
              <a:rPr lang="uk-UA" altLang="uk-UA" sz="3200" b="1" dirty="0"/>
            </a:br>
            <a:r>
              <a:rPr lang="uk-UA" altLang="uk-UA" sz="3200" b="1" dirty="0"/>
              <a:t> філософські категорії</a:t>
            </a:r>
            <a:endParaRPr lang="uk-UA" altLang="uk-UA" sz="3200" b="1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b="1" i="1" u="sng" dirty="0"/>
              <a:t>Одиничне </a:t>
            </a:r>
            <a:r>
              <a:rPr lang="uk-UA" altLang="uk-UA" i="1" dirty="0"/>
              <a:t>–</a:t>
            </a:r>
            <a:r>
              <a:rPr lang="uk-UA" altLang="uk-UA" dirty="0"/>
              <a:t> відображає неповторне, унікальне, оригінальне в предметі, явищі, процесі.</a:t>
            </a:r>
            <a:endParaRPr lang="uk-UA" altLang="uk-UA" dirty="0"/>
          </a:p>
          <a:p>
            <a:pPr eaLnBrk="1" hangingPunct="1"/>
            <a:r>
              <a:rPr lang="uk-UA" altLang="uk-UA" b="1" i="1" u="sng" dirty="0"/>
              <a:t>Загальне </a:t>
            </a:r>
            <a:r>
              <a:rPr lang="uk-UA" altLang="uk-UA" dirty="0"/>
              <a:t>-  це типичне, повторювальне, наявне для множини предметів, явищ, процесів.</a:t>
            </a:r>
            <a:endParaRPr lang="uk-UA" altLang="uk-UA" dirty="0"/>
          </a:p>
          <a:p>
            <a:pPr eaLnBrk="1" hangingPunct="1"/>
            <a:r>
              <a:rPr lang="uk-UA" altLang="uk-UA" b="1" i="1" u="sng" dirty="0"/>
              <a:t>Особливе</a:t>
            </a:r>
            <a:r>
              <a:rPr lang="uk-UA" altLang="uk-UA" dirty="0"/>
              <a:t> -  це спосіб поєднання одиничного й загального в предметі, процесі, явищі</a:t>
            </a:r>
            <a:endParaRPr lang="uk-UA" alt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dirty="0"/>
              <a:t>В кожному предметі, явищі, процесі (окремому) є:</a:t>
            </a:r>
            <a:endParaRPr lang="uk-UA" altLang="uk-UA" dirty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sz="3600" dirty="0"/>
              <a:t>1. Загальне, одиничне, особливе.</a:t>
            </a:r>
            <a:endParaRPr lang="uk-UA" altLang="uk-UA" sz="3600" dirty="0"/>
          </a:p>
          <a:p>
            <a:pPr eaLnBrk="1" hangingPunct="1"/>
            <a:r>
              <a:rPr lang="uk-UA" altLang="uk-UA" sz="3600" dirty="0"/>
              <a:t>2. Реалізм в середньовічній філософії  - абсолютизація </a:t>
            </a:r>
            <a:r>
              <a:rPr lang="uk-UA" altLang="uk-UA" sz="3600" i="1" dirty="0"/>
              <a:t>загального</a:t>
            </a:r>
            <a:r>
              <a:rPr lang="uk-UA" altLang="uk-UA" sz="3600" dirty="0"/>
              <a:t>.</a:t>
            </a:r>
            <a:endParaRPr lang="uk-UA" altLang="uk-UA" sz="3600" dirty="0"/>
          </a:p>
          <a:p>
            <a:pPr eaLnBrk="1" hangingPunct="1"/>
            <a:r>
              <a:rPr lang="uk-UA" altLang="uk-UA" sz="3600" dirty="0"/>
              <a:t>3. Номіналізм в середньовічній філософії  - абсолютизація </a:t>
            </a:r>
            <a:r>
              <a:rPr lang="uk-UA" altLang="uk-UA" sz="3600" i="1" dirty="0"/>
              <a:t>одиничного.</a:t>
            </a:r>
            <a:endParaRPr lang="uk-UA" altLang="uk-UA" sz="36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solidFill>
            <a:srgbClr val="CCFF99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dirty="0"/>
              <a:t>Категорії філософії постмодернізму</a:t>
            </a:r>
            <a:endParaRPr lang="uk-UA" altLang="uk-UA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Лабірінт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символом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заплутаності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складності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uk-UA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багато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аспектност</a:t>
            </a:r>
            <a:r>
              <a:rPr kumimoji="0" lang="uk-UA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сучасної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культури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 всього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людського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буття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Особливою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значимістю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поняття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лабіринту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наповнюється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епоху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глобальної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комп'ютеризації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Фактично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вже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комп'ютерні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бази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даних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їхня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організація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а особливо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мережі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типу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Інтернету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являють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собою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величезний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лабіринт</a:t>
            </a:r>
            <a:r>
              <a:rPr kumimoji="0" lang="ru-RU" sz="2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якому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можна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блукати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всіляких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напрямках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на самих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різних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рівнях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Життя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сучасної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людини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блукання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лаб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і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рінтом</a:t>
            </a:r>
            <a:endParaRPr kumimoji="0" lang="uk-U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t" anchorCtr="0"/>
          <a:p>
            <a:pPr algn="just"/>
            <a:r>
              <a:rPr lang="ru-RU" altLang="uk-UA" b="1" i="1" u="sng" dirty="0"/>
              <a:t>Лабіринт</a:t>
            </a:r>
            <a:r>
              <a:rPr lang="ru-RU" altLang="uk-UA" dirty="0"/>
              <a:t> "всесвітньої павутини" (www) </a:t>
            </a:r>
            <a:r>
              <a:rPr lang="uk-UA" altLang="uk-UA" dirty="0"/>
              <a:t>приймає </a:t>
            </a:r>
            <a:r>
              <a:rPr lang="ru-RU" altLang="uk-UA" dirty="0"/>
              <a:t>участь в активному глобальному переформуванні свідомості сучасної людини в напрямку орієнтації </a:t>
            </a:r>
            <a:r>
              <a:rPr lang="uk-UA" altLang="uk-UA" dirty="0"/>
              <a:t>її </a:t>
            </a:r>
            <a:r>
              <a:rPr lang="ru-RU" altLang="uk-UA" dirty="0"/>
              <a:t>від реального чуттєво-конкретного </a:t>
            </a:r>
            <a:r>
              <a:rPr lang="uk-UA" altLang="uk-UA" dirty="0"/>
              <a:t>світу </a:t>
            </a:r>
            <a:r>
              <a:rPr lang="ru-RU" altLang="uk-UA" dirty="0"/>
              <a:t>до віртуальної реальності. </a:t>
            </a:r>
            <a:endParaRPr lang="ru-RU" altLang="uk-UA" dirty="0"/>
          </a:p>
          <a:p>
            <a:pPr algn="just"/>
            <a:r>
              <a:rPr lang="ru-RU" altLang="uk-UA" sz="2800" b="1" u="sng" dirty="0"/>
              <a:t>Лабіринт</a:t>
            </a:r>
            <a:r>
              <a:rPr lang="ru-RU" altLang="uk-UA" sz="2800" dirty="0"/>
              <a:t> як структурний принцип організації символічної Бібліотеки культури займає центральне місце в </a:t>
            </a:r>
            <a:r>
              <a:rPr lang="ru-RU" altLang="uk-UA" sz="2800" b="1" u="sng" dirty="0"/>
              <a:t>романі У.</a:t>
            </a:r>
            <a:r>
              <a:rPr lang="uk-UA" altLang="uk-UA" sz="2800" b="1" u="sng" dirty="0"/>
              <a:t>Е</a:t>
            </a:r>
            <a:r>
              <a:rPr lang="ru-RU" altLang="uk-UA" sz="2800" b="1" u="sng" dirty="0"/>
              <a:t>ко "Ім'я троянди</a:t>
            </a:r>
            <a:r>
              <a:rPr lang="en-US" altLang="uk-UA" sz="2800" b="1" u="sng" dirty="0"/>
              <a:t>”</a:t>
            </a:r>
            <a:r>
              <a:rPr lang="ru-RU" altLang="uk-UA" sz="2800" b="1" u="sng" dirty="0"/>
              <a:t>. </a:t>
            </a:r>
            <a:endParaRPr lang="uk-UA" altLang="uk-UA" sz="2800" b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r>
              <a:rPr lang="uk-UA" altLang="uk-UA" dirty="0"/>
              <a:t>АБСУРД – категорія постмодернізму</a:t>
            </a:r>
            <a:endParaRPr lang="uk-UA" altLang="uk-UA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pPr algn="just"/>
            <a:r>
              <a:rPr lang="ru-RU" altLang="uk-UA" sz="2400" dirty="0"/>
              <a:t>У </a:t>
            </a:r>
            <a:r>
              <a:rPr lang="uk-UA" altLang="uk-UA" sz="2400" dirty="0"/>
              <a:t>світах </a:t>
            </a:r>
            <a:r>
              <a:rPr lang="ru-RU" altLang="uk-UA" sz="2400" dirty="0"/>
              <a:t>лабіринту й несвідомого керівним принципом стає не розум, а інтуїція, дії й мотиви розуму нерідко </a:t>
            </a:r>
            <a:r>
              <a:rPr lang="uk-UA" altLang="uk-UA" sz="2400" dirty="0"/>
              <a:t>уявляються </a:t>
            </a:r>
            <a:r>
              <a:rPr lang="ru-RU" altLang="uk-UA" sz="2400" dirty="0"/>
              <a:t>парадоксальними або абсурдними. </a:t>
            </a:r>
            <a:r>
              <a:rPr lang="ru-RU" altLang="uk-UA" sz="2400" b="1" dirty="0"/>
              <a:t>Абсурд </a:t>
            </a:r>
            <a:r>
              <a:rPr lang="ru-RU" altLang="uk-UA" sz="2400" dirty="0"/>
              <a:t>здобуває особливу семантику, тому що на ньому як на діючому принципі ґрунтуються багато арт-практик ХХ</a:t>
            </a:r>
            <a:r>
              <a:rPr lang="uk-UA" altLang="uk-UA" sz="2400" dirty="0"/>
              <a:t>-</a:t>
            </a:r>
            <a:r>
              <a:rPr lang="ru-RU" altLang="uk-UA" sz="2400" dirty="0"/>
              <a:t>ХХ</a:t>
            </a:r>
            <a:r>
              <a:rPr lang="uk-UA" altLang="uk-UA" sz="2400" dirty="0"/>
              <a:t>І</a:t>
            </a:r>
            <a:r>
              <a:rPr lang="ru-RU" altLang="uk-UA" sz="2400" dirty="0"/>
              <a:t> ст. За допомогою цього поняття описується коло явищ сучасного мистецтва, літератури й культури, що не підда</a:t>
            </a:r>
            <a:r>
              <a:rPr lang="uk-UA" altLang="uk-UA" sz="2400" dirty="0"/>
              <a:t>ю</a:t>
            </a:r>
            <a:r>
              <a:rPr lang="ru-RU" altLang="uk-UA" sz="2400" dirty="0"/>
              <a:t>ться формально-логічн</a:t>
            </a:r>
            <a:r>
              <a:rPr lang="uk-UA" altLang="uk-UA" sz="2400" dirty="0"/>
              <a:t>ій</a:t>
            </a:r>
            <a:r>
              <a:rPr lang="ru-RU" altLang="uk-UA" sz="2400" dirty="0"/>
              <a:t> інтерпретації, вербальн</a:t>
            </a:r>
            <a:r>
              <a:rPr lang="uk-UA" altLang="uk-UA" sz="2400" dirty="0"/>
              <a:t>ій</a:t>
            </a:r>
            <a:r>
              <a:rPr lang="ru-RU" altLang="uk-UA" sz="2400" dirty="0"/>
              <a:t> формалізації</a:t>
            </a:r>
            <a:r>
              <a:rPr lang="uk-UA" altLang="uk-UA" sz="2400" dirty="0"/>
              <a:t>. Сучасні явища</a:t>
            </a:r>
            <a:r>
              <a:rPr lang="ru-RU" altLang="uk-UA" sz="2400" dirty="0"/>
              <a:t> часто свідомо сконструйован</a:t>
            </a:r>
            <a:r>
              <a:rPr lang="uk-UA" altLang="uk-UA" sz="2400" dirty="0"/>
              <a:t>і з</a:t>
            </a:r>
            <a:r>
              <a:rPr lang="ru-RU" altLang="uk-UA" sz="2400" dirty="0"/>
              <a:t>а принципа</a:t>
            </a:r>
            <a:r>
              <a:rPr lang="uk-UA" altLang="uk-UA" sz="2400" dirty="0"/>
              <a:t>ми</a:t>
            </a:r>
            <a:r>
              <a:rPr lang="ru-RU" altLang="uk-UA" sz="2400" dirty="0"/>
              <a:t> алогізму, парадокс</a:t>
            </a:r>
            <a:r>
              <a:rPr lang="uk-UA" altLang="uk-UA" sz="2400" dirty="0"/>
              <a:t>у</a:t>
            </a:r>
            <a:r>
              <a:rPr lang="ru-RU" altLang="uk-UA" sz="2400" dirty="0"/>
              <a:t>, нонсенсу. </a:t>
            </a:r>
            <a:endParaRPr lang="uk-UA" altLang="uk-UA" sz="2400" dirty="0"/>
          </a:p>
          <a:p>
            <a:endParaRPr lang="uk-UA" alt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solidFill>
            <a:srgbClr val="CCFF99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br>
              <a:rPr lang="uk-UA" altLang="uk-UA" sz="2400" i="1" dirty="0"/>
            </a:br>
            <a:br>
              <a:rPr lang="uk-UA" altLang="uk-UA" sz="2400" i="1" dirty="0"/>
            </a:br>
            <a:r>
              <a:rPr lang="uk-UA" altLang="uk-UA" sz="2400" b="1" i="1" dirty="0"/>
              <a:t>Абсурд,</a:t>
            </a:r>
            <a:r>
              <a:rPr lang="uk-UA" altLang="uk-UA" sz="2400" i="1" dirty="0"/>
              <a:t> алогізм, парадоксальність, нісенітниця</a:t>
            </a:r>
            <a:r>
              <a:rPr lang="uk-UA" altLang="uk-UA" sz="2400" dirty="0"/>
              <a:t>, безпредметне, нефігуративне </a:t>
            </a:r>
            <a:r>
              <a:rPr lang="uk-UA" altLang="uk-UA" sz="2400" i="1" dirty="0"/>
              <a:t>і тому подібні поняття залучаються для позначення: </a:t>
            </a:r>
            <a:br>
              <a:rPr lang="uk-UA" altLang="uk-UA" dirty="0"/>
            </a:br>
            <a:endParaRPr lang="uk-UA" alt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творчо насиченого потенційного хаосу буття, що наповнений безліччю сенсів; </a:t>
            </a: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для опису в сфері творчості того, що становить його глибинні основи й не піддається формально-логічному поясненню; </a:t>
            </a: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у сучасних філософських концепціях абсурд часто осмислюється як позначення надмірності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(«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избыточности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– рос.)</a:t>
            </a:r>
            <a:r>
              <a:rPr kumimoji="0" lang="uk-UA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сенсів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515225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Симулякр</a:t>
            </a:r>
            <a:endParaRPr kumimoji="0" lang="uk-U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це муляж, видимість, імітація образу, символу, знака, за якими не стоїть ніякої позначуваної дійсності, порожня шкарлупа, що маніфестує, презентує принципову присутність відсутності реальності. 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Термін "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симулякр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 був введений у філософію Жаном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Бодрійяром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позначення речей (книга "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Симулякри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й симуляції", 1981), що заполонили суспільство глобального споживання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Філософські категорії:</a:t>
            </a: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rtlCol="0" anchor="t" anchorCtr="0" compatLnSpc="1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найбільш  загальні поняття, що відображають суттєві  зв'язки та відносини навколишнього світу;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 </a:t>
            </a:r>
            <a:r>
              <a:rPr kumimoji="0" lang="uk-UA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універсальні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форми мислення і свідомості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які відображують загальні властивості і відношення об'єктивної дійсності, загальні закономірності розвитку усіх матеріальних, природних і духовних явищ;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категорії </a:t>
            </a:r>
            <a:r>
              <a:rPr kumimoji="0" lang="uk-UA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виникли і розвиваються на основі суспільної практики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вони безперервно наповнюються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новим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змістом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завдяки категоріям </a:t>
            </a:r>
            <a:r>
              <a:rPr kumimoji="0" lang="uk-UA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одиничні речі сприймаються і осмислюються як часткові прояви загального.</a:t>
            </a:r>
            <a:endParaRPr kumimoji="0" lang="uk-UA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Арістотель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приводу писав,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"той,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хто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загальне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краще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щось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ніж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той,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хто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часткове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".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 </a:t>
            </a:r>
            <a:r>
              <a:rPr kumimoji="0" lang="uk-UA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Бодрийяра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поняття </a:t>
            </a:r>
            <a:r>
              <a:rPr kumimoji="0" lang="uk-UA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симулякра</a:t>
            </a:r>
            <a:endParaRPr kumimoji="0" lang="uk-U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t" anchorCtr="0"/>
          <a:p>
            <a:pPr algn="just"/>
            <a:r>
              <a:rPr lang="uk-UA" altLang="uk-UA" sz="2400" dirty="0"/>
              <a:t>Для опису сучасної соціально-політичної ситуації у цивілізованому світі. Він вважає, що сучасність вступила в еру тотальної </a:t>
            </a:r>
            <a:r>
              <a:rPr lang="uk-UA" altLang="uk-UA" sz="2400" b="1" i="1" u="sng" dirty="0"/>
              <a:t>симуляції</a:t>
            </a:r>
            <a:r>
              <a:rPr lang="uk-UA" altLang="uk-UA" sz="2400" dirty="0"/>
              <a:t> всього у всьому. Влада, соціальні інститути, політичні партії, культурні інститути, включаючи й всю сферу мистецтва, не займаються серйозними, реальними речами й проблемами, а тільки симулюють такі заняття, ведуть симулятивную гру в глобальному масштабі. Звідси головний продукт такої гри – симулякри, безкрайнє море симулякрів, що утворюють певну гіперреальність, яка сьогодні стає реальнішою самої реальності, тому що нам доводиться жити й діяти тільки в ній.</a:t>
            </a:r>
            <a:endParaRPr lang="uk-UA" altLang="uk-UA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r>
              <a:rPr lang="uk-UA" altLang="uk-UA" i="1" dirty="0"/>
              <a:t>Деконструкція – це:</a:t>
            </a:r>
            <a:br>
              <a:rPr lang="uk-UA" altLang="uk-UA" dirty="0"/>
            </a:br>
            <a:endParaRPr lang="uk-UA" altLang="uk-UA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solidFill>
            <a:srgbClr val="92D050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r>
              <a:rPr lang="uk-UA" altLang="uk-UA" sz="2400" b="1" dirty="0"/>
              <a:t>1) спроба сутнісної естетизації мислення, активного використання художнього досвіду для розширення можливостей новоєвропейської філософської традиції;</a:t>
            </a:r>
            <a:endParaRPr lang="uk-UA" altLang="uk-UA" sz="2400" b="1" dirty="0"/>
          </a:p>
          <a:p>
            <a:r>
              <a:rPr lang="uk-UA" altLang="uk-UA" sz="2400" b="1" dirty="0"/>
              <a:t>2) спроба непрямого звертання до інтелектуального досвіду давніх і східних духовних практик і розумових парадигм на шляхах творчого сполучення цих практик з європейським філософським досвідом;</a:t>
            </a:r>
            <a:endParaRPr lang="uk-UA" altLang="uk-UA" sz="2400" b="1" dirty="0"/>
          </a:p>
          <a:p>
            <a:r>
              <a:rPr lang="uk-UA" altLang="uk-UA" sz="2400" b="1" dirty="0"/>
              <a:t>3) тип філософствування, який відрізняється активною грою на опозиціях і антиноміях, розумінням тексту як "події".</a:t>
            </a:r>
            <a:endParaRPr lang="uk-UA" altLang="uk-UA" sz="2400" b="1" dirty="0"/>
          </a:p>
          <a:p>
            <a:r>
              <a:rPr lang="uk-UA" altLang="uk-UA" sz="2400" b="1" dirty="0"/>
              <a:t>(Деконструкція відмовляється від істини у всіх її проявах)</a:t>
            </a:r>
            <a:endParaRPr lang="uk-UA" altLang="uk-UA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1675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ТЕСТ  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</a:t>
            </a:r>
            <a:b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857250"/>
            <a:ext cx="8229600" cy="5394325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uk-UA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- найбільш  загальні поняття, що відображають суттєві  зв'язки та відносини навколишнього світу.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… - це внутрішня природа, внутрішній спосіб існування предметів і явищ дійсності.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… - це те, що в даних умовах може мати місце ( різних формах і проявах), а може й ні.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… - це муляж, видимість, імітація образу, символу, знака, за якими не стоїть ніякої позначуваної дійсності, порожня шкарлупа, що маніфестує, презентує принципову присутність відсутності реальності. 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85750" y="285750"/>
            <a:ext cx="8229600" cy="1143000"/>
          </a:xfrm>
          <a:solidFill>
            <a:srgbClr val="FFFF00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dirty="0"/>
              <a:t>Категорії філософії:</a:t>
            </a:r>
            <a:endParaRPr lang="uk-UA" alt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відрізняються від будь-яких понять своєю </a:t>
            </a:r>
            <a:r>
              <a:rPr kumimoji="0" lang="uk-U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всезагальністю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мають меж у своєму обсязі (як це має місце в інших науках);</a:t>
            </a: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система категорій філософії становить основу філософського знання;</a:t>
            </a: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саме вони і є мовою філософії, засобом філософствування.</a:t>
            </a:r>
            <a:b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uk-U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mpd="sng">
            <a:noFill/>
            <a:prstDash val="solid"/>
            <a:miter lim="800000"/>
          </a:ln>
          <a:effectLst/>
          <a:scene3d>
            <a:camera prst="orthographicFront"/>
            <a:lightRig rig="balanced" dir="t"/>
          </a:scene3d>
          <a:sp3d prstMaterial="plastic"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Сутність і явище – філософські категорії</a:t>
            </a:r>
            <a:endParaRPr kumimoji="0" lang="uk-UA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500034" y="1357298"/>
            <a:ext cx="8229600" cy="45259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 cmpd="sng">
            <a:noFill/>
            <a:prstDash val="solid"/>
            <a:miter lim="800000"/>
          </a:ln>
          <a:effectLst/>
          <a:scene3d>
            <a:camera prst="orthographicFront"/>
            <a:lightRig rig="balanced" dir="t"/>
          </a:scene3d>
          <a:sp3d prstMaterial="plastic"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23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Сутність </a:t>
            </a: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— це внутрішня природа, внутрішній спосіб існування предметів і явищ дійсності, основне відношення, що існує в предметі і між предметами, внутрішня суперечність - тобто те, що являє собою джерело руху й розвитку предмета. </a:t>
            </a:r>
            <a:endParaRPr kumimoji="0" lang="uk-UA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23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Явище </a:t>
            </a: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— це зовнішня, більш рухома сторона об'єктивної дійсності, яка є формою виразу сутності.</a:t>
            </a:r>
            <a:endParaRPr kumimoji="0" lang="uk-UA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23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Сутність і явище </a:t>
            </a: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виступають як </a:t>
            </a:r>
            <a:r>
              <a:rPr kumimoji="0" lang="uk-UA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взаємопроникаючі</a:t>
            </a: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сторони процесу розвитку, де сутність становить основу, а явище — його конкретну реалізацію через перерви поступовості. В цьому плані сфера сутності - це сфера загального, а сфера явища — прояв одиничного. Сутність і закон </a:t>
            </a:r>
            <a:r>
              <a:rPr kumimoji="0" lang="uk-UA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-явища</a:t>
            </a: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однопо-рядкові</a:t>
            </a:r>
            <a:r>
              <a:rPr kumimoji="0" lang="uk-UA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оскільки виражають поглиблене пізнання людиною світу.</a:t>
            </a:r>
            <a:endParaRPr kumimoji="0" lang="uk-UA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solidFill>
            <a:srgbClr val="CCFF99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uk-UA" altLang="uk-UA" b="1" dirty="0"/>
              <a:t>Зміст і форма - філософські категорії</a:t>
            </a:r>
            <a:endParaRPr lang="uk-UA" altLang="uk-UA" b="1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solidFill>
            <a:srgbClr val="66FF66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b="1" u="sng" dirty="0"/>
              <a:t>Зміст</a:t>
            </a:r>
            <a:r>
              <a:rPr lang="uk-UA" altLang="uk-UA" dirty="0"/>
              <a:t> – сукупність усіх елементів і взаємозв'язків між ними в предметі, явищі, процесі.</a:t>
            </a:r>
            <a:endParaRPr lang="uk-UA" altLang="uk-UA" dirty="0"/>
          </a:p>
          <a:p>
            <a:pPr eaLnBrk="1" hangingPunct="1"/>
            <a:r>
              <a:rPr lang="uk-UA" altLang="uk-UA" b="1" u="sng" dirty="0"/>
              <a:t>Форма</a:t>
            </a:r>
            <a:r>
              <a:rPr lang="uk-UA" altLang="uk-UA" dirty="0"/>
              <a:t> – спосіб організації змісту.</a:t>
            </a:r>
            <a:endParaRPr lang="uk-UA" altLang="uk-UA" b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Діалектика змісту  та форми</a:t>
            </a:r>
            <a:endParaRPr kumimoji="0" lang="uk-U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dirty="0"/>
              <a:t>1. Зміст та форма  завжди взаємопов'язані. Зміст завжди оформлений, а форма - змістовна.</a:t>
            </a:r>
            <a:endParaRPr lang="uk-UA" altLang="uk-UA" dirty="0"/>
          </a:p>
          <a:p>
            <a:pPr eaLnBrk="1" hangingPunct="1"/>
            <a:r>
              <a:rPr lang="uk-UA" altLang="uk-UA" dirty="0"/>
              <a:t>2.  Зміст  відіграє головну роль</a:t>
            </a:r>
            <a:endParaRPr lang="uk-UA" altLang="uk-UA" dirty="0"/>
          </a:p>
          <a:p>
            <a:pPr eaLnBrk="1" hangingPunct="1"/>
            <a:r>
              <a:rPr lang="uk-UA" altLang="uk-UA" dirty="0"/>
              <a:t>3. Розвиток змісту і форми відносно самостійний.</a:t>
            </a:r>
            <a:endParaRPr lang="uk-UA" alt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91440" tIns="45720" rIns="91440" bIns="45720" numCol="1" rtlCol="0" anchor="ctr" anchorCtr="0" compatLnSpc="1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4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Причина та </a:t>
            </a:r>
            <a:r>
              <a:rPr kumimoji="0" lang="uk-UA" sz="44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наслідок</a:t>
            </a:r>
            <a:r>
              <a:rPr kumimoji="0" lang="uk-UA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</a:t>
            </a:r>
            <a:b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філософські категорії</a:t>
            </a:r>
            <a:endParaRPr kumimoji="0" lang="uk-UA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195" name="Содержимое 4"/>
          <p:cNvSpPr>
            <a:spLocks noGrp="1"/>
          </p:cNvSpPr>
          <p:nvPr>
            <p:ph idx="1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sz="2800" b="1" i="1" u="sng" dirty="0"/>
              <a:t>Причина  - </a:t>
            </a:r>
            <a:r>
              <a:rPr lang="ru-RU" altLang="uk-UA" sz="2800" dirty="0"/>
              <a:t>явище, яке викликає до життя інші явища </a:t>
            </a:r>
            <a:br>
              <a:rPr lang="uk-UA" altLang="uk-UA" sz="2800" dirty="0"/>
            </a:br>
            <a:r>
              <a:rPr lang="uk-UA" altLang="uk-UA" sz="2800" b="1" i="1" u="sng" dirty="0"/>
              <a:t>Наслідок </a:t>
            </a:r>
            <a:r>
              <a:rPr lang="uk-UA" altLang="uk-UA" sz="2800" dirty="0"/>
              <a:t> є результатом дії причини.</a:t>
            </a:r>
            <a:endParaRPr lang="uk-UA" altLang="uk-UA" sz="2800" dirty="0"/>
          </a:p>
          <a:p>
            <a:pPr eaLnBrk="1" hangingPunct="1"/>
            <a:r>
              <a:rPr lang="ru-RU" altLang="uk-UA" sz="2800" dirty="0"/>
              <a:t>Причина  завжди передує наслідку. Між причиною й наслідком існує "генетичний" зв'язок. </a:t>
            </a:r>
            <a:endParaRPr lang="uk-UA" altLang="uk-UA" sz="2800" dirty="0"/>
          </a:p>
          <a:p>
            <a:pPr eaLnBrk="1" hangingPunct="1"/>
            <a:r>
              <a:rPr lang="ru-RU" altLang="uk-UA" sz="2800" b="1" i="1" u="sng" dirty="0"/>
              <a:t> Привід </a:t>
            </a:r>
            <a:r>
              <a:rPr lang="ru-RU" altLang="uk-UA" sz="2800" dirty="0"/>
              <a:t>— це подія, яка безпосередньо передує іншій події, створює можливості для її появи, але не породжує її.</a:t>
            </a:r>
            <a:endParaRPr lang="ru-RU" altLang="uk-UA" sz="2800" dirty="0"/>
          </a:p>
          <a:p>
            <a:pPr eaLnBrk="1" hangingPunct="1"/>
            <a:endParaRPr lang="uk-UA" altLang="uk-UA" sz="2800" dirty="0"/>
          </a:p>
          <a:p>
            <a:pPr eaLnBrk="1" hangingPunct="1">
              <a:buNone/>
            </a:pPr>
            <a:endParaRPr lang="uk-UA" altLang="uk-UA" sz="2800" b="1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Причина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відрізняється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від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умов -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solidFill>
            <a:srgbClr val="CCFF99"/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тобто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сукупності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зовнішніх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причин.</a:t>
            </a:r>
            <a:endParaRPr kumimoji="0" lang="ru-RU" alt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УМОВИ -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активний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діючий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фактор,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викликає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певні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події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Умови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самі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слідства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викликати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можуть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хоча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потрібні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настання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події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сприяють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наслідку</a:t>
            </a:r>
            <a:r>
              <a:rPr kumimoji="0" lang="ru-RU" alt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alt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br>
              <a:rPr lang="uk-UA" altLang="uk-UA" sz="2400" b="1" dirty="0"/>
            </a:br>
            <a:r>
              <a:rPr lang="uk-UA" altLang="uk-UA" sz="2400" b="1" dirty="0"/>
              <a:t>Детермінізм</a:t>
            </a:r>
            <a:r>
              <a:rPr lang="ru-RU" altLang="uk-UA" sz="2400" dirty="0"/>
              <a:t>- вчення про причинність усього існуючого в світі</a:t>
            </a:r>
            <a:br>
              <a:rPr lang="ru-RU" altLang="uk-UA" sz="2400" dirty="0"/>
            </a:br>
            <a:r>
              <a:rPr lang="ru-RU" altLang="uk-UA" sz="2400" b="1" dirty="0"/>
              <a:t>Ін</a:t>
            </a:r>
            <a:r>
              <a:rPr lang="uk-UA" altLang="uk-UA" sz="2400" b="1" dirty="0"/>
              <a:t>детермінізм</a:t>
            </a:r>
            <a:r>
              <a:rPr lang="ru-RU" altLang="uk-UA" sz="2400" b="1" dirty="0"/>
              <a:t>  -  </a:t>
            </a:r>
            <a:r>
              <a:rPr lang="ru-RU" altLang="uk-UA" sz="2400" dirty="0"/>
              <a:t>вчення, що заперечує визнання об'єктивності причинного зв'язку речей та явищ</a:t>
            </a:r>
            <a:br>
              <a:rPr lang="ru-RU" altLang="uk-UA" dirty="0"/>
            </a:br>
            <a:endParaRPr lang="ru-RU" altLang="uk-UA" b="1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solidFill>
            <a:srgbClr val="66FF66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>
              <a:buNone/>
            </a:pPr>
            <a:r>
              <a:rPr lang="ru-RU" altLang="uk-UA" sz="2400" b="1" dirty="0"/>
              <a:t>Матеріалісти</a:t>
            </a:r>
            <a:r>
              <a:rPr lang="ru-RU" altLang="uk-UA" sz="2400" dirty="0"/>
              <a:t> відстоюють принцип детермінізму, який стверджує загальний і об'єктивний характер причинності. </a:t>
            </a:r>
            <a:r>
              <a:rPr lang="ru-RU" altLang="uk-UA" sz="2400" b="1" dirty="0"/>
              <a:t>Суб'єктивні ідеалісти </a:t>
            </a:r>
            <a:r>
              <a:rPr lang="ru-RU" altLang="uk-UA" sz="2400" dirty="0"/>
              <a:t>стоять на протилежній точці зору, на позиціях індетермінізм, який заперечує загальність і об'єктивність причинності (Юм, Кант, Мах). </a:t>
            </a:r>
            <a:endParaRPr lang="ru-RU" altLang="uk-UA" sz="2400" dirty="0"/>
          </a:p>
          <a:p>
            <a:pPr>
              <a:buNone/>
            </a:pPr>
            <a:r>
              <a:rPr lang="ru-RU" altLang="uk-UA" sz="2400" b="1" dirty="0"/>
              <a:t>Об'єктивні ідеалісти </a:t>
            </a:r>
            <a:r>
              <a:rPr lang="ru-RU" altLang="uk-UA" sz="2400" dirty="0"/>
              <a:t>(</a:t>
            </a:r>
            <a:r>
              <a:rPr lang="ru-RU" altLang="uk-UA" sz="2400" dirty="0">
                <a:hlinkClick r:id="rId1" tooltip="Гегель"/>
              </a:rPr>
              <a:t>Гегель</a:t>
            </a:r>
            <a:r>
              <a:rPr lang="ru-RU" altLang="uk-UA" sz="2400" dirty="0"/>
              <a:t>) нібито не заперечують </a:t>
            </a:r>
            <a:endParaRPr lang="ru-RU" altLang="uk-UA" sz="2400" dirty="0"/>
          </a:p>
          <a:p>
            <a:pPr>
              <a:buNone/>
            </a:pPr>
            <a:r>
              <a:rPr lang="ru-RU" altLang="uk-UA" sz="2400" dirty="0"/>
              <a:t>ричинність, але причини в них - ідеальні, надприродні, </a:t>
            </a:r>
            <a:endParaRPr lang="ru-RU" altLang="uk-UA" sz="2400" dirty="0"/>
          </a:p>
          <a:p>
            <a:pPr>
              <a:buNone/>
            </a:pPr>
            <a:r>
              <a:rPr lang="ru-RU" altLang="uk-UA" sz="2400" dirty="0"/>
              <a:t>божественні явища.</a:t>
            </a:r>
            <a:endParaRPr lang="ru-RU" altLang="uk-UA" sz="2400" dirty="0"/>
          </a:p>
          <a:p>
            <a:pPr>
              <a:buNone/>
            </a:pPr>
            <a:r>
              <a:rPr lang="ru-RU" altLang="uk-UA" sz="2400" dirty="0"/>
              <a:t> Але вся суспільно-історична практика, дані науки</a:t>
            </a:r>
            <a:endParaRPr lang="ru-RU" altLang="uk-UA" sz="2400" dirty="0"/>
          </a:p>
          <a:p>
            <a:pPr>
              <a:buNone/>
            </a:pPr>
            <a:r>
              <a:rPr lang="ru-RU" altLang="uk-UA" sz="2400" dirty="0"/>
              <a:t>підтверджують </a:t>
            </a:r>
            <a:r>
              <a:rPr lang="ru-RU" altLang="uk-UA" sz="2400" b="1" dirty="0"/>
              <a:t>принцип детермінізму</a:t>
            </a:r>
            <a:r>
              <a:rPr lang="ru-RU" altLang="uk-UA" sz="2400" dirty="0"/>
              <a:t>, його матеріалістичні</a:t>
            </a:r>
            <a:endParaRPr lang="ru-RU" altLang="uk-UA" sz="2400" dirty="0"/>
          </a:p>
          <a:p>
            <a:pPr>
              <a:buNone/>
            </a:pPr>
            <a:r>
              <a:rPr lang="ru-RU" altLang="uk-UA" sz="2400" dirty="0"/>
              <a:t>підстави.</a:t>
            </a:r>
            <a:endParaRPr lang="ru-RU" altLang="uk-UA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8599</Words>
  <Application>WPS Presentation</Application>
  <PresentationFormat>Экран (4:3)</PresentationFormat>
  <Paragraphs>148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Arial</vt:lpstr>
      <vt:lpstr>SimSun</vt:lpstr>
      <vt:lpstr>Wingdings</vt:lpstr>
      <vt:lpstr>Calibri</vt:lpstr>
      <vt:lpstr>Arno Pro Smbd Caption</vt:lpstr>
      <vt:lpstr>Liberation Mono</vt:lpstr>
      <vt:lpstr>Arial Black</vt:lpstr>
      <vt:lpstr>Aharoni</vt:lpstr>
      <vt:lpstr>Microsoft YaHei</vt:lpstr>
      <vt:lpstr>Arial Unicode MS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8 Категорії філософії</dc:title>
  <dc:creator>Admin</dc:creator>
  <cp:lastModifiedBy>Mila</cp:lastModifiedBy>
  <cp:revision>71</cp:revision>
  <dcterms:created xsi:type="dcterms:W3CDTF">2005-03-21T23:38:38Z</dcterms:created>
  <dcterms:modified xsi:type="dcterms:W3CDTF">2024-02-03T21:06:46Z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72502E4483464C598805C086A5094D1E_13</vt:lpwstr>
  </property>
  <property fmtid="{D5CDD505-2E9C-101B-9397-08002B2CF9AE}" pid="3" name="KSOProductBuildVer">
    <vt:lpwstr>1033-12.2.0.13431</vt:lpwstr>
  </property>
</Properties>
</file>