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1" r:id="rId6"/>
    <p:sldId id="257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59" r:id="rId19"/>
    <p:sldId id="272" r:id="rId20"/>
    <p:sldId id="273" r:id="rId21"/>
    <p:sldId id="274" r:id="rId22"/>
    <p:sldId id="275" r:id="rId23"/>
    <p:sldId id="276" r:id="rId24"/>
    <p:sldId id="260" r:id="rId2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F9-4AA6-8BE3-30AD64F7C0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F9-4AA6-8BE3-30AD64F7C0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F9-4AA6-8BE3-30AD64F7C0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F9-4AA6-8BE3-30AD64F7C077}"/>
              </c:ext>
            </c:extLst>
          </c:dPt>
          <c:dLbls>
            <c:dLbl>
              <c:idx val="0"/>
              <c:layout>
                <c:manualLayout>
                  <c:x val="0.18214036329354866"/>
                  <c:y val="0.13148749014749408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 err="1" smtClean="0"/>
                      <a:t>Єлеазар</a:t>
                    </a:r>
                    <a:r>
                      <a:rPr lang="ru-RU" sz="1800" baseline="0" dirty="0" smtClean="0"/>
                      <a:t> </a:t>
                    </a:r>
                    <a:r>
                      <a:rPr lang="ru-RU" sz="1800" baseline="0" dirty="0"/>
                      <a:t>
</a:t>
                    </a:r>
                    <a:r>
                      <a:rPr lang="ru-RU" sz="1800" baseline="0" dirty="0" err="1" smtClean="0"/>
                      <a:t>Мелетинський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3531220993788"/>
                      <c:h val="0.17565898273857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6F9-4AA6-8BE3-30AD64F7C077}"/>
                </c:ext>
              </c:extLst>
            </c:dLbl>
            <c:dLbl>
              <c:idx val="1"/>
              <c:layout>
                <c:manualLayout>
                  <c:x val="-0.19828984213073347"/>
                  <c:y val="0.173531882927087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800" dirty="0" err="1" smtClean="0"/>
                      <a:t>Крістофер</a:t>
                    </a:r>
                    <a:r>
                      <a:rPr lang="ru-RU" sz="1800" baseline="0" dirty="0" smtClean="0"/>
                      <a:t> </a:t>
                    </a:r>
                    <a:r>
                      <a:rPr lang="ru-RU" sz="1800" baseline="0" dirty="0" err="1" smtClean="0"/>
                      <a:t>Букер</a:t>
                    </a:r>
                    <a:endParaRPr lang="ru-RU" sz="180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393127704822547"/>
                      <c:h val="0.1728734674182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F9-4AA6-8BE3-30AD64F7C077}"/>
                </c:ext>
              </c:extLst>
            </c:dLbl>
            <c:dLbl>
              <c:idx val="2"/>
              <c:layout>
                <c:manualLayout>
                  <c:x val="-0.17494913883061458"/>
                  <c:y val="-7.251749172022020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Джозеф</a:t>
                    </a:r>
                    <a:r>
                      <a:rPr lang="ru-RU" sz="1800" baseline="0" dirty="0" smtClean="0"/>
                      <a:t> </a:t>
                    </a:r>
                    <a:r>
                      <a:rPr lang="ru-RU" sz="1800" baseline="0" dirty="0" err="1" smtClean="0"/>
                      <a:t>Кемпбелл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02880746588828"/>
                      <c:h val="0.157478121641480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6F9-4AA6-8BE3-30AD64F7C077}"/>
                </c:ext>
              </c:extLst>
            </c:dLbl>
            <c:dLbl>
              <c:idx val="3"/>
              <c:layout>
                <c:manualLayout>
                  <c:x val="0.27559246242447299"/>
                  <c:y val="-3.2527380556341835E-2"/>
                </c:manualLayout>
              </c:layout>
              <c:tx>
                <c:rich>
                  <a:bodyPr/>
                  <a:lstStyle/>
                  <a:p>
                    <a:r>
                      <a:rPr lang="ru-RU" sz="1800" baseline="0" dirty="0" err="1" smtClean="0"/>
                      <a:t>Андрій</a:t>
                    </a:r>
                    <a:r>
                      <a:rPr lang="ru-RU" sz="1800" baseline="0" dirty="0" smtClean="0"/>
                      <a:t> Топорков</a:t>
                    </a:r>
                    <a:endParaRPr lang="ru-RU" sz="18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8983619545937"/>
                      <c:h val="0.147803829535235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6F9-4AA6-8BE3-30AD64F7C077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Развлечения</c:v>
                </c:pt>
                <c:pt idx="1">
                  <c:v>Транспорт</c:v>
                </c:pt>
                <c:pt idx="2">
                  <c:v>Проживание</c:v>
                </c:pt>
                <c:pt idx="3">
                  <c:v>Еда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8-4AF4-9209-C36E3E493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64E9C-DC4B-4FCA-A45C-7A2A68ABF19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C85100E-26AF-40B3-97DF-19C4EC3CCEC0}">
      <dgm:prSet custT="1"/>
      <dgm:spPr/>
      <dgm:t>
        <a:bodyPr rtlCol="0"/>
        <a:lstStyle/>
        <a:p>
          <a:pPr rtl="0"/>
          <a:r>
            <a:rPr lang="ru-RU" sz="1400" b="1" noProof="0" dirty="0" err="1" smtClean="0"/>
            <a:t>Міфологе́ма</a:t>
          </a:r>
          <a:r>
            <a:rPr lang="ru-RU" sz="1400" noProof="0" dirty="0" smtClean="0"/>
            <a:t> - </a:t>
          </a:r>
          <a:r>
            <a:rPr lang="ru-RU" sz="1400" noProof="0" dirty="0" err="1" smtClean="0"/>
            <a:t>стійкий</a:t>
          </a:r>
          <a:r>
            <a:rPr lang="ru-RU" sz="1400" noProof="0" dirty="0" smtClean="0"/>
            <a:t> і </a:t>
          </a:r>
          <a:r>
            <a:rPr lang="ru-RU" sz="1400" noProof="0" dirty="0" err="1" smtClean="0"/>
            <a:t>повторюваний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елемент</a:t>
          </a:r>
          <a:r>
            <a:rPr lang="ru-RU" sz="1400" noProof="0" dirty="0" smtClean="0"/>
            <a:t>, </a:t>
          </a:r>
          <a:r>
            <a:rPr lang="ru-RU" sz="1400" noProof="0" dirty="0" err="1" smtClean="0"/>
            <a:t>що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узагальнено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відображає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дійсність</a:t>
          </a:r>
          <a:r>
            <a:rPr lang="ru-RU" sz="1400" noProof="0" dirty="0" smtClean="0"/>
            <a:t> у </a:t>
          </a:r>
          <a:r>
            <a:rPr lang="ru-RU" sz="1400" noProof="0" dirty="0" err="1" smtClean="0"/>
            <a:t>вигляді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сюжетів</a:t>
          </a:r>
          <a:r>
            <a:rPr lang="ru-RU" sz="1400" noProof="0" dirty="0" smtClean="0"/>
            <a:t>, </a:t>
          </a:r>
          <a:r>
            <a:rPr lang="ru-RU" sz="1400" noProof="0" dirty="0" err="1" smtClean="0"/>
            <a:t>чуттєво-конкретних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персоніфікацій</a:t>
          </a:r>
          <a:r>
            <a:rPr lang="ru-RU" sz="1400" noProof="0" dirty="0" smtClean="0"/>
            <a:t>, </a:t>
          </a:r>
          <a:r>
            <a:rPr lang="ru-RU" sz="1400" noProof="0" dirty="0" err="1" smtClean="0"/>
            <a:t>істот</a:t>
          </a:r>
          <a:r>
            <a:rPr lang="ru-RU" sz="1400" noProof="0" dirty="0" smtClean="0"/>
            <a:t> (</a:t>
          </a:r>
          <a:r>
            <a:rPr lang="ru-RU" sz="1400" noProof="0" dirty="0" err="1" smtClean="0"/>
            <a:t>наприклад</a:t>
          </a:r>
          <a:r>
            <a:rPr lang="ru-RU" sz="1400" noProof="0" dirty="0" smtClean="0"/>
            <a:t>: </a:t>
          </a:r>
          <a:r>
            <a:rPr lang="ru-RU" sz="1400" noProof="0" dirty="0" err="1" smtClean="0"/>
            <a:t>створенння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світу</a:t>
          </a:r>
          <a:r>
            <a:rPr lang="ru-RU" sz="1400" noProof="0" dirty="0" smtClean="0"/>
            <a:t>, герой).</a:t>
          </a:r>
          <a:endParaRPr lang="ru-RU" sz="1400" noProof="0" dirty="0"/>
        </a:p>
      </dgm:t>
    </dgm:pt>
    <dgm:pt modelId="{83E371DD-FB17-4628-859D-A2979B7D3099}" type="parTrans" cxnId="{FD66337D-8FE8-48E6-BE0F-CFD328BEE42E}">
      <dgm:prSet/>
      <dgm:spPr/>
      <dgm:t>
        <a:bodyPr rtlCol="0"/>
        <a:lstStyle/>
        <a:p>
          <a:pPr rtl="0"/>
          <a:endParaRPr lang="ru-RU" noProof="0" dirty="0"/>
        </a:p>
      </dgm:t>
    </dgm:pt>
    <dgm:pt modelId="{8A672CE1-4528-44AE-9157-DA340C2CD5DB}" type="sibTrans" cxnId="{FD66337D-8FE8-48E6-BE0F-CFD328BEE42E}">
      <dgm:prSet/>
      <dgm:spPr/>
      <dgm:t>
        <a:bodyPr rtlCol="0"/>
        <a:lstStyle/>
        <a:p>
          <a:pPr rtl="0"/>
          <a:endParaRPr lang="ru-RU" noProof="0" dirty="0"/>
        </a:p>
      </dgm:t>
    </dgm:pt>
    <dgm:pt modelId="{69653324-E1E3-437C-A9D5-28B1353F645A}">
      <dgm:prSet custT="1"/>
      <dgm:spPr/>
      <dgm:t>
        <a:bodyPr rtlCol="0"/>
        <a:lstStyle/>
        <a:p>
          <a:pPr rtl="0"/>
          <a:r>
            <a:rPr lang="ru-RU" sz="1400" b="1" noProof="0" dirty="0" err="1" smtClean="0"/>
            <a:t>Міфе́ма</a:t>
          </a:r>
          <a:r>
            <a:rPr lang="ru-RU" sz="1400" noProof="0" dirty="0" smtClean="0"/>
            <a:t> - </a:t>
          </a:r>
          <a:r>
            <a:rPr lang="ru-RU" sz="1400" noProof="0" dirty="0" err="1" smtClean="0"/>
            <a:t>найменший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змістовий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елемент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міфу</a:t>
          </a:r>
          <a:r>
            <a:rPr lang="ru-RU" sz="1400" noProof="0" dirty="0" smtClean="0"/>
            <a:t>, </a:t>
          </a:r>
          <a:r>
            <a:rPr lang="ru-RU" sz="1400" noProof="0" dirty="0" err="1" smtClean="0"/>
            <a:t>що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виступає</a:t>
          </a:r>
          <a:r>
            <a:rPr lang="ru-RU" sz="1400" noProof="0" dirty="0" smtClean="0"/>
            <a:t> образом </a:t>
          </a:r>
          <a:r>
            <a:rPr lang="ru-RU" sz="1400" noProof="0" dirty="0" err="1" smtClean="0"/>
            <a:t>чи</a:t>
          </a:r>
          <a:r>
            <a:rPr lang="ru-RU" sz="1400" noProof="0" dirty="0" smtClean="0"/>
            <a:t> концептом, </a:t>
          </a:r>
          <a:r>
            <a:rPr lang="ru-RU" sz="1400" noProof="0" dirty="0" err="1" smtClean="0"/>
            <a:t>виражаючи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певну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ситуацію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або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відношення</a:t>
          </a:r>
          <a:r>
            <a:rPr lang="ru-RU" sz="1400" noProof="0" dirty="0" smtClean="0"/>
            <a:t>. </a:t>
          </a:r>
          <a:r>
            <a:rPr lang="ru-RU" sz="1400" noProof="0" dirty="0" err="1" smtClean="0"/>
            <a:t>Міфема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пов'язує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протиставлені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образи</a:t>
          </a:r>
          <a:r>
            <a:rPr lang="ru-RU" sz="1400" noProof="0" dirty="0" smtClean="0"/>
            <a:t> і </a:t>
          </a:r>
          <a:r>
            <a:rPr lang="ru-RU" sz="1400" noProof="0" dirty="0" err="1" smtClean="0"/>
            <a:t>поняття</a:t>
          </a:r>
          <a:r>
            <a:rPr lang="ru-RU" sz="1400" noProof="0" dirty="0" smtClean="0"/>
            <a:t> (</a:t>
          </a:r>
          <a:r>
            <a:rPr lang="ru-RU" sz="1400" noProof="0" dirty="0" err="1" smtClean="0"/>
            <a:t>наприклад</a:t>
          </a:r>
          <a:r>
            <a:rPr lang="ru-RU" sz="1400" noProof="0" dirty="0" smtClean="0"/>
            <a:t>: </a:t>
          </a:r>
          <a:r>
            <a:rPr lang="ru-RU" sz="1400" noProof="0" dirty="0" err="1" smtClean="0"/>
            <a:t>воскресіння</a:t>
          </a:r>
          <a:r>
            <a:rPr lang="ru-RU" sz="1400" noProof="0" dirty="0" smtClean="0"/>
            <a:t> з </a:t>
          </a:r>
          <a:r>
            <a:rPr lang="ru-RU" sz="1400" noProof="0" dirty="0" err="1" smtClean="0"/>
            <a:t>мертвих</a:t>
          </a:r>
          <a:r>
            <a:rPr lang="ru-RU" sz="1400" noProof="0" dirty="0" smtClean="0"/>
            <a:t>).</a:t>
          </a:r>
          <a:endParaRPr lang="ru-RU" sz="1400" noProof="0" dirty="0"/>
        </a:p>
      </dgm:t>
    </dgm:pt>
    <dgm:pt modelId="{F0466364-A484-4F50-8E01-C00666AA6B96}" type="parTrans" cxnId="{25667268-FED2-4149-B353-F16FED2D1A5A}">
      <dgm:prSet/>
      <dgm:spPr/>
      <dgm:t>
        <a:bodyPr rtlCol="0"/>
        <a:lstStyle/>
        <a:p>
          <a:pPr rtl="0"/>
          <a:endParaRPr lang="ru-RU" noProof="0" dirty="0"/>
        </a:p>
      </dgm:t>
    </dgm:pt>
    <dgm:pt modelId="{6F20977E-D589-4920-96AA-44AAF9391C6A}" type="sibTrans" cxnId="{25667268-FED2-4149-B353-F16FED2D1A5A}">
      <dgm:prSet/>
      <dgm:spPr/>
      <dgm:t>
        <a:bodyPr rtlCol="0"/>
        <a:lstStyle/>
        <a:p>
          <a:pPr rtl="0"/>
          <a:endParaRPr lang="ru-RU" noProof="0" dirty="0"/>
        </a:p>
      </dgm:t>
    </dgm:pt>
    <dgm:pt modelId="{7F8797D3-295D-45B0-9E28-F7696E313AE3}">
      <dgm:prSet custT="1"/>
      <dgm:spPr/>
      <dgm:t>
        <a:bodyPr rtlCol="0"/>
        <a:lstStyle/>
        <a:p>
          <a:pPr rtl="0"/>
          <a:r>
            <a:rPr lang="ru-RU" sz="1400" b="1" noProof="0" dirty="0" err="1" smtClean="0"/>
            <a:t>Міфо́нім</a:t>
          </a:r>
          <a:r>
            <a:rPr lang="ru-RU" sz="1400" noProof="0" dirty="0" smtClean="0"/>
            <a:t> - </a:t>
          </a:r>
          <a:r>
            <a:rPr lang="ru-RU" sz="1400" noProof="0" dirty="0" err="1" smtClean="0"/>
            <a:t>конкретне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міфічне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ім'я</a:t>
          </a:r>
          <a:r>
            <a:rPr lang="ru-RU" sz="1400" noProof="0" dirty="0" smtClean="0"/>
            <a:t>, </a:t>
          </a:r>
          <a:r>
            <a:rPr lang="ru-RU" sz="1400" noProof="0" dirty="0" err="1" smtClean="0"/>
            <a:t>власна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назва</a:t>
          </a:r>
          <a:r>
            <a:rPr lang="ru-RU" sz="1400" noProof="0" dirty="0" smtClean="0"/>
            <a:t> (</a:t>
          </a:r>
          <a:r>
            <a:rPr lang="ru-RU" sz="1400" noProof="0" dirty="0" err="1" smtClean="0"/>
            <a:t>наприклад</a:t>
          </a:r>
          <a:r>
            <a:rPr lang="ru-RU" sz="1400" noProof="0" dirty="0" smtClean="0"/>
            <a:t>: Зевс, Атлантида).</a:t>
          </a:r>
          <a:endParaRPr lang="ru-RU" sz="1400" noProof="0" dirty="0"/>
        </a:p>
      </dgm:t>
    </dgm:pt>
    <dgm:pt modelId="{2A0378C1-9628-41C6-B719-DFD7DD7C2513}" type="parTrans" cxnId="{B9DB5BF3-D3B4-4EF2-9219-9820EFCDD141}">
      <dgm:prSet/>
      <dgm:spPr/>
      <dgm:t>
        <a:bodyPr rtlCol="0"/>
        <a:lstStyle/>
        <a:p>
          <a:pPr rtl="0"/>
          <a:endParaRPr lang="ru-RU" noProof="0" dirty="0"/>
        </a:p>
      </dgm:t>
    </dgm:pt>
    <dgm:pt modelId="{BD09EA6A-7770-4233-AA60-BFF5DA55D6CE}" type="sibTrans" cxnId="{B9DB5BF3-D3B4-4EF2-9219-9820EFCDD141}">
      <dgm:prSet/>
      <dgm:spPr/>
      <dgm:t>
        <a:bodyPr rtlCol="0"/>
        <a:lstStyle/>
        <a:p>
          <a:pPr rtl="0"/>
          <a:endParaRPr lang="ru-RU" noProof="0" dirty="0"/>
        </a:p>
      </dgm:t>
    </dgm:pt>
    <dgm:pt modelId="{4911C805-5ADF-4CA6-A5B8-162C12879047}" type="pres">
      <dgm:prSet presAssocID="{7F564E9C-DC4B-4FCA-A45C-7A2A68ABF1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F55F09-DCC7-43E8-ACC4-EC26733DDF7D}" type="pres">
      <dgm:prSet presAssocID="{0C85100E-26AF-40B3-97DF-19C4EC3CCEC0}" presName="compNode" presStyleCnt="0"/>
      <dgm:spPr/>
    </dgm:pt>
    <dgm:pt modelId="{77A2F8CA-0963-4F9D-BCC0-79D606A6B370}" type="pres">
      <dgm:prSet presAssocID="{0C85100E-26AF-40B3-97DF-19C4EC3CCEC0}" presName="iconBgRect" presStyleLbl="bgShp" presStyleIdx="0" presStyleCnt="3" custLinFactNeighborX="207" custLinFactNeighborY="-70656"/>
      <dgm:spPr>
        <a:solidFill>
          <a:schemeClr val="accent2"/>
        </a:solidFill>
      </dgm:spPr>
    </dgm:pt>
    <dgm:pt modelId="{D2831012-0B7A-447D-8C2C-37C7C4453B1E}" type="pres">
      <dgm:prSet presAssocID="{0C85100E-26AF-40B3-97DF-19C4EC3CCEC0}" presName="iconRect" presStyleLbl="node1" presStyleIdx="0" presStyleCnt="3" custLinFactY="-18225" custLinFactNeighborX="1408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49C2E9F-FE68-49D9-934D-BEC080C50F37}" type="pres">
      <dgm:prSet presAssocID="{0C85100E-26AF-40B3-97DF-19C4EC3CCEC0}" presName="spaceRect" presStyleCnt="0"/>
      <dgm:spPr/>
    </dgm:pt>
    <dgm:pt modelId="{630391C1-CC84-4049-B367-7554AAB1A762}" type="pres">
      <dgm:prSet presAssocID="{0C85100E-26AF-40B3-97DF-19C4EC3CCEC0}" presName="textRect" presStyleLbl="revTx" presStyleIdx="0" presStyleCnt="3" custScaleX="100000" custScaleY="82263" custLinFactNeighborX="-7233" custLinFactNeighborY="-98976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371519E-09C7-468F-BBB0-C0EC32784FEE}" type="pres">
      <dgm:prSet presAssocID="{8A672CE1-4528-44AE-9157-DA340C2CD5DB}" presName="sibTrans" presStyleCnt="0"/>
      <dgm:spPr/>
    </dgm:pt>
    <dgm:pt modelId="{BA64D75C-CC67-4EAC-ABB9-29C5943113A8}" type="pres">
      <dgm:prSet presAssocID="{69653324-E1E3-437C-A9D5-28B1353F645A}" presName="compNode" presStyleCnt="0"/>
      <dgm:spPr/>
    </dgm:pt>
    <dgm:pt modelId="{CD0ED507-6D46-4BC4-A76D-513F6CD81D5B}" type="pres">
      <dgm:prSet presAssocID="{69653324-E1E3-437C-A9D5-28B1353F645A}" presName="iconBgRect" presStyleLbl="bgShp" presStyleIdx="1" presStyleCnt="3" custLinFactNeighborX="-9095" custLinFactNeighborY="-34950"/>
      <dgm:spPr>
        <a:solidFill>
          <a:schemeClr val="accent3"/>
        </a:solidFill>
      </dgm:spPr>
    </dgm:pt>
    <dgm:pt modelId="{B76EA2FC-0CB1-4FED-9050-CF0844D1C48F}" type="pres">
      <dgm:prSet presAssocID="{69653324-E1E3-437C-A9D5-28B1353F645A}" presName="iconRect" presStyleLbl="node1" presStyleIdx="1" presStyleCnt="3" custLinFactNeighborX="-17593" custLinFactNeighborY="-703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Bike"/>
        </a:ext>
      </dgm:extLst>
    </dgm:pt>
    <dgm:pt modelId="{5C09348A-AB41-4346-A8FE-FBF448ACAF81}" type="pres">
      <dgm:prSet presAssocID="{69653324-E1E3-437C-A9D5-28B1353F645A}" presName="spaceRect" presStyleCnt="0"/>
      <dgm:spPr/>
    </dgm:pt>
    <dgm:pt modelId="{12E4033F-1FB2-455F-B198-DEE22348C3D5}" type="pres">
      <dgm:prSet presAssocID="{69653324-E1E3-437C-A9D5-28B1353F645A}" presName="textRect" presStyleLbl="revTx" presStyleIdx="1" presStyleCnt="3" custScaleY="264072" custLinFactNeighborX="1724" custLinFactNeighborY="3943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B7501772-9891-475B-BEA5-64B32C8F33CF}" type="pres">
      <dgm:prSet presAssocID="{6F20977E-D589-4920-96AA-44AAF9391C6A}" presName="sibTrans" presStyleCnt="0"/>
      <dgm:spPr/>
    </dgm:pt>
    <dgm:pt modelId="{EC4D2E0D-C8C4-448F-B348-91245EC34F5D}" type="pres">
      <dgm:prSet presAssocID="{7F8797D3-295D-45B0-9E28-F7696E313AE3}" presName="compNode" presStyleCnt="0"/>
      <dgm:spPr/>
    </dgm:pt>
    <dgm:pt modelId="{0EA8A4D1-ADC5-4AD5-A4BF-908D6DFD9E43}" type="pres">
      <dgm:prSet presAssocID="{7F8797D3-295D-45B0-9E28-F7696E313AE3}" presName="iconBgRect" presStyleLbl="bgShp" presStyleIdx="2" presStyleCnt="3" custLinFactNeighborX="-13059" custLinFactNeighborY="-48422"/>
      <dgm:spPr>
        <a:solidFill>
          <a:schemeClr val="accent5"/>
        </a:solidFill>
      </dgm:spPr>
    </dgm:pt>
    <dgm:pt modelId="{0A990743-F9EA-4065-B193-A740F551A1E9}" type="pres">
      <dgm:prSet presAssocID="{7F8797D3-295D-45B0-9E28-F7696E313AE3}" presName="iconRect" presStyleLbl="node1" presStyleIdx="2" presStyleCnt="3" custLinFactNeighborX="-19704" custLinFactNeighborY="-8022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effectLst/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11AE65F0-F8DA-4E0F-9C4B-0D23B6278886}" type="pres">
      <dgm:prSet presAssocID="{7F8797D3-295D-45B0-9E28-F7696E313AE3}" presName="spaceRect" presStyleCnt="0"/>
      <dgm:spPr/>
    </dgm:pt>
    <dgm:pt modelId="{F36C2E14-6FEE-411C-8616-16523F3944C1}" type="pres">
      <dgm:prSet presAssocID="{7F8797D3-295D-45B0-9E28-F7696E313AE3}" presName="textRect" presStyleLbl="revTx" presStyleIdx="2" presStyleCnt="3" custScaleX="77859" custScaleY="207541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F3DAF4-280E-4305-8317-26F1C9773169}" type="presOf" srcId="{7F8797D3-295D-45B0-9E28-F7696E313AE3}" destId="{F36C2E14-6FEE-411C-8616-16523F3944C1}" srcOrd="0" destOrd="0" presId="urn:microsoft.com/office/officeart/2018/5/layout/IconCircleLabelList"/>
    <dgm:cxn modelId="{B9DB5BF3-D3B4-4EF2-9219-9820EFCDD141}" srcId="{7F564E9C-DC4B-4FCA-A45C-7A2A68ABF190}" destId="{7F8797D3-295D-45B0-9E28-F7696E313AE3}" srcOrd="2" destOrd="0" parTransId="{2A0378C1-9628-41C6-B719-DFD7DD7C2513}" sibTransId="{BD09EA6A-7770-4233-AA60-BFF5DA55D6CE}"/>
    <dgm:cxn modelId="{25667268-FED2-4149-B353-F16FED2D1A5A}" srcId="{7F564E9C-DC4B-4FCA-A45C-7A2A68ABF190}" destId="{69653324-E1E3-437C-A9D5-28B1353F645A}" srcOrd="1" destOrd="0" parTransId="{F0466364-A484-4F50-8E01-C00666AA6B96}" sibTransId="{6F20977E-D589-4920-96AA-44AAF9391C6A}"/>
    <dgm:cxn modelId="{2CCB2A7E-929A-491B-A4E7-F0C8FCAB46BF}" type="presOf" srcId="{0C85100E-26AF-40B3-97DF-19C4EC3CCEC0}" destId="{630391C1-CC84-4049-B367-7554AAB1A762}" srcOrd="0" destOrd="0" presId="urn:microsoft.com/office/officeart/2018/5/layout/IconCircleLabelList"/>
    <dgm:cxn modelId="{0FE06B0E-767E-4BCF-8132-C78555EDA9B2}" type="presOf" srcId="{69653324-E1E3-437C-A9D5-28B1353F645A}" destId="{12E4033F-1FB2-455F-B198-DEE22348C3D5}" srcOrd="0" destOrd="0" presId="urn:microsoft.com/office/officeart/2018/5/layout/IconCircleLabelList"/>
    <dgm:cxn modelId="{2A897633-C90F-4222-BE45-96D089A3FD3C}" type="presOf" srcId="{7F564E9C-DC4B-4FCA-A45C-7A2A68ABF190}" destId="{4911C805-5ADF-4CA6-A5B8-162C12879047}" srcOrd="0" destOrd="0" presId="urn:microsoft.com/office/officeart/2018/5/layout/IconCircleLabelList"/>
    <dgm:cxn modelId="{FD66337D-8FE8-48E6-BE0F-CFD328BEE42E}" srcId="{7F564E9C-DC4B-4FCA-A45C-7A2A68ABF190}" destId="{0C85100E-26AF-40B3-97DF-19C4EC3CCEC0}" srcOrd="0" destOrd="0" parTransId="{83E371DD-FB17-4628-859D-A2979B7D3099}" sibTransId="{8A672CE1-4528-44AE-9157-DA340C2CD5DB}"/>
    <dgm:cxn modelId="{ED50C03E-606B-456A-BA15-D0C4D6D37479}" type="presParOf" srcId="{4911C805-5ADF-4CA6-A5B8-162C12879047}" destId="{38F55F09-DCC7-43E8-ACC4-EC26733DDF7D}" srcOrd="0" destOrd="0" presId="urn:microsoft.com/office/officeart/2018/5/layout/IconCircleLabelList"/>
    <dgm:cxn modelId="{8D29F55D-1E65-415B-9ABE-4D1A31732726}" type="presParOf" srcId="{38F55F09-DCC7-43E8-ACC4-EC26733DDF7D}" destId="{77A2F8CA-0963-4F9D-BCC0-79D606A6B370}" srcOrd="0" destOrd="0" presId="urn:microsoft.com/office/officeart/2018/5/layout/IconCircleLabelList"/>
    <dgm:cxn modelId="{673C3DFF-7B76-406B-80D8-D6A86487F799}" type="presParOf" srcId="{38F55F09-DCC7-43E8-ACC4-EC26733DDF7D}" destId="{D2831012-0B7A-447D-8C2C-37C7C4453B1E}" srcOrd="1" destOrd="0" presId="urn:microsoft.com/office/officeart/2018/5/layout/IconCircleLabelList"/>
    <dgm:cxn modelId="{8E0FD1FC-E329-4BC1-9793-63EE097B1D36}" type="presParOf" srcId="{38F55F09-DCC7-43E8-ACC4-EC26733DDF7D}" destId="{649C2E9F-FE68-49D9-934D-BEC080C50F37}" srcOrd="2" destOrd="0" presId="urn:microsoft.com/office/officeart/2018/5/layout/IconCircleLabelList"/>
    <dgm:cxn modelId="{EE304FB2-CC77-4194-84A0-BCBADB1667A9}" type="presParOf" srcId="{38F55F09-DCC7-43E8-ACC4-EC26733DDF7D}" destId="{630391C1-CC84-4049-B367-7554AAB1A762}" srcOrd="3" destOrd="0" presId="urn:microsoft.com/office/officeart/2018/5/layout/IconCircleLabelList"/>
    <dgm:cxn modelId="{346454CE-2B43-4B93-A47D-580432477D6F}" type="presParOf" srcId="{4911C805-5ADF-4CA6-A5B8-162C12879047}" destId="{2371519E-09C7-468F-BBB0-C0EC32784FEE}" srcOrd="1" destOrd="0" presId="urn:microsoft.com/office/officeart/2018/5/layout/IconCircleLabelList"/>
    <dgm:cxn modelId="{1C696406-6104-486B-A9D1-42A1C8601643}" type="presParOf" srcId="{4911C805-5ADF-4CA6-A5B8-162C12879047}" destId="{BA64D75C-CC67-4EAC-ABB9-29C5943113A8}" srcOrd="2" destOrd="0" presId="urn:microsoft.com/office/officeart/2018/5/layout/IconCircleLabelList"/>
    <dgm:cxn modelId="{190CCE85-7D63-4CC5-BE31-167781EC8286}" type="presParOf" srcId="{BA64D75C-CC67-4EAC-ABB9-29C5943113A8}" destId="{CD0ED507-6D46-4BC4-A76D-513F6CD81D5B}" srcOrd="0" destOrd="0" presId="urn:microsoft.com/office/officeart/2018/5/layout/IconCircleLabelList"/>
    <dgm:cxn modelId="{1099AEF6-DB67-484E-A539-178F0F81934D}" type="presParOf" srcId="{BA64D75C-CC67-4EAC-ABB9-29C5943113A8}" destId="{B76EA2FC-0CB1-4FED-9050-CF0844D1C48F}" srcOrd="1" destOrd="0" presId="urn:microsoft.com/office/officeart/2018/5/layout/IconCircleLabelList"/>
    <dgm:cxn modelId="{D2870998-1669-45CD-A6AE-A3BCBF849E3A}" type="presParOf" srcId="{BA64D75C-CC67-4EAC-ABB9-29C5943113A8}" destId="{5C09348A-AB41-4346-A8FE-FBF448ACAF81}" srcOrd="2" destOrd="0" presId="urn:microsoft.com/office/officeart/2018/5/layout/IconCircleLabelList"/>
    <dgm:cxn modelId="{58542F85-96A8-4F5C-9A75-6C2B00C5C11C}" type="presParOf" srcId="{BA64D75C-CC67-4EAC-ABB9-29C5943113A8}" destId="{12E4033F-1FB2-455F-B198-DEE22348C3D5}" srcOrd="3" destOrd="0" presId="urn:microsoft.com/office/officeart/2018/5/layout/IconCircleLabelList"/>
    <dgm:cxn modelId="{88FA055F-E5D9-4602-9502-ED3172311AC5}" type="presParOf" srcId="{4911C805-5ADF-4CA6-A5B8-162C12879047}" destId="{B7501772-9891-475B-BEA5-64B32C8F33CF}" srcOrd="3" destOrd="0" presId="urn:microsoft.com/office/officeart/2018/5/layout/IconCircleLabelList"/>
    <dgm:cxn modelId="{41F8F85D-6A60-4C0A-BC25-573782915193}" type="presParOf" srcId="{4911C805-5ADF-4CA6-A5B8-162C12879047}" destId="{EC4D2E0D-C8C4-448F-B348-91245EC34F5D}" srcOrd="4" destOrd="0" presId="urn:microsoft.com/office/officeart/2018/5/layout/IconCircleLabelList"/>
    <dgm:cxn modelId="{F28F2EA7-40B4-4991-B14A-81DD40A9BFDA}" type="presParOf" srcId="{EC4D2E0D-C8C4-448F-B348-91245EC34F5D}" destId="{0EA8A4D1-ADC5-4AD5-A4BF-908D6DFD9E43}" srcOrd="0" destOrd="0" presId="urn:microsoft.com/office/officeart/2018/5/layout/IconCircleLabelList"/>
    <dgm:cxn modelId="{5449F38A-332D-4553-91F1-CF5A88078A1F}" type="presParOf" srcId="{EC4D2E0D-C8C4-448F-B348-91245EC34F5D}" destId="{0A990743-F9EA-4065-B193-A740F551A1E9}" srcOrd="1" destOrd="0" presId="urn:microsoft.com/office/officeart/2018/5/layout/IconCircleLabelList"/>
    <dgm:cxn modelId="{AB4B8C43-4D11-4678-B636-8181C2C2ECF4}" type="presParOf" srcId="{EC4D2E0D-C8C4-448F-B348-91245EC34F5D}" destId="{11AE65F0-F8DA-4E0F-9C4B-0D23B6278886}" srcOrd="2" destOrd="0" presId="urn:microsoft.com/office/officeart/2018/5/layout/IconCircleLabelList"/>
    <dgm:cxn modelId="{55DF77B1-D153-4978-B3E0-46A9DEAFD466}" type="presParOf" srcId="{EC4D2E0D-C8C4-448F-B348-91245EC34F5D}" destId="{F36C2E14-6FEE-411C-8616-16523F3944C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2F8CA-0963-4F9D-BCC0-79D606A6B370}">
      <dsp:nvSpPr>
        <dsp:cNvPr id="0" name=""/>
        <dsp:cNvSpPr/>
      </dsp:nvSpPr>
      <dsp:spPr>
        <a:xfrm>
          <a:off x="420631" y="576074"/>
          <a:ext cx="1132312" cy="1132312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831012-0B7A-447D-8C2C-37C7C4453B1E}">
      <dsp:nvSpPr>
        <dsp:cNvPr id="0" name=""/>
        <dsp:cNvSpPr/>
      </dsp:nvSpPr>
      <dsp:spPr>
        <a:xfrm>
          <a:off x="668748" y="849340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0391C1-CC84-4049-B367-7554AAB1A762}">
      <dsp:nvSpPr>
        <dsp:cNvPr id="0" name=""/>
        <dsp:cNvSpPr/>
      </dsp:nvSpPr>
      <dsp:spPr>
        <a:xfrm>
          <a:off x="0" y="2204638"/>
          <a:ext cx="1856250" cy="599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err="1" smtClean="0"/>
            <a:t>Міфологе́ма</a:t>
          </a:r>
          <a:r>
            <a:rPr lang="ru-RU" sz="1400" kern="1200" noProof="0" dirty="0" smtClean="0"/>
            <a:t> - </a:t>
          </a:r>
          <a:r>
            <a:rPr lang="ru-RU" sz="1400" kern="1200" noProof="0" dirty="0" err="1" smtClean="0"/>
            <a:t>стійкий</a:t>
          </a:r>
          <a:r>
            <a:rPr lang="ru-RU" sz="1400" kern="1200" noProof="0" dirty="0" smtClean="0"/>
            <a:t> і </a:t>
          </a:r>
          <a:r>
            <a:rPr lang="ru-RU" sz="1400" kern="1200" noProof="0" dirty="0" err="1" smtClean="0"/>
            <a:t>повторюваний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елемент</a:t>
          </a:r>
          <a:r>
            <a:rPr lang="ru-RU" sz="1400" kern="1200" noProof="0" dirty="0" smtClean="0"/>
            <a:t>, </a:t>
          </a:r>
          <a:r>
            <a:rPr lang="ru-RU" sz="1400" kern="1200" noProof="0" dirty="0" err="1" smtClean="0"/>
            <a:t>що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узагальнено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відображає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дійсність</a:t>
          </a:r>
          <a:r>
            <a:rPr lang="ru-RU" sz="1400" kern="1200" noProof="0" dirty="0" smtClean="0"/>
            <a:t> у </a:t>
          </a:r>
          <a:r>
            <a:rPr lang="ru-RU" sz="1400" kern="1200" noProof="0" dirty="0" err="1" smtClean="0"/>
            <a:t>вигляді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сюжетів</a:t>
          </a:r>
          <a:r>
            <a:rPr lang="ru-RU" sz="1400" kern="1200" noProof="0" dirty="0" smtClean="0"/>
            <a:t>, </a:t>
          </a:r>
          <a:r>
            <a:rPr lang="ru-RU" sz="1400" kern="1200" noProof="0" dirty="0" err="1" smtClean="0"/>
            <a:t>чуттєво-конкретних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персоніфікацій</a:t>
          </a:r>
          <a:r>
            <a:rPr lang="ru-RU" sz="1400" kern="1200" noProof="0" dirty="0" smtClean="0"/>
            <a:t>, </a:t>
          </a:r>
          <a:r>
            <a:rPr lang="ru-RU" sz="1400" kern="1200" noProof="0" dirty="0" err="1" smtClean="0"/>
            <a:t>істот</a:t>
          </a:r>
          <a:r>
            <a:rPr lang="ru-RU" sz="1400" kern="1200" noProof="0" dirty="0" smtClean="0"/>
            <a:t> (</a:t>
          </a:r>
          <a:r>
            <a:rPr lang="ru-RU" sz="1400" kern="1200" noProof="0" dirty="0" err="1" smtClean="0"/>
            <a:t>наприклад</a:t>
          </a:r>
          <a:r>
            <a:rPr lang="ru-RU" sz="1400" kern="1200" noProof="0" dirty="0" smtClean="0"/>
            <a:t>: </a:t>
          </a:r>
          <a:r>
            <a:rPr lang="ru-RU" sz="1400" kern="1200" noProof="0" dirty="0" err="1" smtClean="0"/>
            <a:t>створенння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світу</a:t>
          </a:r>
          <a:r>
            <a:rPr lang="ru-RU" sz="1400" kern="1200" noProof="0" dirty="0" smtClean="0"/>
            <a:t>, герой).</a:t>
          </a:r>
          <a:endParaRPr lang="ru-RU" sz="1400" kern="1200" noProof="0" dirty="0"/>
        </a:p>
      </dsp:txBody>
      <dsp:txXfrm>
        <a:off x="0" y="2204638"/>
        <a:ext cx="1856250" cy="599330"/>
      </dsp:txXfrm>
    </dsp:sp>
    <dsp:sp modelId="{CD0ED507-6D46-4BC4-A76D-513F6CD81D5B}">
      <dsp:nvSpPr>
        <dsp:cNvPr id="0" name=""/>
        <dsp:cNvSpPr/>
      </dsp:nvSpPr>
      <dsp:spPr>
        <a:xfrm>
          <a:off x="2496397" y="649233"/>
          <a:ext cx="1132312" cy="1132312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6EA2FC-0CB1-4FED-9050-CF0844D1C48F}">
      <dsp:nvSpPr>
        <dsp:cNvPr id="0" name=""/>
        <dsp:cNvSpPr/>
      </dsp:nvSpPr>
      <dsp:spPr>
        <a:xfrm>
          <a:off x="2726394" y="829090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E4033F-1FB2-455F-B198-DEE22348C3D5}">
      <dsp:nvSpPr>
        <dsp:cNvPr id="0" name=""/>
        <dsp:cNvSpPr/>
      </dsp:nvSpPr>
      <dsp:spPr>
        <a:xfrm>
          <a:off x="2269414" y="2219597"/>
          <a:ext cx="1856250" cy="192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err="1" smtClean="0"/>
            <a:t>Міфе́ма</a:t>
          </a:r>
          <a:r>
            <a:rPr lang="ru-RU" sz="1400" kern="1200" noProof="0" dirty="0" smtClean="0"/>
            <a:t> - </a:t>
          </a:r>
          <a:r>
            <a:rPr lang="ru-RU" sz="1400" kern="1200" noProof="0" dirty="0" err="1" smtClean="0"/>
            <a:t>найменший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змістовий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елемент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міфу</a:t>
          </a:r>
          <a:r>
            <a:rPr lang="ru-RU" sz="1400" kern="1200" noProof="0" dirty="0" smtClean="0"/>
            <a:t>, </a:t>
          </a:r>
          <a:r>
            <a:rPr lang="ru-RU" sz="1400" kern="1200" noProof="0" dirty="0" err="1" smtClean="0"/>
            <a:t>що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виступає</a:t>
          </a:r>
          <a:r>
            <a:rPr lang="ru-RU" sz="1400" kern="1200" noProof="0" dirty="0" smtClean="0"/>
            <a:t> образом </a:t>
          </a:r>
          <a:r>
            <a:rPr lang="ru-RU" sz="1400" kern="1200" noProof="0" dirty="0" err="1" smtClean="0"/>
            <a:t>чи</a:t>
          </a:r>
          <a:r>
            <a:rPr lang="ru-RU" sz="1400" kern="1200" noProof="0" dirty="0" smtClean="0"/>
            <a:t> концептом, </a:t>
          </a:r>
          <a:r>
            <a:rPr lang="ru-RU" sz="1400" kern="1200" noProof="0" dirty="0" err="1" smtClean="0"/>
            <a:t>виражаючи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певну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ситуацію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або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відношення</a:t>
          </a:r>
          <a:r>
            <a:rPr lang="ru-RU" sz="1400" kern="1200" noProof="0" dirty="0" smtClean="0"/>
            <a:t>. </a:t>
          </a:r>
          <a:r>
            <a:rPr lang="ru-RU" sz="1400" kern="1200" noProof="0" dirty="0" err="1" smtClean="0"/>
            <a:t>Міфема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пов'язує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протиставлені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образи</a:t>
          </a:r>
          <a:r>
            <a:rPr lang="ru-RU" sz="1400" kern="1200" noProof="0" dirty="0" smtClean="0"/>
            <a:t> і </a:t>
          </a:r>
          <a:r>
            <a:rPr lang="ru-RU" sz="1400" kern="1200" noProof="0" dirty="0" err="1" smtClean="0"/>
            <a:t>поняття</a:t>
          </a:r>
          <a:r>
            <a:rPr lang="ru-RU" sz="1400" kern="1200" noProof="0" dirty="0" smtClean="0"/>
            <a:t> (</a:t>
          </a:r>
          <a:r>
            <a:rPr lang="ru-RU" sz="1400" kern="1200" noProof="0" dirty="0" err="1" smtClean="0"/>
            <a:t>наприклад</a:t>
          </a:r>
          <a:r>
            <a:rPr lang="ru-RU" sz="1400" kern="1200" noProof="0" dirty="0" smtClean="0"/>
            <a:t>: </a:t>
          </a:r>
          <a:r>
            <a:rPr lang="ru-RU" sz="1400" kern="1200" noProof="0" dirty="0" err="1" smtClean="0"/>
            <a:t>воскресіння</a:t>
          </a:r>
          <a:r>
            <a:rPr lang="ru-RU" sz="1400" kern="1200" noProof="0" dirty="0" smtClean="0"/>
            <a:t> з </a:t>
          </a:r>
          <a:r>
            <a:rPr lang="ru-RU" sz="1400" kern="1200" noProof="0" dirty="0" err="1" smtClean="0"/>
            <a:t>мертвих</a:t>
          </a:r>
          <a:r>
            <a:rPr lang="ru-RU" sz="1400" kern="1200" noProof="0" dirty="0" smtClean="0"/>
            <a:t>).</a:t>
          </a:r>
          <a:endParaRPr lang="ru-RU" sz="1400" kern="1200" noProof="0" dirty="0"/>
        </a:p>
      </dsp:txBody>
      <dsp:txXfrm>
        <a:off x="2269414" y="2219597"/>
        <a:ext cx="1856250" cy="1923907"/>
      </dsp:txXfrm>
    </dsp:sp>
    <dsp:sp modelId="{0EA8A4D1-ADC5-4AD5-A4BF-908D6DFD9E43}">
      <dsp:nvSpPr>
        <dsp:cNvPr id="0" name=""/>
        <dsp:cNvSpPr/>
      </dsp:nvSpPr>
      <dsp:spPr>
        <a:xfrm>
          <a:off x="4632606" y="599652"/>
          <a:ext cx="1132312" cy="1132312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90743-F9EA-4065-B193-A740F551A1E9}">
      <dsp:nvSpPr>
        <dsp:cNvPr id="0" name=""/>
        <dsp:cNvSpPr/>
      </dsp:nvSpPr>
      <dsp:spPr>
        <a:xfrm>
          <a:off x="4893773" y="868048"/>
          <a:ext cx="649687" cy="649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6C2E14-6FEE-411C-8616-16523F3944C1}">
      <dsp:nvSpPr>
        <dsp:cNvPr id="0" name=""/>
        <dsp:cNvSpPr/>
      </dsp:nvSpPr>
      <dsp:spPr>
        <a:xfrm>
          <a:off x="4624002" y="2241194"/>
          <a:ext cx="1445257" cy="151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err="1" smtClean="0"/>
            <a:t>Міфо́нім</a:t>
          </a:r>
          <a:r>
            <a:rPr lang="ru-RU" sz="1400" kern="1200" noProof="0" dirty="0" smtClean="0"/>
            <a:t> - </a:t>
          </a:r>
          <a:r>
            <a:rPr lang="ru-RU" sz="1400" kern="1200" noProof="0" dirty="0" err="1" smtClean="0"/>
            <a:t>конкретне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міфічне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ім'я</a:t>
          </a:r>
          <a:r>
            <a:rPr lang="ru-RU" sz="1400" kern="1200" noProof="0" dirty="0" smtClean="0"/>
            <a:t>, </a:t>
          </a:r>
          <a:r>
            <a:rPr lang="ru-RU" sz="1400" kern="1200" noProof="0" dirty="0" err="1" smtClean="0"/>
            <a:t>власна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назва</a:t>
          </a:r>
          <a:r>
            <a:rPr lang="ru-RU" sz="1400" kern="1200" noProof="0" dirty="0" smtClean="0"/>
            <a:t> (</a:t>
          </a:r>
          <a:r>
            <a:rPr lang="ru-RU" sz="1400" kern="1200" noProof="0" dirty="0" err="1" smtClean="0"/>
            <a:t>наприклад</a:t>
          </a:r>
          <a:r>
            <a:rPr lang="ru-RU" sz="1400" kern="1200" noProof="0" dirty="0" smtClean="0"/>
            <a:t>: Зевс, Атлантида).</a:t>
          </a:r>
          <a:endParaRPr lang="ru-RU" sz="1400" kern="1200" noProof="0" dirty="0"/>
        </a:p>
      </dsp:txBody>
      <dsp:txXfrm>
        <a:off x="4624002" y="2241194"/>
        <a:ext cx="1445257" cy="151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7F5E8A-7644-4F50-8F72-65ACF3211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9DCDCD0-354A-49BC-A226-7D5CC21010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6812-4D2D-4760-866C-F892236C4F47}" type="datetimeFigureOut">
              <a:rPr lang="ru-RU" smtClean="0"/>
              <a:t>15.10.2020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336EB4-ECFE-49E4-9287-BE0DE1E26C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66A689-4E7C-4F2C-B9D4-329FC84CBD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7011-838B-4A9D-BF4C-3344F3C5A49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61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992A-4692-44E1-A0C3-98762478A495}" type="datetimeFigureOut">
              <a:rPr lang="ru-RU" smtClean="0"/>
              <a:t>15.10.2020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0113A-B59B-4D8C-B30C-BFAF745300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4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4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990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9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7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0113A-B59B-4D8C-B30C-BFAF7453006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79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BC621F53-42F1-4162-B336-26DCEE8C78C6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8" name="Прямая соединительная линия 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B4E175-9C2C-4C83-9CCB-1EE79023B6BD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517F1C-F724-4DFD-84E7-B0A8A15DA9AC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5E9043-9D87-468C-B209-BBE6FB22E4FD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90436A-6E7E-4CBA-928F-75534163B5FD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7" name="Прямая соединительная линия 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B747CA-7290-4C9C-985A-A6536F935AE6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3476CB-37AE-42E0-B083-5844E8E2A47B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BFC6D-26C7-447B-A29C-1CD48A44E0FC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F42ED9-3285-47FB-AD0C-01B700C3CF44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BA011B-8444-433D-95F0-78252DAA1FDD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  <a:endParaRPr lang="ru-RU" noProof="0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9BAAB-466B-435A-A753-FB026011CC84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8E0918B6-8CEE-40C7-BF07-9AA0BD63B15D}" type="datetime1">
              <a:rPr lang="ru-RU" noProof="0" smtClean="0"/>
              <a:t>15.10.2020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
              </a:t>
            </a:r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Мужчина смотрит на пейзаж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cxnSp>
        <p:nvCxnSpPr>
          <p:cNvPr id="50" name="Прямая соединительная линия 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3191256"/>
            <a:ext cx="9966960" cy="829560"/>
          </a:xfrm>
        </p:spPr>
        <p:txBody>
          <a:bodyPr rtlCol="0">
            <a:normAutofit/>
          </a:bodyPr>
          <a:lstStyle/>
          <a:p>
            <a:r>
              <a:rPr lang="ru-RU" sz="4600" cap="none" dirty="0"/>
              <a:t>ТЕМА 1. МІФ І МІФОЛОГІЯ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096512"/>
            <a:ext cx="10460736" cy="2039112"/>
          </a:xfrm>
        </p:spPr>
        <p:txBody>
          <a:bodyPr rtlCol="0">
            <a:normAutofit/>
          </a:bodyPr>
          <a:lstStyle/>
          <a:p>
            <a:r>
              <a:rPr lang="ru-RU" sz="2000" dirty="0"/>
              <a:t>1.	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поняття</a:t>
            </a:r>
            <a:r>
              <a:rPr lang="ru-RU" sz="2400" dirty="0"/>
              <a:t> «</a:t>
            </a:r>
            <a:r>
              <a:rPr lang="ru-RU" sz="2400" dirty="0" err="1"/>
              <a:t>міф</a:t>
            </a:r>
            <a:r>
              <a:rPr lang="ru-RU" sz="2400" dirty="0"/>
              <a:t>». Структура </a:t>
            </a:r>
            <a:r>
              <a:rPr lang="ru-RU" sz="2400" dirty="0" err="1"/>
              <a:t>міфу</a:t>
            </a:r>
            <a:r>
              <a:rPr lang="ru-RU" sz="2400" dirty="0"/>
              <a:t>.</a:t>
            </a:r>
          </a:p>
          <a:p>
            <a:r>
              <a:rPr lang="ru-RU" sz="2400" dirty="0"/>
              <a:t>2.	</a:t>
            </a:r>
            <a:r>
              <a:rPr lang="ru-RU" sz="2400" dirty="0" err="1"/>
              <a:t>Види</a:t>
            </a:r>
            <a:r>
              <a:rPr lang="ru-RU" sz="2400" dirty="0"/>
              <a:t> </a:t>
            </a:r>
            <a:r>
              <a:rPr lang="ru-RU" sz="2400" dirty="0" err="1"/>
              <a:t>міфів</a:t>
            </a:r>
            <a:r>
              <a:rPr lang="ru-RU" sz="2400" dirty="0"/>
              <a:t>.</a:t>
            </a:r>
          </a:p>
          <a:p>
            <a:r>
              <a:rPr lang="ru-RU" sz="2400" dirty="0"/>
              <a:t>3.	</a:t>
            </a:r>
            <a:r>
              <a:rPr lang="ru-RU" sz="2400" dirty="0" err="1"/>
              <a:t>Міфологія</a:t>
            </a:r>
            <a:r>
              <a:rPr lang="ru-RU" sz="2400" dirty="0"/>
              <a:t>. </a:t>
            </a:r>
            <a:r>
              <a:rPr lang="ru-RU" sz="2400" dirty="0" err="1"/>
              <a:t>Міфологія</a:t>
            </a:r>
            <a:r>
              <a:rPr lang="ru-RU" sz="2400" dirty="0"/>
              <a:t> в </a:t>
            </a:r>
            <a:r>
              <a:rPr lang="ru-RU" sz="2400" dirty="0" err="1"/>
              <a:t>суспільстві</a:t>
            </a:r>
            <a:r>
              <a:rPr lang="ru-RU" sz="2400" dirty="0"/>
              <a:t>.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міфологічні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7.	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Календарні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оповідають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про причини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появи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змін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пір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року,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сезонних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свят і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обрядів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2057400"/>
            <a:ext cx="5510048" cy="4038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Міф</a:t>
            </a:r>
            <a:r>
              <a:rPr lang="ru-RU" dirty="0" smtClean="0"/>
              <a:t> </a:t>
            </a:r>
            <a:r>
              <a:rPr lang="ru-RU" dirty="0"/>
              <a:t>про Персефону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пір</a:t>
            </a:r>
            <a:r>
              <a:rPr lang="ru-RU" dirty="0"/>
              <a:t> року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періодичним</a:t>
            </a:r>
            <a:r>
              <a:rPr lang="ru-RU" dirty="0"/>
              <a:t> </a:t>
            </a:r>
            <a:r>
              <a:rPr lang="ru-RU" dirty="0" err="1"/>
              <a:t>сходженням</a:t>
            </a:r>
            <a:r>
              <a:rPr lang="ru-RU" dirty="0"/>
              <a:t> в царство </a:t>
            </a:r>
            <a:r>
              <a:rPr lang="ru-RU" dirty="0" err="1"/>
              <a:t>Аїда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152" y="2194549"/>
            <a:ext cx="4771695" cy="34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6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351" y="1110526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/>
              <a:t>8.	</a:t>
            </a:r>
            <a:r>
              <a:rPr lang="ru-RU" dirty="0" err="1"/>
              <a:t>Героїчні</a:t>
            </a:r>
            <a:r>
              <a:rPr lang="ru-RU" dirty="0"/>
              <a:t> </a:t>
            </a:r>
            <a:r>
              <a:rPr lang="ru-RU" dirty="0" err="1"/>
              <a:t>міфи</a:t>
            </a:r>
            <a:r>
              <a:rPr lang="ru-RU" dirty="0"/>
              <a:t> - про </a:t>
            </a:r>
            <a:r>
              <a:rPr lang="ru-RU" dirty="0" err="1"/>
              <a:t>діяння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, </a:t>
            </a:r>
            <a:r>
              <a:rPr lang="ru-RU" dirty="0" err="1"/>
              <a:t>облаштування</a:t>
            </a:r>
            <a:r>
              <a:rPr lang="ru-RU" dirty="0"/>
              <a:t> ними </a:t>
            </a:r>
            <a:r>
              <a:rPr lang="ru-RU" dirty="0" err="1"/>
              <a:t>світу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людей, </a:t>
            </a:r>
            <a:r>
              <a:rPr lang="ru-RU" dirty="0" err="1"/>
              <a:t>добування</a:t>
            </a:r>
            <a:r>
              <a:rPr lang="ru-RU" dirty="0"/>
              <a:t>/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благ.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531" y="28763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Приклад </a:t>
            </a:r>
            <a:r>
              <a:rPr lang="ru-RU" dirty="0" err="1"/>
              <a:t>героїчного</a:t>
            </a:r>
            <a:r>
              <a:rPr lang="ru-RU" dirty="0"/>
              <a:t> </a:t>
            </a:r>
            <a:r>
              <a:rPr lang="ru-RU" dirty="0" err="1"/>
              <a:t>міфу</a:t>
            </a:r>
            <a:r>
              <a:rPr lang="ru-RU" dirty="0"/>
              <a:t> - </a:t>
            </a:r>
            <a:r>
              <a:rPr lang="ru-RU" dirty="0" err="1"/>
              <a:t>міф</a:t>
            </a:r>
            <a:r>
              <a:rPr lang="ru-RU" dirty="0"/>
              <a:t> про подвиги Геракла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448" y="2303588"/>
            <a:ext cx="2968947" cy="39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10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007" y="515007"/>
            <a:ext cx="10972799" cy="558099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9.	</a:t>
            </a:r>
            <a:r>
              <a:rPr lang="ru-RU" sz="2800" b="1" dirty="0" err="1">
                <a:solidFill>
                  <a:schemeClr val="tx1"/>
                </a:solidFill>
              </a:rPr>
              <a:t>Міфи</a:t>
            </a:r>
            <a:r>
              <a:rPr lang="ru-RU" sz="2800" b="1" dirty="0">
                <a:solidFill>
                  <a:schemeClr val="tx1"/>
                </a:solidFill>
              </a:rPr>
              <a:t> про </a:t>
            </a:r>
            <a:r>
              <a:rPr lang="ru-RU" sz="2800" b="1" dirty="0" err="1">
                <a:solidFill>
                  <a:schemeClr val="tx1"/>
                </a:solidFill>
              </a:rPr>
              <a:t>непорочне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зачаття</a:t>
            </a:r>
            <a:r>
              <a:rPr lang="ru-RU" sz="2800" b="1" dirty="0">
                <a:solidFill>
                  <a:schemeClr val="tx1"/>
                </a:solidFill>
              </a:rPr>
              <a:t> і </a:t>
            </a:r>
            <a:r>
              <a:rPr lang="ru-RU" sz="2800" b="1" dirty="0" err="1">
                <a:solidFill>
                  <a:schemeClr val="tx1"/>
                </a:solidFill>
              </a:rPr>
              <a:t>чудесне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народження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- </a:t>
            </a:r>
            <a:r>
              <a:rPr lang="ru-RU" sz="2800" dirty="0" err="1">
                <a:solidFill>
                  <a:schemeClr val="tx1"/>
                </a:solidFill>
              </a:rPr>
              <a:t>виділяються</a:t>
            </a:r>
            <a:r>
              <a:rPr lang="ru-RU" sz="2800" dirty="0">
                <a:solidFill>
                  <a:schemeClr val="tx1"/>
                </a:solidFill>
              </a:rPr>
              <a:t> як у </a:t>
            </a:r>
            <a:r>
              <a:rPr lang="ru-RU" sz="2800" dirty="0" err="1">
                <a:solidFill>
                  <a:schemeClr val="tx1"/>
                </a:solidFill>
              </a:rPr>
              <a:t>самостійну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групу</a:t>
            </a:r>
            <a:r>
              <a:rPr lang="ru-RU" sz="2800" dirty="0">
                <a:solidFill>
                  <a:schemeClr val="tx1"/>
                </a:solidFill>
              </a:rPr>
              <a:t>, так і мотив у </a:t>
            </a:r>
            <a:r>
              <a:rPr lang="ru-RU" sz="2800" dirty="0" err="1">
                <a:solidFill>
                  <a:schemeClr val="tx1"/>
                </a:solidFill>
              </a:rPr>
              <a:t>міфах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інших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груп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Оповідають</a:t>
            </a:r>
            <a:r>
              <a:rPr lang="ru-RU" sz="2800" dirty="0">
                <a:solidFill>
                  <a:schemeClr val="tx1"/>
                </a:solidFill>
              </a:rPr>
              <a:t> про </a:t>
            </a:r>
            <a:r>
              <a:rPr lang="ru-RU" sz="2800" dirty="0" err="1">
                <a:solidFill>
                  <a:schemeClr val="tx1"/>
                </a:solidFill>
              </a:rPr>
              <a:t>народження</a:t>
            </a:r>
            <a:r>
              <a:rPr lang="ru-RU" sz="2800" dirty="0">
                <a:solidFill>
                  <a:schemeClr val="tx1"/>
                </a:solidFill>
              </a:rPr>
              <a:t> героя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бога без </a:t>
            </a:r>
            <a:r>
              <a:rPr lang="ru-RU" sz="2800" dirty="0" err="1">
                <a:solidFill>
                  <a:schemeClr val="tx1"/>
                </a:solidFill>
              </a:rPr>
              <a:t>участі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батьків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чи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тільки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однієї</a:t>
            </a:r>
            <a:r>
              <a:rPr lang="ru-RU" sz="2800" dirty="0">
                <a:solidFill>
                  <a:schemeClr val="tx1"/>
                </a:solidFill>
              </a:rPr>
              <a:t> особи. Прикладами таких </a:t>
            </a:r>
            <a:r>
              <a:rPr lang="ru-RU" sz="2800" dirty="0" err="1">
                <a:solidFill>
                  <a:schemeClr val="tx1"/>
                </a:solidFill>
              </a:rPr>
              <a:t>міфів</a:t>
            </a:r>
            <a:r>
              <a:rPr lang="ru-RU" sz="2800" dirty="0">
                <a:solidFill>
                  <a:schemeClr val="tx1"/>
                </a:solidFill>
              </a:rPr>
              <a:t> є </a:t>
            </a:r>
            <a:r>
              <a:rPr lang="ru-RU" sz="2800" dirty="0" err="1">
                <a:solidFill>
                  <a:schemeClr val="tx1"/>
                </a:solidFill>
              </a:rPr>
              <a:t>поглинання</a:t>
            </a:r>
            <a:r>
              <a:rPr lang="ru-RU" sz="2800" dirty="0">
                <a:solidFill>
                  <a:schemeClr val="tx1"/>
                </a:solidFill>
              </a:rPr>
              <a:t> Кроносом </a:t>
            </a:r>
            <a:r>
              <a:rPr lang="ru-RU" sz="2800" dirty="0" err="1">
                <a:solidFill>
                  <a:schemeClr val="tx1"/>
                </a:solidFill>
              </a:rPr>
              <a:t>своїх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дітей</a:t>
            </a:r>
            <a:r>
              <a:rPr lang="ru-RU" sz="2800" dirty="0">
                <a:solidFill>
                  <a:schemeClr val="tx1"/>
                </a:solidFill>
              </a:rPr>
              <a:t> та </a:t>
            </a:r>
            <a:r>
              <a:rPr lang="ru-RU" sz="2800" dirty="0" err="1">
                <a:solidFill>
                  <a:schemeClr val="tx1"/>
                </a:solidFill>
              </a:rPr>
              <a:t>їхнє</a:t>
            </a:r>
            <a:r>
              <a:rPr lang="ru-RU" sz="2800" dirty="0">
                <a:solidFill>
                  <a:schemeClr val="tx1"/>
                </a:solidFill>
              </a:rPr>
              <a:t> подальше </a:t>
            </a:r>
            <a:r>
              <a:rPr lang="ru-RU" sz="2800" dirty="0" err="1">
                <a:solidFill>
                  <a:schemeClr val="tx1"/>
                </a:solidFill>
              </a:rPr>
              <a:t>випльовування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вже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дорослими</a:t>
            </a:r>
            <a:r>
              <a:rPr lang="ru-RU" sz="2800" dirty="0">
                <a:solidFill>
                  <a:schemeClr val="tx1"/>
                </a:solidFill>
              </a:rPr>
              <a:t>; </a:t>
            </a:r>
            <a:r>
              <a:rPr lang="ru-RU" sz="2800" dirty="0" err="1">
                <a:solidFill>
                  <a:schemeClr val="tx1"/>
                </a:solidFill>
              </a:rPr>
              <a:t>народження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Паллади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голови</a:t>
            </a:r>
            <a:r>
              <a:rPr lang="ru-RU" sz="2800" dirty="0">
                <a:solidFill>
                  <a:schemeClr val="tx1"/>
                </a:solidFill>
              </a:rPr>
              <a:t> Зевса </a:t>
            </a:r>
            <a:r>
              <a:rPr lang="ru-RU" sz="2800" dirty="0" err="1">
                <a:solidFill>
                  <a:schemeClr val="tx1"/>
                </a:solidFill>
              </a:rPr>
              <a:t>після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поїдання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Метиди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r>
              <a:rPr lang="ru-RU" sz="2800" dirty="0">
                <a:solidFill>
                  <a:schemeClr val="tx1"/>
                </a:solidFill>
              </a:rPr>
              <a:t>10.	</a:t>
            </a:r>
            <a:r>
              <a:rPr lang="ru-RU" sz="2800" b="1" dirty="0" err="1">
                <a:solidFill>
                  <a:schemeClr val="tx1"/>
                </a:solidFill>
              </a:rPr>
              <a:t>Міфи</a:t>
            </a:r>
            <a:r>
              <a:rPr lang="ru-RU" sz="2800" b="1" dirty="0">
                <a:solidFill>
                  <a:schemeClr val="tx1"/>
                </a:solidFill>
              </a:rPr>
              <a:t> про </a:t>
            </a:r>
            <a:r>
              <a:rPr lang="ru-RU" sz="2800" b="1" dirty="0" err="1">
                <a:solidFill>
                  <a:schemeClr val="tx1"/>
                </a:solidFill>
              </a:rPr>
              <a:t>всесвітній</a:t>
            </a:r>
            <a:r>
              <a:rPr lang="ru-RU" sz="2800" b="1" dirty="0">
                <a:solidFill>
                  <a:schemeClr val="tx1"/>
                </a:solidFill>
              </a:rPr>
              <a:t> потоп </a:t>
            </a:r>
            <a:r>
              <a:rPr lang="ru-RU" sz="2800" dirty="0">
                <a:solidFill>
                  <a:schemeClr val="tx1"/>
                </a:solidFill>
              </a:rPr>
              <a:t>- </a:t>
            </a:r>
            <a:r>
              <a:rPr lang="ru-RU" sz="2800" dirty="0" err="1">
                <a:solidFill>
                  <a:schemeClr val="tx1"/>
                </a:solidFill>
              </a:rPr>
              <a:t>поширена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категорія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міфів</a:t>
            </a:r>
            <a:r>
              <a:rPr lang="ru-RU" sz="2800" dirty="0">
                <a:solidFill>
                  <a:schemeClr val="tx1"/>
                </a:solidFill>
              </a:rPr>
              <a:t> про потоп, як правило кару </a:t>
            </a:r>
            <a:r>
              <a:rPr lang="ru-RU" sz="2800" dirty="0" err="1">
                <a:solidFill>
                  <a:schemeClr val="tx1"/>
                </a:solidFill>
              </a:rPr>
              <a:t>богів</a:t>
            </a:r>
            <a:r>
              <a:rPr lang="ru-RU" sz="2800" dirty="0">
                <a:solidFill>
                  <a:schemeClr val="tx1"/>
                </a:solidFill>
              </a:rPr>
              <a:t>, яка </a:t>
            </a:r>
            <a:r>
              <a:rPr lang="ru-RU" sz="2800" dirty="0" err="1">
                <a:solidFill>
                  <a:schemeClr val="tx1"/>
                </a:solidFill>
              </a:rPr>
              <a:t>оновлює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світ</a:t>
            </a:r>
            <a:r>
              <a:rPr lang="ru-RU" sz="2800" dirty="0">
                <a:solidFill>
                  <a:schemeClr val="tx1"/>
                </a:solidFill>
              </a:rPr>
              <a:t>. У </a:t>
            </a:r>
            <a:r>
              <a:rPr lang="ru-RU" sz="2800" dirty="0" err="1">
                <a:solidFill>
                  <a:schemeClr val="tx1"/>
                </a:solidFill>
              </a:rPr>
              <a:t>ході</a:t>
            </a:r>
            <a:r>
              <a:rPr lang="ru-RU" sz="2800" dirty="0">
                <a:solidFill>
                  <a:schemeClr val="tx1"/>
                </a:solidFill>
              </a:rPr>
              <a:t> потопу </a:t>
            </a:r>
            <a:r>
              <a:rPr lang="ru-RU" sz="2800" dirty="0" err="1">
                <a:solidFill>
                  <a:schemeClr val="tx1"/>
                </a:solidFill>
              </a:rPr>
              <a:t>рятується</a:t>
            </a:r>
            <a:r>
              <a:rPr lang="ru-RU" sz="2800" dirty="0">
                <a:solidFill>
                  <a:schemeClr val="tx1"/>
                </a:solidFill>
              </a:rPr>
              <a:t> невелика </a:t>
            </a:r>
            <a:r>
              <a:rPr lang="ru-RU" sz="2800" dirty="0" err="1">
                <a:solidFill>
                  <a:schemeClr val="tx1"/>
                </a:solidFill>
              </a:rPr>
              <a:t>група</a:t>
            </a:r>
            <a:r>
              <a:rPr lang="ru-RU" sz="2800" dirty="0">
                <a:solidFill>
                  <a:schemeClr val="tx1"/>
                </a:solidFill>
              </a:rPr>
              <a:t> людей, </a:t>
            </a:r>
            <a:r>
              <a:rPr lang="ru-RU" sz="2800" dirty="0" err="1">
                <a:solidFill>
                  <a:schemeClr val="tx1"/>
                </a:solidFill>
              </a:rPr>
              <a:t>гідних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започаткувати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нове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людство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98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46234"/>
            <a:ext cx="9872871" cy="5349766"/>
          </a:xfrm>
        </p:spPr>
        <p:txBody>
          <a:bodyPr>
            <a:normAutofit/>
          </a:bodyPr>
          <a:lstStyle/>
          <a:p>
            <a:r>
              <a:rPr lang="ru-RU" sz="2400" dirty="0"/>
              <a:t>11.	</a:t>
            </a:r>
            <a:r>
              <a:rPr lang="ru-RU" sz="2400" b="1" dirty="0" err="1"/>
              <a:t>Есхатологічні</a:t>
            </a:r>
            <a:r>
              <a:rPr lang="ru-RU" sz="2400" dirty="0"/>
              <a:t> - </a:t>
            </a:r>
            <a:r>
              <a:rPr lang="ru-RU" sz="2400" dirty="0" err="1"/>
              <a:t>оповідають</a:t>
            </a:r>
            <a:r>
              <a:rPr lang="ru-RU" sz="2400" dirty="0"/>
              <a:t> про </a:t>
            </a:r>
            <a:r>
              <a:rPr lang="ru-RU" sz="2400" dirty="0" err="1"/>
              <a:t>кінець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та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відродження</a:t>
            </a:r>
            <a:r>
              <a:rPr lang="ru-RU" sz="2400" dirty="0"/>
              <a:t>, </a:t>
            </a:r>
            <a:r>
              <a:rPr lang="ru-RU" sz="2400" dirty="0" err="1"/>
              <a:t>існують</a:t>
            </a:r>
            <a:r>
              <a:rPr lang="ru-RU" sz="2400" dirty="0"/>
              <a:t> </a:t>
            </a:r>
            <a:r>
              <a:rPr lang="ru-RU" sz="2400" dirty="0" err="1"/>
              <a:t>поряд</a:t>
            </a:r>
            <a:r>
              <a:rPr lang="ru-RU" sz="2400" dirty="0"/>
              <a:t> з </a:t>
            </a:r>
            <a:r>
              <a:rPr lang="ru-RU" sz="2400" dirty="0" err="1"/>
              <a:t>космогонічними</a:t>
            </a:r>
            <a:r>
              <a:rPr lang="ru-RU" sz="2400" dirty="0"/>
              <a:t> </a:t>
            </a:r>
            <a:r>
              <a:rPr lang="ru-RU" sz="2400" dirty="0" err="1"/>
              <a:t>міфами</a:t>
            </a:r>
            <a:r>
              <a:rPr lang="ru-RU" sz="2400" dirty="0"/>
              <a:t> і </a:t>
            </a:r>
            <a:r>
              <a:rPr lang="ru-RU" sz="2400" dirty="0" err="1"/>
              <a:t>пов'язані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протистоянням</a:t>
            </a:r>
            <a:r>
              <a:rPr lang="ru-RU" sz="2400" dirty="0"/>
              <a:t> сил Хаосу й Космосу. </a:t>
            </a:r>
            <a:r>
              <a:rPr lang="ru-RU" sz="2400" dirty="0" err="1"/>
              <a:t>Різновидом</a:t>
            </a:r>
            <a:r>
              <a:rPr lang="ru-RU" sz="2400" dirty="0"/>
              <a:t> таких </a:t>
            </a:r>
            <a:r>
              <a:rPr lang="ru-RU" sz="2400" dirty="0" err="1"/>
              <a:t>міфів</a:t>
            </a:r>
            <a:r>
              <a:rPr lang="ru-RU" sz="2400" dirty="0"/>
              <a:t> є </a:t>
            </a:r>
            <a:r>
              <a:rPr lang="ru-RU" sz="2400" dirty="0" err="1"/>
              <a:t>міфи</a:t>
            </a:r>
            <a:r>
              <a:rPr lang="ru-RU" sz="2400" dirty="0"/>
              <a:t> про </a:t>
            </a:r>
            <a:r>
              <a:rPr lang="ru-RU" sz="2400" dirty="0" err="1"/>
              <a:t>передбачуваний</a:t>
            </a:r>
            <a:r>
              <a:rPr lang="ru-RU" sz="2400" dirty="0"/>
              <a:t> </a:t>
            </a:r>
            <a:r>
              <a:rPr lang="ru-RU" sz="2400" dirty="0" err="1"/>
              <a:t>кінець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 в </a:t>
            </a:r>
            <a:r>
              <a:rPr lang="ru-RU" sz="2400" dirty="0" err="1"/>
              <a:t>майбутньому</a:t>
            </a:r>
            <a:r>
              <a:rPr lang="ru-RU" sz="2400" dirty="0"/>
              <a:t>, </a:t>
            </a:r>
            <a:r>
              <a:rPr lang="ru-RU" sz="2400" dirty="0" err="1"/>
              <a:t>наприклад</a:t>
            </a:r>
            <a:r>
              <a:rPr lang="ru-RU" sz="2400" dirty="0"/>
              <a:t> </a:t>
            </a:r>
            <a:r>
              <a:rPr lang="ru-RU" sz="2400" dirty="0" err="1"/>
              <a:t>германський</a:t>
            </a:r>
            <a:r>
              <a:rPr lang="ru-RU" sz="2400" dirty="0"/>
              <a:t> </a:t>
            </a:r>
            <a:r>
              <a:rPr lang="ru-RU" sz="2400" dirty="0" err="1"/>
              <a:t>міф</a:t>
            </a:r>
            <a:r>
              <a:rPr lang="ru-RU" sz="2400" dirty="0"/>
              <a:t> про </a:t>
            </a:r>
            <a:r>
              <a:rPr lang="ru-RU" sz="2400" dirty="0" err="1"/>
              <a:t>Раґнарьок</a:t>
            </a:r>
            <a:r>
              <a:rPr lang="ru-RU" sz="2400" dirty="0"/>
              <a:t>, </a:t>
            </a:r>
            <a:r>
              <a:rPr lang="ru-RU" sz="2400" dirty="0" err="1"/>
              <a:t>іншим</a:t>
            </a:r>
            <a:r>
              <a:rPr lang="ru-RU" sz="2400" dirty="0"/>
              <a:t> </a:t>
            </a:r>
            <a:r>
              <a:rPr lang="ru-RU" sz="2400" dirty="0" err="1"/>
              <a:t>їхнім</a:t>
            </a:r>
            <a:r>
              <a:rPr lang="ru-RU" sz="2400" dirty="0"/>
              <a:t> </a:t>
            </a:r>
            <a:r>
              <a:rPr lang="ru-RU" sz="2400" dirty="0" err="1"/>
              <a:t>різновидом</a:t>
            </a:r>
            <a:r>
              <a:rPr lang="ru-RU" sz="2400" dirty="0"/>
              <a:t> - </a:t>
            </a:r>
            <a:r>
              <a:rPr lang="ru-RU" sz="2400" dirty="0" err="1"/>
              <a:t>міфи</a:t>
            </a:r>
            <a:r>
              <a:rPr lang="ru-RU" sz="2400" dirty="0"/>
              <a:t> про те,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подібні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</a:t>
            </a:r>
            <a:r>
              <a:rPr lang="ru-RU" sz="2400" dirty="0" err="1"/>
              <a:t>вже</a:t>
            </a:r>
            <a:r>
              <a:rPr lang="ru-RU" sz="2400" dirty="0"/>
              <a:t> </a:t>
            </a:r>
            <a:r>
              <a:rPr lang="ru-RU" sz="2400" dirty="0" err="1"/>
              <a:t>відбувалися</a:t>
            </a:r>
            <a:r>
              <a:rPr lang="ru-RU" sz="2400" dirty="0"/>
              <a:t> в </a:t>
            </a:r>
            <a:r>
              <a:rPr lang="ru-RU" sz="2400" dirty="0" err="1"/>
              <a:t>минулому</a:t>
            </a:r>
            <a:r>
              <a:rPr lang="ru-RU" sz="2400" dirty="0"/>
              <a:t> і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міфічним</a:t>
            </a:r>
            <a:r>
              <a:rPr lang="ru-RU" sz="2400" dirty="0"/>
              <a:t> </a:t>
            </a:r>
            <a:r>
              <a:rPr lang="ru-RU" sz="2400" dirty="0" err="1"/>
              <a:t>світом</a:t>
            </a:r>
            <a:r>
              <a:rPr lang="ru-RU" sz="2400" dirty="0"/>
              <a:t> та </a:t>
            </a:r>
            <a:r>
              <a:rPr lang="ru-RU" sz="2400" dirty="0" err="1"/>
              <a:t>сучасним</a:t>
            </a:r>
            <a:r>
              <a:rPr lang="ru-RU" sz="2400" dirty="0"/>
              <a:t> лежать </a:t>
            </a:r>
            <a:r>
              <a:rPr lang="ru-RU" sz="2400" dirty="0" err="1"/>
              <a:t>періоди</a:t>
            </a:r>
            <a:r>
              <a:rPr lang="ru-RU" sz="2400" dirty="0"/>
              <a:t> катастроф.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65" y="2863885"/>
            <a:ext cx="4862308" cy="3505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8256" y="5388444"/>
            <a:ext cx="425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Раґнарьок</a:t>
            </a:r>
            <a:r>
              <a:rPr lang="ru-RU" dirty="0"/>
              <a:t> - </a:t>
            </a:r>
            <a:r>
              <a:rPr lang="ru-RU" dirty="0" err="1"/>
              <a:t>скандинавський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845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59" y="409904"/>
            <a:ext cx="11140965" cy="1556056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Окремі</a:t>
            </a:r>
            <a:r>
              <a:rPr lang="ru-RU" sz="2800" dirty="0" smtClean="0"/>
              <a:t> </a:t>
            </a:r>
            <a:r>
              <a:rPr lang="ru-RU" sz="2800" dirty="0" err="1" smtClean="0"/>
              <a:t>міфи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певну</a:t>
            </a:r>
            <a:r>
              <a:rPr lang="ru-RU" sz="2800" dirty="0" smtClean="0"/>
              <a:t> систему, </a:t>
            </a:r>
            <a:r>
              <a:rPr lang="ru-RU" sz="2800" dirty="0" err="1" smtClean="0"/>
              <a:t>утворюють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міфологію</a:t>
            </a:r>
            <a:r>
              <a:rPr lang="ru-RU" sz="2800" dirty="0" smtClean="0"/>
              <a:t> того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іншого</a:t>
            </a:r>
            <a:r>
              <a:rPr lang="ru-RU" sz="2800" dirty="0" smtClean="0"/>
              <a:t> народу, </a:t>
            </a:r>
            <a:r>
              <a:rPr lang="ru-RU" sz="2800" dirty="0" err="1" smtClean="0"/>
              <a:t>культури</a:t>
            </a:r>
            <a:r>
              <a:rPr lang="ru-RU" sz="2800" dirty="0" smtClean="0"/>
              <a:t>, </a:t>
            </a:r>
            <a:r>
              <a:rPr lang="ru-RU" sz="2800" dirty="0" err="1" smtClean="0"/>
              <a:t>соціальної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групи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лежить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основі</a:t>
            </a:r>
            <a:r>
              <a:rPr lang="ru-RU" sz="2800" dirty="0" smtClean="0"/>
              <a:t> характерного </a:t>
            </a:r>
            <a:r>
              <a:rPr lang="ru-RU" sz="2800" dirty="0" err="1" smtClean="0"/>
              <a:t>їм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світогляду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70C0"/>
                </a:solidFill>
              </a:rPr>
              <a:t>Деякі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класифікації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міфології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розрізняють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міф</a:t>
            </a:r>
            <a:r>
              <a:rPr lang="ru-RU" sz="3200" dirty="0">
                <a:solidFill>
                  <a:srgbClr val="0070C0"/>
                </a:solidFill>
              </a:rPr>
              <a:t> та легенду: </a:t>
            </a:r>
            <a:r>
              <a:rPr lang="ru-RU" sz="3200" b="1" dirty="0" err="1">
                <a:solidFill>
                  <a:srgbClr val="0070C0"/>
                </a:solidFill>
              </a:rPr>
              <a:t>міфом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вважають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оповідання</a:t>
            </a:r>
            <a:r>
              <a:rPr lang="ru-RU" sz="3200" dirty="0">
                <a:solidFill>
                  <a:srgbClr val="0070C0"/>
                </a:solidFill>
              </a:rPr>
              <a:t> про </a:t>
            </a:r>
            <a:r>
              <a:rPr lang="ru-RU" sz="3200" dirty="0" err="1">
                <a:solidFill>
                  <a:srgbClr val="0070C0"/>
                </a:solidFill>
              </a:rPr>
              <a:t>богів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виникнення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світу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тощо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b="1" dirty="0">
                <a:solidFill>
                  <a:srgbClr val="0070C0"/>
                </a:solidFill>
              </a:rPr>
              <a:t>легендою</a:t>
            </a:r>
            <a:r>
              <a:rPr lang="ru-RU" sz="3200" dirty="0">
                <a:solidFill>
                  <a:srgbClr val="0070C0"/>
                </a:solidFill>
              </a:rPr>
              <a:t> - </a:t>
            </a:r>
            <a:r>
              <a:rPr lang="ru-RU" sz="3200" dirty="0" err="1">
                <a:solidFill>
                  <a:srgbClr val="0070C0"/>
                </a:solidFill>
              </a:rPr>
              <a:t>історії</a:t>
            </a:r>
            <a:r>
              <a:rPr lang="ru-RU" sz="3200" dirty="0">
                <a:solidFill>
                  <a:srgbClr val="0070C0"/>
                </a:solidFill>
              </a:rPr>
              <a:t> про </a:t>
            </a:r>
            <a:r>
              <a:rPr lang="ru-RU" sz="3200" dirty="0" err="1">
                <a:solidFill>
                  <a:srgbClr val="0070C0"/>
                </a:solidFill>
              </a:rPr>
              <a:t>героїв</a:t>
            </a:r>
            <a:r>
              <a:rPr lang="ru-RU" sz="3200" dirty="0">
                <a:solidFill>
                  <a:srgbClr val="0070C0"/>
                </a:solidFill>
              </a:rPr>
              <a:t>-людей, основою </a:t>
            </a:r>
            <a:r>
              <a:rPr lang="ru-RU" sz="3200" dirty="0" err="1">
                <a:solidFill>
                  <a:srgbClr val="0070C0"/>
                </a:solidFill>
              </a:rPr>
              <a:t>яких</a:t>
            </a:r>
            <a:r>
              <a:rPr lang="ru-RU" sz="3200" dirty="0">
                <a:solidFill>
                  <a:srgbClr val="0070C0"/>
                </a:solidFill>
              </a:rPr>
              <a:t> є </a:t>
            </a:r>
            <a:r>
              <a:rPr lang="ru-RU" sz="3200" dirty="0" err="1">
                <a:solidFill>
                  <a:srgbClr val="0070C0"/>
                </a:solidFill>
              </a:rPr>
              <a:t>історичні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події</a:t>
            </a:r>
            <a:r>
              <a:rPr lang="ru-RU" sz="3200" dirty="0">
                <a:solidFill>
                  <a:srgbClr val="0070C0"/>
                </a:solidFill>
              </a:rPr>
              <a:t> та </a:t>
            </a:r>
            <a:r>
              <a:rPr lang="ru-RU" sz="3200" dirty="0" err="1">
                <a:solidFill>
                  <a:srgbClr val="0070C0"/>
                </a:solidFill>
              </a:rPr>
              <a:t>постаті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  <a:p>
            <a:r>
              <a:rPr lang="ru-RU" sz="3200" b="1" dirty="0" err="1">
                <a:solidFill>
                  <a:srgbClr val="0070C0"/>
                </a:solidFill>
              </a:rPr>
              <a:t>Міфоло́гія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або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мітоло́гія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dirty="0">
                <a:solidFill>
                  <a:srgbClr val="0070C0"/>
                </a:solidFill>
              </a:rPr>
              <a:t>(</a:t>
            </a:r>
            <a:r>
              <a:rPr lang="ru-RU" sz="3200" dirty="0" err="1">
                <a:solidFill>
                  <a:srgbClr val="0070C0"/>
                </a:solidFill>
              </a:rPr>
              <a:t>грец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  <a:r>
              <a:rPr lang="el-GR" sz="3200" dirty="0">
                <a:solidFill>
                  <a:srgbClr val="0070C0"/>
                </a:solidFill>
              </a:rPr>
              <a:t>μυθολογία </a:t>
            </a:r>
            <a:r>
              <a:rPr lang="ru-RU" sz="3200" dirty="0" err="1">
                <a:solidFill>
                  <a:srgbClr val="0070C0"/>
                </a:solidFill>
              </a:rPr>
              <a:t>від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el-GR" sz="3200" dirty="0">
                <a:solidFill>
                  <a:srgbClr val="0070C0"/>
                </a:solidFill>
              </a:rPr>
              <a:t>μῦθος - </a:t>
            </a:r>
            <a:r>
              <a:rPr lang="ru-RU" sz="3200" dirty="0" err="1">
                <a:solidFill>
                  <a:srgbClr val="0070C0"/>
                </a:solidFill>
              </a:rPr>
              <a:t>переказ</a:t>
            </a:r>
            <a:r>
              <a:rPr lang="ru-RU" sz="3200" dirty="0">
                <a:solidFill>
                  <a:srgbClr val="0070C0"/>
                </a:solidFill>
              </a:rPr>
              <a:t> та </a:t>
            </a:r>
            <a:r>
              <a:rPr lang="el-GR" sz="3200" dirty="0">
                <a:solidFill>
                  <a:srgbClr val="0070C0"/>
                </a:solidFill>
              </a:rPr>
              <a:t>λόγος - </a:t>
            </a:r>
            <a:r>
              <a:rPr lang="ru-RU" sz="3200" dirty="0">
                <a:solidFill>
                  <a:srgbClr val="0070C0"/>
                </a:solidFill>
              </a:rPr>
              <a:t>слово; </a:t>
            </a:r>
            <a:r>
              <a:rPr lang="ru-RU" sz="3200" dirty="0" err="1">
                <a:solidFill>
                  <a:srgbClr val="0070C0"/>
                </a:solidFill>
              </a:rPr>
              <a:t>виклад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стародавніх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сказань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переказів</a:t>
            </a:r>
            <a:r>
              <a:rPr lang="ru-RU" sz="3200" dirty="0">
                <a:solidFill>
                  <a:srgbClr val="0070C0"/>
                </a:solidFill>
              </a:rPr>
              <a:t>) - </a:t>
            </a:r>
            <a:r>
              <a:rPr lang="ru-RU" sz="3200" dirty="0" err="1">
                <a:solidFill>
                  <a:srgbClr val="0070C0"/>
                </a:solidFill>
              </a:rPr>
              <a:t>сукупність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пов'язаних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міфів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певних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людських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спільнот</a:t>
            </a:r>
            <a:r>
              <a:rPr lang="ru-RU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0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D37888E1-1C83-45CD-94C1-01CE6D18A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612" y="609600"/>
            <a:ext cx="6693061" cy="1356360"/>
          </a:xfrm>
        </p:spPr>
        <p:txBody>
          <a:bodyPr rtlCol="0">
            <a:normAutofit/>
          </a:bodyPr>
          <a:lstStyle/>
          <a:p>
            <a:r>
              <a:rPr lang="ru-RU" dirty="0" err="1"/>
              <a:t>Міфологія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на:</a:t>
            </a:r>
          </a:p>
        </p:txBody>
      </p:sp>
      <p:pic>
        <p:nvPicPr>
          <p:cNvPr id="5" name="Рисунок 4" descr="Аэропорт">
            <a:extLst>
              <a:ext uri="{FF2B5EF4-FFF2-40B4-BE49-F238E27FC236}">
                <a16:creationId xmlns:a16="http://schemas.microsoft.com/office/drawing/2014/main" id="{E4D3CE1D-3DAE-4798-AD0B-2A9034A192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41388" y="256364"/>
            <a:ext cx="4200395" cy="63521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1782" y="2057400"/>
            <a:ext cx="7266741" cy="4038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1.	</a:t>
            </a:r>
            <a:r>
              <a:rPr lang="ru-RU" b="1" dirty="0" err="1">
                <a:solidFill>
                  <a:schemeClr val="tx1"/>
                </a:solidFill>
              </a:rPr>
              <a:t>Первісну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міфологію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розглядається</a:t>
            </a:r>
            <a:r>
              <a:rPr lang="ru-RU" dirty="0">
                <a:solidFill>
                  <a:schemeClr val="tx1"/>
                </a:solidFill>
              </a:rPr>
              <a:t> як система </a:t>
            </a:r>
            <a:r>
              <a:rPr lang="ru-RU" dirty="0" err="1">
                <a:solidFill>
                  <a:schemeClr val="tx1"/>
                </a:solidFill>
              </a:rPr>
              <a:t>пояснень</a:t>
            </a:r>
            <a:r>
              <a:rPr lang="ru-RU" dirty="0">
                <a:solidFill>
                  <a:schemeClr val="tx1"/>
                </a:solidFill>
              </a:rPr>
              <a:t> (за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конкретних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міфів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світобудови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місця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ній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подібно</a:t>
            </a:r>
            <a:r>
              <a:rPr lang="ru-RU" dirty="0">
                <a:solidFill>
                  <a:schemeClr val="tx1"/>
                </a:solidFill>
              </a:rPr>
              <a:t> до того, як для </a:t>
            </a:r>
            <a:r>
              <a:rPr lang="ru-RU" dirty="0" err="1">
                <a:solidFill>
                  <a:schemeClr val="tx1"/>
                </a:solidFill>
              </a:rPr>
              <a:t>сучасного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суспільства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притаманне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цьому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наукове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пояснення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2.	</a:t>
            </a:r>
            <a:r>
              <a:rPr lang="ru-RU" b="1" dirty="0" err="1">
                <a:solidFill>
                  <a:schemeClr val="tx1"/>
                </a:solidFill>
              </a:rPr>
              <a:t>Сучасну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міфологію</a:t>
            </a:r>
            <a:r>
              <a:rPr lang="ru-RU" dirty="0">
                <a:solidFill>
                  <a:schemeClr val="tx1"/>
                </a:solidFill>
              </a:rPr>
              <a:t>, до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належить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віра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паранормальні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явища</a:t>
            </a:r>
            <a:r>
              <a:rPr lang="ru-RU" dirty="0">
                <a:solidFill>
                  <a:schemeClr val="tx1"/>
                </a:solidFill>
              </a:rPr>
              <a:t>, НЛО, </a:t>
            </a:r>
            <a:r>
              <a:rPr lang="ru-RU" dirty="0" err="1">
                <a:solidFill>
                  <a:schemeClr val="tx1"/>
                </a:solidFill>
              </a:rPr>
              <a:t>псевдонаукові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вчення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наприклад</a:t>
            </a:r>
            <a:r>
              <a:rPr lang="ru-RU" dirty="0">
                <a:solidFill>
                  <a:schemeClr val="tx1"/>
                </a:solidFill>
              </a:rPr>
              <a:t>, про планету </a:t>
            </a:r>
            <a:r>
              <a:rPr lang="ru-RU" dirty="0" err="1">
                <a:solidFill>
                  <a:schemeClr val="tx1"/>
                </a:solidFill>
              </a:rPr>
              <a:t>Нібіру</a:t>
            </a:r>
            <a:r>
              <a:rPr lang="ru-RU" dirty="0">
                <a:solidFill>
                  <a:schemeClr val="tx1"/>
                </a:solidFill>
              </a:rPr>
              <a:t> (в </a:t>
            </a:r>
            <a:r>
              <a:rPr lang="ru-RU" dirty="0" err="1">
                <a:solidFill>
                  <a:schemeClr val="tx1"/>
                </a:solidFill>
              </a:rPr>
              <a:t>міфології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давніх</a:t>
            </a:r>
            <a:r>
              <a:rPr lang="ru-RU" dirty="0">
                <a:solidFill>
                  <a:schemeClr val="tx1"/>
                </a:solidFill>
              </a:rPr>
              <a:t> вавилонян </a:t>
            </a:r>
            <a:r>
              <a:rPr lang="ru-RU" dirty="0" err="1">
                <a:solidFill>
                  <a:schemeClr val="tx1"/>
                </a:solidFill>
              </a:rPr>
              <a:t>Нібіру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Неберу</a:t>
            </a:r>
            <a:r>
              <a:rPr lang="ru-RU" dirty="0">
                <a:solidFill>
                  <a:schemeClr val="tx1"/>
                </a:solidFill>
              </a:rPr>
              <a:t>) </a:t>
            </a:r>
            <a:r>
              <a:rPr lang="ru-RU" dirty="0" err="1">
                <a:solidFill>
                  <a:schemeClr val="tx1"/>
                </a:solidFill>
              </a:rPr>
              <a:t>називалася</a:t>
            </a:r>
            <a:r>
              <a:rPr lang="ru-RU" dirty="0">
                <a:solidFill>
                  <a:schemeClr val="tx1"/>
                </a:solidFill>
              </a:rPr>
              <a:t> планета </a:t>
            </a:r>
            <a:r>
              <a:rPr lang="ru-RU" dirty="0" err="1">
                <a:solidFill>
                  <a:schemeClr val="tx1"/>
                </a:solidFill>
              </a:rPr>
              <a:t>Юпітер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іноді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Меркурій</a:t>
            </a:r>
            <a:r>
              <a:rPr lang="ru-RU" dirty="0">
                <a:solidFill>
                  <a:schemeClr val="tx1"/>
                </a:solidFill>
              </a:rPr>
              <a:t>), бог Мардук і створена ним </a:t>
            </a:r>
            <a:r>
              <a:rPr lang="ru-RU" dirty="0" err="1">
                <a:solidFill>
                  <a:schemeClr val="tx1"/>
                </a:solidFill>
              </a:rPr>
              <a:t>зірка</a:t>
            </a:r>
            <a:r>
              <a:rPr lang="ru-RU" dirty="0">
                <a:solidFill>
                  <a:schemeClr val="tx1"/>
                </a:solidFill>
              </a:rPr>
              <a:t>, яка </a:t>
            </a:r>
            <a:r>
              <a:rPr lang="ru-RU" dirty="0" err="1">
                <a:solidFill>
                  <a:schemeClr val="tx1"/>
                </a:solidFill>
              </a:rPr>
              <a:t>керувала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зірок</a:t>
            </a:r>
            <a:r>
              <a:rPr lang="ru-RU" dirty="0">
                <a:solidFill>
                  <a:schemeClr val="tx1"/>
                </a:solidFill>
              </a:rPr>
              <a:t> по небу), а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міська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міфологія</a:t>
            </a:r>
            <a:r>
              <a:rPr lang="ru-RU" dirty="0">
                <a:solidFill>
                  <a:schemeClr val="tx1"/>
                </a:solidFill>
              </a:rPr>
              <a:t>, представлена </a:t>
            </a:r>
            <a:r>
              <a:rPr lang="ru-RU" dirty="0" err="1">
                <a:solidFill>
                  <a:schemeClr val="tx1"/>
                </a:solidFill>
              </a:rPr>
              <a:t>міськими</a:t>
            </a:r>
            <a:r>
              <a:rPr lang="ru-RU" dirty="0">
                <a:solidFill>
                  <a:schemeClr val="tx1"/>
                </a:solidFill>
              </a:rPr>
              <a:t> легендами (фольклором </a:t>
            </a:r>
            <a:r>
              <a:rPr lang="ru-RU" dirty="0" err="1">
                <a:solidFill>
                  <a:schemeClr val="tx1"/>
                </a:solidFill>
              </a:rPr>
              <a:t>тощо</a:t>
            </a:r>
            <a:r>
              <a:rPr lang="ru-RU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94767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56745"/>
          </a:xfrm>
        </p:spPr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міфологічні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642" y="1366345"/>
            <a:ext cx="10364230" cy="472965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1.	</a:t>
            </a:r>
            <a:r>
              <a:rPr lang="ru-RU" sz="2800" dirty="0" err="1">
                <a:solidFill>
                  <a:schemeClr val="tx1"/>
                </a:solidFill>
              </a:rPr>
              <a:t>Міфологія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Межиріччя</a:t>
            </a:r>
            <a:r>
              <a:rPr lang="ru-RU" sz="2800" dirty="0">
                <a:solidFill>
                  <a:schemeClr val="tx1"/>
                </a:solidFill>
              </a:rPr>
              <a:t> й </a:t>
            </a:r>
            <a:r>
              <a:rPr lang="ru-RU" sz="2800" dirty="0" err="1">
                <a:solidFill>
                  <a:schemeClr val="tx1"/>
                </a:solidFill>
              </a:rPr>
              <a:t>Близького</a:t>
            </a:r>
            <a:r>
              <a:rPr lang="ru-RU" sz="2800" dirty="0">
                <a:solidFill>
                  <a:schemeClr val="tx1"/>
                </a:solidFill>
              </a:rPr>
              <a:t> Сходу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9" y="1962102"/>
            <a:ext cx="6232635" cy="40261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74939" y="6096000"/>
            <a:ext cx="597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Мардук </a:t>
            </a:r>
            <a:r>
              <a:rPr lang="ru-RU" dirty="0" err="1"/>
              <a:t>вбиває</a:t>
            </a:r>
            <a:r>
              <a:rPr lang="ru-RU" dirty="0"/>
              <a:t> </a:t>
            </a:r>
            <a:r>
              <a:rPr lang="ru-RU" dirty="0" err="1"/>
              <a:t>Тіамат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небо і землю.</a:t>
            </a:r>
          </a:p>
        </p:txBody>
      </p:sp>
    </p:spTree>
    <p:extLst>
      <p:ext uri="{BB962C8B-B14F-4D97-AF65-F5344CB8AC3E}">
        <p14:creationId xmlns:p14="http://schemas.microsoft.com/office/powerpoint/2010/main" val="131875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	</a:t>
            </a:r>
            <a:r>
              <a:rPr lang="ru-RU" dirty="0" err="1"/>
              <a:t>Антична</a:t>
            </a:r>
            <a:r>
              <a:rPr lang="ru-RU" dirty="0"/>
              <a:t> </a:t>
            </a:r>
            <a:r>
              <a:rPr lang="ru-RU" dirty="0" err="1"/>
              <a:t>міфологія</a:t>
            </a:r>
            <a:r>
              <a:rPr lang="ru-RU" dirty="0"/>
              <a:t> (</a:t>
            </a:r>
            <a:r>
              <a:rPr lang="ru-RU" dirty="0" err="1"/>
              <a:t>Давньогрецька</a:t>
            </a:r>
            <a:r>
              <a:rPr lang="ru-RU" dirty="0"/>
              <a:t> </a:t>
            </a:r>
            <a:r>
              <a:rPr lang="ru-RU" dirty="0" err="1"/>
              <a:t>міфологія</a:t>
            </a:r>
            <a:r>
              <a:rPr lang="ru-RU" dirty="0"/>
              <a:t>, </a:t>
            </a:r>
            <a:r>
              <a:rPr lang="ru-RU" dirty="0" err="1"/>
              <a:t>Римська</a:t>
            </a:r>
            <a:r>
              <a:rPr lang="ru-RU" dirty="0"/>
              <a:t> </a:t>
            </a:r>
            <a:r>
              <a:rPr lang="ru-RU" dirty="0" err="1"/>
              <a:t>міфологія</a:t>
            </a:r>
            <a:r>
              <a:rPr lang="ru-RU" dirty="0"/>
              <a:t> та </a:t>
            </a:r>
            <a:r>
              <a:rPr lang="ru-RU" dirty="0" err="1"/>
              <a:t>Етруська</a:t>
            </a:r>
            <a:r>
              <a:rPr lang="ru-RU" dirty="0"/>
              <a:t> </a:t>
            </a:r>
            <a:r>
              <a:rPr lang="ru-RU" dirty="0" err="1"/>
              <a:t>міфологія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828" y="2354316"/>
            <a:ext cx="3876699" cy="3741683"/>
          </a:xfrm>
        </p:spPr>
        <p:txBody>
          <a:bodyPr>
            <a:normAutofit/>
          </a:bodyPr>
          <a:lstStyle/>
          <a:p>
            <a:r>
              <a:rPr lang="ru-RU" dirty="0" err="1"/>
              <a:t>давні</a:t>
            </a:r>
            <a:r>
              <a:rPr lang="ru-RU" dirty="0"/>
              <a:t> племена, </a:t>
            </a:r>
            <a:r>
              <a:rPr lang="ru-RU" dirty="0" err="1"/>
              <a:t>що</a:t>
            </a:r>
            <a:r>
              <a:rPr lang="ru-RU" dirty="0"/>
              <a:t> населяли в 1-ому </a:t>
            </a:r>
            <a:r>
              <a:rPr lang="ru-RU" dirty="0" err="1"/>
              <a:t>тисячолітті</a:t>
            </a:r>
            <a:r>
              <a:rPr lang="ru-RU" dirty="0"/>
              <a:t> до н. е.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 </a:t>
            </a:r>
            <a:r>
              <a:rPr lang="ru-RU" dirty="0" err="1"/>
              <a:t>Апеннінського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річками</a:t>
            </a:r>
            <a:r>
              <a:rPr lang="ru-RU" dirty="0"/>
              <a:t> </a:t>
            </a:r>
            <a:r>
              <a:rPr lang="ru-RU" dirty="0" err="1"/>
              <a:t>Арно</a:t>
            </a:r>
            <a:r>
              <a:rPr lang="ru-RU" dirty="0"/>
              <a:t> та Тибр - область,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називалася</a:t>
            </a:r>
            <a:r>
              <a:rPr lang="ru-RU" dirty="0"/>
              <a:t> </a:t>
            </a:r>
            <a:r>
              <a:rPr lang="ru-RU" dirty="0" err="1"/>
              <a:t>Етрурія</a:t>
            </a:r>
            <a:r>
              <a:rPr lang="ru-RU" dirty="0"/>
              <a:t> (</a:t>
            </a:r>
            <a:r>
              <a:rPr lang="ru-RU" dirty="0" err="1"/>
              <a:t>сучасна</a:t>
            </a:r>
            <a:r>
              <a:rPr lang="ru-RU" dirty="0"/>
              <a:t> Тоскана), </a:t>
            </a:r>
            <a:r>
              <a:rPr lang="ru-RU" dirty="0" err="1"/>
              <a:t>які</a:t>
            </a:r>
            <a:r>
              <a:rPr lang="ru-RU" dirty="0"/>
              <a:t> створили </a:t>
            </a:r>
            <a:r>
              <a:rPr lang="ru-RU" dirty="0" err="1"/>
              <a:t>розвинену</a:t>
            </a:r>
            <a:r>
              <a:rPr lang="ru-RU" dirty="0"/>
              <a:t> </a:t>
            </a:r>
            <a:r>
              <a:rPr lang="ru-RU" dirty="0" err="1"/>
              <a:t>цивілізацію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передувала </a:t>
            </a:r>
            <a:r>
              <a:rPr lang="ru-RU" dirty="0" err="1"/>
              <a:t>римській</a:t>
            </a:r>
            <a:r>
              <a:rPr lang="ru-RU" dirty="0"/>
              <a:t> і яка справила на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769" y="1778663"/>
            <a:ext cx="6295695" cy="4317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54738" y="6187440"/>
            <a:ext cx="2824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Битва Зевса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гігантів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0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518" y="777766"/>
            <a:ext cx="10490354" cy="5318234"/>
          </a:xfrm>
        </p:spPr>
        <p:txBody>
          <a:bodyPr/>
          <a:lstStyle/>
          <a:p>
            <a:r>
              <a:rPr lang="ru-RU" dirty="0"/>
              <a:t>3.	</a:t>
            </a:r>
            <a:r>
              <a:rPr lang="ru-RU" sz="2400" dirty="0" err="1"/>
              <a:t>Міфологія</a:t>
            </a:r>
            <a:r>
              <a:rPr lang="ru-RU" sz="2400" dirty="0"/>
              <a:t> </a:t>
            </a:r>
            <a:r>
              <a:rPr lang="ru-RU" sz="2400" dirty="0" err="1"/>
              <a:t>Стародавнього</a:t>
            </a:r>
            <a:r>
              <a:rPr lang="ru-RU" sz="2400" dirty="0"/>
              <a:t> </a:t>
            </a:r>
            <a:r>
              <a:rPr lang="ru-RU" sz="2400" dirty="0" err="1" smtClean="0"/>
              <a:t>Єгипту</a:t>
            </a:r>
            <a:endParaRPr lang="ru-RU" sz="2400" dirty="0" smtClean="0"/>
          </a:p>
          <a:p>
            <a:r>
              <a:rPr lang="ru-RU" sz="2400" dirty="0"/>
              <a:t>4.	</a:t>
            </a:r>
            <a:r>
              <a:rPr lang="ru-RU" sz="2400" dirty="0" err="1"/>
              <a:t>Міфологія</a:t>
            </a:r>
            <a:r>
              <a:rPr lang="ru-RU" sz="2400" dirty="0"/>
              <a:t> </a:t>
            </a:r>
            <a:r>
              <a:rPr lang="ru-RU" sz="2400" dirty="0" err="1"/>
              <a:t>Стародавньої</a:t>
            </a:r>
            <a:r>
              <a:rPr lang="ru-RU" sz="2400" dirty="0"/>
              <a:t> </a:t>
            </a:r>
            <a:r>
              <a:rPr lang="ru-RU" sz="2400" dirty="0" err="1" smtClean="0"/>
              <a:t>Індії</a:t>
            </a:r>
            <a:endParaRPr lang="ru-RU" sz="2400" dirty="0"/>
          </a:p>
          <a:p>
            <a:r>
              <a:rPr lang="ru-RU" sz="2400" dirty="0"/>
              <a:t>5.	</a:t>
            </a:r>
            <a:r>
              <a:rPr lang="ru-RU" sz="2400" dirty="0" err="1"/>
              <a:t>Міфологія</a:t>
            </a:r>
            <a:r>
              <a:rPr lang="ru-RU" sz="2400" dirty="0"/>
              <a:t> </a:t>
            </a:r>
            <a:r>
              <a:rPr lang="ru-RU" sz="2400" dirty="0" err="1"/>
              <a:t>Стародавнього</a:t>
            </a:r>
            <a:r>
              <a:rPr lang="ru-RU" sz="2400" dirty="0"/>
              <a:t> </a:t>
            </a:r>
            <a:r>
              <a:rPr lang="ru-RU" sz="2400" dirty="0" smtClean="0"/>
              <a:t>Китаю</a:t>
            </a:r>
          </a:p>
          <a:p>
            <a:r>
              <a:rPr lang="ru-RU" sz="2400" dirty="0"/>
              <a:t>6.	</a:t>
            </a:r>
            <a:r>
              <a:rPr lang="ru-RU" sz="2400" dirty="0" err="1"/>
              <a:t>Японська</a:t>
            </a:r>
            <a:r>
              <a:rPr lang="ru-RU" sz="2400" dirty="0"/>
              <a:t> </a:t>
            </a:r>
            <a:r>
              <a:rPr lang="ru-RU" sz="2400" dirty="0" err="1"/>
              <a:t>міфологія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386" y="351846"/>
            <a:ext cx="2845872" cy="3929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28386" y="4338053"/>
            <a:ext cx="3009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Брахма </a:t>
            </a:r>
            <a:r>
              <a:rPr lang="ru-RU" dirty="0" err="1"/>
              <a:t>виникає</a:t>
            </a:r>
            <a:r>
              <a:rPr lang="ru-RU" dirty="0"/>
              <a:t> з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Вішну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49" y="566057"/>
            <a:ext cx="2695141" cy="49728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99049" y="56417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Шан-ді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верховним</a:t>
            </a:r>
            <a:r>
              <a:rPr lang="ru-RU" dirty="0"/>
              <a:t> богом в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міфологічних</a:t>
            </a:r>
            <a:r>
              <a:rPr lang="ru-RU" dirty="0"/>
              <a:t> системах Китаю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59" y="3092642"/>
            <a:ext cx="5695792" cy="23776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4710" y="5638021"/>
            <a:ext cx="451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«Парад ста </a:t>
            </a:r>
            <a:r>
              <a:rPr lang="ru-RU" dirty="0" err="1"/>
              <a:t>демонів</a:t>
            </a:r>
            <a:r>
              <a:rPr lang="ru-RU" dirty="0"/>
              <a:t>» - </a:t>
            </a:r>
            <a:r>
              <a:rPr lang="ru-RU" dirty="0" err="1"/>
              <a:t>малюнок</a:t>
            </a:r>
            <a:r>
              <a:rPr lang="ru-RU" dirty="0"/>
              <a:t> XVIII-XIX ст.</a:t>
            </a:r>
          </a:p>
        </p:txBody>
      </p:sp>
    </p:spTree>
    <p:extLst>
      <p:ext uri="{BB962C8B-B14F-4D97-AF65-F5344CB8AC3E}">
        <p14:creationId xmlns:p14="http://schemas.microsoft.com/office/powerpoint/2010/main" val="28681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14" y="536028"/>
            <a:ext cx="10595457" cy="55599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7. Германо-</a:t>
            </a:r>
            <a:r>
              <a:rPr lang="ru-RU" sz="2800" dirty="0" err="1" smtClean="0"/>
              <a:t>скандинавська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міфологія</a:t>
            </a:r>
            <a:endParaRPr lang="ru-RU" sz="2800" dirty="0" smtClean="0"/>
          </a:p>
          <a:p>
            <a:r>
              <a:rPr lang="ru-RU" sz="2800" dirty="0"/>
              <a:t>8.	</a:t>
            </a:r>
            <a:r>
              <a:rPr lang="ru-RU" sz="2800" dirty="0" err="1"/>
              <a:t>Слов'янська</a:t>
            </a:r>
            <a:r>
              <a:rPr lang="ru-RU" sz="2800" dirty="0"/>
              <a:t> </a:t>
            </a:r>
            <a:r>
              <a:rPr lang="ru-RU" sz="2800" dirty="0" err="1" smtClean="0"/>
              <a:t>міфологія</a:t>
            </a:r>
            <a:endParaRPr lang="ru-RU" sz="2800" dirty="0" smtClean="0"/>
          </a:p>
          <a:p>
            <a:r>
              <a:rPr lang="ru-RU" sz="2800" dirty="0"/>
              <a:t>9.	</a:t>
            </a:r>
            <a:r>
              <a:rPr lang="ru-RU" sz="2800" dirty="0" err="1"/>
              <a:t>Християнська</a:t>
            </a:r>
            <a:r>
              <a:rPr lang="ru-RU" sz="2800" dirty="0"/>
              <a:t> </a:t>
            </a:r>
            <a:r>
              <a:rPr lang="ru-RU" sz="2800" dirty="0" err="1"/>
              <a:t>міфологія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317" y="351362"/>
            <a:ext cx="3305279" cy="4097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789841" y="4633273"/>
            <a:ext cx="32026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Влаштування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за германо-</a:t>
            </a:r>
            <a:r>
              <a:rPr lang="ru-RU" dirty="0" err="1"/>
              <a:t>скандинавською</a:t>
            </a:r>
            <a:r>
              <a:rPr lang="ru-RU" dirty="0"/>
              <a:t> </a:t>
            </a:r>
            <a:r>
              <a:rPr lang="ru-RU" dirty="0" err="1"/>
              <a:t>міфологією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111" y="1274659"/>
            <a:ext cx="2965821" cy="375900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97211" y="5094938"/>
            <a:ext cx="309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Світове</a:t>
            </a:r>
            <a:r>
              <a:rPr lang="ru-RU" dirty="0"/>
              <a:t> дерево на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писанці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697" y="2185944"/>
            <a:ext cx="2801689" cy="40233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70433" y="6209299"/>
            <a:ext cx="4575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Диявол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спокусити</a:t>
            </a:r>
            <a:r>
              <a:rPr lang="ru-RU" dirty="0"/>
              <a:t> </a:t>
            </a:r>
            <a:r>
              <a:rPr lang="ru-RU" dirty="0" err="1"/>
              <a:t>Ісуса</a:t>
            </a:r>
            <a:r>
              <a:rPr lang="ru-RU" dirty="0"/>
              <a:t> Христа</a:t>
            </a:r>
          </a:p>
        </p:txBody>
      </p:sp>
    </p:spTree>
    <p:extLst>
      <p:ext uri="{BB962C8B-B14F-4D97-AF65-F5344CB8AC3E}">
        <p14:creationId xmlns:p14="http://schemas.microsoft.com/office/powerpoint/2010/main" val="323365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1891665"/>
            <a:ext cx="10780776" cy="135636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l-GR" dirty="0"/>
              <a:t>μύθος, </a:t>
            </a:r>
            <a:r>
              <a:rPr lang="ru-RU" dirty="0"/>
              <a:t>буквально «</a:t>
            </a:r>
            <a:r>
              <a:rPr lang="ru-RU" dirty="0" err="1"/>
              <a:t>оповідь</a:t>
            </a:r>
            <a:r>
              <a:rPr lang="ru-RU" dirty="0"/>
              <a:t>», «</a:t>
            </a:r>
            <a:r>
              <a:rPr lang="ru-RU" dirty="0" err="1"/>
              <a:t>розповідь</a:t>
            </a:r>
            <a:r>
              <a:rPr lang="ru-RU" dirty="0"/>
              <a:t>», «</a:t>
            </a:r>
            <a:r>
              <a:rPr lang="ru-RU" dirty="0" err="1"/>
              <a:t>сказання</a:t>
            </a:r>
            <a:r>
              <a:rPr lang="ru-RU" dirty="0"/>
              <a:t>») - </a:t>
            </a:r>
            <a:r>
              <a:rPr lang="ru-RU" dirty="0" err="1"/>
              <a:t>оповідь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світобудови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через </a:t>
            </a:r>
            <a:r>
              <a:rPr lang="ru-RU" dirty="0" err="1"/>
              <a:t>емоційно-чуттєві</a:t>
            </a:r>
            <a:r>
              <a:rPr lang="ru-RU" dirty="0"/>
              <a:t> </a:t>
            </a:r>
            <a:r>
              <a:rPr lang="ru-RU" dirty="0" err="1"/>
              <a:t>о́брази</a:t>
            </a:r>
            <a:r>
              <a:rPr lang="ru-RU" dirty="0"/>
              <a:t>. </a:t>
            </a:r>
            <a:r>
              <a:rPr lang="ru-RU" dirty="0" err="1"/>
              <a:t>Міф</a:t>
            </a:r>
            <a:r>
              <a:rPr lang="ru-RU" dirty="0"/>
              <a:t> є основою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систем, </a:t>
            </a:r>
            <a:r>
              <a:rPr lang="ru-RU" dirty="0" err="1"/>
              <a:t>фольклорних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традицій</a:t>
            </a:r>
            <a:r>
              <a:rPr lang="ru-RU" dirty="0"/>
              <a:t>,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творчості</a:t>
            </a:r>
            <a:r>
              <a:rPr lang="ru-RU" dirty="0"/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9592" y="3248025"/>
            <a:ext cx="5532120" cy="30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84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917" y="2154620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10.	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народів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Америки 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інків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ацтеків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майя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11.	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Інші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Вірменська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Кельтська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Ірландська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Балтійська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Фіно-угорська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Тюркська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міфологія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10092559" cy="4038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6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 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0D81407-D1A6-42DD-AE7A-4FA34ACD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09600"/>
            <a:ext cx="5038844" cy="1356360"/>
          </a:xfrm>
        </p:spPr>
        <p:txBody>
          <a:bodyPr rtlCol="0">
            <a:normAutofit/>
          </a:bodyPr>
          <a:lstStyle/>
          <a:p>
            <a:r>
              <a:rPr lang="ru-RU" dirty="0" err="1">
                <a:solidFill>
                  <a:srgbClr val="FFFFFF"/>
                </a:solidFill>
              </a:rPr>
              <a:t>Практичне</a:t>
            </a:r>
            <a:r>
              <a:rPr lang="ru-RU" dirty="0">
                <a:solidFill>
                  <a:srgbClr val="FFFFFF"/>
                </a:solidFill>
              </a:rPr>
              <a:t> </a:t>
            </a:r>
            <a:r>
              <a:rPr lang="ru-RU" dirty="0" err="1">
                <a:solidFill>
                  <a:srgbClr val="FFFFFF"/>
                </a:solidFill>
              </a:rPr>
              <a:t>завдання</a:t>
            </a:r>
            <a:r>
              <a:rPr lang="ru-RU" dirty="0">
                <a:solidFill>
                  <a:srgbClr val="FFFFFF"/>
                </a:solidFill>
              </a:rPr>
              <a:t> 1</a:t>
            </a:r>
          </a:p>
        </p:txBody>
      </p:sp>
      <p:pic>
        <p:nvPicPr>
          <p:cNvPr id="4" name="Рисунок 3" descr="Два человека взбираются на гору">
            <a:extLst>
              <a:ext uri="{FF2B5EF4-FFF2-40B4-BE49-F238E27FC236}">
                <a16:creationId xmlns:a16="http://schemas.microsoft.com/office/drawing/2014/main" id="{629F2A20-8FE1-4EA2-AE83-45314542A6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8" b="2278"/>
          <a:stretch/>
        </p:blipFill>
        <p:spPr>
          <a:xfrm>
            <a:off x="232860" y="243840"/>
            <a:ext cx="5432443" cy="6377939"/>
          </a:xfrm>
          <a:prstGeom prst="rect">
            <a:avLst/>
          </a:prstGeom>
        </p:spPr>
      </p:pic>
      <p:sp>
        <p:nvSpPr>
          <p:cNvPr id="8" name="Объект 7">
            <a:extLst>
              <a:ext uri="{FF2B5EF4-FFF2-40B4-BE49-F238E27FC236}">
                <a16:creationId xmlns:a16="http://schemas.microsoft.com/office/drawing/2014/main" id="{41FF5D4E-7134-4EA4-BA11-FE50F457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57400"/>
            <a:ext cx="5038844" cy="4038600"/>
          </a:xfrm>
        </p:spPr>
        <p:txBody>
          <a:bodyPr rtlCol="0">
            <a:normAutofit/>
          </a:bodyPr>
          <a:lstStyle/>
          <a:p>
            <a:pPr marL="45720" indent="0">
              <a:buNone/>
            </a:pPr>
            <a:r>
              <a:rPr lang="ru-RU" sz="3200" dirty="0" err="1">
                <a:solidFill>
                  <a:srgbClr val="FFFFFF"/>
                </a:solidFill>
              </a:rPr>
              <a:t>Знайти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приклади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міфів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відповідно</a:t>
            </a:r>
            <a:r>
              <a:rPr lang="ru-RU" sz="3200" dirty="0">
                <a:solidFill>
                  <a:srgbClr val="FFFFFF"/>
                </a:solidFill>
              </a:rPr>
              <a:t> до </a:t>
            </a:r>
            <a:r>
              <a:rPr lang="ru-RU" sz="3200" dirty="0" err="1">
                <a:solidFill>
                  <a:srgbClr val="FFFFFF"/>
                </a:solidFill>
              </a:rPr>
              <a:t>їх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класифікації</a:t>
            </a:r>
            <a:r>
              <a:rPr lang="ru-RU" sz="3200" dirty="0">
                <a:solidFill>
                  <a:srgbClr val="FFFFFF"/>
                </a:solidFill>
              </a:rPr>
              <a:t>, </a:t>
            </a:r>
            <a:r>
              <a:rPr lang="ru-RU" sz="3200" dirty="0" err="1">
                <a:solidFill>
                  <a:srgbClr val="FFFFFF"/>
                </a:solidFill>
              </a:rPr>
              <a:t>надати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їх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опис</a:t>
            </a:r>
            <a:r>
              <a:rPr lang="ru-RU" sz="3200" dirty="0">
                <a:solidFill>
                  <a:srgbClr val="FFFFFF"/>
                </a:solidFill>
              </a:rPr>
              <a:t>, </a:t>
            </a:r>
            <a:r>
              <a:rPr lang="ru-RU" sz="3200" dirty="0" err="1">
                <a:solidFill>
                  <a:srgbClr val="FFFFFF"/>
                </a:solidFill>
              </a:rPr>
              <a:t>визначити</a:t>
            </a:r>
            <a:r>
              <a:rPr lang="ru-RU" sz="3200" dirty="0">
                <a:solidFill>
                  <a:srgbClr val="FFFFFF"/>
                </a:solidFill>
              </a:rPr>
              <a:t> до </a:t>
            </a:r>
            <a:r>
              <a:rPr lang="ru-RU" sz="3200" dirty="0" err="1">
                <a:solidFill>
                  <a:srgbClr val="FFFFFF"/>
                </a:solidFill>
              </a:rPr>
              <a:t>якої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міфології</a:t>
            </a:r>
            <a:r>
              <a:rPr lang="ru-RU" sz="3200" dirty="0">
                <a:solidFill>
                  <a:srgbClr val="FFFFFF"/>
                </a:solidFill>
              </a:rPr>
              <a:t> належать (у </a:t>
            </a:r>
            <a:r>
              <a:rPr lang="ru-RU" sz="3200" dirty="0" err="1">
                <a:solidFill>
                  <a:srgbClr val="FFFFFF"/>
                </a:solidFill>
              </a:rPr>
              <a:t>вигляді</a:t>
            </a:r>
            <a:r>
              <a:rPr lang="ru-RU" sz="3200" dirty="0">
                <a:solidFill>
                  <a:srgbClr val="FFFFFF"/>
                </a:solidFill>
              </a:rPr>
              <a:t> </a:t>
            </a:r>
            <a:r>
              <a:rPr lang="ru-RU" sz="3200" dirty="0" err="1">
                <a:solidFill>
                  <a:srgbClr val="FFFFFF"/>
                </a:solidFill>
              </a:rPr>
              <a:t>презентації</a:t>
            </a:r>
            <a:r>
              <a:rPr lang="ru-RU" sz="3200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26" name="Прямоугольник 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439399"/>
            <a:ext cx="6071615" cy="776753"/>
          </a:xfrm>
        </p:spPr>
        <p:txBody>
          <a:bodyPr rtlCol="0">
            <a:normAutofit/>
          </a:bodyPr>
          <a:lstStyle/>
          <a:p>
            <a:r>
              <a:rPr lang="ru-RU" sz="4000" dirty="0" err="1"/>
              <a:t>Складові</a:t>
            </a:r>
            <a:r>
              <a:rPr lang="ru-RU" sz="4000" dirty="0"/>
              <a:t> </a:t>
            </a:r>
            <a:r>
              <a:rPr lang="ru-RU" sz="4000" dirty="0" err="1"/>
              <a:t>елементи</a:t>
            </a:r>
            <a:r>
              <a:rPr lang="ru-RU" sz="4000" dirty="0"/>
              <a:t> </a:t>
            </a:r>
            <a:r>
              <a:rPr lang="ru-RU" sz="4000" dirty="0" err="1"/>
              <a:t>міфу</a:t>
            </a:r>
            <a:r>
              <a:rPr lang="ru-RU" sz="4000" dirty="0"/>
              <a:t>:</a:t>
            </a:r>
          </a:p>
        </p:txBody>
      </p:sp>
      <p:pic>
        <p:nvPicPr>
          <p:cNvPr id="7" name="Рисунок 6" descr="Женщина стоит на вершине холма">
            <a:extLst>
              <a:ext uri="{FF2B5EF4-FFF2-40B4-BE49-F238E27FC236}">
                <a16:creationId xmlns:a16="http://schemas.microsoft.com/office/drawing/2014/main" id="{5B1885B6-720E-4434-8EED-676D134293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725" y="257243"/>
            <a:ext cx="4996673" cy="6357014"/>
          </a:xfrm>
          <a:prstGeom prst="rect">
            <a:avLst/>
          </a:prstGeom>
        </p:spPr>
      </p:pic>
      <p:graphicFrame>
        <p:nvGraphicFramePr>
          <p:cNvPr id="5" name="Объект 2" descr="Значок маркеров">
            <a:extLst>
              <a:ext uri="{FF2B5EF4-FFF2-40B4-BE49-F238E27FC236}">
                <a16:creationId xmlns:a16="http://schemas.microsoft.com/office/drawing/2014/main" id="{8453D1B9-6A3D-441D-888D-C1BEB727AD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863673"/>
              </p:ext>
            </p:extLst>
          </p:nvPr>
        </p:nvGraphicFramePr>
        <p:xfrm>
          <a:off x="514922" y="1216152"/>
          <a:ext cx="6331076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434340"/>
            <a:ext cx="10991088" cy="1356360"/>
          </a:xfrm>
        </p:spPr>
        <p:txBody>
          <a:bodyPr rtlCol="0">
            <a:normAutofit fontScale="90000"/>
          </a:bodyPr>
          <a:lstStyle/>
          <a:p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класифікації</a:t>
            </a:r>
            <a:r>
              <a:rPr lang="ru-RU" dirty="0" smtClean="0"/>
              <a:t> </a:t>
            </a:r>
            <a:r>
              <a:rPr lang="ru-RU" dirty="0" err="1" smtClean="0"/>
              <a:t>міфів</a:t>
            </a:r>
            <a:r>
              <a:rPr lang="ru-RU" dirty="0" smtClean="0"/>
              <a:t> не </a:t>
            </a:r>
            <a:r>
              <a:rPr lang="ru-RU" dirty="0" err="1" smtClean="0"/>
              <a:t>існує</a:t>
            </a:r>
            <a:r>
              <a:rPr lang="ru-RU" dirty="0"/>
              <a:t>. </a:t>
            </a:r>
            <a:r>
              <a:rPr lang="ru-RU" dirty="0" err="1" smtClean="0"/>
              <a:t>Спроби</a:t>
            </a:r>
            <a:r>
              <a:rPr lang="ru-RU" dirty="0" smtClean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міфи</a:t>
            </a:r>
            <a:r>
              <a:rPr lang="ru-RU" dirty="0"/>
              <a:t> проводили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6" name="Объект 5" descr="Кольцевая диаграмма">
            <a:extLst>
              <a:ext uri="{FF2B5EF4-FFF2-40B4-BE49-F238E27FC236}">
                <a16:creationId xmlns:a16="http://schemas.microsoft.com/office/drawing/2014/main" id="{7DA7D383-0500-4639-A1D4-4FAB65F80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22052"/>
              </p:ext>
            </p:extLst>
          </p:nvPr>
        </p:nvGraphicFramePr>
        <p:xfrm>
          <a:off x="1828800" y="1790700"/>
          <a:ext cx="8166538" cy="45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862" y="609600"/>
            <a:ext cx="11750566" cy="714703"/>
          </a:xfrm>
        </p:spPr>
        <p:txBody>
          <a:bodyPr/>
          <a:lstStyle/>
          <a:p>
            <a:r>
              <a:rPr lang="uk-UA" dirty="0"/>
              <a:t>Класифікація міфів за </a:t>
            </a:r>
            <a:r>
              <a:rPr lang="uk-UA" dirty="0" smtClean="0"/>
              <a:t>Єлезаром </a:t>
            </a:r>
            <a:r>
              <a:rPr lang="uk-UA" dirty="0" err="1" smtClean="0"/>
              <a:t>Мелетинським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504" y="1566041"/>
            <a:ext cx="6445467" cy="427771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1.</a:t>
            </a:r>
            <a:r>
              <a:rPr lang="ru-RU" sz="3200" dirty="0">
                <a:solidFill>
                  <a:srgbClr val="C00000"/>
                </a:solidFill>
              </a:rPr>
              <a:t>	</a:t>
            </a:r>
            <a:r>
              <a:rPr lang="ru-RU" sz="3200" b="1" dirty="0" err="1">
                <a:solidFill>
                  <a:srgbClr val="C00000"/>
                </a:solidFill>
              </a:rPr>
              <a:t>Етіологічні</a:t>
            </a:r>
            <a:r>
              <a:rPr lang="ru-RU" sz="3200" b="1" dirty="0">
                <a:solidFill>
                  <a:srgbClr val="C00000"/>
                </a:solidFill>
              </a:rPr>
              <a:t> (</a:t>
            </a:r>
            <a:r>
              <a:rPr lang="ru-RU" sz="3200" b="1" dirty="0" err="1">
                <a:solidFill>
                  <a:srgbClr val="C00000"/>
                </a:solidFill>
              </a:rPr>
              <a:t>пояснювальні</a:t>
            </a:r>
            <a:r>
              <a:rPr lang="ru-RU" sz="3200" b="1" dirty="0">
                <a:solidFill>
                  <a:srgbClr val="C00000"/>
                </a:solidFill>
              </a:rPr>
              <a:t>) </a:t>
            </a:r>
            <a:r>
              <a:rPr lang="ru-RU" sz="3200" dirty="0">
                <a:solidFill>
                  <a:srgbClr val="C00000"/>
                </a:solidFill>
              </a:rPr>
              <a:t>- </a:t>
            </a:r>
            <a:r>
              <a:rPr lang="ru-RU" sz="3200" dirty="0" err="1">
                <a:solidFill>
                  <a:srgbClr val="C00000"/>
                </a:solidFill>
              </a:rPr>
              <a:t>пояснюють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появу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різних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природних</a:t>
            </a:r>
            <a:r>
              <a:rPr lang="ru-RU" sz="3200" dirty="0">
                <a:solidFill>
                  <a:srgbClr val="C00000"/>
                </a:solidFill>
              </a:rPr>
              <a:t> і </a:t>
            </a:r>
            <a:r>
              <a:rPr lang="ru-RU" sz="3200" dirty="0" err="1">
                <a:solidFill>
                  <a:srgbClr val="C00000"/>
                </a:solidFill>
              </a:rPr>
              <a:t>культурних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явищ</a:t>
            </a:r>
            <a:r>
              <a:rPr lang="ru-RU" sz="3200" dirty="0">
                <a:solidFill>
                  <a:srgbClr val="C00000"/>
                </a:solidFill>
              </a:rPr>
              <a:t>. </a:t>
            </a:r>
            <a:r>
              <a:rPr lang="ru-RU" sz="3200" dirty="0" err="1">
                <a:solidFill>
                  <a:srgbClr val="C00000"/>
                </a:solidFill>
              </a:rPr>
              <a:t>Загалом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всі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міфи</a:t>
            </a:r>
            <a:r>
              <a:rPr lang="ru-RU" sz="3200" dirty="0">
                <a:solidFill>
                  <a:srgbClr val="C00000"/>
                </a:solidFill>
              </a:rPr>
              <a:t> є </a:t>
            </a:r>
            <a:r>
              <a:rPr lang="ru-RU" sz="3200" dirty="0" err="1">
                <a:solidFill>
                  <a:srgbClr val="C00000"/>
                </a:solidFill>
              </a:rPr>
              <a:t>етіологічними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оскільки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розповідають</a:t>
            </a:r>
            <a:r>
              <a:rPr lang="ru-RU" sz="3200" dirty="0">
                <a:solidFill>
                  <a:srgbClr val="C00000"/>
                </a:solidFill>
              </a:rPr>
              <a:t> як </a:t>
            </a:r>
            <a:r>
              <a:rPr lang="ru-RU" sz="3200" dirty="0" err="1">
                <a:solidFill>
                  <a:srgbClr val="C00000"/>
                </a:solidFill>
              </a:rPr>
              <a:t>дещо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виникло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або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змінилося</a:t>
            </a:r>
            <a:r>
              <a:rPr lang="ru-RU" sz="3200" dirty="0">
                <a:solidFill>
                  <a:srgbClr val="C00000"/>
                </a:solidFill>
              </a:rPr>
              <a:t>. До </a:t>
            </a:r>
            <a:r>
              <a:rPr lang="ru-RU" sz="3200" dirty="0" err="1">
                <a:solidFill>
                  <a:srgbClr val="C00000"/>
                </a:solidFill>
              </a:rPr>
              <a:t>етіологічних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міфів</a:t>
            </a:r>
            <a:r>
              <a:rPr lang="ru-RU" sz="3200" dirty="0">
                <a:solidFill>
                  <a:srgbClr val="C00000"/>
                </a:solidFill>
              </a:rPr>
              <a:t> належать </a:t>
            </a:r>
            <a:r>
              <a:rPr lang="ru-RU" sz="3200" dirty="0" err="1">
                <a:solidFill>
                  <a:srgbClr val="C00000"/>
                </a:solidFill>
              </a:rPr>
              <a:t>культові</a:t>
            </a:r>
            <a:r>
              <a:rPr lang="ru-RU" sz="3200" dirty="0">
                <a:solidFill>
                  <a:srgbClr val="C00000"/>
                </a:solidFill>
              </a:rPr>
              <a:t> – </a:t>
            </a:r>
            <a:r>
              <a:rPr lang="ru-RU" sz="3200" dirty="0" err="1">
                <a:solidFill>
                  <a:srgbClr val="C00000"/>
                </a:solidFill>
              </a:rPr>
              <a:t>міфи</a:t>
            </a:r>
            <a:r>
              <a:rPr lang="ru-RU" sz="3200" dirty="0">
                <a:solidFill>
                  <a:srgbClr val="C00000"/>
                </a:solidFill>
              </a:rPr>
              <a:t>, </a:t>
            </a:r>
            <a:r>
              <a:rPr lang="ru-RU" sz="3200" dirty="0" err="1">
                <a:solidFill>
                  <a:srgbClr val="C00000"/>
                </a:solidFill>
              </a:rPr>
              <a:t>що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пояснюють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призначення</a:t>
            </a:r>
            <a:r>
              <a:rPr lang="ru-RU" sz="3200" dirty="0">
                <a:solidFill>
                  <a:srgbClr val="C00000"/>
                </a:solidFill>
              </a:rPr>
              <a:t> і </a:t>
            </a:r>
            <a:r>
              <a:rPr lang="ru-RU" sz="3200" dirty="0" err="1">
                <a:solidFill>
                  <a:srgbClr val="C00000"/>
                </a:solidFill>
              </a:rPr>
              <a:t>появу</a:t>
            </a:r>
            <a:r>
              <a:rPr lang="ru-RU" sz="3200" dirty="0">
                <a:solidFill>
                  <a:srgbClr val="C00000"/>
                </a:solidFill>
              </a:rPr>
              <a:t> культу.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301" y="1414740"/>
            <a:ext cx="3940213" cy="24740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05295" y="4256689"/>
            <a:ext cx="47086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Приклад </a:t>
            </a:r>
            <a:r>
              <a:rPr lang="ru-RU" dirty="0" err="1"/>
              <a:t>етіологічного</a:t>
            </a:r>
            <a:r>
              <a:rPr lang="ru-RU" dirty="0"/>
              <a:t> і культового </a:t>
            </a:r>
            <a:r>
              <a:rPr lang="ru-RU" dirty="0" err="1"/>
              <a:t>міфу</a:t>
            </a:r>
            <a:r>
              <a:rPr lang="ru-RU" dirty="0"/>
              <a:t> - </a:t>
            </a:r>
            <a:r>
              <a:rPr lang="ru-RU" dirty="0" err="1"/>
              <a:t>давньоєгипетський</a:t>
            </a:r>
            <a:r>
              <a:rPr lang="ru-RU" dirty="0"/>
              <a:t> </a:t>
            </a:r>
            <a:r>
              <a:rPr lang="ru-RU" dirty="0" err="1"/>
              <a:t>міф</a:t>
            </a:r>
            <a:r>
              <a:rPr lang="ru-RU" dirty="0"/>
              <a:t> про </a:t>
            </a:r>
            <a:r>
              <a:rPr lang="ru-RU" dirty="0" err="1"/>
              <a:t>потойбічний</a:t>
            </a:r>
            <a:r>
              <a:rPr lang="ru-RU" dirty="0"/>
              <a:t> суд,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праведного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померлого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02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443" y="859221"/>
            <a:ext cx="7013028" cy="403860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2.	</a:t>
            </a:r>
            <a:r>
              <a:rPr lang="ru-RU" sz="3200" b="1" dirty="0" err="1"/>
              <a:t>Космогонічні</a:t>
            </a:r>
            <a:r>
              <a:rPr lang="ru-RU" sz="3200" b="1" dirty="0"/>
              <a:t> </a:t>
            </a:r>
            <a:r>
              <a:rPr lang="ru-RU" sz="3200" dirty="0"/>
              <a:t>- </a:t>
            </a:r>
            <a:r>
              <a:rPr lang="ru-RU" sz="3200" dirty="0" err="1"/>
              <a:t>міфи</a:t>
            </a:r>
            <a:r>
              <a:rPr lang="ru-RU" sz="3200" dirty="0"/>
              <a:t> про </a:t>
            </a:r>
            <a:r>
              <a:rPr lang="ru-RU" sz="3200" dirty="0" err="1"/>
              <a:t>творення</a:t>
            </a:r>
            <a:r>
              <a:rPr lang="ru-RU" sz="3200" dirty="0"/>
              <a:t>, </a:t>
            </a:r>
            <a:r>
              <a:rPr lang="ru-RU" sz="3200" dirty="0" err="1"/>
              <a:t>походження</a:t>
            </a:r>
            <a:r>
              <a:rPr lang="ru-RU" sz="3200" dirty="0"/>
              <a:t> Космосу з Хаосу, </a:t>
            </a:r>
            <a:r>
              <a:rPr lang="ru-RU" sz="3200" dirty="0" err="1"/>
              <a:t>основний</a:t>
            </a:r>
            <a:r>
              <a:rPr lang="ru-RU" sz="3200" dirty="0"/>
              <a:t> </a:t>
            </a:r>
            <a:r>
              <a:rPr lang="ru-RU" sz="3200" dirty="0" err="1"/>
              <a:t>початковий</a:t>
            </a:r>
            <a:r>
              <a:rPr lang="ru-RU" sz="3200" dirty="0"/>
              <a:t> сюжет </a:t>
            </a:r>
            <a:r>
              <a:rPr lang="ru-RU" sz="3200" dirty="0" err="1"/>
              <a:t>більшості</a:t>
            </a:r>
            <a:r>
              <a:rPr lang="ru-RU" sz="3200" dirty="0"/>
              <a:t> </a:t>
            </a:r>
            <a:r>
              <a:rPr lang="ru-RU" sz="3200" dirty="0" err="1"/>
              <a:t>міфологій</a:t>
            </a:r>
            <a:r>
              <a:rPr lang="ru-RU" sz="3200" dirty="0"/>
              <a:t>. </a:t>
            </a:r>
            <a:r>
              <a:rPr lang="ru-RU" sz="3200" dirty="0" err="1"/>
              <a:t>Починаються</a:t>
            </a:r>
            <a:r>
              <a:rPr lang="ru-RU" sz="3200" dirty="0"/>
              <a:t> з </a:t>
            </a:r>
            <a:r>
              <a:rPr lang="ru-RU" sz="3200" dirty="0" err="1"/>
              <a:t>опису</a:t>
            </a:r>
            <a:r>
              <a:rPr lang="ru-RU" sz="3200" dirty="0"/>
              <a:t> Хаосу (</a:t>
            </a:r>
            <a:r>
              <a:rPr lang="ru-RU" sz="3200" dirty="0" err="1"/>
              <a:t>порожнечі</a:t>
            </a:r>
            <a:r>
              <a:rPr lang="ru-RU" sz="3200" dirty="0"/>
              <a:t>), </a:t>
            </a:r>
            <a:r>
              <a:rPr lang="ru-RU" sz="3200" dirty="0" err="1"/>
              <a:t>відсутності</a:t>
            </a:r>
            <a:r>
              <a:rPr lang="ru-RU" sz="3200" dirty="0"/>
              <a:t> порядку в </a:t>
            </a:r>
            <a:r>
              <a:rPr lang="ru-RU" sz="3200" dirty="0" err="1"/>
              <a:t>Всесвіті</a:t>
            </a:r>
            <a:r>
              <a:rPr lang="ru-RU" sz="3200" dirty="0"/>
              <a:t>, </a:t>
            </a:r>
            <a:r>
              <a:rPr lang="ru-RU" sz="3200" dirty="0" err="1"/>
              <a:t>взаємодії</a:t>
            </a:r>
            <a:r>
              <a:rPr lang="ru-RU" sz="3200" dirty="0"/>
              <a:t> </a:t>
            </a:r>
            <a:r>
              <a:rPr lang="ru-RU" sz="3200" dirty="0" err="1"/>
              <a:t>споконвічних</a:t>
            </a:r>
            <a:r>
              <a:rPr lang="ru-RU" sz="3200" dirty="0"/>
              <a:t> </a:t>
            </a:r>
            <a:r>
              <a:rPr lang="ru-RU" sz="3200" dirty="0" err="1"/>
              <a:t>стихій</a:t>
            </a:r>
            <a:r>
              <a:rPr lang="ru-RU" sz="3200" dirty="0"/>
              <a:t>. </a:t>
            </a:r>
            <a:r>
              <a:rPr lang="ru-RU" sz="3200" dirty="0" err="1"/>
              <a:t>Служать</a:t>
            </a:r>
            <a:r>
              <a:rPr lang="ru-RU" sz="3200" dirty="0"/>
              <a:t> для </a:t>
            </a:r>
            <a:r>
              <a:rPr lang="ru-RU" sz="3200" dirty="0" err="1"/>
              <a:t>пояснення</a:t>
            </a:r>
            <a:r>
              <a:rPr lang="ru-RU" sz="3200" dirty="0"/>
              <a:t> </a:t>
            </a:r>
            <a:r>
              <a:rPr lang="ru-RU" sz="3200" dirty="0" err="1"/>
              <a:t>походження</a:t>
            </a:r>
            <a:r>
              <a:rPr lang="ru-RU" sz="3200" dirty="0"/>
              <a:t> </a:t>
            </a:r>
            <a:r>
              <a:rPr lang="ru-RU" sz="3200" dirty="0" err="1"/>
              <a:t>світу</a:t>
            </a:r>
            <a:r>
              <a:rPr lang="ru-RU" sz="3200" dirty="0"/>
              <a:t> й </a:t>
            </a:r>
            <a:r>
              <a:rPr lang="ru-RU" sz="3200" dirty="0" err="1"/>
              <a:t>життя</a:t>
            </a:r>
            <a:r>
              <a:rPr lang="ru-RU" sz="3200" dirty="0"/>
              <a:t> на </a:t>
            </a:r>
            <a:r>
              <a:rPr lang="ru-RU" sz="3200" dirty="0" err="1"/>
              <a:t>Землі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607" y="444034"/>
            <a:ext cx="3848896" cy="58516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2980" y="6295696"/>
            <a:ext cx="290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Створення</a:t>
            </a:r>
            <a:r>
              <a:rPr lang="ru-RU" dirty="0"/>
              <a:t> Космосу з Хаосу</a:t>
            </a:r>
          </a:p>
        </p:txBody>
      </p:sp>
    </p:spTree>
    <p:extLst>
      <p:ext uri="{BB962C8B-B14F-4D97-AF65-F5344CB8AC3E}">
        <p14:creationId xmlns:p14="http://schemas.microsoft.com/office/powerpoint/2010/main" val="36849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1" y="588579"/>
            <a:ext cx="7023538" cy="550742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3.	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</a:rPr>
              <a:t>Астральні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оповідають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про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походження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небесних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світил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Сонця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Місяця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зірок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сузір'їв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комет.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Зазвичай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поділяються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зоряно-планетарні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лунарні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місячні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) і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солярні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сонячні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)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міфи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72" y="273659"/>
            <a:ext cx="3752227" cy="33738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2869" y="3601007"/>
            <a:ext cx="67581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поширеним</a:t>
            </a:r>
            <a:r>
              <a:rPr lang="ru-RU" sz="2000" dirty="0"/>
              <a:t> мотивом </a:t>
            </a:r>
            <a:r>
              <a:rPr lang="ru-RU" sz="2000" dirty="0" err="1"/>
              <a:t>астральних</a:t>
            </a:r>
            <a:r>
              <a:rPr lang="ru-RU" sz="2000" dirty="0"/>
              <a:t> </a:t>
            </a:r>
            <a:r>
              <a:rPr lang="ru-RU" sz="2000" dirty="0" err="1"/>
              <a:t>міфів</a:t>
            </a:r>
            <a:r>
              <a:rPr lang="ru-RU" sz="2000" dirty="0"/>
              <a:t> є </a:t>
            </a:r>
            <a:r>
              <a:rPr lang="ru-RU" sz="2000" dirty="0" err="1"/>
              <a:t>поміщення</a:t>
            </a:r>
            <a:r>
              <a:rPr lang="ru-RU" sz="2000" dirty="0"/>
              <a:t> на небо людей і </a:t>
            </a:r>
            <a:r>
              <a:rPr lang="ru-RU" sz="2000" dirty="0" err="1"/>
              <a:t>тварин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стали </a:t>
            </a:r>
            <a:r>
              <a:rPr lang="ru-RU" sz="2000" dirty="0" err="1"/>
              <a:t>сузір'ями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у </a:t>
            </a:r>
            <a:r>
              <a:rPr lang="ru-RU" sz="2000" dirty="0" err="1"/>
              <a:t>грецькій</a:t>
            </a:r>
            <a:r>
              <a:rPr lang="ru-RU" sz="2000" dirty="0"/>
              <a:t> </a:t>
            </a:r>
            <a:r>
              <a:rPr lang="ru-RU" sz="2000" dirty="0" err="1"/>
              <a:t>міфології</a:t>
            </a:r>
            <a:r>
              <a:rPr lang="ru-RU" sz="2000" dirty="0"/>
              <a:t> Велика </a:t>
            </a:r>
            <a:r>
              <a:rPr lang="ru-RU" sz="2000" dirty="0" err="1"/>
              <a:t>Ведмедиця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Калліста</a:t>
            </a:r>
            <a:r>
              <a:rPr lang="ru-RU" sz="2000" dirty="0"/>
              <a:t>, дочка </a:t>
            </a:r>
            <a:r>
              <a:rPr lang="ru-RU" sz="2000" dirty="0" err="1"/>
              <a:t>аркадського</a:t>
            </a:r>
            <a:r>
              <a:rPr lang="ru-RU" sz="2000" dirty="0"/>
              <a:t> царя </a:t>
            </a:r>
            <a:r>
              <a:rPr lang="ru-RU" sz="2000" dirty="0" err="1"/>
              <a:t>Лікаона</a:t>
            </a:r>
            <a:r>
              <a:rPr lang="ru-RU" sz="2000" dirty="0"/>
              <a:t> (</a:t>
            </a:r>
            <a:r>
              <a:rPr lang="ru-RU" sz="2000" dirty="0" err="1"/>
              <a:t>варіанти</a:t>
            </a:r>
            <a:r>
              <a:rPr lang="ru-RU" sz="2000" dirty="0"/>
              <a:t>: </a:t>
            </a:r>
            <a:r>
              <a:rPr lang="ru-RU" sz="2000" dirty="0" err="1"/>
              <a:t>Ніктея</a:t>
            </a:r>
            <a:r>
              <a:rPr lang="ru-RU" sz="2000" dirty="0"/>
              <a:t>, </a:t>
            </a:r>
            <a:r>
              <a:rPr lang="ru-RU" sz="2000" dirty="0" err="1"/>
              <a:t>онука</a:t>
            </a:r>
            <a:r>
              <a:rPr lang="ru-RU" sz="2000" dirty="0"/>
              <a:t> </a:t>
            </a:r>
            <a:r>
              <a:rPr lang="ru-RU" sz="2000" dirty="0" err="1"/>
              <a:t>Кефея</a:t>
            </a:r>
            <a:r>
              <a:rPr lang="ru-RU" sz="2000" dirty="0"/>
              <a:t>)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німфа</a:t>
            </a:r>
            <a:r>
              <a:rPr lang="ru-RU" sz="2000" dirty="0"/>
              <a:t>, </a:t>
            </a:r>
            <a:r>
              <a:rPr lang="ru-RU" sz="2000" dirty="0" err="1"/>
              <a:t>улюблениця</a:t>
            </a:r>
            <a:r>
              <a:rPr lang="ru-RU" sz="2000" dirty="0"/>
              <a:t> </a:t>
            </a:r>
            <a:r>
              <a:rPr lang="ru-RU" sz="2000" dirty="0" err="1"/>
              <a:t>Артеміди</a:t>
            </a:r>
            <a:r>
              <a:rPr lang="ru-RU" sz="2000" dirty="0"/>
              <a:t>, </a:t>
            </a:r>
            <a:r>
              <a:rPr lang="ru-RU" sz="2000" dirty="0" err="1"/>
              <a:t>перетворена</a:t>
            </a:r>
            <a:r>
              <a:rPr lang="ru-RU" sz="2000" dirty="0"/>
              <a:t> Герою на </a:t>
            </a:r>
            <a:r>
              <a:rPr lang="ru-RU" sz="2000" dirty="0" err="1"/>
              <a:t>ведмедицю</a:t>
            </a:r>
            <a:r>
              <a:rPr lang="ru-RU" sz="2000" dirty="0"/>
              <a:t>, </a:t>
            </a:r>
            <a:r>
              <a:rPr lang="ru-RU" sz="2000" dirty="0" err="1"/>
              <a:t>сузір'я</a:t>
            </a:r>
            <a:r>
              <a:rPr lang="ru-RU" sz="2000" dirty="0"/>
              <a:t> </a:t>
            </a:r>
            <a:r>
              <a:rPr lang="ru-RU" sz="2000" dirty="0" err="1"/>
              <a:t>Діви</a:t>
            </a:r>
            <a:r>
              <a:rPr lang="ru-RU" sz="2000" dirty="0"/>
              <a:t> - взята на небо </a:t>
            </a:r>
            <a:r>
              <a:rPr lang="ru-RU" sz="2000" dirty="0" err="1"/>
              <a:t>Ерігона</a:t>
            </a:r>
            <a:r>
              <a:rPr lang="ru-RU" sz="2000" dirty="0"/>
              <a:t>, дочка </a:t>
            </a:r>
            <a:r>
              <a:rPr lang="ru-RU" sz="2000" dirty="0" err="1"/>
              <a:t>афінянина</a:t>
            </a:r>
            <a:r>
              <a:rPr lang="ru-RU" sz="2000" dirty="0"/>
              <a:t> </a:t>
            </a:r>
            <a:r>
              <a:rPr lang="ru-RU" sz="2000" dirty="0" err="1"/>
              <a:t>Ікарія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145" y="3645912"/>
            <a:ext cx="4141076" cy="29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2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	</a:t>
            </a:r>
            <a:r>
              <a:rPr lang="ru-RU" dirty="0" err="1"/>
              <a:t>Антропогонічні</a:t>
            </a:r>
            <a:r>
              <a:rPr lang="ru-RU" dirty="0"/>
              <a:t> - про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і </a:t>
            </a:r>
            <a:r>
              <a:rPr lang="ru-RU" dirty="0" err="1"/>
              <a:t>набуття</a:t>
            </a:r>
            <a:r>
              <a:rPr lang="ru-RU" dirty="0"/>
              <a:t> нею </a:t>
            </a:r>
            <a:r>
              <a:rPr lang="ru-RU" dirty="0" err="1"/>
              <a:t>звичного</a:t>
            </a:r>
            <a:r>
              <a:rPr lang="ru-RU" dirty="0"/>
              <a:t> «</a:t>
            </a:r>
            <a:r>
              <a:rPr lang="ru-RU" dirty="0" err="1"/>
              <a:t>тепер</a:t>
            </a:r>
            <a:r>
              <a:rPr lang="ru-RU" dirty="0"/>
              <a:t>» </a:t>
            </a:r>
            <a:r>
              <a:rPr lang="ru-RU" dirty="0" err="1"/>
              <a:t>вигляду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144" y="2287167"/>
            <a:ext cx="4776727" cy="3579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5727" y="5496900"/>
            <a:ext cx="363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Прометей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833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693683"/>
            <a:ext cx="10428890" cy="5402317"/>
          </a:xfrm>
        </p:spPr>
        <p:txBody>
          <a:bodyPr>
            <a:normAutofit/>
          </a:bodyPr>
          <a:lstStyle/>
          <a:p>
            <a:r>
              <a:rPr lang="ru-RU" sz="2800" dirty="0"/>
              <a:t>5.	</a:t>
            </a:r>
            <a:r>
              <a:rPr lang="ru-RU" sz="2800" b="1" dirty="0" err="1"/>
              <a:t>Міфи</a:t>
            </a:r>
            <a:r>
              <a:rPr lang="ru-RU" sz="2800" b="1" dirty="0"/>
              <a:t> про </a:t>
            </a:r>
            <a:r>
              <a:rPr lang="ru-RU" sz="2800" b="1" dirty="0" err="1"/>
              <a:t>близнюків</a:t>
            </a:r>
            <a:r>
              <a:rPr lang="ru-RU" sz="2800" b="1" dirty="0"/>
              <a:t> </a:t>
            </a:r>
            <a:r>
              <a:rPr lang="ru-RU" sz="2800" dirty="0"/>
              <a:t>- </a:t>
            </a:r>
            <a:r>
              <a:rPr lang="ru-RU" sz="2800" dirty="0" err="1"/>
              <a:t>розповідають</a:t>
            </a:r>
            <a:r>
              <a:rPr lang="ru-RU" sz="2800" dirty="0"/>
              <a:t> про </a:t>
            </a:r>
            <a:r>
              <a:rPr lang="ru-RU" sz="2800" dirty="0" err="1"/>
              <a:t>діяння</a:t>
            </a:r>
            <a:r>
              <a:rPr lang="ru-RU" sz="2800" dirty="0"/>
              <a:t> </a:t>
            </a:r>
            <a:r>
              <a:rPr lang="ru-RU" sz="2800" dirty="0" err="1"/>
              <a:t>близнюків</a:t>
            </a:r>
            <a:r>
              <a:rPr lang="ru-RU" sz="2800" dirty="0"/>
              <a:t>, </a:t>
            </a:r>
            <a:r>
              <a:rPr lang="ru-RU" sz="2800" dirty="0" err="1"/>
              <a:t>котрі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втіленням</a:t>
            </a:r>
            <a:r>
              <a:rPr lang="ru-RU" sz="2800" dirty="0"/>
              <a:t> </a:t>
            </a:r>
            <a:r>
              <a:rPr lang="ru-RU" sz="2800" dirty="0" err="1"/>
              <a:t>протилежних</a:t>
            </a:r>
            <a:r>
              <a:rPr lang="ru-RU" sz="2800" dirty="0"/>
              <a:t> начал. Близнюки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протистоять</a:t>
            </a:r>
            <a:r>
              <a:rPr lang="ru-RU" sz="2800" dirty="0"/>
              <a:t> один одному,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дружать</a:t>
            </a:r>
            <a:r>
              <a:rPr lang="ru-RU" sz="2800" dirty="0"/>
              <a:t>, </a:t>
            </a:r>
            <a:r>
              <a:rPr lang="ru-RU" sz="2800" dirty="0" err="1" smtClean="0"/>
              <a:t>вершачи</a:t>
            </a:r>
            <a:r>
              <a:rPr lang="ru-RU" sz="2800" dirty="0" smtClean="0"/>
              <a:t> </a:t>
            </a:r>
            <a:r>
              <a:rPr lang="ru-RU" sz="2800" dirty="0"/>
              <a:t>подвиги і </a:t>
            </a:r>
            <a:r>
              <a:rPr lang="ru-RU" sz="2800" dirty="0" err="1"/>
              <a:t>добуваючи</a:t>
            </a:r>
            <a:r>
              <a:rPr lang="ru-RU" sz="2800" dirty="0"/>
              <a:t> </a:t>
            </a:r>
            <a:r>
              <a:rPr lang="ru-RU" sz="2800" dirty="0" err="1"/>
              <a:t>культурні</a:t>
            </a:r>
            <a:r>
              <a:rPr lang="ru-RU" sz="2800" dirty="0"/>
              <a:t> блага. </a:t>
            </a:r>
            <a:endParaRPr lang="ru-RU" sz="2800" dirty="0" smtClean="0"/>
          </a:p>
          <a:p>
            <a:r>
              <a:rPr lang="ru-RU" sz="2800" dirty="0"/>
              <a:t>6.	</a:t>
            </a:r>
            <a:r>
              <a:rPr lang="ru-RU" sz="2800" b="1" dirty="0" err="1"/>
              <a:t>Тотемічні</a:t>
            </a:r>
            <a:r>
              <a:rPr lang="ru-RU" sz="2800" b="1" dirty="0"/>
              <a:t> </a:t>
            </a:r>
            <a:r>
              <a:rPr lang="ru-RU" sz="2800" b="1" dirty="0" err="1"/>
              <a:t>міфи</a:t>
            </a:r>
            <a:r>
              <a:rPr lang="ru-RU" sz="2800" b="1" dirty="0"/>
              <a:t> </a:t>
            </a:r>
            <a:r>
              <a:rPr lang="ru-RU" sz="2800" dirty="0" err="1"/>
              <a:t>пов'язані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створенням</a:t>
            </a:r>
            <a:r>
              <a:rPr lang="ru-RU" sz="2800" dirty="0"/>
              <a:t> людей і </a:t>
            </a:r>
            <a:r>
              <a:rPr lang="ru-RU" sz="2800" dirty="0" err="1"/>
              <a:t>оповідають</a:t>
            </a:r>
            <a:r>
              <a:rPr lang="ru-RU" sz="2800" dirty="0"/>
              <a:t> про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, </a:t>
            </a:r>
            <a:r>
              <a:rPr lang="ru-RU" sz="2800" dirty="0" err="1"/>
              <a:t>найчастіше</a:t>
            </a:r>
            <a:r>
              <a:rPr lang="ru-RU" sz="2800" dirty="0"/>
              <a:t> конкретного </a:t>
            </a:r>
            <a:r>
              <a:rPr lang="ru-RU" sz="2800" dirty="0" err="1"/>
              <a:t>племені</a:t>
            </a:r>
            <a:r>
              <a:rPr lang="ru-RU" sz="2800" dirty="0"/>
              <a:t>,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тієї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іншої</a:t>
            </a:r>
            <a:r>
              <a:rPr lang="ru-RU" sz="2800" dirty="0"/>
              <a:t> </a:t>
            </a:r>
            <a:r>
              <a:rPr lang="ru-RU" sz="2800" dirty="0" err="1"/>
              <a:t>тварини</a:t>
            </a:r>
            <a:r>
              <a:rPr lang="ru-RU" sz="2800" dirty="0"/>
              <a:t>, </a:t>
            </a:r>
            <a:r>
              <a:rPr lang="ru-RU" sz="2800" dirty="0" err="1"/>
              <a:t>отримання</a:t>
            </a:r>
            <a:r>
              <a:rPr lang="ru-RU" sz="2800" dirty="0"/>
              <a:t> </a:t>
            </a:r>
            <a:r>
              <a:rPr lang="ru-RU" sz="2800" dirty="0" err="1"/>
              <a:t>покровителів</a:t>
            </a:r>
            <a:r>
              <a:rPr lang="ru-RU" sz="2800" dirty="0"/>
              <a:t>. </a:t>
            </a:r>
            <a:r>
              <a:rPr lang="ru-RU" sz="2800" dirty="0" err="1"/>
              <a:t>Здебільшого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звірі</a:t>
            </a:r>
            <a:r>
              <a:rPr lang="ru-RU" sz="2800" dirty="0"/>
              <a:t>, у </a:t>
            </a:r>
            <a:r>
              <a:rPr lang="ru-RU" sz="2800" dirty="0" err="1"/>
              <a:t>деяких</a:t>
            </a:r>
            <a:r>
              <a:rPr lang="ru-RU" sz="2800" dirty="0"/>
              <a:t> </a:t>
            </a:r>
            <a:r>
              <a:rPr lang="ru-RU" sz="2800" dirty="0" err="1"/>
              <a:t>народів</a:t>
            </a:r>
            <a:r>
              <a:rPr lang="ru-RU" sz="2800" dirty="0"/>
              <a:t> у </a:t>
            </a:r>
            <a:r>
              <a:rPr lang="ru-RU" sz="2800" dirty="0" err="1"/>
              <a:t>тотемічних</a:t>
            </a:r>
            <a:r>
              <a:rPr lang="ru-RU" sz="2800" dirty="0"/>
              <a:t> </a:t>
            </a:r>
            <a:r>
              <a:rPr lang="ru-RU" sz="2800" dirty="0" err="1"/>
              <a:t>міфах</a:t>
            </a:r>
            <a:r>
              <a:rPr lang="ru-RU" sz="2800" dirty="0"/>
              <a:t> </a:t>
            </a:r>
            <a:r>
              <a:rPr lang="ru-RU" sz="2800" dirty="0" err="1"/>
              <a:t>прабатьками</a:t>
            </a:r>
            <a:r>
              <a:rPr lang="ru-RU" sz="2800" dirty="0"/>
              <a:t> людей </a:t>
            </a:r>
            <a:r>
              <a:rPr lang="ru-RU" sz="2800" dirty="0" err="1"/>
              <a:t>можуть</a:t>
            </a:r>
            <a:r>
              <a:rPr lang="ru-RU" sz="2800" dirty="0"/>
              <a:t> бути птахи. </a:t>
            </a:r>
            <a:r>
              <a:rPr lang="ru-RU" sz="2800" dirty="0" err="1"/>
              <a:t>Зустрічаються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сюжети</a:t>
            </a:r>
            <a:r>
              <a:rPr lang="ru-RU" sz="2800" dirty="0"/>
              <a:t> про </a:t>
            </a:r>
            <a:r>
              <a:rPr lang="ru-RU" sz="2800" dirty="0" err="1"/>
              <a:t>народження</a:t>
            </a:r>
            <a:r>
              <a:rPr lang="ru-RU" sz="2800" dirty="0"/>
              <a:t> </a:t>
            </a:r>
            <a:r>
              <a:rPr lang="ru-RU" sz="2800" dirty="0" err="1"/>
              <a:t>першої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 з </a:t>
            </a:r>
            <a:r>
              <a:rPr lang="ru-RU" sz="2800" dirty="0" err="1"/>
              <a:t>яйця</a:t>
            </a:r>
            <a:r>
              <a:rPr lang="ru-RU" sz="2800" dirty="0"/>
              <a:t>. У </a:t>
            </a:r>
            <a:r>
              <a:rPr lang="ru-RU" sz="2800" dirty="0" err="1"/>
              <a:t>народів</a:t>
            </a:r>
            <a:r>
              <a:rPr lang="ru-RU" sz="2800" dirty="0"/>
              <a:t> Африки </a:t>
            </a:r>
            <a:r>
              <a:rPr lang="ru-RU" sz="2800" dirty="0" err="1"/>
              <a:t>поширені</a:t>
            </a:r>
            <a:r>
              <a:rPr lang="ru-RU" sz="2800" dirty="0"/>
              <a:t> </a:t>
            </a:r>
            <a:r>
              <a:rPr lang="ru-RU" sz="2800" dirty="0" err="1"/>
              <a:t>міфи</a:t>
            </a:r>
            <a:r>
              <a:rPr lang="ru-RU" sz="2800" dirty="0"/>
              <a:t> про людей,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вийшли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скелі</a:t>
            </a:r>
            <a:r>
              <a:rPr lang="ru-RU" sz="2800" dirty="0"/>
              <a:t>, </a:t>
            </a:r>
            <a:r>
              <a:rPr lang="ru-RU" sz="2800" dirty="0" err="1"/>
              <a:t>землі</a:t>
            </a:r>
            <a:r>
              <a:rPr lang="ru-RU" sz="2800" dirty="0"/>
              <a:t>, </a:t>
            </a:r>
            <a:r>
              <a:rPr lang="ru-RU" sz="2800" dirty="0" err="1"/>
              <a:t>ями</a:t>
            </a:r>
            <a:r>
              <a:rPr lang="ru-RU" sz="2800" dirty="0"/>
              <a:t>, </a:t>
            </a:r>
            <a:r>
              <a:rPr lang="ru-RU" sz="2800" dirty="0" err="1"/>
              <a:t>термітника</a:t>
            </a:r>
            <a:r>
              <a:rPr lang="ru-RU" sz="2800" dirty="0"/>
              <a:t>, </a:t>
            </a:r>
            <a:r>
              <a:rPr lang="ru-RU" sz="2800" dirty="0" err="1"/>
              <a:t>розщепленого</a:t>
            </a:r>
            <a:r>
              <a:rPr lang="ru-RU" sz="2800" dirty="0"/>
              <a:t> дерева </a:t>
            </a:r>
            <a:r>
              <a:rPr lang="ru-RU" sz="2800" dirty="0" err="1"/>
              <a:t>або</a:t>
            </a:r>
            <a:r>
              <a:rPr lang="ru-RU" sz="2800" dirty="0"/>
              <a:t> очерету.</a:t>
            </a:r>
          </a:p>
        </p:txBody>
      </p:sp>
    </p:spTree>
    <p:extLst>
      <p:ext uri="{BB962C8B-B14F-4D97-AF65-F5344CB8AC3E}">
        <p14:creationId xmlns:p14="http://schemas.microsoft.com/office/powerpoint/2010/main" val="349547005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«Аспект» для туристов</Template>
  <TotalTime>0</TotalTime>
  <Words>541</Words>
  <Application>Microsoft Office PowerPoint</Application>
  <PresentationFormat>Широкоэкранный</PresentationFormat>
  <Paragraphs>71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Corbel</vt:lpstr>
      <vt:lpstr>Базис</vt:lpstr>
      <vt:lpstr>ТЕМА 1. МІФ І МІФОЛОГІЯ</vt:lpstr>
      <vt:lpstr>Міф або міт (від грец. μύθος, буквально «оповідь», «розповідь», «сказання») - оповідь, що пояснює походження певних елементів світобудови чи світу загалом через емоційно-чуттєві о́брази. Міф є основою різних релігійних систем, фольклорних  традицій, художньої  творчості. </vt:lpstr>
      <vt:lpstr>Складові елементи міфу:</vt:lpstr>
      <vt:lpstr>Загальної класифікації міфів не існує. Спроби класифікувати міфи проводили такі дослідники:</vt:lpstr>
      <vt:lpstr>Класифікація міфів за Єлезаром Мелетинським</vt:lpstr>
      <vt:lpstr>Презентация PowerPoint</vt:lpstr>
      <vt:lpstr>Презентация PowerPoint</vt:lpstr>
      <vt:lpstr>4. Антропогонічні - про появу людини і набуття нею звичного «тепер» вигляду.</vt:lpstr>
      <vt:lpstr>Презентация PowerPoint</vt:lpstr>
      <vt:lpstr>7. Календарні міфи - оповідають про причини появи змін пір року, сезонних свят і обрядів.</vt:lpstr>
      <vt:lpstr>8. Героїчні міфи - про діяння героїв, облаштування ними світу для життя людей, добування/створення культурних благ. </vt:lpstr>
      <vt:lpstr>Презентация PowerPoint</vt:lpstr>
      <vt:lpstr>Презентация PowerPoint</vt:lpstr>
      <vt:lpstr>Окремі міфи, що складають певну систему, утворюють міфологію того чи іншого народу, культури, соціальної групи, яка лежить в основі характерного їм світогляду. </vt:lpstr>
      <vt:lpstr>Міфологія в суспільстві поділяється на:</vt:lpstr>
      <vt:lpstr>Основні міфологічні системи:</vt:lpstr>
      <vt:lpstr>2. Антична міфологія (Давньогрецька міфологія, Римська міфологія та Етруська міфологія </vt:lpstr>
      <vt:lpstr>Презентация PowerPoint</vt:lpstr>
      <vt:lpstr>Презентация PowerPoint</vt:lpstr>
      <vt:lpstr>10. Міфологія народів Америки (Міфологія інків, Міфологія ацтеків та Міфологія майя)  11. Інші міфологія, Вірменська міфологіяміфології (Кельтська міфологія, Ірландська , Балтійська міфологія, Фіно-угорська міфологія та Тюркська міфологія) </vt:lpstr>
      <vt:lpstr>Практичне завдання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2020-09-23T18:00:26Z</dcterms:created>
  <dcterms:modified xsi:type="dcterms:W3CDTF">2020-10-15T09:41:16Z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