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02" r:id="rId4"/>
    <p:sldId id="269" r:id="rId5"/>
    <p:sldId id="281" r:id="rId6"/>
    <p:sldId id="270" r:id="rId7"/>
    <p:sldId id="271" r:id="rId8"/>
    <p:sldId id="295" r:id="rId9"/>
  </p:sldIdLst>
  <p:sldSz cx="18288000" cy="10287000"/>
  <p:notesSz cx="6858000" cy="9144000"/>
  <p:embeddedFontLst>
    <p:embeddedFont>
      <p:font typeface="Book Antiqua" panose="02040602050305030304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volventa" panose="020B050202020202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Playfair Display" pitchFamily="2" charset="0"/>
      <p:regular r:id="rId26"/>
      <p:bold r:id="rId27"/>
      <p:italic r:id="rId28"/>
      <p:boldItalic r:id="rId29"/>
    </p:embeddedFont>
    <p:embeddedFont>
      <p:font typeface="Raleway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411" autoAdjust="0"/>
  </p:normalViewPr>
  <p:slideViewPr>
    <p:cSldViewPr>
      <p:cViewPr varScale="1">
        <p:scale>
          <a:sx n="60" d="100"/>
          <a:sy n="60" d="100"/>
        </p:scale>
        <p:origin x="200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3267" t="13499" b="131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254246"/>
            <a:ext cx="12801600" cy="696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880"/>
              </a:lnSpc>
            </a:pPr>
            <a:r>
              <a:rPr lang="uk-UA" sz="4200" b="1" i="0" spc="630" dirty="0">
                <a:solidFill>
                  <a:srgbClr val="5744A2"/>
                </a:solidFill>
                <a:latin typeface="Raleway"/>
              </a:rPr>
              <a:t>ПРЕЗЕНТАЦІЯ КУРСУ ДЛЯ </a:t>
            </a:r>
            <a:r>
              <a:rPr lang="uk-UA" sz="4200" b="1" spc="630" dirty="0">
                <a:solidFill>
                  <a:srgbClr val="5744A2"/>
                </a:solidFill>
                <a:latin typeface="Raleway"/>
              </a:rPr>
              <a:t>ОНП </a:t>
            </a:r>
            <a:r>
              <a:rPr lang="en-US" sz="4200" b="1" i="0" spc="630" dirty="0">
                <a:solidFill>
                  <a:srgbClr val="5744A2"/>
                </a:solidFill>
                <a:latin typeface="Raleway"/>
              </a:rPr>
              <a:t>PhD</a:t>
            </a:r>
            <a:r>
              <a:rPr lang="uk-UA" sz="4200" b="1" i="0" spc="630" dirty="0">
                <a:solidFill>
                  <a:srgbClr val="5744A2"/>
                </a:solidFill>
                <a:latin typeface="Raleway"/>
              </a:rPr>
              <a:t> </a:t>
            </a:r>
            <a:endParaRPr lang="en-US" sz="4200" b="1" i="0" spc="630" dirty="0">
              <a:solidFill>
                <a:srgbClr val="5744A2"/>
              </a:solidFill>
              <a:latin typeface="Raleway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985337" y="6167700"/>
            <a:ext cx="14889326" cy="3865053"/>
            <a:chOff x="0" y="0"/>
            <a:chExt cx="19852434" cy="5153403"/>
          </a:xfrm>
        </p:grpSpPr>
        <p:sp>
          <p:nvSpPr>
            <p:cNvPr id="4" name="AutoShape 4"/>
            <p:cNvSpPr/>
            <p:nvPr/>
          </p:nvSpPr>
          <p:spPr>
            <a:xfrm>
              <a:off x="0" y="3741978"/>
              <a:ext cx="19852434" cy="62271"/>
            </a:xfrm>
            <a:prstGeom prst="rect">
              <a:avLst/>
            </a:prstGeom>
            <a:solidFill>
              <a:srgbClr val="302E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71450"/>
              <a:ext cx="19848850" cy="309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800" b="1" i="0" spc="175" dirty="0">
                  <a:solidFill>
                    <a:srgbClr val="221A80"/>
                  </a:solidFill>
                  <a:latin typeface="Playfair Display"/>
                </a:rPr>
                <a:t>ГЕОПОЛІТИЧНІ ТЕХНОЛОГІЇ</a:t>
              </a:r>
              <a:r>
                <a:rPr lang="uk-UA" sz="8800" b="1" i="0" spc="175" dirty="0">
                  <a:solidFill>
                    <a:srgbClr val="221A80"/>
                  </a:solidFill>
                  <a:latin typeface="Playfair Display"/>
                </a:rPr>
                <a:t> </a:t>
              </a:r>
              <a:endParaRPr lang="en-US" sz="8800" b="1" i="0" spc="175" dirty="0">
                <a:solidFill>
                  <a:srgbClr val="221A80"/>
                </a:solidFill>
                <a:latin typeface="Playfair Display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445802"/>
              <a:ext cx="19848850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80"/>
                </a:lnSpc>
              </a:pPr>
              <a:r>
                <a:rPr lang="en-US" sz="3200" b="1" i="0" spc="160">
                  <a:solidFill>
                    <a:srgbClr val="221A80"/>
                  </a:solidFill>
                  <a:latin typeface="Raleway"/>
                </a:rPr>
                <a:t>к.політ.н. Лепська Н.В</a:t>
              </a:r>
              <a:r>
                <a:rPr lang="en-US" sz="3200" b="0" i="0" spc="160">
                  <a:solidFill>
                    <a:srgbClr val="221A80"/>
                  </a:solidFill>
                  <a:latin typeface="Raleway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6">
                <a:lumMod val="40000"/>
                <a:lumOff val="60000"/>
              </a:schemeClr>
            </a:gs>
            <a:gs pos="14000">
              <a:schemeClr val="accent5">
                <a:lumMod val="60000"/>
                <a:lumOff val="40000"/>
              </a:schemeClr>
            </a:gs>
            <a:gs pos="75000">
              <a:schemeClr val="accent5">
                <a:lumMod val="60000"/>
                <a:lumOff val="40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33400" y="3467100"/>
            <a:ext cx="5582175" cy="4735526"/>
            <a:chOff x="0" y="28575"/>
            <a:chExt cx="7442900" cy="6314035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"/>
              <a:ext cx="7407308" cy="1148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59"/>
                </a:lnSpc>
              </a:pPr>
              <a:endParaRPr lang="en-US" sz="5790" b="1" spc="405" dirty="0">
                <a:solidFill>
                  <a:srgbClr val="5744A2"/>
                </a:solidFill>
                <a:latin typeface="Evolventa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5593" y="310190"/>
              <a:ext cx="7407307" cy="603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uk-UA" sz="4200" b="1" spc="294" dirty="0">
                  <a:solidFill>
                    <a:srgbClr val="FF0000"/>
                  </a:solidFill>
                  <a:latin typeface="Evolventa"/>
                </a:rPr>
                <a:t>Мета курсу: </a:t>
              </a:r>
              <a:r>
                <a:rPr lang="uk-UA" sz="3600" b="1" spc="294" dirty="0">
                  <a:solidFill>
                    <a:srgbClr val="FF0000"/>
                  </a:solidFill>
                  <a:latin typeface="Evolventa"/>
                </a:rPr>
                <a:t>вивчення геополітичних технологій в практиці сучасних геополітичних процесів</a:t>
              </a:r>
            </a:p>
            <a:p>
              <a:endParaRPr lang="uk-UA" sz="3600" b="1" spc="294" dirty="0">
                <a:solidFill>
                  <a:srgbClr val="FF0000"/>
                </a:solidFill>
                <a:latin typeface="Evolventa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26904A-C1F3-2145-964F-018AE0665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77055"/>
            <a:ext cx="12411159" cy="8765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43000">
              <a:schemeClr val="accent3">
                <a:lumMod val="40000"/>
                <a:lumOff val="60000"/>
              </a:schemeClr>
            </a:gs>
            <a:gs pos="66000">
              <a:schemeClr val="accent3">
                <a:lumMod val="20000"/>
                <a:lumOff val="80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25540858-A322-6148-8A2E-8A1D9F321E25}"/>
              </a:ext>
            </a:extLst>
          </p:cNvPr>
          <p:cNvSpPr txBox="1"/>
          <p:nvPr/>
        </p:nvSpPr>
        <p:spPr>
          <a:xfrm>
            <a:off x="381000" y="1450181"/>
            <a:ext cx="634922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4000" b="1" spc="294" dirty="0">
                <a:solidFill>
                  <a:srgbClr val="FF0000"/>
                </a:solidFill>
                <a:latin typeface="Evolventa"/>
              </a:rPr>
              <a:t>Завдання  курсу :</a:t>
            </a:r>
          </a:p>
          <a:p>
            <a:pPr marL="571500" indent="-571500">
              <a:buFontTx/>
              <a:buChar char="-"/>
            </a:pPr>
            <a:r>
              <a:rPr lang="uk-UA" sz="4000" b="1" spc="294" dirty="0">
                <a:solidFill>
                  <a:srgbClr val="5744A2"/>
                </a:solidFill>
                <a:latin typeface="Evolventa"/>
              </a:rPr>
              <a:t>навчитися визначати специфічні статуси </a:t>
            </a:r>
            <a:r>
              <a:rPr lang="uk-UA" sz="4000" b="1" spc="294" dirty="0" err="1">
                <a:solidFill>
                  <a:srgbClr val="5744A2"/>
                </a:solidFill>
                <a:latin typeface="Evolventa"/>
              </a:rPr>
              <a:t>маргіналізованих</a:t>
            </a:r>
            <a:r>
              <a:rPr lang="uk-UA" sz="4000" b="1" spc="294" dirty="0">
                <a:solidFill>
                  <a:srgbClr val="5744A2"/>
                </a:solidFill>
                <a:latin typeface="Evolventa"/>
              </a:rPr>
              <a:t> держав</a:t>
            </a:r>
          </a:p>
          <a:p>
            <a:pPr marL="571500" indent="-571500">
              <a:buFontTx/>
              <a:buChar char="-"/>
            </a:pPr>
            <a:r>
              <a:rPr lang="uk-UA" sz="4000" b="1" spc="294" dirty="0">
                <a:solidFill>
                  <a:srgbClr val="5744A2"/>
                </a:solidFill>
                <a:latin typeface="Evolventa"/>
              </a:rPr>
              <a:t>навчитися розрізняти технології геополітичної маргіналізації держав</a:t>
            </a:r>
          </a:p>
        </p:txBody>
      </p:sp>
      <p:pic>
        <p:nvPicPr>
          <p:cNvPr id="1026" name="Picture 2" descr="Україна крізь призму глобальних світових трендів: виклики та загрози">
            <a:extLst>
              <a:ext uri="{FF2B5EF4-FFF2-40B4-BE49-F238E27FC236}">
                <a16:creationId xmlns:a16="http://schemas.microsoft.com/office/drawing/2014/main" id="{64CA966A-23DE-CF4B-974C-D490C40D2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r="4458"/>
          <a:stretch/>
        </p:blipFill>
        <p:spPr bwMode="auto">
          <a:xfrm>
            <a:off x="6934200" y="1725385"/>
            <a:ext cx="10820400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09600" y="571500"/>
            <a:ext cx="10052758" cy="9602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3600" b="1" spc="64" dirty="0" err="1">
                <a:solidFill>
                  <a:srgbClr val="F13B22"/>
                </a:solidFill>
                <a:latin typeface="Evolventa"/>
              </a:rPr>
              <a:t>Т</a:t>
            </a:r>
            <a:r>
              <a:rPr lang="en-US" sz="3600" b="1" spc="64" dirty="0" err="1">
                <a:solidFill>
                  <a:srgbClr val="F13B22"/>
                </a:solidFill>
                <a:latin typeface="Evolventa"/>
              </a:rPr>
              <a:t>ехнології</a:t>
            </a:r>
            <a:r>
              <a:rPr lang="uk-UA" sz="3600" b="1" spc="64" dirty="0">
                <a:solidFill>
                  <a:srgbClr val="F13B22"/>
                </a:solidFill>
                <a:latin typeface="Evolventa"/>
              </a:rPr>
              <a:t> – це: 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будь-яке </a:t>
            </a:r>
            <a:r>
              <a:rPr lang="uk-UA" sz="2800" b="1" spc="64" dirty="0">
                <a:solidFill>
                  <a:srgbClr val="FF0000"/>
                </a:solidFill>
                <a:latin typeface="Evolventa"/>
              </a:rPr>
              <a:t>перетворення </a:t>
            </a: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вихідних матеріалів (людей, інформації, фізичних матеріалів тощо) </a:t>
            </a:r>
            <a:r>
              <a:rPr lang="uk-UA" sz="2800" b="1" spc="64" dirty="0">
                <a:solidFill>
                  <a:srgbClr val="FF0000"/>
                </a:solidFill>
                <a:latin typeface="Evolventa"/>
              </a:rPr>
              <a:t>для одержання бажаного результату</a:t>
            </a: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 у вигляді продукції або послуг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система скоординованих елементів : </a:t>
            </a:r>
            <a:r>
              <a:rPr lang="uk-UA" sz="2800" b="1" spc="64" dirty="0">
                <a:solidFill>
                  <a:srgbClr val="FF0000"/>
                </a:solidFill>
                <a:latin typeface="Evolventa"/>
              </a:rPr>
              <a:t>мета + процедури (правила) + засоби + операції (дії) + мотиви (стимули)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сукупність </a:t>
            </a:r>
            <a:r>
              <a:rPr lang="uk-UA" sz="2800" b="1" spc="64" dirty="0">
                <a:solidFill>
                  <a:srgbClr val="FF0000"/>
                </a:solidFill>
                <a:latin typeface="Evolventa"/>
              </a:rPr>
              <a:t>процесів цілеспрямованої усвідомленої зміни</a:t>
            </a: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, які утворюють взаємозалежні цикли </a:t>
            </a:r>
            <a:r>
              <a:rPr lang="uk-UA" sz="2800" b="1" spc="64" dirty="0" err="1">
                <a:solidFill>
                  <a:srgbClr val="002060"/>
                </a:solidFill>
                <a:latin typeface="Evolventa"/>
              </a:rPr>
              <a:t>логічно</a:t>
            </a: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 обумовлених </a:t>
            </a:r>
            <a:r>
              <a:rPr lang="uk-UA" sz="2800" b="1" spc="64" dirty="0">
                <a:solidFill>
                  <a:srgbClr val="FF0000"/>
                </a:solidFill>
                <a:latin typeface="Evolventa"/>
              </a:rPr>
              <a:t>перетворень</a:t>
            </a: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 речовини, енергії й інформації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цілісна </a:t>
            </a:r>
            <a:r>
              <a:rPr lang="uk-UA" sz="2800" b="1" spc="64" dirty="0">
                <a:solidFill>
                  <a:srgbClr val="FF0000"/>
                </a:solidFill>
                <a:latin typeface="Evolventa"/>
              </a:rPr>
              <a:t>динамічна система</a:t>
            </a: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, яка включає: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 апаратні засоби;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 операції й процедури діяльності з ними;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 управління цією діяльністю;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 необхідні для цього інформацію й знання;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 енергетичні, сировинні, кадрові та інші ресурси;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spc="64" dirty="0">
                <a:solidFill>
                  <a:srgbClr val="002060"/>
                </a:solidFill>
                <a:latin typeface="Evolventa"/>
              </a:rPr>
              <a:t> сукупність економічних, соціальних, екологічних та інших наслідків, які певним чином впливають і змінюють соціальне і природне середовище перебування даної системи</a:t>
            </a:r>
            <a:endParaRPr lang="en-US" sz="2800" b="1" spc="64" dirty="0">
              <a:solidFill>
                <a:srgbClr val="002060"/>
              </a:solidFill>
              <a:latin typeface="Evolvent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8245C-5940-904A-BD5F-F00177CF8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0" y="4159997"/>
            <a:ext cx="7747000" cy="6103064"/>
          </a:xfrm>
          <a:prstGeom prst="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1D29B5-1B84-8B49-B821-2EDBD1457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750" y="95997"/>
            <a:ext cx="51435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6">
                <a:lumMod val="40000"/>
                <a:lumOff val="60000"/>
              </a:schemeClr>
            </a:gs>
            <a:gs pos="6000">
              <a:schemeClr val="accent3">
                <a:lumMod val="20000"/>
                <a:lumOff val="80000"/>
              </a:schemeClr>
            </a:gs>
            <a:gs pos="54000">
              <a:schemeClr val="accent5">
                <a:lumMod val="60000"/>
                <a:lumOff val="40000"/>
              </a:schemeClr>
            </a:gs>
            <a:gs pos="8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43811"/>
            <a:ext cx="17549037" cy="2666051"/>
            <a:chOff x="-497611" y="-503560"/>
            <a:chExt cx="12895677" cy="3554735"/>
          </a:xfrm>
        </p:grpSpPr>
        <p:sp>
          <p:nvSpPr>
            <p:cNvPr id="3" name="TextBox 3"/>
            <p:cNvSpPr txBox="1"/>
            <p:nvPr/>
          </p:nvSpPr>
          <p:spPr>
            <a:xfrm>
              <a:off x="-497611" y="-503560"/>
              <a:ext cx="12895677" cy="3554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3200" b="1" i="0" spc="210" dirty="0">
                  <a:solidFill>
                    <a:srgbClr val="FF0000"/>
                  </a:solidFill>
                  <a:latin typeface="Raleway"/>
                </a:rPr>
                <a:t>ПОЛІТИЧНІ </a:t>
              </a:r>
              <a:r>
                <a:rPr lang="en-US" sz="3200" b="1" i="0" spc="210" dirty="0">
                  <a:solidFill>
                    <a:srgbClr val="FF0000"/>
                  </a:solidFill>
                  <a:latin typeface="Raleway"/>
                </a:rPr>
                <a:t>ТЕХНОЛОГІЇ </a:t>
              </a:r>
              <a:r>
                <a:rPr lang="uk-UA" sz="3200" b="1" i="0" spc="210" dirty="0">
                  <a:solidFill>
                    <a:srgbClr val="FF0000"/>
                  </a:solidFill>
                  <a:latin typeface="Raleway"/>
                </a:rPr>
                <a:t>- </a:t>
              </a:r>
              <a:r>
                <a:rPr lang="uk-UA" sz="3200" b="1" i="0" spc="210" dirty="0">
                  <a:solidFill>
                    <a:srgbClr val="7030A0"/>
                  </a:solidFill>
                  <a:latin typeface="Raleway"/>
                </a:rPr>
                <a:t>методи </a:t>
              </a:r>
              <a:r>
                <a:rPr lang="uk-UA" sz="3200" b="1" spc="210" dirty="0">
                  <a:solidFill>
                    <a:srgbClr val="7030A0"/>
                  </a:solidFill>
                  <a:latin typeface="Raleway"/>
                </a:rPr>
                <a:t>вирішення політичних проблем, вироблення політики, її реалізації, здійснення практичної політичної діяльності;</a:t>
              </a:r>
            </a:p>
            <a:p>
              <a:pPr algn="ctr"/>
              <a:r>
                <a:rPr lang="uk-UA" sz="3200" b="1" spc="210" dirty="0">
                  <a:solidFill>
                    <a:srgbClr val="7030A0"/>
                  </a:solidFill>
                  <a:latin typeface="Raleway"/>
                </a:rPr>
                <a:t> це комплексна система методів і способів впливу на об'єкт політики з метою досягнення певних цілей</a:t>
              </a:r>
            </a:p>
            <a:p>
              <a:pPr>
                <a:lnSpc>
                  <a:spcPts val="5880"/>
                </a:lnSpc>
              </a:pPr>
              <a:endParaRPr lang="en-US" sz="4200" b="1" i="0" spc="210" dirty="0">
                <a:solidFill>
                  <a:srgbClr val="6932F1"/>
                </a:solidFill>
                <a:latin typeface="Raleway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2286077" cy="1378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04"/>
                </a:lnSpc>
              </a:pPr>
              <a:endParaRPr lang="en-US" sz="6400" b="1" spc="64" dirty="0">
                <a:solidFill>
                  <a:srgbClr val="F13B22"/>
                </a:solidFill>
                <a:latin typeface="Evolventa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947D1B-6B6E-A843-8DB2-55E0ADC40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716586"/>
            <a:ext cx="13534476" cy="739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9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6">
                <a:lumMod val="40000"/>
                <a:lumOff val="60000"/>
              </a:schemeClr>
            </a:gs>
            <a:gs pos="6000">
              <a:schemeClr val="accent5">
                <a:lumMod val="20000"/>
                <a:lumOff val="80000"/>
              </a:schemeClr>
            </a:gs>
            <a:gs pos="67000">
              <a:schemeClr val="accent5">
                <a:lumMod val="60000"/>
                <a:lumOff val="40000"/>
              </a:schemeClr>
            </a:gs>
            <a:gs pos="8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802341" y="1929799"/>
            <a:ext cx="8305800" cy="6427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86"/>
              </a:lnSpc>
            </a:pPr>
            <a:r>
              <a:rPr lang="en-US" sz="3220" b="0" i="0" spc="289" dirty="0">
                <a:solidFill>
                  <a:srgbClr val="302E2C"/>
                </a:solidFill>
                <a:latin typeface="Book Antiqua" panose="02040602050305030304" pitchFamily="18" charset="0"/>
              </a:rPr>
              <a:t> </a:t>
            </a:r>
            <a:r>
              <a:rPr lang="en-US" sz="3600" b="0" i="0" spc="289" dirty="0">
                <a:solidFill>
                  <a:srgbClr val="302E2C"/>
                </a:solidFill>
                <a:latin typeface="Book Antiqua" panose="02040602050305030304" pitchFamily="18" charset="0"/>
              </a:rPr>
              <a:t> </a:t>
            </a:r>
            <a:r>
              <a:rPr lang="uk-UA" sz="3600" b="1" i="0" spc="289" dirty="0">
                <a:solidFill>
                  <a:srgbClr val="FF0000"/>
                </a:solidFill>
                <a:latin typeface="Book Antiqua" panose="02040602050305030304" pitchFamily="18" charset="0"/>
              </a:rPr>
              <a:t>ГЕОПОЛІТИЧНІ ТЕХНОЛОГІЇ </a:t>
            </a:r>
            <a:r>
              <a:rPr lang="uk-UA" sz="3220" b="1" i="0" spc="289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uk-UA" sz="3220" b="1" spc="289" dirty="0">
                <a:solidFill>
                  <a:srgbClr val="002060"/>
                </a:solidFill>
                <a:latin typeface="Book Antiqua" panose="02040602050305030304" pitchFamily="18" charset="0"/>
              </a:rPr>
              <a:t>комплекс стратегічних і тактичних заходів щодо </a:t>
            </a:r>
            <a:r>
              <a:rPr lang="uk-UA" sz="3220" b="1" i="1" spc="289" dirty="0">
                <a:solidFill>
                  <a:srgbClr val="002060"/>
                </a:solidFill>
                <a:latin typeface="Book Antiqua" panose="02040602050305030304" pitchFamily="18" charset="0"/>
              </a:rPr>
              <a:t>реалізації геополітичних інтересів держав</a:t>
            </a:r>
            <a:r>
              <a:rPr lang="uk-UA" sz="3220" b="1" spc="289" dirty="0">
                <a:solidFill>
                  <a:srgbClr val="002060"/>
                </a:solidFill>
                <a:latin typeface="Book Antiqua" panose="02040602050305030304" pitchFamily="18" charset="0"/>
              </a:rPr>
              <a:t>, що має на меті:</a:t>
            </a:r>
          </a:p>
          <a:p>
            <a:pPr marL="457200" indent="-457200">
              <a:lnSpc>
                <a:spcPts val="4186"/>
              </a:lnSpc>
              <a:buFont typeface="Wingdings" pitchFamily="2" charset="2"/>
              <a:buChar char="ü"/>
            </a:pPr>
            <a:r>
              <a:rPr lang="uk-UA" sz="3220" b="1" spc="289" dirty="0">
                <a:solidFill>
                  <a:srgbClr val="002060"/>
                </a:solidFill>
                <a:latin typeface="Book Antiqua" panose="02040602050305030304" pitchFamily="18" charset="0"/>
              </a:rPr>
              <a:t> досягнення </a:t>
            </a:r>
            <a:r>
              <a:rPr lang="uk-UA" sz="3220" b="1" spc="289" dirty="0">
                <a:solidFill>
                  <a:srgbClr val="FF0000"/>
                </a:solidFill>
                <a:latin typeface="Book Antiqua" panose="02040602050305030304" pitchFamily="18" charset="0"/>
              </a:rPr>
              <a:t>іншого </a:t>
            </a:r>
            <a:r>
              <a:rPr lang="uk-UA" sz="3220" b="1" spc="289" dirty="0">
                <a:solidFill>
                  <a:srgbClr val="002060"/>
                </a:solidFill>
                <a:latin typeface="Book Antiqua" panose="02040602050305030304" pitchFamily="18" charset="0"/>
              </a:rPr>
              <a:t>геополітичного </a:t>
            </a:r>
            <a:r>
              <a:rPr lang="uk-UA" sz="3220" b="1" spc="289" dirty="0">
                <a:solidFill>
                  <a:srgbClr val="FF0000"/>
                </a:solidFill>
                <a:latin typeface="Book Antiqua" panose="02040602050305030304" pitchFamily="18" charset="0"/>
              </a:rPr>
              <a:t>статусу</a:t>
            </a:r>
            <a:r>
              <a:rPr lang="uk-UA" sz="3220" b="1" spc="289" dirty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</a:p>
          <a:p>
            <a:pPr marL="457200" indent="-457200">
              <a:lnSpc>
                <a:spcPts val="4186"/>
              </a:lnSpc>
              <a:buFont typeface="Wingdings" pitchFamily="2" charset="2"/>
              <a:buChar char="ü"/>
            </a:pPr>
            <a:r>
              <a:rPr lang="uk-UA" sz="3220" b="1" spc="289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3220" b="1" spc="289" dirty="0">
                <a:solidFill>
                  <a:srgbClr val="FF0000"/>
                </a:solidFill>
                <a:latin typeface="Book Antiqua" panose="02040602050305030304" pitchFamily="18" charset="0"/>
              </a:rPr>
              <a:t>зміну геополітичних кордонів </a:t>
            </a:r>
            <a:r>
              <a:rPr lang="uk-UA" sz="3220" b="1" spc="289" dirty="0">
                <a:solidFill>
                  <a:srgbClr val="002060"/>
                </a:solidFill>
                <a:latin typeface="Book Antiqua" panose="02040602050305030304" pitchFamily="18" charset="0"/>
              </a:rPr>
              <a:t>(з огляду на багаторівневість геополітичного простору)</a:t>
            </a:r>
            <a:r>
              <a:rPr lang="uk-UA" sz="3220" b="1" i="0" spc="289" dirty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</a:p>
          <a:p>
            <a:pPr marL="457200" indent="-457200">
              <a:lnSpc>
                <a:spcPts val="4186"/>
              </a:lnSpc>
              <a:buFont typeface="Wingdings" pitchFamily="2" charset="2"/>
              <a:buChar char="ü"/>
            </a:pPr>
            <a:r>
              <a:rPr lang="uk-UA" sz="3220" b="1" i="0" spc="289" dirty="0">
                <a:solidFill>
                  <a:srgbClr val="002060"/>
                </a:solidFill>
                <a:latin typeface="Book Antiqua" panose="02040602050305030304" pitchFamily="18" charset="0"/>
              </a:rPr>
              <a:t> внесення </a:t>
            </a:r>
            <a:r>
              <a:rPr lang="uk-UA" sz="3220" b="1" i="0" spc="289" dirty="0">
                <a:solidFill>
                  <a:srgbClr val="FF0000"/>
                </a:solidFill>
                <a:latin typeface="Book Antiqua" panose="02040602050305030304" pitchFamily="18" charset="0"/>
              </a:rPr>
              <a:t>коректив у наявний геополітичний процес </a:t>
            </a:r>
          </a:p>
        </p:txBody>
      </p:sp>
      <p:pic>
        <p:nvPicPr>
          <p:cNvPr id="2050" name="Picture 2" descr="Особливості розвитку сучасної геополітичної ситуації в світі. Роль України  та її місце у світових і регіональних процесах - Борисфен Інтел">
            <a:extLst>
              <a:ext uri="{FF2B5EF4-FFF2-40B4-BE49-F238E27FC236}">
                <a16:creationId xmlns:a16="http://schemas.microsoft.com/office/drawing/2014/main" id="{189F5F70-95A7-D541-9564-B3C73E79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785" y="-4762500"/>
            <a:ext cx="38100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ИД Китая призвал США объективно смотреть на их отношения с КНР и  Россией-Новости Мир 21.10.2020 | Verelq News">
            <a:extLst>
              <a:ext uri="{FF2B5EF4-FFF2-40B4-BE49-F238E27FC236}">
                <a16:creationId xmlns:a16="http://schemas.microsoft.com/office/drawing/2014/main" id="{45BE8457-0AB4-5C42-A75D-B5D9EDA6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1" y="2285999"/>
            <a:ext cx="891698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71283" y="-6029172"/>
            <a:ext cx="18756035" cy="1875603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9600" y="2259436"/>
            <a:ext cx="10225979" cy="7809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783" b="0" i="1" spc="233" dirty="0">
                <a:solidFill>
                  <a:srgbClr val="661D70"/>
                </a:solidFill>
                <a:latin typeface="Evolventa"/>
              </a:rPr>
              <a:t>- </a:t>
            </a:r>
            <a:r>
              <a:rPr lang="en-US" sz="2783" b="0" i="1" spc="233" dirty="0">
                <a:solidFill>
                  <a:srgbClr val="FFFFFF"/>
                </a:solidFill>
                <a:latin typeface="Evolventa"/>
              </a:rPr>
              <a:t>      </a:t>
            </a:r>
            <a:r>
              <a:rPr lang="uk-UA" sz="2783" b="1" i="1" spc="233" dirty="0">
                <a:solidFill>
                  <a:srgbClr val="5744A2"/>
                </a:solidFill>
                <a:latin typeface="Evolventa"/>
              </a:rPr>
              <a:t>територіально-географічні параметри держави, як матеріальна основа існування країни та її стратегічний ресурс;</a:t>
            </a:r>
          </a:p>
          <a:p>
            <a:r>
              <a:rPr lang="uk-UA" sz="2783" b="1" i="1" spc="233" dirty="0">
                <a:solidFill>
                  <a:srgbClr val="5744A2"/>
                </a:solidFill>
                <a:latin typeface="Evolventa"/>
              </a:rPr>
              <a:t>-       прикордонний простір і стан кордонів, що забезпечує суверенітет країни і захист її національних інтересів;</a:t>
            </a:r>
          </a:p>
          <a:p>
            <a:r>
              <a:rPr lang="uk-UA" sz="2783" b="1" i="1" spc="233" dirty="0">
                <a:solidFill>
                  <a:srgbClr val="5744A2"/>
                </a:solidFill>
                <a:latin typeface="Evolventa"/>
              </a:rPr>
              <a:t>-       здатність до виживання, де важливою складовою є стан народонаселення: його кількість і якість;</a:t>
            </a:r>
          </a:p>
          <a:p>
            <a:r>
              <a:rPr lang="uk-UA" sz="2783" b="1" i="1" spc="233" dirty="0">
                <a:solidFill>
                  <a:srgbClr val="5744A2"/>
                </a:solidFill>
                <a:latin typeface="Evolventa"/>
              </a:rPr>
              <a:t>-       ступінь військово-стратегічної міці;</a:t>
            </a:r>
          </a:p>
          <a:p>
            <a:r>
              <a:rPr lang="uk-UA" sz="2783" b="1" i="1" spc="233" dirty="0">
                <a:solidFill>
                  <a:srgbClr val="5744A2"/>
                </a:solidFill>
                <a:latin typeface="Evolventa"/>
              </a:rPr>
              <a:t>-       ступінь національної безпеки держави і нації;</a:t>
            </a:r>
          </a:p>
          <a:p>
            <a:r>
              <a:rPr lang="uk-UA" sz="2783" b="1" i="1" spc="233" dirty="0">
                <a:solidFill>
                  <a:srgbClr val="5744A2"/>
                </a:solidFill>
                <a:latin typeface="Evolventa"/>
              </a:rPr>
              <a:t>-       визначення геополітичного коду держави та ступінь розробки геополітичної стратегії;</a:t>
            </a:r>
          </a:p>
          <a:p>
            <a:pPr>
              <a:lnSpc>
                <a:spcPts val="4870"/>
              </a:lnSpc>
            </a:pPr>
            <a:r>
              <a:rPr lang="uk-UA" sz="2783" b="1" i="1" spc="233" dirty="0">
                <a:solidFill>
                  <a:srgbClr val="5744A2"/>
                </a:solidFill>
                <a:latin typeface="Evolventa"/>
              </a:rPr>
              <a:t>            </a:t>
            </a:r>
            <a:r>
              <a:rPr lang="uk-UA" sz="2783" b="1" i="1" spc="233" dirty="0">
                <a:solidFill>
                  <a:srgbClr val="F13B22"/>
                </a:solidFill>
                <a:latin typeface="Evolventa"/>
              </a:rPr>
              <a:t>ступінь геополітичної міці та геополітичної суб'єктності держави</a:t>
            </a:r>
          </a:p>
          <a:p>
            <a:pPr>
              <a:lnSpc>
                <a:spcPts val="4870"/>
              </a:lnSpc>
            </a:pPr>
            <a:r>
              <a:rPr lang="uk-UA" sz="2783" b="0" i="1" spc="233" dirty="0">
                <a:solidFill>
                  <a:srgbClr val="FFFFFF"/>
                </a:solidFill>
                <a:latin typeface="Evolventa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7807" y="402284"/>
            <a:ext cx="828657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4"/>
              </a:lnSpc>
            </a:pPr>
            <a:r>
              <a:rPr lang="en-US" sz="4000" b="1" i="0" spc="316" dirty="0">
                <a:solidFill>
                  <a:srgbClr val="661D70"/>
                </a:solidFill>
                <a:latin typeface="Lato"/>
              </a:rPr>
              <a:t>ЧИННИКИ ЗАСТОСУВАННЯ ГЕОПОЛІТИЧНИХ ТЕХНОЛОГІЙ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0999"/>
          </a:blip>
          <a:srcRect/>
          <a:stretch>
            <a:fillRect/>
          </a:stretch>
        </p:blipFill>
        <p:spPr>
          <a:xfrm rot="-8533769">
            <a:off x="12250368" y="682596"/>
            <a:ext cx="5017053" cy="51990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4669" t="837" r="14669"/>
          <a:stretch>
            <a:fillRect/>
          </a:stretch>
        </p:blipFill>
        <p:spPr>
          <a:xfrm rot="942533">
            <a:off x="12874379" y="3899637"/>
            <a:ext cx="5238849" cy="4909082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9" name="Group 9"/>
          <p:cNvGrpSpPr/>
          <p:nvPr/>
        </p:nvGrpSpPr>
        <p:grpSpPr>
          <a:xfrm>
            <a:off x="1143000" y="8259305"/>
            <a:ext cx="907904" cy="733042"/>
            <a:chOff x="0" y="0"/>
            <a:chExt cx="6350000" cy="51269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F13B22"/>
            </a:solidFill>
          </p:spPr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5EFAEA-B7B4-4C46-A813-DB8C50B0D3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0" r="1917"/>
          <a:stretch/>
        </p:blipFill>
        <p:spPr>
          <a:xfrm>
            <a:off x="9679058" y="-424414"/>
            <a:ext cx="8654953" cy="51072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2DA65BF-9601-8B44-81B2-32EA24E8C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8936" y="7962901"/>
            <a:ext cx="5853931" cy="329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l="34149"/>
          <a:stretch>
            <a:fillRect/>
          </a:stretch>
        </p:blipFill>
        <p:spPr>
          <a:xfrm rot="21289332">
            <a:off x="10572861" y="3859832"/>
            <a:ext cx="4621458" cy="430413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6">
                <a:lumMod val="40000"/>
                <a:lumOff val="60000"/>
              </a:schemeClr>
            </a:gs>
            <a:gs pos="10000">
              <a:schemeClr val="accent4">
                <a:lumMod val="20000"/>
                <a:lumOff val="80000"/>
              </a:schemeClr>
            </a:gs>
            <a:gs pos="61000">
              <a:schemeClr val="accent5">
                <a:lumMod val="40000"/>
                <a:lumOff val="60000"/>
              </a:schemeClr>
            </a:gs>
            <a:gs pos="8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880971E1-03B2-4F45-8E36-56647452F739}"/>
              </a:ext>
            </a:extLst>
          </p:cNvPr>
          <p:cNvSpPr txBox="1"/>
          <p:nvPr/>
        </p:nvSpPr>
        <p:spPr>
          <a:xfrm>
            <a:off x="1981200" y="2019300"/>
            <a:ext cx="143256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uk-UA" sz="4400" b="1" spc="160" dirty="0">
              <a:solidFill>
                <a:srgbClr val="F62B50"/>
              </a:solidFill>
            </a:endParaRPr>
          </a:p>
          <a:p>
            <a:pPr algn="ctr"/>
            <a:endParaRPr lang="uk-UA" sz="4400" b="1" i="1" spc="16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uk-UA" sz="4400" b="1" i="1" spc="160" dirty="0">
                <a:solidFill>
                  <a:srgbClr val="002060"/>
                </a:solidFill>
                <a:latin typeface="Book Antiqua" panose="02040602050305030304" pitchFamily="18" charset="0"/>
              </a:rPr>
              <a:t> У вас є можливість докладно вивчити геополітичні технології на нашому курсі </a:t>
            </a:r>
            <a:endParaRPr lang="uk-UA" sz="4400" b="1" i="1" spc="160" dirty="0">
              <a:solidFill>
                <a:srgbClr val="002060"/>
              </a:solidFill>
              <a:latin typeface="Book Antiqua" panose="02040602050305030304" pitchFamily="18" charset="0"/>
              <a:sym typeface="Wingdings" pitchFamily="2" charset="2"/>
            </a:endParaRPr>
          </a:p>
          <a:p>
            <a:pPr algn="ctr"/>
            <a:endParaRPr lang="uk-UA" sz="4400" b="1" i="1" spc="160" dirty="0">
              <a:solidFill>
                <a:srgbClr val="002060"/>
              </a:solidFill>
              <a:latin typeface="Book Antiqua" panose="02040602050305030304" pitchFamily="18" charset="0"/>
              <a:sym typeface="Wingdings" pitchFamily="2" charset="2"/>
            </a:endParaRPr>
          </a:p>
          <a:p>
            <a:pPr algn="ctr"/>
            <a:r>
              <a:rPr lang="uk-UA" sz="4400" b="1" i="1" spc="160" dirty="0">
                <a:solidFill>
                  <a:srgbClr val="002060"/>
                </a:solidFill>
                <a:latin typeface="Book Antiqua" panose="02040602050305030304" pitchFamily="18" charset="0"/>
                <a:sym typeface="Wingdings" pitchFamily="2" charset="2"/>
              </a:rPr>
              <a:t> </a:t>
            </a:r>
          </a:p>
          <a:p>
            <a:pPr algn="ctr"/>
            <a:endParaRPr lang="uk-UA" sz="4400" b="1" i="1" spc="160" dirty="0">
              <a:solidFill>
                <a:srgbClr val="002060"/>
              </a:solidFill>
              <a:latin typeface="Book Antiqua" panose="02040602050305030304" pitchFamily="18" charset="0"/>
              <a:sym typeface="Wingdings" pitchFamily="2" charset="2"/>
            </a:endParaRPr>
          </a:p>
          <a:p>
            <a:pPr algn="ctr"/>
            <a:r>
              <a:rPr lang="uk-UA" sz="4400" b="1" i="1" spc="160" dirty="0">
                <a:solidFill>
                  <a:srgbClr val="FF0000"/>
                </a:solidFill>
                <a:latin typeface="Book Antiqua" panose="02040602050305030304" pitchFamily="18" charset="0"/>
                <a:sym typeface="Wingdings" pitchFamily="2" charset="2"/>
              </a:rPr>
              <a:t>ДО ЗУСТРІЧІ НА НАШИХ ЗАНЯТТЯХ </a:t>
            </a:r>
            <a:r>
              <a:rPr lang="uk-UA" sz="4400" b="1" i="1" spc="16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uk-UA" sz="4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en-US" sz="4400" b="1" i="0" spc="492" dirty="0">
              <a:solidFill>
                <a:srgbClr val="6932F1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62972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13963</TotalTime>
  <Words>362</Words>
  <Application>Microsoft Macintosh PowerPoint</Application>
  <PresentationFormat>Произвольный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Evolventa</vt:lpstr>
      <vt:lpstr>Book Antiqua</vt:lpstr>
      <vt:lpstr>Calibri</vt:lpstr>
      <vt:lpstr>Raleway</vt:lpstr>
      <vt:lpstr>Arial</vt:lpstr>
      <vt:lpstr>Wingdings</vt:lpstr>
      <vt:lpstr>Playfair Display</vt:lpstr>
      <vt:lpstr>Lato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our brand stands for</dc:title>
  <dc:creator>user</dc:creator>
  <cp:lastModifiedBy>Microsoft Office User</cp:lastModifiedBy>
  <cp:revision>103</cp:revision>
  <dcterms:created xsi:type="dcterms:W3CDTF">2006-08-16T00:00:00Z</dcterms:created>
  <dcterms:modified xsi:type="dcterms:W3CDTF">2022-10-30T22:56:11Z</dcterms:modified>
  <dc:identifier>DADYJpao6UI</dc:identifier>
</cp:coreProperties>
</file>