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AADBD-F776-46CD-B2B9-3B6D366AF85A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1EE1-9ECC-45FE-8A10-D3B145F37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302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AADBD-F776-46CD-B2B9-3B6D366AF85A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1EE1-9ECC-45FE-8A10-D3B145F37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174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AADBD-F776-46CD-B2B9-3B6D366AF85A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1EE1-9ECC-45FE-8A10-D3B145F37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90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AADBD-F776-46CD-B2B9-3B6D366AF85A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1EE1-9ECC-45FE-8A10-D3B145F37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148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AADBD-F776-46CD-B2B9-3B6D366AF85A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1EE1-9ECC-45FE-8A10-D3B145F37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801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AADBD-F776-46CD-B2B9-3B6D366AF85A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1EE1-9ECC-45FE-8A10-D3B145F37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33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AADBD-F776-46CD-B2B9-3B6D366AF85A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1EE1-9ECC-45FE-8A10-D3B145F37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352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AADBD-F776-46CD-B2B9-3B6D366AF85A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1EE1-9ECC-45FE-8A10-D3B145F37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898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AADBD-F776-46CD-B2B9-3B6D366AF85A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1EE1-9ECC-45FE-8A10-D3B145F37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07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AADBD-F776-46CD-B2B9-3B6D366AF85A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1EE1-9ECC-45FE-8A10-D3B145F37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389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AADBD-F776-46CD-B2B9-3B6D366AF85A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1EE1-9ECC-45FE-8A10-D3B145F37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18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AADBD-F776-46CD-B2B9-3B6D366AF85A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01EE1-9ECC-45FE-8A10-D3B145F37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50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0891" y="193184"/>
            <a:ext cx="5715558" cy="139091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5.</a:t>
            </a:r>
            <a:b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акономірності розвитку давньогрецької трагедії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40891" y="1584102"/>
            <a:ext cx="6590974" cy="4284886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Витоки давньогрецької драми: значення форм культової обрядності.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Естетика драм Есхіла.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Внесок Софокла у розвиток трагедії.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Філософсько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-психологічна трагедія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Евріпіда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 descr="Изображение выглядит как красный&#10;&#10;Автоматически созданное описание">
            <a:extLst>
              <a:ext uri="{FF2B5EF4-FFF2-40B4-BE49-F238E27FC236}">
                <a16:creationId xmlns:a16="http://schemas.microsoft.com/office/drawing/2014/main" id="{C3076C55-0CCF-571E-C9C2-FF9360FE12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46" y="278839"/>
            <a:ext cx="5312857" cy="6300321"/>
          </a:xfrm>
        </p:spPr>
      </p:pic>
    </p:spTree>
    <p:extLst>
      <p:ext uri="{BB962C8B-B14F-4D97-AF65-F5344CB8AC3E}">
        <p14:creationId xmlns:p14="http://schemas.microsoft.com/office/powerpoint/2010/main" val="136346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550" y="167426"/>
            <a:ext cx="4829578" cy="1300766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оргіастичних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культів для розвитку трагедії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132" y="457200"/>
            <a:ext cx="6172200" cy="568602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1972" y="1803042"/>
            <a:ext cx="4829577" cy="4065946"/>
          </a:xfrm>
        </p:spPr>
        <p:txBody>
          <a:bodyPr/>
          <a:lstStyle/>
          <a:p>
            <a:r>
              <a:rPr lang="uk-UA" dirty="0"/>
              <a:t> 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Оргії мають спільні риси з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пафосом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сцені, тобто основною ознакою трагедії. І в оргії, і в переживанні трагедії присутній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екстатичний елемент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штучно збуджує душу, відділяє її від буденності і цим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відроджує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652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360" y="141668"/>
            <a:ext cx="4524666" cy="875763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 хорової музики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825" y="582720"/>
            <a:ext cx="6332628" cy="579232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7359" y="1403797"/>
            <a:ext cx="5316313" cy="4349281"/>
          </a:xfrm>
        </p:spPr>
        <p:txBody>
          <a:bodyPr/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Культ мав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хоровий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характер. Бог не один, а зі свитою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служительниць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атмосфері обожнювання. 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Діоніс був ніби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заспівувачем хору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найсильнішим і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найекстатичнішим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`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язаний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хоровою музикою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якої вийшла трагедія.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776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276" y="115910"/>
            <a:ext cx="5125792" cy="850005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Трансформація культових форм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584" y="231820"/>
            <a:ext cx="5883252" cy="542267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6213" y="1133341"/>
            <a:ext cx="5563673" cy="4735647"/>
          </a:xfrm>
        </p:spPr>
        <p:txBody>
          <a:bodyPr>
            <a:no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Поступово у культурній державі форми культу змінювалися.  Культ збагачується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елементами творчості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екстаз замінюється грою, дія виявляється м`якішою, більш інтелектуальною.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Формується міф про народження Діоніса.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Діоніс стає богом вина. 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Вино як предмет промисловості, багатства і культури,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засіб спілкування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між людьми і поміркованого збудження.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54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518" y="257577"/>
            <a:ext cx="4295507" cy="953037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Видовище – основа нових форм культу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6518" y="1661375"/>
            <a:ext cx="4295507" cy="4207613"/>
          </a:xfrm>
        </p:spPr>
        <p:txBody>
          <a:bodyPr>
            <a:norm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При наявності вина – символу багатства, могло виникнути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видовище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вимагало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глядача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котрий не мав культових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`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язків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лише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насолоджувався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003" y="837127"/>
            <a:ext cx="6774287" cy="5370490"/>
          </a:xfrm>
        </p:spPr>
      </p:pic>
    </p:spTree>
    <p:extLst>
      <p:ext uri="{BB962C8B-B14F-4D97-AF65-F5344CB8AC3E}">
        <p14:creationId xmlns:p14="http://schemas.microsoft.com/office/powerpoint/2010/main" val="3660412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124" y="90153"/>
            <a:ext cx="5396248" cy="1004552"/>
          </a:xfrm>
        </p:spPr>
        <p:txBody>
          <a:bodyPr>
            <a:norm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 культу набувають літературного вигляду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2124" y="1249251"/>
            <a:ext cx="4359901" cy="4619737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Дифірамби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сакральні пісні на честь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Діоніса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виконувалися хором із заспівувачем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 поруч із заспівувачем з'явився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другий співець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утворилася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трагедія.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556" y="457200"/>
            <a:ext cx="6027312" cy="5411788"/>
          </a:xfrm>
        </p:spPr>
      </p:pic>
    </p:spTree>
    <p:extLst>
      <p:ext uri="{BB962C8B-B14F-4D97-AF65-F5344CB8AC3E}">
        <p14:creationId xmlns:p14="http://schemas.microsoft.com/office/powerpoint/2010/main" val="674239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914" y="144887"/>
            <a:ext cx="5318974" cy="859665"/>
          </a:xfrm>
        </p:spPr>
        <p:txBody>
          <a:bodyPr>
            <a:norm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Трагедія – «козлина пісня»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485" y="144886"/>
            <a:ext cx="4623515" cy="407938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914" y="1442435"/>
            <a:ext cx="4231111" cy="4426554"/>
          </a:xfrm>
        </p:spPr>
        <p:txBody>
          <a:bodyPr>
            <a:norm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Трагічних хор -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 </a:t>
            </a:r>
            <a:r>
              <a:rPr lang="uk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сатирів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Співи на честь жертовного козла. </a:t>
            </a:r>
          </a:p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Пісня про козла. </a:t>
            </a:r>
          </a:p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Козел як символ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Діоніса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651" y="2214159"/>
            <a:ext cx="3843942" cy="445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98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882" y="457200"/>
            <a:ext cx="4636394" cy="895082"/>
          </a:xfrm>
        </p:spPr>
        <p:txBody>
          <a:bodyPr>
            <a:normAutofit/>
          </a:bodyPr>
          <a:lstStyle/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 театру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81" y="457200"/>
            <a:ext cx="6172200" cy="512062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7882" y="1674254"/>
            <a:ext cx="5054399" cy="4194734"/>
          </a:xfrm>
        </p:spPr>
        <p:txBody>
          <a:bodyPr>
            <a:norm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В театрі остаточно завершився процес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десакралізації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естетизації міфу,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розпочався в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Гомеровому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епосі. 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В театрі сформувалося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окрема цілісна система світосприйняття, в якій людина набуває самодостатньої цінності.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193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246" y="0"/>
            <a:ext cx="4783942" cy="987425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Есхіл (525 - 456 рр. до н. е.)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54545"/>
            <a:ext cx="4572000" cy="481669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2276" y="987425"/>
            <a:ext cx="4494727" cy="5501983"/>
          </a:xfrm>
        </p:spPr>
        <p:txBody>
          <a:bodyPr>
            <a:norm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Арістотель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приписує Есхілу введення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другого актора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уможливило діалог між двома співцями і утворило драму. 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Есхіл написав 90 трагедій, з яких збережено 7 («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Благальниці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«Перси», «Семеро проти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Фів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«Прометей прикутий», трилогія «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Орестея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Изображение выглядит как текст, футляр&#10;&#10;Автоматически созданное описание">
            <a:extLst>
              <a:ext uri="{FF2B5EF4-FFF2-40B4-BE49-F238E27FC236}">
                <a16:creationId xmlns:a16="http://schemas.microsoft.com/office/drawing/2014/main" id="{1D183213-CC67-E8DE-EBED-CD228B9737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2" t="6805" r="9143"/>
          <a:stretch/>
        </p:blipFill>
        <p:spPr>
          <a:xfrm>
            <a:off x="9129932" y="1955409"/>
            <a:ext cx="2925552" cy="459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411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639" y="135228"/>
            <a:ext cx="5196225" cy="843566"/>
          </a:xfrm>
        </p:spPr>
        <p:txBody>
          <a:bodyPr>
            <a:norm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Естетика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есхілової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драми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34852" y="1081825"/>
            <a:ext cx="5325014" cy="5396247"/>
          </a:xfrm>
        </p:spPr>
        <p:txBody>
          <a:bodyPr>
            <a:no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Трагедії «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епічні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щодо форми (розповіді переважають над зображенням подій) і щодо концепції людини. Проблематика має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релігійно-міфічний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характер. 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Есхіл зображає людей такими, якими вони «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мають бути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тобто з погляду поширеного тоді релігійно-громадянського ідеалу. 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Есхіл розкриває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полісних порядків над архаїчним звичаєм, афінської демократії над східною тиранією (в «Персах»), культури над дикістю.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A2F2EB3-B614-895A-BE91-BE4C32493A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512" y="464803"/>
            <a:ext cx="3862287" cy="5798901"/>
          </a:xfrm>
        </p:spPr>
      </p:pic>
    </p:spTree>
    <p:extLst>
      <p:ext uri="{BB962C8B-B14F-4D97-AF65-F5344CB8AC3E}">
        <p14:creationId xmlns:p14="http://schemas.microsoft.com/office/powerpoint/2010/main" val="3941813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155" y="321972"/>
            <a:ext cx="4984123" cy="837127"/>
          </a:xfrm>
        </p:spPr>
        <p:txBody>
          <a:bodyPr>
            <a:norm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Трилогія «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Орестея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5003" y="1352281"/>
            <a:ext cx="5885645" cy="5035639"/>
          </a:xfrm>
        </p:spPr>
        <p:txBody>
          <a:bodyPr>
            <a:norm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Ідея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договору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між богами і народом.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Втручання богів мало врятувати людський рід від самознищення і встановити новий,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справедливий порядок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ґрунтується на 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законах.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Люди не спроможні дати собі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закони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їх дають боги. За це боги вимагають від людей цілковитої покори. В цьому полягає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угода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/>
          </a:p>
        </p:txBody>
      </p:sp>
      <p:pic>
        <p:nvPicPr>
          <p:cNvPr id="7" name="Объект 6" descr="Изображение выглядит как текст, килик, чашка, посуда&#10;&#10;Автоматически созданное описание">
            <a:extLst>
              <a:ext uri="{FF2B5EF4-FFF2-40B4-BE49-F238E27FC236}">
                <a16:creationId xmlns:a16="http://schemas.microsoft.com/office/drawing/2014/main" id="{31A779DE-B7F8-8C7D-115D-3E1E9A1E35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807" y="183240"/>
            <a:ext cx="4011820" cy="6204680"/>
          </a:xfrm>
        </p:spPr>
      </p:pic>
    </p:spTree>
    <p:extLst>
      <p:ext uri="{BB962C8B-B14F-4D97-AF65-F5344CB8AC3E}">
        <p14:creationId xmlns:p14="http://schemas.microsoft.com/office/powerpoint/2010/main" val="3337902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167" y="206062"/>
            <a:ext cx="4581413" cy="695459"/>
          </a:xfrm>
        </p:spPr>
        <p:txBody>
          <a:bodyPr/>
          <a:lstStyle/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Релігійні витоки драми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858" y="99709"/>
            <a:ext cx="6172200" cy="340334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2276" y="1049627"/>
            <a:ext cx="4752304" cy="2099258"/>
          </a:xfrm>
        </p:spPr>
        <p:txBody>
          <a:bodyPr>
            <a:normAutofit/>
          </a:bodyPr>
          <a:lstStyle/>
          <a:p>
            <a:r>
              <a:rPr lang="uk-UA" sz="2800" dirty="0"/>
              <a:t>Театр виникає з різноманітних </a:t>
            </a:r>
            <a:r>
              <a:rPr lang="uk-UA" sz="2800" b="1" dirty="0"/>
              <a:t>форм культової гри</a:t>
            </a:r>
            <a:r>
              <a:rPr lang="uk-UA" sz="2800" dirty="0"/>
              <a:t> на честь бога </a:t>
            </a:r>
            <a:r>
              <a:rPr lang="uk-UA" sz="2800" dirty="0" err="1"/>
              <a:t>Діоніса</a:t>
            </a:r>
            <a:r>
              <a:rPr lang="uk-UA" sz="2800" dirty="0"/>
              <a:t>.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517" y="3763430"/>
            <a:ext cx="2548541" cy="2857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67" y="3296991"/>
            <a:ext cx="3714750" cy="33578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669" y="3296991"/>
            <a:ext cx="3142445" cy="332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482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276" y="457200"/>
            <a:ext cx="5164428" cy="624625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Софокл (496-406 рр. до н. е.)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14" y="321972"/>
            <a:ext cx="4675031" cy="554701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2276" y="1378039"/>
            <a:ext cx="5331854" cy="4490949"/>
          </a:xfrm>
        </p:spPr>
        <p:txBody>
          <a:bodyPr>
            <a:no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Відбуваються серйозні зрушення в афінській культурі.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Відрив від пережитків патріархальної архаїки, радісної і гармонійної.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Шлях до індивідуалістичної культури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несла з собою не тільки самоусвідомлення особистості, а й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непевність і 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трагізм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5408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518" y="165544"/>
            <a:ext cx="4295507" cy="890524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Літературна спадщина Софокла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6366" y="1326524"/>
            <a:ext cx="4739426" cy="5243088"/>
          </a:xfrm>
        </p:spPr>
        <p:txBody>
          <a:bodyPr>
            <a:no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Софокл написав 120 драм, з них збереглися 7 («Аякс», «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Трахінянки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«Антігона», «Едіп-цар», «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Електра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Філоктет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«Едіп в Колоні»).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Розробляв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трагічну концепцію людини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період найвищого розквіту афінської культури, який увійшов в історію під назвою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«доба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Перікла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20FD948-E2C8-45EC-8689-2B06F0D05E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5" r="11790"/>
          <a:stretch/>
        </p:blipFill>
        <p:spPr>
          <a:xfrm>
            <a:off x="5336831" y="165544"/>
            <a:ext cx="3497656" cy="5584875"/>
          </a:xfrm>
        </p:spPr>
      </p:pic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DE133B7-1177-8EE2-76E5-64AB314A4F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526" y="1109299"/>
            <a:ext cx="3132147" cy="514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517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5239040" cy="727656"/>
          </a:xfrm>
        </p:spPr>
        <p:txBody>
          <a:bodyPr/>
          <a:lstStyle/>
          <a:p>
            <a:r>
              <a:rPr lang="uk-UA" dirty="0"/>
              <a:t>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«Антігона» (442 р. до н. е.)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4699" y="1429555"/>
            <a:ext cx="5589431" cy="5267459"/>
          </a:xfrm>
        </p:spPr>
        <p:txBody>
          <a:bodyPr>
            <a:no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Порушуються питання про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двоїстість людини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належить одночасно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природі та суспільству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Це визначає неоднозначну і суперечливу з погляду моралі оцінку її вчинків.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Одночасна належність людини до природи і суспільства, диктує їй протилежні, несумісні закони і ставить її перед нерозв'язним моральним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вибором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925" y="160986"/>
            <a:ext cx="4210075" cy="3655223"/>
          </a:xfrm>
        </p:spPr>
      </p:pic>
      <p:pic>
        <p:nvPicPr>
          <p:cNvPr id="5" name="Рисунок 4" descr="Изображение выглядит как текст, укладывает, спит&#10;&#10;Автоматически созданное описание">
            <a:extLst>
              <a:ext uri="{FF2B5EF4-FFF2-40B4-BE49-F238E27FC236}">
                <a16:creationId xmlns:a16="http://schemas.microsoft.com/office/drawing/2014/main" id="{3E27FEEE-F126-224E-7470-23BBD0148A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130" y="2184215"/>
            <a:ext cx="2648688" cy="437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699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141668"/>
            <a:ext cx="5277677" cy="579549"/>
          </a:xfrm>
        </p:spPr>
        <p:txBody>
          <a:bodyPr>
            <a:normAutofit/>
          </a:bodyPr>
          <a:lstStyle/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«Цар Едіп»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(428 р. до н. е.)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7729" y="1068947"/>
            <a:ext cx="6014433" cy="5576552"/>
          </a:xfrm>
        </p:spPr>
        <p:txBody>
          <a:bodyPr>
            <a:no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Трагічне зіткнення волі людини з фатумом. Питання про неоднозначність (двоїстість) істини.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У боротьбі з фатумом формується одна з фундаментальних цінностей європейської культури —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гуманність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Самосуд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Едіпа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засвідчував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перемогу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культури над дикістю, оскільки все, і скоєне царем, не відповідало нормам нової етики.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Особистість повністю усвідомлює себе, свої сили і значення лише в момент катастрофи. Торжество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фатуму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міфі перетворюється на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торжество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трагедії Софокла.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Объект 11" descr="Изображение выглядит как текст, человек, носит&#10;&#10;Автоматически созданное описание">
            <a:extLst>
              <a:ext uri="{FF2B5EF4-FFF2-40B4-BE49-F238E27FC236}">
                <a16:creationId xmlns:a16="http://schemas.microsoft.com/office/drawing/2014/main" id="{6451479B-896B-4938-BFF0-79334A1304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861" y="415371"/>
            <a:ext cx="3429414" cy="5225773"/>
          </a:xfrm>
        </p:spPr>
      </p:pic>
    </p:spTree>
    <p:extLst>
      <p:ext uri="{BB962C8B-B14F-4D97-AF65-F5344CB8AC3E}">
        <p14:creationId xmlns:p14="http://schemas.microsoft.com/office/powerpoint/2010/main" val="1291905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241" y="431442"/>
            <a:ext cx="5496617" cy="1101144"/>
          </a:xfrm>
        </p:spPr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Еврипід (бл. 484 - 406 рр. до н. е.)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320" y="296214"/>
            <a:ext cx="4675031" cy="580837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2125" y="1777285"/>
            <a:ext cx="5898524" cy="4842456"/>
          </a:xfrm>
        </p:spPr>
        <p:txBody>
          <a:bodyPr>
            <a:no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Творчість Еврипіда - новий етап розвитку трагедії, коли вона остаточно втрачає свій культовий характер і стає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мистецьким жанром.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Створив 90 трагедій, з яких збереглися 18: «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Алкестіда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(438), «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Медея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(431), «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Геракліди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(430); «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Іполіт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Кіклоп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Гекуба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«Геракл», «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Благальниці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(всі у 428- 418 рр.); «Троянки», «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«Іон», «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Іфігенія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Тавриді», «Гелена», «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Андромаха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«Фінікіянки», «Орест», «Вакханки», «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Іфігенія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Авліді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(всі у 415-405 рр. до н. е.).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6599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156" y="218942"/>
            <a:ext cx="4494726" cy="1068945"/>
          </a:xfrm>
        </p:spPr>
        <p:txBody>
          <a:bodyPr>
            <a:noAutofit/>
          </a:bodyPr>
          <a:lstStyle/>
          <a:p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Філософсько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-психологічна концепція Еврипіда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5156" y="1584101"/>
            <a:ext cx="6181858" cy="4739426"/>
          </a:xfrm>
        </p:spPr>
        <p:txBody>
          <a:bodyPr>
            <a:no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Драматург пропонує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нове розуміння людини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нові цінності, які належали не до громадського чи релігійного життя, а відображали </a:t>
            </a:r>
            <a:r>
              <a:rPr lang="uk-UA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антропоцентричну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позицію. 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Відчув і втілив самотність і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безпорадність людини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боги відмовляють їй у допомозі, навіть жорстоко мстять за найменший непослух; людина безпорадна у спілкуванні з іншою людиною; людина втратила внутрішню гармонію і перебуває у незгоді з власною душею.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F44139A9-B115-DE31-E48B-35DF173A2B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120" y="391705"/>
            <a:ext cx="4043899" cy="6086068"/>
          </a:xfrm>
        </p:spPr>
      </p:pic>
    </p:spTree>
    <p:extLst>
      <p:ext uri="{BB962C8B-B14F-4D97-AF65-F5344CB8AC3E}">
        <p14:creationId xmlns:p14="http://schemas.microsoft.com/office/powerpoint/2010/main" val="39707590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5947378" cy="740535"/>
          </a:xfrm>
        </p:spPr>
        <p:txBody>
          <a:bodyPr>
            <a:no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Утвердження індивідуалістичної моралі в трагедії Еврипіда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7816" y="1416676"/>
            <a:ext cx="5908742" cy="4478070"/>
          </a:xfrm>
        </p:spPr>
        <p:txBody>
          <a:bodyPr>
            <a:norm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Вчинки персонажів здебільшого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суб'єктивні,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основі їх лежить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індивідуалістична мораль самоствердження. </a:t>
            </a:r>
          </a:p>
          <a:p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Причину і імпульс до свого вчинку людина знаходить завжди у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власній душі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Це дає можливість Еврипіду заглибитися в душу героя, висвітлити в ній досі не відомі мистецтву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пристрасті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Його приваблює насамперед розкриття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інтимних переживань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27E8B1C7-2BD2-2E6A-279F-F5301D6799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487" y="531814"/>
            <a:ext cx="3368095" cy="5362932"/>
          </a:xfrm>
        </p:spPr>
      </p:pic>
    </p:spTree>
    <p:extLst>
      <p:ext uri="{BB962C8B-B14F-4D97-AF65-F5344CB8AC3E}">
        <p14:creationId xmlns:p14="http://schemas.microsoft.com/office/powerpoint/2010/main" val="2926602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518" y="457200"/>
            <a:ext cx="4481848" cy="1023870"/>
          </a:xfrm>
        </p:spPr>
        <p:txBody>
          <a:bodyPr>
            <a:normAutofit/>
          </a:bodyPr>
          <a:lstStyle/>
          <a:p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Діоніс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бог рослинної природи, виноробства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825" y="457200"/>
            <a:ext cx="6168980" cy="568378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6518" y="1738647"/>
            <a:ext cx="4295507" cy="4610637"/>
          </a:xfrm>
        </p:spPr>
        <p:txBody>
          <a:bodyPr>
            <a:no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Атрибути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Діоніса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тимпани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(ударні музичні інструменти),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тірс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(палиця, оповита плющем з сосновою шишкою на кінці),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чаша з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вином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вінок з винограду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Священна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тварина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леопард, цап.</a:t>
            </a:r>
          </a:p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Свита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Діоніса – вакханки,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менади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сатири (фавни)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08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036" y="163267"/>
            <a:ext cx="6452315" cy="563791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9332" y="2109664"/>
            <a:ext cx="3932237" cy="3811588"/>
          </a:xfrm>
        </p:spPr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6" y="163267"/>
            <a:ext cx="4803820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66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066" y="270456"/>
            <a:ext cx="4932608" cy="656823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 культового служіння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Діонісу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8942" y="1339403"/>
            <a:ext cx="5228822" cy="5035639"/>
          </a:xfrm>
        </p:spPr>
        <p:txBody>
          <a:bodyPr>
            <a:norm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Культи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Діоніса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жіночі. Жінки називалися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вакханками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(від імені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Вакх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або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менадами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Культові служіння таємні, нічні.</a:t>
            </a:r>
          </a:p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Служіння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Діонісу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називалися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вакханаліями 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або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оргіями.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674" y="557996"/>
            <a:ext cx="6258327" cy="5726894"/>
          </a:xfrm>
        </p:spPr>
      </p:pic>
    </p:spTree>
    <p:extLst>
      <p:ext uri="{BB962C8B-B14F-4D97-AF65-F5344CB8AC3E}">
        <p14:creationId xmlns:p14="http://schemas.microsoft.com/office/powerpoint/2010/main" val="3478172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38200" y="141668"/>
            <a:ext cx="10515600" cy="669701"/>
          </a:xfrm>
        </p:spPr>
        <p:txBody>
          <a:bodyPr>
            <a:normAutofit/>
          </a:bodyPr>
          <a:lstStyle/>
          <a:p>
            <a:r>
              <a:rPr lang="uk-U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Менади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прихильниці і супутниці </a:t>
            </a:r>
            <a:r>
              <a:rPr lang="uk-U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Діоніса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738" y="811369"/>
            <a:ext cx="5477357" cy="551164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05" y="811369"/>
            <a:ext cx="4953615" cy="566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998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062" y="457200"/>
            <a:ext cx="5409127" cy="573110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Специфіка екстатичних культів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6366" y="1552182"/>
            <a:ext cx="5434885" cy="4552403"/>
          </a:xfrm>
        </p:spPr>
        <p:txBody>
          <a:bodyPr>
            <a:norm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Найдавніші форми служіння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Діонісу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екстатичні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Доведення до екстазу мало серйозну,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суворо релігійну мету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поєднатися з божеством задля задоволення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 населення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якому таким чином забезпечувалася допомога бога – врожай.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192" y="231820"/>
            <a:ext cx="5666704" cy="6272011"/>
          </a:xfrm>
        </p:spPr>
      </p:pic>
    </p:spTree>
    <p:extLst>
      <p:ext uri="{BB962C8B-B14F-4D97-AF65-F5344CB8AC3E}">
        <p14:creationId xmlns:p14="http://schemas.microsoft.com/office/powerpoint/2010/main" val="2396886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546" y="457200"/>
            <a:ext cx="6037530" cy="6072389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0" t="11294" r="15669" b="10117"/>
          <a:stretch/>
        </p:blipFill>
        <p:spPr>
          <a:xfrm>
            <a:off x="399245" y="334851"/>
            <a:ext cx="4597758" cy="619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203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518" y="457199"/>
            <a:ext cx="5805710" cy="568602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457200"/>
            <a:ext cx="4919730" cy="568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5557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1158</Words>
  <Application>Microsoft Office PowerPoint</Application>
  <PresentationFormat>Широкоэкранный</PresentationFormat>
  <Paragraphs>78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Тема Office</vt:lpstr>
      <vt:lpstr>Лекція 5. Закономірності розвитку давньогрецької трагедії</vt:lpstr>
      <vt:lpstr>Релігійні витоки драми</vt:lpstr>
      <vt:lpstr>Діоніс - бог рослинної природи, виноробства</vt:lpstr>
      <vt:lpstr>Презентация PowerPoint</vt:lpstr>
      <vt:lpstr>Форми культового служіння Діонісу</vt:lpstr>
      <vt:lpstr>Менади – прихильниці і супутниці Діоніса</vt:lpstr>
      <vt:lpstr>Специфіка екстатичних культів</vt:lpstr>
      <vt:lpstr>Презентация PowerPoint</vt:lpstr>
      <vt:lpstr>Презентация PowerPoint</vt:lpstr>
      <vt:lpstr>Значення оргіастичних культів для розвитку трагедії</vt:lpstr>
      <vt:lpstr>Значення хорової музики</vt:lpstr>
      <vt:lpstr>Трансформація культових форм</vt:lpstr>
      <vt:lpstr>Видовище – основа нових форм культу</vt:lpstr>
      <vt:lpstr>Форми культу набувають літературного вигляду</vt:lpstr>
      <vt:lpstr>Трагедія – «козлина пісня»</vt:lpstr>
      <vt:lpstr>Значення театру</vt:lpstr>
      <vt:lpstr>Есхіл (525 - 456 рр. до н. е.) </vt:lpstr>
      <vt:lpstr>Естетика есхілової драми</vt:lpstr>
      <vt:lpstr>    Трилогія «Орестея»</vt:lpstr>
      <vt:lpstr>Софокл (496-406 рр. до н. е.)</vt:lpstr>
      <vt:lpstr>Літературна спадщина Софокла</vt:lpstr>
      <vt:lpstr> «Антігона» (442 р. до н. е.)</vt:lpstr>
      <vt:lpstr>«Цар Едіп» (428 р. до н. е.) </vt:lpstr>
      <vt:lpstr>Еврипід (бл. 484 - 406 рр. до н. е.)</vt:lpstr>
      <vt:lpstr>Філософсько-психологічна концепція Еврипіда</vt:lpstr>
      <vt:lpstr>Утвердження індивідуалістичної моралі в трагедії Еврипіда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Яна Кравченко</cp:lastModifiedBy>
  <cp:revision>43</cp:revision>
  <dcterms:created xsi:type="dcterms:W3CDTF">2018-03-31T15:44:00Z</dcterms:created>
  <dcterms:modified xsi:type="dcterms:W3CDTF">2023-01-20T21:38:48Z</dcterms:modified>
</cp:coreProperties>
</file>