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68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47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4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51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78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6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80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97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75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77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26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6BCB5-429C-4FCF-A1D7-25E255CE8EB9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99FC-2DDB-4A02-8432-D78D402C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1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10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НЕМЕТАЛЛИЧЕСКИЕ ВКЛЮЧЕНИЯ В СТАЛИ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6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ВЛИЯНИЕ ГАЗОВ И ВКЛЮЧЕНИЙ НА СВОЙСТВА СТАЛИ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Газы и неметаллические включения, как правило, отрицательно влияют на качество металла. С вредным влияни­ем газов связаны такие дефекты, как подкорковые и внутренние пузыри (рис. 13.2), осевая пористость, пятнис­тая (или газовая) ликвация (рис. 13.3), волосовины, </a:t>
            </a:r>
            <a:r>
              <a:rPr lang="ru-RU" dirty="0" err="1"/>
              <a:t>флокены</a:t>
            </a:r>
            <a:r>
              <a:rPr lang="ru-RU" dirty="0"/>
              <a:t> (рис. 13.4) и др. С вредным влиянием неметалличес­ких включений связаны такие дефек­ты, как точечная и точечно-пятнистая неоднородность, загрязнения и воло­совины (рис. 13.5, 13.6), шиферный излом, камневидный излом и др. Многие дефекты связаны одновре­менно с присутствием и газов, и неме­таллических включений, причем чис­ло и размеры дефектов возрастают при содержании в стали вредных примесей (серы, фосфора и др.), снижающих температуру плавления сплава. Это связано с развитием </a:t>
            </a:r>
            <a:r>
              <a:rPr lang="ru-RU" dirty="0" err="1" smtClean="0"/>
              <a:t>ликвационных</a:t>
            </a:r>
            <a:r>
              <a:rPr lang="ru-RU" dirty="0" smtClean="0"/>
              <a:t> </a:t>
            </a:r>
            <a:r>
              <a:rPr lang="ru-RU" dirty="0"/>
              <a:t>явлений при кристаллизации слитка. Как известно, затвердевание сталей и сплавов происходит в некотором ин­тервале температур (интервале затвер­девания). Вначале затвердевают оси дендритов состава, имеющего более высокую температуру затвердевания; на заключительной стадии затвердева­ния в </a:t>
            </a:r>
            <a:r>
              <a:rPr lang="ru-RU" dirty="0" err="1"/>
              <a:t>незакристаллизовавшихся</a:t>
            </a:r>
            <a:r>
              <a:rPr lang="ru-RU" dirty="0"/>
              <a:t> участ­ках остается жидкость, обогащенная легкоплавкими примесями, которая затвердевает в последнюю очередь. В этот момент в слитке формируется оп­ределенное дополнительное количе­ство неметаллических включений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95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СОСТАВЫ ВКЛЮЧЕНИЙ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90465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Неметаллические включения — это химические соединения металлов с неметаллами, находящиеся в стали и сплавах в виде отдельных фаз. Обыч­но неметаллические включения клас­сифицируют по химическому и мине­ралогическому составам, стойкости и происхождению. В свою очередь, по химическому составу неметалличес­кие включения подразделяют на сле­дующие группы.</a:t>
            </a:r>
          </a:p>
          <a:p>
            <a:r>
              <a:rPr lang="ru-RU" dirty="0"/>
              <a:t>1. </a:t>
            </a:r>
            <a:r>
              <a:rPr lang="ru-RU" i="1" dirty="0"/>
              <a:t>Оксиды </a:t>
            </a:r>
            <a:r>
              <a:rPr lang="ru-RU" dirty="0"/>
              <a:t>(простые — </a:t>
            </a:r>
            <a:r>
              <a:rPr lang="en-US" dirty="0" err="1"/>
              <a:t>FeO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, </a:t>
            </a:r>
            <a:r>
              <a:rPr lang="en-US" dirty="0"/>
              <a:t>Cr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A</a:t>
            </a:r>
            <a:r>
              <a:rPr lang="ru-RU" dirty="0"/>
              <a:t>1</a:t>
            </a:r>
            <a:r>
              <a:rPr lang="ru-RU" baseline="-25000" dirty="0"/>
              <a:t>2</a:t>
            </a:r>
            <a:r>
              <a:rPr lang="ru-RU" dirty="0"/>
              <a:t>0</a:t>
            </a:r>
            <a:r>
              <a:rPr lang="ru-RU" baseline="-25000" dirty="0"/>
              <a:t>3)</a:t>
            </a:r>
            <a:r>
              <a:rPr lang="ru-RU" dirty="0"/>
              <a:t> Т</a:t>
            </a:r>
            <a:r>
              <a:rPr lang="en-US" dirty="0" err="1"/>
              <a:t>iO</a:t>
            </a:r>
            <a:r>
              <a:rPr lang="ru-RU" baseline="-25000" dirty="0"/>
              <a:t>2</a:t>
            </a:r>
            <a:r>
              <a:rPr lang="ru-RU" dirty="0"/>
              <a:t> и др.; сложные — </a:t>
            </a:r>
            <a:r>
              <a:rPr lang="en-US" dirty="0" err="1"/>
              <a:t>FeO</a:t>
            </a:r>
            <a:r>
              <a:rPr lang="ru-RU" dirty="0"/>
              <a:t> •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FeO</a:t>
            </a:r>
            <a:r>
              <a:rPr lang="ru-RU" dirty="0"/>
              <a:t> • А1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•</a:t>
            </a:r>
            <a:r>
              <a:rPr lang="en-US" dirty="0"/>
              <a:t>Al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FeO</a:t>
            </a:r>
            <a:r>
              <a:rPr lang="ru-RU" dirty="0"/>
              <a:t>•</a:t>
            </a:r>
            <a:r>
              <a:rPr lang="en-US" dirty="0"/>
              <a:t>Cr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MgO</a:t>
            </a:r>
            <a:r>
              <a:rPr lang="ru-RU" dirty="0"/>
              <a:t>•</a:t>
            </a:r>
            <a:r>
              <a:rPr lang="en-US" dirty="0"/>
              <a:t>Al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2</a:t>
            </a:r>
            <a:r>
              <a:rPr lang="en-US" dirty="0" err="1"/>
              <a:t>CaO</a:t>
            </a:r>
            <a:r>
              <a:rPr lang="ru-RU" dirty="0"/>
              <a:t>•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2</a:t>
            </a:r>
            <a:r>
              <a:rPr lang="en-US" dirty="0" err="1"/>
              <a:t>FeO</a:t>
            </a:r>
            <a:r>
              <a:rPr lang="ru-RU" dirty="0"/>
              <a:t>•</a:t>
            </a:r>
            <a:r>
              <a:rPr lang="en-US" dirty="0"/>
              <a:t>Si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dirty="0"/>
              <a:t>, 2</a:t>
            </a:r>
            <a:r>
              <a:rPr lang="en-US" dirty="0" err="1"/>
              <a:t>MnO</a:t>
            </a:r>
            <a:r>
              <a:rPr lang="ru-RU" dirty="0"/>
              <a:t> • </a:t>
            </a:r>
            <a:r>
              <a:rPr lang="en-US" dirty="0" err="1"/>
              <a:t>SiO</a:t>
            </a:r>
            <a:r>
              <a:rPr lang="ru-RU" baseline="-25000" dirty="0"/>
              <a:t>2 </a:t>
            </a:r>
            <a:r>
              <a:rPr lang="ru-RU" dirty="0"/>
              <a:t>и др.).</a:t>
            </a:r>
          </a:p>
          <a:p>
            <a:r>
              <a:rPr lang="ru-RU" dirty="0"/>
              <a:t>2 </a:t>
            </a:r>
            <a:r>
              <a:rPr lang="ru-RU" i="1" dirty="0"/>
              <a:t>Сульфиды </a:t>
            </a:r>
            <a:r>
              <a:rPr lang="ru-RU" dirty="0"/>
              <a:t>(простые — </a:t>
            </a:r>
            <a:r>
              <a:rPr lang="en-US" dirty="0" err="1"/>
              <a:t>FeS</a:t>
            </a:r>
            <a:r>
              <a:rPr lang="ru-RU" dirty="0"/>
              <a:t>, </a:t>
            </a:r>
            <a:r>
              <a:rPr lang="en-US" dirty="0" err="1"/>
              <a:t>MnS</a:t>
            </a:r>
            <a:r>
              <a:rPr lang="ru-RU" dirty="0"/>
              <a:t>, </a:t>
            </a:r>
            <a:r>
              <a:rPr lang="en-US" dirty="0"/>
              <a:t>A</a:t>
            </a:r>
            <a:r>
              <a:rPr lang="ru-RU" dirty="0"/>
              <a:t>1</a:t>
            </a:r>
            <a:r>
              <a:rPr lang="ru-RU" baseline="-25000" dirty="0"/>
              <a:t>2</a:t>
            </a:r>
            <a:r>
              <a:rPr lang="en-US" dirty="0"/>
              <a:t>S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CaS</a:t>
            </a:r>
            <a:r>
              <a:rPr lang="ru-RU" dirty="0"/>
              <a:t>, </a:t>
            </a:r>
            <a:r>
              <a:rPr lang="en-US" dirty="0" err="1"/>
              <a:t>MgS</a:t>
            </a:r>
            <a:r>
              <a:rPr lang="ru-RU" dirty="0"/>
              <a:t>, </a:t>
            </a:r>
            <a:r>
              <a:rPr lang="en-US" dirty="0" err="1"/>
              <a:t>Zr</a:t>
            </a:r>
            <a:r>
              <a:rPr lang="ru-RU" baseline="-25000" dirty="0"/>
              <a:t>2</a:t>
            </a:r>
            <a:r>
              <a:rPr lang="en-US" dirty="0"/>
              <a:t>S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Ce</a:t>
            </a:r>
            <a:r>
              <a:rPr lang="ru-RU" baseline="-25000" dirty="0"/>
              <a:t>2</a:t>
            </a:r>
            <a:r>
              <a:rPr lang="en-US" dirty="0"/>
              <a:t>S</a:t>
            </a:r>
            <a:r>
              <a:rPr lang="ru-RU" baseline="-25000" dirty="0"/>
              <a:t>3</a:t>
            </a:r>
            <a:r>
              <a:rPr lang="ru-RU" dirty="0"/>
              <a:t> и др.; сложные (</a:t>
            </a:r>
            <a:r>
              <a:rPr lang="ru-RU" dirty="0" err="1"/>
              <a:t>оксисульфиды</a:t>
            </a:r>
            <a:r>
              <a:rPr lang="ru-RU" dirty="0"/>
              <a:t>) — </a:t>
            </a:r>
            <a:r>
              <a:rPr lang="en-US" dirty="0" err="1"/>
              <a:t>FeS</a:t>
            </a:r>
            <a:r>
              <a:rPr lang="ru-RU" dirty="0"/>
              <a:t> • </a:t>
            </a:r>
            <a:r>
              <a:rPr lang="en-US" dirty="0" err="1"/>
              <a:t>FeO</a:t>
            </a:r>
            <a:r>
              <a:rPr lang="ru-RU" dirty="0"/>
              <a:t>, </a:t>
            </a:r>
            <a:r>
              <a:rPr lang="en-US" dirty="0" err="1"/>
              <a:t>MnS</a:t>
            </a:r>
            <a:r>
              <a:rPr lang="ru-RU" dirty="0"/>
              <a:t> • </a:t>
            </a:r>
            <a:r>
              <a:rPr lang="en-US" dirty="0" err="1"/>
              <a:t>MnO</a:t>
            </a:r>
            <a:r>
              <a:rPr lang="ru-RU" dirty="0"/>
              <a:t>, (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Fe</a:t>
            </a:r>
            <a:r>
              <a:rPr lang="ru-RU" dirty="0"/>
              <a:t>)</a:t>
            </a:r>
            <a:r>
              <a:rPr lang="en-US" dirty="0"/>
              <a:t>S</a:t>
            </a:r>
            <a:r>
              <a:rPr lang="ru-RU" dirty="0"/>
              <a:t> • </a:t>
            </a:r>
            <a:r>
              <a:rPr lang="en-US" dirty="0" err="1"/>
              <a:t>FeO</a:t>
            </a:r>
            <a:r>
              <a:rPr lang="en-US" dirty="0"/>
              <a:t> </a:t>
            </a:r>
            <a:r>
              <a:rPr lang="ru-RU" dirty="0"/>
              <a:t>и др.).</a:t>
            </a:r>
          </a:p>
          <a:p>
            <a:r>
              <a:rPr lang="ru-RU" dirty="0"/>
              <a:t>3. </a:t>
            </a:r>
            <a:r>
              <a:rPr lang="ru-RU" i="1" dirty="0"/>
              <a:t>Нитриды </a:t>
            </a:r>
            <a:r>
              <a:rPr lang="ru-RU" dirty="0"/>
              <a:t>(простые — </a:t>
            </a:r>
            <a:r>
              <a:rPr lang="en-US" dirty="0" err="1"/>
              <a:t>ZrN</a:t>
            </a:r>
            <a:r>
              <a:rPr lang="ru-RU" dirty="0"/>
              <a:t>, </a:t>
            </a:r>
            <a:r>
              <a:rPr lang="en-US" dirty="0" err="1"/>
              <a:t>TiN</a:t>
            </a:r>
            <a:r>
              <a:rPr lang="ru-RU" dirty="0"/>
              <a:t>, </a:t>
            </a:r>
            <a:r>
              <a:rPr lang="en-US" dirty="0"/>
              <a:t>AIM</a:t>
            </a:r>
            <a:r>
              <a:rPr lang="ru-RU" dirty="0"/>
              <a:t>, </a:t>
            </a:r>
            <a:r>
              <a:rPr lang="en-US" dirty="0" err="1"/>
              <a:t>CeN</a:t>
            </a:r>
            <a:r>
              <a:rPr lang="ru-RU" dirty="0"/>
              <a:t>, </a:t>
            </a:r>
            <a:r>
              <a:rPr lang="en-US" dirty="0" err="1"/>
              <a:t>NbN</a:t>
            </a:r>
            <a:r>
              <a:rPr lang="ru-RU" dirty="0"/>
              <a:t>, </a:t>
            </a:r>
            <a:r>
              <a:rPr lang="en-US" dirty="0"/>
              <a:t>VN</a:t>
            </a:r>
            <a:r>
              <a:rPr lang="ru-RU" dirty="0"/>
              <a:t> и др.; сложные (</a:t>
            </a:r>
            <a:r>
              <a:rPr lang="ru-RU" dirty="0" err="1"/>
              <a:t>карбонитриды</a:t>
            </a:r>
            <a:r>
              <a:rPr lang="ru-RU" dirty="0"/>
              <a:t>) — </a:t>
            </a:r>
            <a:r>
              <a:rPr lang="en-US" dirty="0"/>
              <a:t>Ti</a:t>
            </a:r>
            <a:r>
              <a:rPr lang="ru-RU" dirty="0"/>
              <a:t>(</a:t>
            </a:r>
            <a:r>
              <a:rPr lang="en-US" dirty="0"/>
              <a:t>C</a:t>
            </a:r>
            <a:r>
              <a:rPr lang="ru-RU" dirty="0"/>
              <a:t>, </a:t>
            </a:r>
            <a:r>
              <a:rPr lang="en-US" dirty="0"/>
              <a:t>N</a:t>
            </a:r>
            <a:r>
              <a:rPr lang="ru-RU" dirty="0"/>
              <a:t>), </a:t>
            </a:r>
            <a:r>
              <a:rPr lang="en-US" dirty="0" err="1"/>
              <a:t>Nb</a:t>
            </a:r>
            <a:r>
              <a:rPr lang="ru-RU" dirty="0"/>
              <a:t>(</a:t>
            </a:r>
            <a:r>
              <a:rPr lang="en-US" dirty="0"/>
              <a:t>C</a:t>
            </a:r>
            <a:r>
              <a:rPr lang="ru-RU" dirty="0"/>
              <a:t>, </a:t>
            </a:r>
            <a:r>
              <a:rPr lang="en-US" dirty="0"/>
              <a:t>N</a:t>
            </a:r>
            <a:r>
              <a:rPr lang="ru-RU" dirty="0"/>
              <a:t>) и др.), которые встречаются в </a:t>
            </a:r>
            <a:r>
              <a:rPr lang="ru-RU" dirty="0" err="1"/>
              <a:t>легиро</a:t>
            </a:r>
            <a:r>
              <a:rPr lang="ru-RU" dirty="0"/>
              <a:t>-</a:t>
            </a:r>
          </a:p>
          <a:p>
            <a:r>
              <a:rPr lang="ru-RU" dirty="0"/>
              <a:t>ванных сталях, в состав которых вхо­дят сильные нитридообразующие эле­менты (титан, алюминий, ниобий, ва­надий, церий и др.).</a:t>
            </a:r>
          </a:p>
          <a:p>
            <a:r>
              <a:rPr lang="ru-RU" dirty="0"/>
              <a:t>4.   </a:t>
            </a:r>
            <a:r>
              <a:rPr lang="ru-RU" i="1" dirty="0"/>
              <a:t>Фосфиды </a:t>
            </a:r>
            <a:r>
              <a:rPr lang="ru-RU" dirty="0"/>
              <a:t>(</a:t>
            </a:r>
            <a:r>
              <a:rPr lang="en-US" dirty="0"/>
              <a:t>Fe</a:t>
            </a:r>
            <a:r>
              <a:rPr lang="ru-RU" baseline="-25000" dirty="0"/>
              <a:t>3</a:t>
            </a:r>
            <a:r>
              <a:rPr lang="en-US" dirty="0"/>
              <a:t>P</a:t>
            </a:r>
            <a:r>
              <a:rPr lang="ru-RU" dirty="0"/>
              <a:t>,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P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ru-RU" baseline="-25000" dirty="0"/>
              <a:t>5</a:t>
            </a:r>
            <a:r>
              <a:rPr lang="en-US" dirty="0"/>
              <a:t>P</a:t>
            </a:r>
            <a:r>
              <a:rPr lang="ru-RU" baseline="-25000" dirty="0"/>
              <a:t>2</a:t>
            </a:r>
            <a:r>
              <a:rPr lang="ru-RU" dirty="0"/>
              <a:t> и </a:t>
            </a:r>
            <a:r>
              <a:rPr lang="ru-RU" dirty="0" err="1"/>
              <a:t>др</a:t>
            </a:r>
            <a:r>
              <a:rPr lang="uk-UA" dirty="0"/>
              <a:t>.</a:t>
            </a:r>
            <a:r>
              <a:rPr lang="ru-RU" dirty="0"/>
              <a:t>).</a:t>
            </a:r>
          </a:p>
          <a:p>
            <a:r>
              <a:rPr lang="ru-RU" dirty="0"/>
              <a:t>5.    </a:t>
            </a:r>
            <a:r>
              <a:rPr lang="ru-RU" i="1" dirty="0"/>
              <a:t>Карбиды   </a:t>
            </a:r>
            <a:r>
              <a:rPr lang="ru-RU" dirty="0"/>
              <a:t>(</a:t>
            </a:r>
            <a:r>
              <a:rPr lang="en-US" dirty="0"/>
              <a:t>Fe</a:t>
            </a:r>
            <a:r>
              <a:rPr lang="ru-RU" baseline="-25000" dirty="0"/>
              <a:t>3</a:t>
            </a:r>
            <a:r>
              <a:rPr lang="en-US" dirty="0"/>
              <a:t>C</a:t>
            </a:r>
            <a:r>
              <a:rPr lang="ru-RU" dirty="0"/>
              <a:t>,   </a:t>
            </a:r>
            <a:r>
              <a:rPr lang="en-US" dirty="0" err="1"/>
              <a:t>Mn</a:t>
            </a:r>
            <a:r>
              <a:rPr lang="ru-RU" baseline="-25000" dirty="0"/>
              <a:t>3</a:t>
            </a:r>
            <a:r>
              <a:rPr lang="en-US" dirty="0"/>
              <a:t>C</a:t>
            </a:r>
            <a:r>
              <a:rPr lang="ru-RU" dirty="0"/>
              <a:t>,   Со</a:t>
            </a:r>
            <a:r>
              <a:rPr lang="ru-RU" baseline="-25000" dirty="0"/>
              <a:t>3</a:t>
            </a:r>
            <a:r>
              <a:rPr lang="ru-RU" dirty="0"/>
              <a:t>С, </a:t>
            </a:r>
            <a:r>
              <a:rPr lang="en-US" dirty="0"/>
              <a:t>Cr</a:t>
            </a:r>
            <a:r>
              <a:rPr lang="ru-RU" baseline="-25000" dirty="0"/>
              <a:t>3</a:t>
            </a:r>
            <a:r>
              <a:rPr lang="en-US" dirty="0"/>
              <a:t>C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W</a:t>
            </a:r>
            <a:r>
              <a:rPr lang="ru-RU" baseline="-25000" dirty="0"/>
              <a:t>2</a:t>
            </a:r>
            <a:r>
              <a:rPr lang="en-US" dirty="0"/>
              <a:t>C</a:t>
            </a:r>
            <a:r>
              <a:rPr lang="ru-RU" dirty="0"/>
              <a:t>, </a:t>
            </a:r>
            <a:r>
              <a:rPr lang="en-US" dirty="0"/>
              <a:t>WC</a:t>
            </a:r>
            <a:r>
              <a:rPr lang="ru-RU" dirty="0"/>
              <a:t> и др.).</a:t>
            </a:r>
          </a:p>
          <a:p>
            <a:r>
              <a:rPr lang="ru-RU" dirty="0"/>
              <a:t>6.   </a:t>
            </a:r>
            <a:r>
              <a:rPr lang="ru-RU" i="1" dirty="0" err="1"/>
              <a:t>Интерметаллиды</a:t>
            </a:r>
            <a:r>
              <a:rPr lang="ru-RU" i="1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99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48072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Наибольшее количество включе­ний в стали приходится на долю окси­дов и сульфидов, так как содержание фосфора обычно низкое. Нитриды присутствуют только в специальных сталях, в состав которых входят эле­менты с высоким химическим срод­ством к азоту. По минералогическому составу кислородные включения де­лят на следующие основные группы: 1) свободные оксиды — </a:t>
            </a:r>
            <a:r>
              <a:rPr lang="en-US" dirty="0" err="1"/>
              <a:t>FeO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, </a:t>
            </a:r>
            <a:r>
              <a:rPr lang="en-US" dirty="0"/>
              <a:t>Cr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(кварц), А1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 (корунд) и др.; 2) шпинели — сложные оксиды, образованные двух- и трехвалентны­ми металлами типа </a:t>
            </a:r>
            <a:r>
              <a:rPr lang="ru-RU" i="1" dirty="0"/>
              <a:t>Ме</a:t>
            </a:r>
            <a:r>
              <a:rPr lang="ru-RU" i="1" baseline="30000" dirty="0"/>
              <a:t>2+</a:t>
            </a:r>
            <a:r>
              <a:rPr lang="ru-RU" i="1" dirty="0"/>
              <a:t>• </a:t>
            </a:r>
            <a:r>
              <a:rPr lang="ru-RU" i="1" dirty="0" err="1"/>
              <a:t>Ме</a:t>
            </a:r>
            <a:r>
              <a:rPr lang="uk-UA" i="1" baseline="-25000" dirty="0"/>
              <a:t>2</a:t>
            </a:r>
            <a:r>
              <a:rPr lang="uk-UA" i="1" baseline="30000" dirty="0"/>
              <a:t>3+</a:t>
            </a:r>
            <a:r>
              <a:rPr lang="ru-RU" dirty="0"/>
              <a:t>•</a:t>
            </a:r>
            <a:r>
              <a:rPr lang="ru-RU" i="1" dirty="0"/>
              <a:t>О</a:t>
            </a:r>
            <a:r>
              <a:rPr lang="uk-UA" i="1" baseline="-25000" dirty="0"/>
              <a:t>4</a:t>
            </a:r>
            <a:r>
              <a:rPr lang="uk-UA" i="1" baseline="30000" dirty="0"/>
              <a:t>2-</a:t>
            </a:r>
            <a:r>
              <a:rPr lang="uk-UA" i="1" baseline="-25000" dirty="0"/>
              <a:t> </a:t>
            </a:r>
            <a:r>
              <a:rPr lang="ru-RU" i="1" dirty="0"/>
              <a:t>, </a:t>
            </a:r>
            <a:r>
              <a:rPr lang="ru-RU" dirty="0"/>
              <a:t>ферриты, хромиты, алюминаты (например, </a:t>
            </a:r>
            <a:r>
              <a:rPr lang="en-US" dirty="0" err="1"/>
              <a:t>FeO</a:t>
            </a:r>
            <a:r>
              <a:rPr lang="ru-RU" dirty="0"/>
              <a:t> •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 — магнетит, </a:t>
            </a:r>
            <a:r>
              <a:rPr lang="en-US" dirty="0" err="1"/>
              <a:t>FeO</a:t>
            </a:r>
            <a:r>
              <a:rPr lang="ru-RU" dirty="0"/>
              <a:t> • </a:t>
            </a:r>
            <a:r>
              <a:rPr lang="en-US" dirty="0"/>
              <a:t>Cr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 — хромит, </a:t>
            </a:r>
            <a:r>
              <a:rPr lang="en-US" dirty="0" err="1"/>
              <a:t>FeO</a:t>
            </a:r>
            <a:r>
              <a:rPr lang="ru-RU" dirty="0"/>
              <a:t> • А1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 —</a:t>
            </a:r>
            <a:r>
              <a:rPr lang="ru-RU" dirty="0" err="1"/>
              <a:t>герценит</a:t>
            </a:r>
            <a:r>
              <a:rPr lang="ru-RU" dirty="0"/>
              <a:t>); 3) силикаты, присутствую­щие в стали в виде стекол, образован­ных чистым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или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с примеся­ми в нем оксидов железа, марганца, хрома, алюминия, вольфрама, а также кристаллических силикатов (</a:t>
            </a:r>
            <a:r>
              <a:rPr lang="ru-RU" dirty="0" err="1"/>
              <a:t>орто</a:t>
            </a:r>
            <a:r>
              <a:rPr lang="ru-RU" dirty="0"/>
              <a:t>- и метасиликатов) типа </a:t>
            </a:r>
            <a:r>
              <a:rPr lang="en-US" dirty="0"/>
              <a:t>Me</a:t>
            </a:r>
            <a:r>
              <a:rPr lang="ru-RU" baseline="-25000" dirty="0"/>
              <a:t>2</a:t>
            </a:r>
            <a:r>
              <a:rPr lang="en-US" dirty="0" err="1"/>
              <a:t>SiO</a:t>
            </a:r>
            <a:r>
              <a:rPr lang="ru-RU" baseline="-25000" dirty="0"/>
              <a:t>4</a:t>
            </a:r>
            <a:r>
              <a:rPr lang="ru-RU" dirty="0"/>
              <a:t> и </a:t>
            </a:r>
            <a:r>
              <a:rPr lang="en-US" dirty="0" err="1"/>
              <a:t>MeO</a:t>
            </a:r>
            <a:r>
              <a:rPr lang="ru-RU" dirty="0"/>
              <a:t>•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например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 err="1"/>
              <a:t>SiO</a:t>
            </a:r>
            <a:r>
              <a:rPr lang="ru-RU" baseline="-25000" dirty="0"/>
              <a:t>4</a:t>
            </a:r>
            <a:r>
              <a:rPr lang="ru-RU" dirty="0"/>
              <a:t> — </a:t>
            </a:r>
            <a:r>
              <a:rPr lang="ru-RU" dirty="0" err="1"/>
              <a:t>файялит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ru-RU" baseline="-25000" dirty="0"/>
              <a:t>2</a:t>
            </a:r>
            <a:r>
              <a:rPr lang="en-US" dirty="0" err="1"/>
              <a:t>SiO</a:t>
            </a:r>
            <a:r>
              <a:rPr lang="ru-RU" baseline="-25000" dirty="0"/>
              <a:t>4</a:t>
            </a:r>
            <a:r>
              <a:rPr lang="ru-RU" dirty="0"/>
              <a:t> — </a:t>
            </a:r>
            <a:r>
              <a:rPr lang="ru-RU" dirty="0" err="1"/>
              <a:t>тефроит</a:t>
            </a:r>
            <a:r>
              <a:rPr lang="ru-RU" dirty="0"/>
              <a:t>, (</a:t>
            </a:r>
            <a:r>
              <a:rPr lang="en-US" dirty="0"/>
              <a:t>Fe</a:t>
            </a:r>
            <a:r>
              <a:rPr lang="ru-RU" dirty="0"/>
              <a:t>, </a:t>
            </a:r>
            <a:r>
              <a:rPr lang="en-US" dirty="0"/>
              <a:t>Mg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en-US" dirty="0" err="1"/>
              <a:t>SiO</a:t>
            </a:r>
            <a:r>
              <a:rPr lang="ru-RU" baseline="-25000" dirty="0"/>
              <a:t>4</a:t>
            </a:r>
            <a:r>
              <a:rPr lang="ru-RU" dirty="0"/>
              <a:t> — оливин, </a:t>
            </a:r>
            <a:r>
              <a:rPr lang="en-US" dirty="0" err="1"/>
              <a:t>Ca</a:t>
            </a:r>
            <a:r>
              <a:rPr lang="ru-RU" dirty="0"/>
              <a:t>(</a:t>
            </a:r>
            <a:r>
              <a:rPr lang="en-US" dirty="0"/>
              <a:t>Fe</a:t>
            </a:r>
            <a:r>
              <a:rPr lang="ru-RU" dirty="0"/>
              <a:t>, </a:t>
            </a:r>
            <a:r>
              <a:rPr lang="en-US" dirty="0"/>
              <a:t>Mg</a:t>
            </a:r>
            <a:r>
              <a:rPr lang="ru-RU" dirty="0"/>
              <a:t>) </a:t>
            </a:r>
            <a:r>
              <a:rPr lang="en-US" dirty="0" err="1"/>
              <a:t>SiO</a:t>
            </a:r>
            <a:r>
              <a:rPr lang="ru-RU" baseline="-25000" dirty="0"/>
              <a:t>4</a:t>
            </a:r>
            <a:r>
              <a:rPr lang="ru-RU" dirty="0"/>
              <a:t> — железис­тый </a:t>
            </a:r>
            <a:r>
              <a:rPr lang="ru-RU" dirty="0" err="1"/>
              <a:t>монтичеллит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 •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— родо­нит и др.</a:t>
            </a:r>
          </a:p>
          <a:p>
            <a:r>
              <a:rPr lang="ru-RU" dirty="0"/>
              <a:t>Самую большую группу неметалли­ческих включений в стали составляют силикаты. В жидкой стали неметалли­ческие включения находятся в твер­дом или жидком состоянии в зависи­мости от их температуры плавления (табл. 13.1). По стойкости неметалли­ческие включения разделяют на ус­тойчивые и неустойчивые. К неустой­чивым относятся включения, которые растворяются в разбавленных кисло­тах (не более 10%-ной концентрации). Неустойчивыми являются сульфиды и оксиды железа, марганца, мелкие включения нитридов алюминия и др. Наиболее устойчивые включения — кварц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корунд А1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оксиды Сг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ZrO</a:t>
            </a:r>
            <a:r>
              <a:rPr lang="ru-RU" baseline="-25000" dirty="0"/>
              <a:t>2</a:t>
            </a:r>
            <a:r>
              <a:rPr lang="ru-RU" dirty="0"/>
              <a:t> и др., ряд шпинелей и нитридов, в том числе крупные вклю­чения нитрида алюминия, а также не­которые сульфиды и </a:t>
            </a:r>
            <a:r>
              <a:rPr lang="ru-RU" dirty="0" err="1"/>
              <a:t>оксисульфиды</a:t>
            </a:r>
            <a:r>
              <a:rPr lang="ru-RU" dirty="0"/>
              <a:t> РЗМ. В связи с тем что газовые вклю­чения в стали также являются неме­таллическими, включения типа окси­дов и сульфидов иногда называют </a:t>
            </a:r>
            <a:r>
              <a:rPr lang="ru-RU" i="1" dirty="0"/>
              <a:t>шлаковыми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29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264696"/>
          </a:xfrm>
        </p:spPr>
        <p:txBody>
          <a:bodyPr>
            <a:normAutofit fontScale="47500" lnSpcReduction="20000"/>
          </a:bodyPr>
          <a:lstStyle/>
          <a:p>
            <a:pPr marL="0" indent="446088" algn="just">
              <a:buNone/>
            </a:pPr>
            <a:r>
              <a:rPr lang="ru-RU" dirty="0"/>
              <a:t>В зависимости от размера различа­ют: 1) микровключения — обнаружи­ваются на шлифе только под микро­скопом при увеличении не менее 50 крат (обычно применяют увеличения от 100 до 600, а в некоторых случаях — до 1000 и даже 1500 крат); 2) макро­включения — видны в изломе или на поверхности стали (лучше полирован­ной) невооруженным глазом или при незначительном увеличении (при по­мощи лупы).</a:t>
            </a:r>
          </a:p>
          <a:p>
            <a:pPr marL="0" indent="446088" algn="just">
              <a:buNone/>
            </a:pPr>
            <a:r>
              <a:rPr lang="ru-RU" dirty="0"/>
              <a:t>При металлографическом контроле имеется возможность установить ха­рактер расположения включений в металле. Контролер качества металла фиксирует в паспорте плавки наличие включений глобулярной формы, стро­чечных включений и т. п. В сталь  </a:t>
            </a:r>
            <a:r>
              <a:rPr lang="uk-UA" dirty="0" err="1"/>
              <a:t>мо</a:t>
            </a:r>
            <a:r>
              <a:rPr lang="ru-RU" dirty="0"/>
              <a:t>гут попадать включения: 1) содержа­щиеся в шихтовых материалах — чугу­не и скрапе; </a:t>
            </a:r>
          </a:p>
          <a:p>
            <a:pPr marL="0" indent="446088" algn="just">
              <a:buNone/>
            </a:pPr>
            <a:r>
              <a:rPr lang="ru-RU" dirty="0"/>
              <a:t>2) из огнеупорной футе­ровки печи, желоба, ковша и т. п. как результат «вымывания» от механичес­кого воздействия металла; 3) образо­вавшиеся в течение технологического процесса плавки: при взаимодействии металла со шлаком (например, при переходе кислорода или серы из шла­ка в металл); в момент введения в ме­талл </a:t>
            </a:r>
            <a:r>
              <a:rPr lang="ru-RU" dirty="0" err="1"/>
              <a:t>раскислителей</a:t>
            </a:r>
            <a:r>
              <a:rPr lang="ru-RU" dirty="0"/>
              <a:t> или легирующих элементов; выделения из металла при кристаллизации     стали     вследствие уменьшения   их   растворимости   при понижении   температуры.   Практика показывает, что последний фактор в большинстве случаев является основ­ным. Лишь в некоторых случаях: при плохом состоянии футеровки агрегата или отсутствии контроля за состояни­ем футеровки ковша, желоба и т. д. — доля внесенных таким образом вклю­чений становится заметной; эти вклю­чения можно легко отличить под мик­роскопом по их относительно боль­шим размерам и по виду. Включений, вносимых шихтой, обычно немного, и они сравнительно легко удаляются в первые периоды плавки. Неметалли­ческие  включения,  образующиеся  в результате  реакций,  протекающих  в жидком или затвердевающем металле, называют природными или </a:t>
            </a:r>
            <a:r>
              <a:rPr lang="ru-RU" i="1" dirty="0"/>
              <a:t>эндогенны­ми; </a:t>
            </a:r>
            <a:r>
              <a:rPr lang="ru-RU" dirty="0"/>
              <a:t>случайные, посторонние включе­ния  называют </a:t>
            </a:r>
            <a:r>
              <a:rPr lang="ru-RU" i="1" dirty="0"/>
              <a:t>экзогенными.   </a:t>
            </a:r>
            <a:r>
              <a:rPr lang="ru-RU" dirty="0"/>
              <a:t>Строгое соблюдение правил ухода за футеров­кой и правильная технология ведения плавки обеспечивают получение ме­талла с незначительным количеством включений, гарантируют изменение в желательном    направлении    состава включений, а также успешное удале­ние   образовавшихся   включений   в шлак. Обычно в стали массовое содер­жание   включений   составляет   0,01— 0,02 %, причем их количество и состав определяются типом процесса, каче­ством шихтовых материалов и приня­той технологией производства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88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Температура плавления </a:t>
            </a:r>
            <a:r>
              <a:rPr lang="en-US" i="1" dirty="0" smtClean="0"/>
              <a:t>t</a:t>
            </a:r>
            <a:r>
              <a:rPr lang="en-US" i="1" baseline="-25000" dirty="0" smtClean="0"/>
              <a:t>m</a:t>
            </a:r>
            <a:r>
              <a:rPr lang="ru-RU" i="1" baseline="-25000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плотность </a:t>
            </a:r>
            <a:r>
              <a:rPr lang="en-US" i="1" dirty="0"/>
              <a:t>d </a:t>
            </a:r>
            <a:r>
              <a:rPr lang="ru-RU" dirty="0" smtClean="0"/>
              <a:t>неметаллических включений </a:t>
            </a:r>
            <a:r>
              <a:rPr lang="ru-RU" dirty="0"/>
              <a:t>при 20°С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6" r="30028"/>
          <a:stretch/>
        </p:blipFill>
        <p:spPr bwMode="auto">
          <a:xfrm>
            <a:off x="1619672" y="908720"/>
            <a:ext cx="5832648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300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ОБРАЗОВАНИЕ И УДАЛЕНИЕ ВКЛЮЧЕНИЙ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62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Процесс образования включений в ре­зультате взаимодействия компонентов, растворенных в металле, а также выде­ление включений в результате умень­шения их растворимости в железе при понижении температуры (при кристал­лизации стали в изложнице или форме) связаны с процессом образования но­вой фазы внутри исходной.</a:t>
            </a:r>
          </a:p>
          <a:p>
            <a:pPr algn="just"/>
            <a:r>
              <a:rPr lang="ru-RU" dirty="0"/>
              <a:t>Процесс образования новой фазы определяется, как известно, термоди­намикой (принципиальная возмож­ность протекания процесса) и кинети­кой (интенсивность, скорость протекания) процесса. Последнее прежде всего определяется интенсивностью образо­вания зародышей новой фазы. В насто­ящее время процесс этот теоретически рассмотрен не совсем полно, так как еще не до конца ясна степень влияния </a:t>
            </a:r>
            <a:r>
              <a:rPr lang="ru-RU" dirty="0" err="1"/>
              <a:t>микронеоднородностей</a:t>
            </a:r>
            <a:r>
              <a:rPr lang="ru-RU" dirty="0"/>
              <a:t> в расплаве на условия образования зародышей новой фазы. Однако точно установлено, что интенсивность   образования   зароды­шей новой фазы тем больше, чем мень­ше </a:t>
            </a:r>
            <a:r>
              <a:rPr lang="uk-UA" baseline="-25000" dirty="0"/>
              <a:t>м</a:t>
            </a:r>
            <a:r>
              <a:rPr lang="ru-RU" dirty="0"/>
              <a:t>.</a:t>
            </a:r>
            <a:r>
              <a:rPr lang="ru-RU" baseline="-25000" dirty="0" err="1"/>
              <a:t>вкл</a:t>
            </a:r>
            <a:r>
              <a:rPr lang="ru-RU" dirty="0"/>
              <a:t> (межфазное натяжение на границе металл-включение) и выше степень </a:t>
            </a:r>
            <a:r>
              <a:rPr lang="ru-RU" dirty="0" err="1"/>
              <a:t>пересыщения</a:t>
            </a:r>
            <a:r>
              <a:rPr lang="ru-RU" dirty="0"/>
              <a:t>. Значения </a:t>
            </a:r>
            <a:r>
              <a:rPr lang="uk-UA" baseline="-25000" dirty="0"/>
              <a:t>м</a:t>
            </a:r>
            <a:r>
              <a:rPr lang="ru-RU" dirty="0"/>
              <a:t>.</a:t>
            </a:r>
            <a:r>
              <a:rPr lang="ru-RU" baseline="-25000" dirty="0" err="1"/>
              <a:t>вкл</a:t>
            </a:r>
            <a:r>
              <a:rPr lang="ru-RU" baseline="-25000" dirty="0"/>
              <a:t> </a:t>
            </a:r>
            <a:r>
              <a:rPr lang="ru-RU" dirty="0"/>
              <a:t>для   случаев   выделения    оксидных включений типа </a:t>
            </a:r>
            <a:r>
              <a:rPr lang="en-US" dirty="0" err="1"/>
              <a:t>FeO</a:t>
            </a:r>
            <a:r>
              <a:rPr lang="ru-RU" dirty="0"/>
              <a:t> и </a:t>
            </a:r>
            <a:r>
              <a:rPr lang="en-US" dirty="0" err="1"/>
              <a:t>MnO</a:t>
            </a:r>
            <a:r>
              <a:rPr lang="ru-RU" dirty="0"/>
              <a:t> очень не­велики (~ 0,18 Дж/м</a:t>
            </a:r>
            <a:r>
              <a:rPr lang="ru-RU" baseline="30000" dirty="0"/>
              <a:t>2</a:t>
            </a:r>
            <a:r>
              <a:rPr lang="ru-RU" dirty="0"/>
              <a:t>), и для выделения включений такого  типа  необходимо очень  малое  </a:t>
            </a:r>
            <a:r>
              <a:rPr lang="ru-RU" dirty="0" err="1"/>
              <a:t>пересыщение</a:t>
            </a:r>
            <a:r>
              <a:rPr lang="ru-RU" dirty="0"/>
              <a:t>.  Процесс выделения   включений   существенно облегчается, если в расплаве имеются готовые поверхности раздела. Во мно­гих   случаях   одни   неметаллические включения выделяются на поверхнос­ти других тугоплавких включений, уже имеющихся в расплаве;  при прочих равных условиях образование зароды­шей на готовой поверхности энергети­чески более вероятно (рис. </a:t>
            </a:r>
            <a:r>
              <a:rPr lang="ru-RU" dirty="0" smtClean="0"/>
              <a:t>). </a:t>
            </a:r>
            <a:r>
              <a:rPr lang="ru-RU" dirty="0"/>
              <a:t>Чем меньше угол смачивания , тем легче выделиться новой фазе, тем меньшее требуется </a:t>
            </a:r>
            <a:r>
              <a:rPr lang="ru-RU" dirty="0" err="1"/>
              <a:t>пересыщение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68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614792" cy="48245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В момент случайного соприкосно­вения одного включения с другим между ними на какой-то момент со­храняется тонкая металлическая про­слойка; толщина этой прослойки мо­жет быть настолько малой, что она (прослойка) благодаря силам адгезии и к одному и к другому включению бу­дет удерживать эти включения рядом. В дальнейшем может произойти и полное их слияние. Большое влияние на протекание процессов соприкосновения и последующего укрупнения включений оказывают вязкость рас­плава и интенсивность перемешива­ния. Приближенно можно считать, что скорость слияния включений пря­мо пропорциональна </a:t>
            </a:r>
            <a:r>
              <a:rPr lang="ru-RU" dirty="0" err="1"/>
              <a:t>межфазнъму</a:t>
            </a:r>
            <a:r>
              <a:rPr lang="ru-RU" dirty="0"/>
              <a:t> на­тяжению </a:t>
            </a:r>
            <a:r>
              <a:rPr lang="ru-RU" baseline="-25000" dirty="0" err="1"/>
              <a:t>м</a:t>
            </a:r>
            <a:r>
              <a:rPr lang="ru-RU" dirty="0" err="1"/>
              <a:t>.</a:t>
            </a:r>
            <a:r>
              <a:rPr lang="ru-RU" baseline="-25000" dirty="0" err="1"/>
              <a:t>вкл</a:t>
            </a:r>
            <a:r>
              <a:rPr lang="ru-RU" dirty="0"/>
              <a:t> и обратно пропорцио­нальна вязкости </a:t>
            </a:r>
            <a:r>
              <a:rPr lang="uk-UA" dirty="0"/>
              <a:t>.</a:t>
            </a:r>
            <a:r>
              <a:rPr lang="ru-RU" dirty="0"/>
              <a:t> При очень боль­шой интенсивности перемешивания и соответственно больших скоростях движения слоев металла связи между слипшимися включениями могут быть нарушены и включения «ото­рвутся» одно от другого. Опыт пока­зал, что для укрупнения включений необходима оптимальная интенсив­ность перемешивания расплава.</a:t>
            </a:r>
          </a:p>
          <a:p>
            <a:pPr marL="0" indent="0">
              <a:buNone/>
            </a:pPr>
            <a:r>
              <a:rPr lang="ru-RU" dirty="0"/>
              <a:t>Расчет скорости всплывания вклю­чений часто проводят по формуле, следующей из </a:t>
            </a:r>
            <a:r>
              <a:rPr lang="ru-RU" i="1" dirty="0"/>
              <a:t>закона Стокса, </a:t>
            </a:r>
            <a:r>
              <a:rPr lang="ru-RU" dirty="0"/>
              <a:t>который определяет силу сопротивления </a:t>
            </a:r>
            <a:r>
              <a:rPr lang="en-US" i="1" dirty="0"/>
              <a:t>F</a:t>
            </a:r>
            <a:r>
              <a:rPr lang="ru-RU" i="1" dirty="0"/>
              <a:t>, </a:t>
            </a:r>
            <a:r>
              <a:rPr lang="ru-RU" dirty="0"/>
              <a:t>ис­пытываемую твердым шаром при его медленном поступательном движении в неограниченно вязкой жидкости: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 </a:t>
            </a:r>
            <a:r>
              <a:rPr lang="ru-RU" dirty="0"/>
              <a:t>— коэффициент вязкости жидкости; </a:t>
            </a:r>
            <a:r>
              <a:rPr lang="en-US" i="1" dirty="0"/>
              <a:t>r </a:t>
            </a:r>
            <a:r>
              <a:rPr lang="ru-RU" dirty="0"/>
              <a:t>— радиус шара и </a:t>
            </a:r>
            <a:r>
              <a:rPr lang="en-US" dirty="0"/>
              <a:t>v</a:t>
            </a:r>
            <a:r>
              <a:rPr lang="ru-RU" dirty="0"/>
              <a:t> — его скорость.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Рисунок 2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93400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99992" y="7225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Схема выделения зародыша крити­ческого радиуса на готовой поверхности </a:t>
            </a:r>
            <a:r>
              <a:rPr lang="ru-RU" i="1" dirty="0"/>
              <a:t>(а) </a:t>
            </a:r>
            <a:r>
              <a:rPr lang="ru-RU" dirty="0"/>
              <a:t>и в объеме расплава </a:t>
            </a:r>
            <a:r>
              <a:rPr lang="ru-RU" i="1" dirty="0"/>
              <a:t>(6)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0" r="38777"/>
          <a:stretch/>
        </p:blipFill>
        <p:spPr bwMode="auto">
          <a:xfrm>
            <a:off x="3945642" y="5805264"/>
            <a:ext cx="1370444" cy="423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624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6120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Закон Стокса справедлив лишь для малых значений критерия </a:t>
            </a:r>
            <a:r>
              <a:rPr lang="ru-RU" dirty="0" err="1" smtClean="0"/>
              <a:t>Рейнольдса</a:t>
            </a:r>
            <a:r>
              <a:rPr lang="ru-RU" dirty="0" smtClean="0"/>
              <a:t> </a:t>
            </a:r>
            <a:r>
              <a:rPr lang="en-US" dirty="0" smtClean="0"/>
              <a:t>Re</a:t>
            </a:r>
            <a:r>
              <a:rPr lang="ru-RU" dirty="0" smtClean="0"/>
              <a:t>«</a:t>
            </a:r>
            <a:r>
              <a:rPr lang="en-US" dirty="0" smtClean="0"/>
              <a:t>l</a:t>
            </a:r>
            <a:r>
              <a:rPr lang="ru-RU" dirty="0" smtClean="0"/>
              <a:t>. В соответствии с законом Стокса предельную скорость падения шарика малых размеров в вязкой жид­кости определяют по формуле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р и р' — плотность соответственно жидко­сти и вещества шарика.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Эту </a:t>
            </a:r>
            <a:r>
              <a:rPr lang="ru-RU" dirty="0"/>
              <a:t>формулу часто используют в тех­нике. Поскольку неметаллические вклю­чения легче металла (см. табл</a:t>
            </a:r>
            <a:r>
              <a:rPr lang="ru-RU" dirty="0" smtClean="0"/>
              <a:t>.), </a:t>
            </a:r>
            <a:r>
              <a:rPr lang="ru-RU" dirty="0"/>
              <a:t>то под действием гравитационных сил они должны всплывать. Если принять, что включения в стали твердые и име­ют форму шара, то скорость подъема включений в неподвижной жидкой ванне определяется формулой Стокса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ru-RU" dirty="0" err="1"/>
              <a:t>р</a:t>
            </a:r>
            <a:r>
              <a:rPr lang="ru-RU" baseline="-25000" dirty="0" err="1"/>
              <a:t>м</a:t>
            </a:r>
            <a:r>
              <a:rPr lang="ru-RU" dirty="0"/>
              <a:t> и </a:t>
            </a:r>
            <a:r>
              <a:rPr lang="ru-RU" dirty="0" err="1"/>
              <a:t>р</a:t>
            </a:r>
            <a:r>
              <a:rPr lang="ru-RU" baseline="-25000" dirty="0" err="1"/>
              <a:t>вкл</a:t>
            </a:r>
            <a:r>
              <a:rPr lang="ru-RU" dirty="0"/>
              <a:t> — плотность металла и включе­ния; </a:t>
            </a:r>
            <a:r>
              <a:rPr lang="en-US" dirty="0"/>
              <a:t>r</a:t>
            </a:r>
            <a:r>
              <a:rPr lang="ru-RU" dirty="0"/>
              <a:t> — радиус включения;  — вязкость ме­талла.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82" r="36682" b="-44155"/>
          <a:stretch/>
        </p:blipFill>
        <p:spPr bwMode="auto">
          <a:xfrm>
            <a:off x="3419872" y="1885972"/>
            <a:ext cx="2811393" cy="5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556"/>
          <a:stretch/>
        </p:blipFill>
        <p:spPr bwMode="auto">
          <a:xfrm>
            <a:off x="2843808" y="5157192"/>
            <a:ext cx="309875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58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Итак, на скорость удаления включе­ний из металла влияют: 1) размеры включений, их состав, температура плавления и плотность; 2) способность включений к укрупнению; 3) межфаз­ное натяжение на границе металл-включение и шлак-включение; 4) ин­тенсивность перемешивания ванны; 5) физические характеристики металла и шлака (температура, вязкость) и др.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619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1850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Лекция 10</vt:lpstr>
      <vt:lpstr>1. СОСТАВЫ ВКЛЮЧЕНИЙ</vt:lpstr>
      <vt:lpstr>Презентация PowerPoint</vt:lpstr>
      <vt:lpstr>Презентация PowerPoint</vt:lpstr>
      <vt:lpstr>Презентация PowerPoint</vt:lpstr>
      <vt:lpstr>2. ОБРАЗОВАНИЕ И УДАЛЕНИЕ ВКЛЮЧЕНИЙ</vt:lpstr>
      <vt:lpstr>Презентация PowerPoint</vt:lpstr>
      <vt:lpstr>Презентация PowerPoint</vt:lpstr>
      <vt:lpstr>Презентация PowerPoint</vt:lpstr>
      <vt:lpstr>3. ВЛИЯНИЕ ГАЗОВ И ВКЛЮЧЕНИЙ НА СВОЙСТВА СТАЛИ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</dc:title>
  <dc:creator>МЧМ</dc:creator>
  <cp:lastModifiedBy>МЧМ</cp:lastModifiedBy>
  <cp:revision>3</cp:revision>
  <dcterms:created xsi:type="dcterms:W3CDTF">2022-10-03T10:46:54Z</dcterms:created>
  <dcterms:modified xsi:type="dcterms:W3CDTF">2022-10-03T11:07:54Z</dcterms:modified>
</cp:coreProperties>
</file>