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64"/>
  </p:notesMasterIdLst>
  <p:sldIdLst>
    <p:sldId id="256" r:id="rId6"/>
    <p:sldId id="257" r:id="rId7"/>
    <p:sldId id="258" r:id="rId8"/>
    <p:sldId id="345" r:id="rId9"/>
    <p:sldId id="346" r:id="rId10"/>
    <p:sldId id="307" r:id="rId11"/>
    <p:sldId id="308" r:id="rId12"/>
    <p:sldId id="309" r:id="rId13"/>
    <p:sldId id="310" r:id="rId14"/>
    <p:sldId id="312" r:id="rId15"/>
    <p:sldId id="348" r:id="rId16"/>
    <p:sldId id="295" r:id="rId17"/>
    <p:sldId id="349" r:id="rId18"/>
    <p:sldId id="296" r:id="rId19"/>
    <p:sldId id="321" r:id="rId20"/>
    <p:sldId id="343" r:id="rId21"/>
    <p:sldId id="344" r:id="rId22"/>
    <p:sldId id="330" r:id="rId23"/>
    <p:sldId id="313" r:id="rId24"/>
    <p:sldId id="314" r:id="rId25"/>
    <p:sldId id="315" r:id="rId26"/>
    <p:sldId id="316" r:id="rId27"/>
    <p:sldId id="298" r:id="rId28"/>
    <p:sldId id="299" r:id="rId29"/>
    <p:sldId id="350" r:id="rId30"/>
    <p:sldId id="300" r:id="rId31"/>
    <p:sldId id="301" r:id="rId32"/>
    <p:sldId id="317" r:id="rId33"/>
    <p:sldId id="318" r:id="rId34"/>
    <p:sldId id="319" r:id="rId35"/>
    <p:sldId id="354" r:id="rId36"/>
    <p:sldId id="356" r:id="rId37"/>
    <p:sldId id="359" r:id="rId38"/>
    <p:sldId id="355" r:id="rId39"/>
    <p:sldId id="358" r:id="rId40"/>
    <p:sldId id="265" r:id="rId41"/>
    <p:sldId id="293" r:id="rId42"/>
    <p:sldId id="311" r:id="rId43"/>
    <p:sldId id="294" r:id="rId44"/>
    <p:sldId id="268" r:id="rId45"/>
    <p:sldId id="320" r:id="rId46"/>
    <p:sldId id="302" r:id="rId47"/>
    <p:sldId id="303" r:id="rId48"/>
    <p:sldId id="360" r:id="rId49"/>
    <p:sldId id="361" r:id="rId50"/>
    <p:sldId id="304" r:id="rId51"/>
    <p:sldId id="305" r:id="rId52"/>
    <p:sldId id="306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291" r:id="rId62"/>
    <p:sldId id="292" r:id="rId6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EE2A1-41A3-4D15-86FE-AA8E2E84B4BF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E3B0-7B2B-489D-9887-CA67EC019A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E3B0-7B2B-489D-9887-CA67EC019A4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E3B0-7B2B-489D-9887-CA67EC019A41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2040" cy="77616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146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212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265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278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3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809640" y="285840"/>
            <a:ext cx="10928160" cy="302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 err="1">
                <a:solidFill>
                  <a:srgbClr val="FF0000"/>
                </a:solidFill>
                <a:latin typeface="Century Gothic"/>
                <a:ea typeface="DejaVu Sans"/>
              </a:rPr>
              <a:t>Лекція</a:t>
            </a:r>
            <a:r>
              <a:rPr lang="ru-RU" sz="54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№ 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11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Тема: </a:t>
            </a:r>
            <a:r>
              <a:rPr lang="uk-UA" sz="4800" b="1" dirty="0" smtClean="0">
                <a:solidFill>
                  <a:srgbClr val="7030A0"/>
                </a:solidFill>
              </a:rPr>
              <a:t>Лікувальні грязі та їх види.  Грязелікування. Унікальні природні лікувальні ресурси </a:t>
            </a:r>
            <a:endParaRPr lang="ru-RU" sz="4300" b="1" strike="noStrike" spc="-1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22530" name="Picture 2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043" y="3645024"/>
            <a:ext cx="5929354" cy="29646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ÑÐµÑÐ³ÑÑÐ²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14290"/>
            <a:ext cx="11044033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52530" y="5214950"/>
            <a:ext cx="9929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Одеській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курорт </a:t>
            </a:r>
            <a:r>
              <a:rPr lang="ru-RU" dirty="0" err="1" smtClean="0"/>
              <a:t>Сергіївка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лиман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цілющими</a:t>
            </a:r>
            <a:r>
              <a:rPr lang="ru-RU" dirty="0" smtClean="0"/>
              <a:t> грязями </a:t>
            </a:r>
            <a:r>
              <a:rPr lang="ru-RU" dirty="0" err="1" smtClean="0"/>
              <a:t>розділяє</a:t>
            </a:r>
            <a:r>
              <a:rPr lang="ru-RU" dirty="0" smtClean="0"/>
              <a:t> селище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Сергіївки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материковій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Image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1" y="1125539"/>
            <a:ext cx="11450677" cy="4732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738150" y="428604"/>
            <a:ext cx="10858576" cy="5816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 міжнародною класифікацією лікувальні грязі поділяють на: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1) неорганічні (мінеральні) мулові грязі;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а) ключові грязі, що утворюються в місцях виходу ключів;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б) сопкові грязі, що виходять на землю разом з холодною водою;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в) осадкові грязі лиманів морів;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2) органічні (сапропелеві) грязі,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що знаходяться на дні озер. Ці грязі утворюються з рослинних і тваринних організмів.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3) торф’яні грязі боліт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(залізисті, сульфідні, соляні, радіоактивні).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464" y="857232"/>
            <a:ext cx="10972800" cy="566580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3600" b="1" dirty="0">
                <a:solidFill>
                  <a:srgbClr val="7030A0"/>
                </a:solidFill>
              </a:rPr>
              <a:t>Класифікація грязей за вмістом  органічних речовин 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uk-UA" sz="3200" b="1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i="1" dirty="0">
                <a:solidFill>
                  <a:srgbClr val="FF0000"/>
                </a:solidFill>
              </a:rPr>
              <a:t>органічні</a:t>
            </a:r>
            <a:r>
              <a:rPr lang="uk-UA" sz="3200" b="1" i="1" dirty="0"/>
              <a:t> (</a:t>
            </a:r>
            <a:r>
              <a:rPr lang="uk-UA" sz="3200" b="1" i="1" dirty="0" err="1"/>
              <a:t>торфяні</a:t>
            </a:r>
            <a:r>
              <a:rPr lang="uk-UA" sz="3200" b="1" i="1" dirty="0"/>
              <a:t>, сапропелеві), у яких вміст органічних речовин становить </a:t>
            </a:r>
            <a:r>
              <a:rPr lang="uk-UA" sz="3200" b="1" i="1" dirty="0">
                <a:solidFill>
                  <a:srgbClr val="0070C0"/>
                </a:solidFill>
              </a:rPr>
              <a:t>більше 10 % </a:t>
            </a:r>
            <a:r>
              <a:rPr lang="uk-UA" sz="3200" b="1" i="1" dirty="0"/>
              <a:t>сухого залишку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uk-UA" sz="3200" b="1" i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i="1" dirty="0">
                <a:solidFill>
                  <a:srgbClr val="FF0000"/>
                </a:solidFill>
              </a:rPr>
              <a:t>мінеральні</a:t>
            </a:r>
            <a:r>
              <a:rPr lang="uk-UA" sz="3200" b="1" i="1" dirty="0"/>
              <a:t> (мулові, </a:t>
            </a:r>
            <a:r>
              <a:rPr lang="uk-UA" sz="3200" b="1" i="1" dirty="0" err="1"/>
              <a:t>сопочні</a:t>
            </a:r>
            <a:r>
              <a:rPr lang="uk-UA" sz="3200" b="1" i="1" dirty="0"/>
              <a:t>), у яких вміст органічних речовин становить  </a:t>
            </a:r>
            <a:r>
              <a:rPr lang="uk-UA" sz="3200" b="1" i="1" dirty="0">
                <a:solidFill>
                  <a:srgbClr val="0070C0"/>
                </a:solidFill>
              </a:rPr>
              <a:t>менше 10 % </a:t>
            </a:r>
            <a:r>
              <a:rPr lang="uk-UA" sz="3200" b="1" i="1" dirty="0"/>
              <a:t>сухого залишку</a:t>
            </a:r>
            <a:endParaRPr lang="ru-RU" sz="3200" b="1" i="1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80960" y="214290"/>
            <a:ext cx="11644394" cy="65754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 походженням лікувальні грязі підрозділяються на декілька типів: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торф’яні грязі 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органічні речовини рослинного походження, що розклалися, з малим вмістом мінеральних речовин. Вони широко поширені в зонах надмірного зволоження і широкого розповсюдження боліт (лісова зона). Лікувальний торф має високий ступінь розкладання;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  <a:tab pos="685800" algn="l"/>
              </a:tabLst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сапропель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— це відкладення мула, переважно органічного складу, які є продуктами розкладання тваринних і рослинних залишків на дні прісних водоймищ (річок, озер). Сапропель — це желеподібна пластична маса різного кольору з високою вологістю, низькою мінералізацією і невисоким вмістом сульфідів. Родовища поширені, в основному, в тундрі, лісотундрі і лісовій зоні, там, де велика </a:t>
            </a:r>
            <a:r>
              <a:rPr kumimoji="0" lang="uk-UA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заозереність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території;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  <a:tab pos="685800" algn="l"/>
              </a:tabLst>
            </a:pPr>
            <a:endParaRPr kumimoji="0" lang="uk-UA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  <a:tab pos="685800" algn="l"/>
              </a:tabLst>
            </a:pPr>
            <a:r>
              <a:rPr lang="uk-UA" sz="2200" dirty="0" smtClean="0">
                <a:solidFill>
                  <a:srgbClr val="FF0000"/>
                </a:solidFill>
                <a:latin typeface="Arial Black" pitchFamily="34" charset="0"/>
              </a:rPr>
              <a:t>сульфідні грязі мула </a:t>
            </a:r>
            <a:r>
              <a:rPr lang="uk-UA" sz="2100" dirty="0" smtClean="0">
                <a:latin typeface="Arial Black" pitchFamily="34" charset="0"/>
              </a:rPr>
              <a:t>— це відкладення мула переважно мінеральних озер, в які поступає велика кількість розчинених мінеральних речовин і твердих частинок. Вони бідні органічними речовинами і багаті сульфідами заліза і водорозчинними солями. Сульфідні грязі мула є пластичною масою чорного або темно-сірого кольору, різного іонного складу;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player.myshared.ru/78/1380281/slides/slide_11.jpg"/>
          <p:cNvPicPr>
            <a:picLocks noChangeAspect="1" noChangeArrowheads="1"/>
          </p:cNvPicPr>
          <p:nvPr/>
        </p:nvPicPr>
        <p:blipFill>
          <a:blip r:embed="rId2"/>
          <a:srcRect l="11250" t="23750" r="12812" b="6249"/>
          <a:stretch>
            <a:fillRect/>
          </a:stretch>
        </p:blipFill>
        <p:spPr bwMode="auto">
          <a:xfrm>
            <a:off x="666712" y="0"/>
            <a:ext cx="5572164" cy="3852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81356" y="3571876"/>
            <a:ext cx="29514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сульфідні грязі мула</a:t>
            </a:r>
            <a:endParaRPr lang="ru-RU" dirty="0"/>
          </a:p>
        </p:txBody>
      </p:sp>
      <p:sp>
        <p:nvSpPr>
          <p:cNvPr id="121860" name="AutoShape 4" descr="ÐÐ°ÑÑÐ¸Ð½ÐºÐ¸ Ð¿Ð¾ Ð·Ð°Ð¿ÑÐ¾ÑÑ ÑÐ°Ð¿ÑÐ¾Ð¿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1862" name="Picture 6" descr="ÐÐ°ÑÑÐ¸Ð½ÐºÐ¸ Ð¿Ð¾ Ð·Ð°Ð¿ÑÐ¾ÑÑ ÑÐ°Ð¿ÑÐ¾Ð¿ÐµÐ»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6" y="0"/>
            <a:ext cx="5238744" cy="3654532"/>
          </a:xfrm>
          <a:prstGeom prst="rect">
            <a:avLst/>
          </a:prstGeom>
          <a:noFill/>
        </p:spPr>
      </p:pic>
      <p:pic>
        <p:nvPicPr>
          <p:cNvPr id="121864" name="Picture 8" descr="ÐÐ°ÑÑÐ¸Ð½ÐºÐ¸ Ð¿Ð¾ Ð·Ð°Ð¿ÑÐ¾ÑÑ ÑÐ°Ð¿ÑÐ¾Ð¿ÐµÐ»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6" y="3714752"/>
            <a:ext cx="5238744" cy="3143248"/>
          </a:xfrm>
          <a:prstGeom prst="rect">
            <a:avLst/>
          </a:prstGeom>
          <a:noFill/>
        </p:spPr>
      </p:pic>
      <p:pic>
        <p:nvPicPr>
          <p:cNvPr id="121868" name="Picture 12" descr="ÐÐ°ÑÑÐ¸Ð½ÐºÐ¸ Ð¿Ð¾ Ð·Ð°Ð¿ÑÐ¾ÑÑ ÑÐ¾ÑÑÑÐ½ÑÐµ Ð³ÑÑÐ·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026" y="4071942"/>
            <a:ext cx="4952992" cy="24024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81092" y="6000768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торф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595274" y="428604"/>
            <a:ext cx="11144328" cy="5940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сопкові грязі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є результатом підземного розвантаження термальних вод. Вони утворюються в районах з родовищами нафти і газу, де є товщі глинистих порід. 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Сопкові грязі 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продукт діяльності грязьових вулканів і сопок, які розміщуються в молодих складчастих ділянках, в зонах тектонічних зрушень, складених глинистими товщами. Це напіврідкі глинисті утворення, що викидаються на поверхню по тектонічних тріщинах під тиском газів і підземних вод. Сопкові грязі характеризуються незначним вмістом органіки, але підвищеною концентрацією мікроелементів (йоду, бору, брому та ін.) і, відповідно, високим рівнем мінералізації;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  <a:tab pos="685800" algn="l"/>
              </a:tabLst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гідротермальні грязі 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характерні для районів з активною вулканічною діяльністю. Виявляються на ділянках виходу на поверхню гарячих газопарових струменів з вуглекислим газом і сірководнем. Струмені б’ють під сильним тиском і розчиняють породу, внаслідок чого утворюється рідка грязьова маса. У грязьовому розчині переважають сульфати і різка кисла реакція. У лікувальній практиці гідротермальні грязі не застосовуються.</a:t>
            </a:r>
            <a:endParaRPr kumimoji="0" lang="uk-UA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ÐÐ°ÑÑÐ¸Ð½ÐºÐ¸ Ð¿Ð¾ Ð·Ð°Ð¿ÑÐ¾ÑÑ ÑÐ¾Ð¿ÐºÐ¾Ð²Ñ Ð³ÑÑÐ·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0"/>
            <a:ext cx="5286412" cy="3524275"/>
          </a:xfrm>
          <a:prstGeom prst="rect">
            <a:avLst/>
          </a:prstGeom>
          <a:noFill/>
        </p:spPr>
      </p:pic>
      <p:sp>
        <p:nvSpPr>
          <p:cNvPr id="144388" name="AutoShape 4" descr="ÐÐ°ÑÑÐ¸Ð½ÐºÐ¸ Ð¿Ð¾ Ð·Ð°Ð¿ÑÐ¾ÑÑ ÑÐ¾Ð¿ÐºÐ¾Ð²Ñ Ð³ÑÑÐ·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4390" name="Picture 6" descr="ÐÐ°ÑÑÐ¸Ð½ÐºÐ¸ Ð¿Ð¾ Ð·Ð°Ð¿ÑÐ¾ÑÑ ÑÐ¾Ð¿ÐºÐ¾Ð²Ñ Ð³ÑÑÐ·Ñ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3429000"/>
            <a:ext cx="5286412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8216" y="3714752"/>
            <a:ext cx="196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СОПКОВІ ГРЯЗІ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4392" name="Picture 8" descr="ÐÐ°ÑÑÐ¸Ð½ÐºÐ¸ Ð¿Ð¾ Ð·Ð°Ð¿ÑÐ¾ÑÑ Ð³ÑÐ´ÑÐ¾ÑÐµÑÐ¼Ð°Ð»ÑÐ½Ñ Ð³ÑÑÐ·Ñ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2" y="0"/>
            <a:ext cx="5714998" cy="3571876"/>
          </a:xfrm>
          <a:prstGeom prst="rect">
            <a:avLst/>
          </a:prstGeom>
          <a:noFill/>
        </p:spPr>
      </p:pic>
      <p:pic>
        <p:nvPicPr>
          <p:cNvPr id="144394" name="Picture 10" descr="ÐÐ°ÑÑÐ¸Ð½ÐºÐ¸ Ð¿Ð¾ Ð·Ð°Ð¿ÑÐ¾ÑÑ Ð³ÑÐ´ÑÐ¾ÑÐµÑÐ¼Ð°Ð»ÑÐ½Ñ Ð³ÑÑÐ·Ñ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190" y="3571876"/>
            <a:ext cx="5738810" cy="32861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6264" y="3857628"/>
            <a:ext cx="296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ГІДРОТЕРМАЛЬНІ ГРЯЗІ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44" y="142852"/>
            <a:ext cx="9096396" cy="300039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800" b="1" dirty="0">
                <a:solidFill>
                  <a:srgbClr val="FF0000"/>
                </a:solidFill>
              </a:rPr>
              <a:t>Класифікація грязей за вмістом водорозчинних солей (мінералізацією):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uk-UA" b="1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/>
              <a:t>прісноводні (до 1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 err="1"/>
              <a:t>низькомінералізовані</a:t>
            </a:r>
            <a:r>
              <a:rPr lang="uk-UA" sz="2800" b="1" dirty="0"/>
              <a:t> (1- 15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 err="1"/>
              <a:t>середньомінералізовані</a:t>
            </a:r>
            <a:r>
              <a:rPr lang="uk-UA" sz="2800" b="1" dirty="0"/>
              <a:t> (15- 35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 err="1" smtClean="0"/>
              <a:t>високомінералізовані</a:t>
            </a:r>
            <a:r>
              <a:rPr lang="uk-UA" sz="2800" b="1" dirty="0" smtClean="0"/>
              <a:t> </a:t>
            </a:r>
            <a:r>
              <a:rPr lang="uk-UA" sz="2800" b="1" dirty="0"/>
              <a:t>(35-150 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/>
              <a:t>насичені солями (150- 300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/>
              <a:t>перенасичені солями (300 г/л і більше)</a:t>
            </a:r>
            <a:endParaRPr lang="ru-RU" sz="2800" b="1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8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2530" y="3571876"/>
            <a:ext cx="10401296" cy="242889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800" b="1" dirty="0">
                <a:solidFill>
                  <a:srgbClr val="FF0000"/>
                </a:solidFill>
              </a:rPr>
              <a:t>Класифікація грязей за реакцією середовища: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uk-UA" sz="2800" b="1" dirty="0">
              <a:solidFill>
                <a:srgbClr val="FF9900"/>
              </a:solidFill>
            </a:endParaRP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 err="1"/>
              <a:t>ультракислі</a:t>
            </a:r>
            <a:r>
              <a:rPr lang="uk-UA" sz="2800" b="1" dirty="0"/>
              <a:t> (</a:t>
            </a:r>
            <a:r>
              <a:rPr lang="uk-UA" sz="2800" b="1" dirty="0" err="1"/>
              <a:t>рН</a:t>
            </a:r>
            <a:r>
              <a:rPr lang="uk-UA" sz="2800" b="1" dirty="0"/>
              <a:t> &lt; 2,5 )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/>
              <a:t>кислі (</a:t>
            </a:r>
            <a:r>
              <a:rPr lang="uk-UA" sz="2800" b="1" dirty="0" err="1"/>
              <a:t>рН</a:t>
            </a:r>
            <a:r>
              <a:rPr lang="uk-UA" sz="2800" b="1" dirty="0"/>
              <a:t> 2,5-5,0)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 err="1"/>
              <a:t>слабокислі</a:t>
            </a:r>
            <a:r>
              <a:rPr lang="uk-UA" sz="2800" b="1" dirty="0"/>
              <a:t> (</a:t>
            </a:r>
            <a:r>
              <a:rPr lang="uk-UA" sz="2800" b="1" dirty="0" err="1"/>
              <a:t>рН</a:t>
            </a:r>
            <a:r>
              <a:rPr lang="uk-UA" sz="2800" b="1" dirty="0"/>
              <a:t> 5,0-7,0)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 err="1"/>
              <a:t>слаболужні</a:t>
            </a:r>
            <a:r>
              <a:rPr lang="uk-UA" sz="2800" b="1" dirty="0"/>
              <a:t> (</a:t>
            </a:r>
            <a:r>
              <a:rPr lang="uk-UA" sz="2800" b="1" dirty="0" err="1"/>
              <a:t>рН</a:t>
            </a:r>
            <a:r>
              <a:rPr lang="uk-UA" sz="2800" b="1" dirty="0"/>
              <a:t> 7,0-9,0)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/>
              <a:t>лужні (</a:t>
            </a:r>
            <a:r>
              <a:rPr lang="uk-UA" sz="2800" b="1" dirty="0" err="1"/>
              <a:t>рН</a:t>
            </a:r>
            <a:r>
              <a:rPr lang="uk-UA" sz="2800" b="1" dirty="0"/>
              <a:t> &gt; 9,0)</a:t>
            </a:r>
            <a:endParaRPr lang="ru-RU" sz="2800" b="1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809852" y="0"/>
            <a:ext cx="7239008" cy="9079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Додаток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2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до п. 2 Порядку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здійснення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медико-біологічної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оцінки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якості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цінності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природних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лікувальних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ресурсів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визначення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методів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їх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використання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Н А К А З  </a:t>
            </a:r>
            <a:r>
              <a:rPr lang="ru-RU" sz="1200" dirty="0" smtClean="0"/>
              <a:t>02.06.2003 N 243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ОСНОВНІ ТИПИ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лікувальних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 грязей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/>
          <a:srcRect l="24341" t="19531" r="28990" b="15039"/>
          <a:stretch>
            <a:fillRect/>
          </a:stretch>
        </p:blipFill>
        <p:spPr bwMode="auto">
          <a:xfrm>
            <a:off x="2095472" y="884260"/>
            <a:ext cx="8072494" cy="597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452600" y="0"/>
            <a:ext cx="9621360" cy="7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План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666712" y="1071720"/>
            <a:ext cx="11144328" cy="52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uk-UA" sz="2800" b="1" dirty="0" smtClean="0"/>
              <a:t>1. Лікувальні грязі: поняття, класифікації, грязелікування.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2. Лікувальний торф і його застосування.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3. Глинолікування.</a:t>
            </a:r>
          </a:p>
          <a:p>
            <a:r>
              <a:rPr lang="uk-UA" sz="2800" b="1" dirty="0" smtClean="0"/>
              <a:t>4. </a:t>
            </a:r>
            <a:r>
              <a:rPr lang="uk-UA" sz="2800" b="1" dirty="0" err="1" smtClean="0"/>
              <a:t>Галотерапія</a:t>
            </a:r>
            <a:r>
              <a:rPr lang="uk-UA" sz="2800" b="1" dirty="0" smtClean="0"/>
              <a:t>.</a:t>
            </a:r>
            <a:endParaRPr lang="ru-RU" sz="2800" b="1" dirty="0" smtClean="0"/>
          </a:p>
          <a:p>
            <a:r>
              <a:rPr lang="uk-UA" sz="2800" b="1" dirty="0" smtClean="0"/>
              <a:t>5. Перегріті пари.</a:t>
            </a:r>
            <a:endParaRPr lang="ru-RU" sz="2800" b="1" dirty="0" smtClean="0"/>
          </a:p>
          <a:p>
            <a:r>
              <a:rPr lang="uk-UA" sz="2800" b="1" dirty="0" smtClean="0"/>
              <a:t>6. Газоподібний радон.</a:t>
            </a:r>
            <a:endParaRPr lang="ru-RU" sz="2800" b="1" dirty="0" smtClean="0"/>
          </a:p>
          <a:p>
            <a:r>
              <a:rPr lang="uk-UA" sz="2800" b="1" dirty="0" smtClean="0"/>
              <a:t>7. Сухе повітря.</a:t>
            </a:r>
            <a:endParaRPr lang="ru-RU" sz="2800" b="1" dirty="0" smtClean="0"/>
          </a:p>
          <a:p>
            <a:r>
              <a:rPr lang="uk-UA" sz="2800" b="1" dirty="0" smtClean="0"/>
              <a:t>8. Кумисолікування.</a:t>
            </a:r>
          </a:p>
          <a:p>
            <a:endParaRPr lang="ru-RU" sz="3200" b="1" strike="noStrike" spc="-1" dirty="0">
              <a:latin typeface="Arial"/>
            </a:endParaRPr>
          </a:p>
          <a:p>
            <a:pPr algn="just"/>
            <a:r>
              <a:rPr lang="ru-RU" sz="3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Основні</a:t>
            </a:r>
            <a:r>
              <a:rPr lang="ru-RU" sz="3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поняття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: </a:t>
            </a:r>
            <a:r>
              <a:rPr lang="uk-UA" sz="2800" b="1" dirty="0" smtClean="0"/>
              <a:t>грязелікування, </a:t>
            </a:r>
            <a:r>
              <a:rPr lang="uk-UA" sz="2800" b="1" dirty="0" err="1" smtClean="0"/>
              <a:t>торфолікування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глинотерапія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галотерапія</a:t>
            </a:r>
            <a:r>
              <a:rPr lang="uk-UA" sz="2800" b="1" dirty="0" smtClean="0"/>
              <a:t>, кумисолікування, </a:t>
            </a:r>
            <a:r>
              <a:rPr lang="uk-UA" sz="2800" b="1" dirty="0" err="1" smtClean="0"/>
              <a:t>псамотерапія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радонотерапія</a:t>
            </a:r>
            <a:r>
              <a:rPr lang="uk-UA" sz="2800" b="1" dirty="0" smtClean="0"/>
              <a:t>, спелеотерапія.</a:t>
            </a:r>
            <a:endParaRPr lang="ru-RU" sz="2800" b="1" dirty="0" smtClean="0"/>
          </a:p>
          <a:p>
            <a:pPr algn="just"/>
            <a:endParaRPr lang="ru-RU" sz="2800" b="1" dirty="0" smtClean="0"/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 l="24341" t="18554" r="27892" b="13086"/>
          <a:stretch>
            <a:fillRect/>
          </a:stretch>
        </p:blipFill>
        <p:spPr bwMode="auto">
          <a:xfrm>
            <a:off x="2192423" y="170770"/>
            <a:ext cx="8189857" cy="658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 l="24158" t="21484" r="28989" b="16015"/>
          <a:stretch>
            <a:fillRect/>
          </a:stretch>
        </p:blipFill>
        <p:spPr bwMode="auto">
          <a:xfrm>
            <a:off x="1309654" y="0"/>
            <a:ext cx="9644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 l="24890" t="31250" r="29539" b="33594"/>
          <a:stretch>
            <a:fillRect/>
          </a:stretch>
        </p:blipFill>
        <p:spPr bwMode="auto">
          <a:xfrm>
            <a:off x="738150" y="928670"/>
            <a:ext cx="10898264" cy="47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452398" y="285728"/>
            <a:ext cx="11501518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грязьосховищах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грязь зберігається під шаром соляного розчину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ропи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Прісні грязі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після їх застосування використовують на добрива, 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сульфідні мулові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закладають в сховища для регенерації. Протягом півроку гинуть всі мікроби і грязь знову готова до застосування. Регенерацію роблять 1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Грязелікування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застосовується зазвичай у складі комплексної терапії, але іноді може бути і самостійним методом лікування. У зв’язку з цим розрізняють грязелікарні, водогрязелікарні,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бальнеолікарні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торфолікарні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Терапевтичний ефект грязей залежить від їх фізико-хімічних властивостей, методики застосування, тривалості і кількості процедур, стану організму, перебігу захворювань. На організм людини грязі мають складний вплив завдяки комплексному впливу їх теплових, механічних та хімічних властивостей.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Теплова дія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лікувальних грязей визначається їх теплоємністю, теплопровідністю і здатністю утримувати тепло. Максимальні межі нагріву грязей 44-48°С (44°С для сульфідних грязей мула, 46°С для сапропелевих, 48°С для торф’яних). Під впливом тепла на місці застосування грязей відмічається розширення судин, прискорення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кровотоку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обмінних процесів, підвищення температури тіла, нормалізація проникності судин.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595274" y="285728"/>
            <a:ext cx="11144328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Механічний чинник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є істотним при проведенні загальних грязьових ванн і при порожнинному грязелікуванні. Стиснення тканин сприяє розповсюдженню в них тепла на велику глибину. При аплікаційному методі значення механічного чинника зменшується.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Хімічний чинник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дія органічних і неорганічних сполук, біологічно активних речовин, мікроелементів, газів та інших речовин, що містяться в грязях (сульфіди, залізо, йод, бром та ін.). Ці компоненти викликають подразнення рецепторів шкіри і шкірних судин. Деякі частинки потрапляють в кров і впливають на функції різних органів і систем.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грязелікуванні відбувається підвищення активності ряду ферментів, внаслідок чого прискорюються окислювально-відновні процеси, поліпшуються газообмін і тканинне дихання. Присутні в грязях біогенні стимулятори активізують клітинний метаболізм і регенеративні процеси.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Розрізняють загальні і місцеві грязьові процедури.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Більш поширена аплікаційна методика грязелікування у вигляді загальних і місцевих грязьових аплікацій. На тіло хворого наносять шар лікувальної грязі певної температури, товщини і консистенції. Тривалість процедури 15-20 хвилин.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загальних аплікаціях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обмазують гряззю все тіло хворого, за винятком голови і передньої поверхні грудної клітки. При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місцевих аплікаціях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накладають грязь на ділянку або частину тіла («панчохи», «шкарпетки», «рукавички», «брюки», «комір», тощо). До місцевих процедур відносяться і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грязьові компреси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Їх застосовують в основному при захворюваннях суглобів.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5274" y="214290"/>
            <a:ext cx="11287204" cy="635798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uk-UA" b="1" dirty="0">
                <a:solidFill>
                  <a:schemeClr val="hlink"/>
                </a:solidFill>
              </a:rPr>
              <a:t>   </a:t>
            </a:r>
            <a:r>
              <a:rPr lang="uk-UA" sz="2800" b="1" dirty="0">
                <a:solidFill>
                  <a:srgbClr val="0070C0"/>
                </a:solidFill>
              </a:rPr>
              <a:t>Лікувальні грязі  </a:t>
            </a:r>
            <a:r>
              <a:rPr lang="uk-UA" sz="2800" b="1" dirty="0"/>
              <a:t>впливають через фактори: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b="1" dirty="0"/>
              <a:t> </a:t>
            </a:r>
            <a:r>
              <a:rPr lang="uk-UA" sz="2800" b="1" dirty="0">
                <a:solidFill>
                  <a:srgbClr val="FF0000"/>
                </a:solidFill>
              </a:rPr>
              <a:t>температурний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b="1" dirty="0">
                <a:solidFill>
                  <a:srgbClr val="FF0000"/>
                </a:solidFill>
              </a:rPr>
              <a:t> хімічний 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механічний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Хімічний фактор</a:t>
            </a:r>
            <a:r>
              <a:rPr lang="uk-UA" sz="2400" b="1" dirty="0" smtClean="0"/>
              <a:t> реалізує свою дію через хімічні речовини (сірководень, аміак, леткі речовини, іони), які містяться у лікувальних грязях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b="1" dirty="0" smtClean="0"/>
              <a:t>   </a:t>
            </a:r>
            <a:r>
              <a:rPr lang="uk-UA" sz="2400" b="1" dirty="0" smtClean="0">
                <a:solidFill>
                  <a:srgbClr val="FF0000"/>
                </a:solidFill>
              </a:rPr>
              <a:t>Хімічні речовини впливають: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smtClean="0"/>
              <a:t>безпосередньо на шкіру та її структури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smtClean="0"/>
              <a:t>рефлекторно через рецептори шкіри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err="1" smtClean="0"/>
              <a:t>гуморально</a:t>
            </a:r>
            <a:r>
              <a:rPr lang="uk-UA" sz="2400" b="1" dirty="0" smtClean="0"/>
              <a:t> після проникнення через шкіру в кров</a:t>
            </a:r>
            <a:endParaRPr lang="ru-RU" sz="2400" b="1" dirty="0" smtClean="0"/>
          </a:p>
          <a:p>
            <a:pPr>
              <a:buFontTx/>
              <a:buNone/>
            </a:pPr>
            <a:endParaRPr lang="uk-UA" sz="2400" b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Механічний фактор </a:t>
            </a:r>
            <a:r>
              <a:rPr lang="uk-UA" sz="2400" b="1" dirty="0" smtClean="0">
                <a:solidFill>
                  <a:srgbClr val="FF0000"/>
                </a:solidFill>
              </a:rPr>
              <a:t>реалізує свою дію шляхом: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подразнення механорецепторів шкіри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стискання венозних судин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стискання грудної клітки і черевної порожнини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посилення передачі тепла в глибину тканин</a:t>
            </a:r>
            <a:endParaRPr lang="ru-RU" sz="2400" b="1" dirty="0" smtClean="0"/>
          </a:p>
          <a:p>
            <a:endParaRPr lang="uk-UA" sz="2800" b="1" dirty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952464" y="285728"/>
            <a:ext cx="10644262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Порожнинне грязелікування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введення грязьових тампонів при лікуванні захворювань малого тазу. Процедури проводять через день. Курс лікування — 10-15 процедур.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Широкого поширення набули методики використання грязьового розчину і препаратів з лікувальних грязей для компресів, зрошувань, полоскань, введенні електрофорезом.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Грязелікування нерідко поєднують з різними методиками електролікування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електрогрязелікування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Грязьові «коржики», що накладаються на шкіру або слизові, служать одночасно і електродом, через який пропускається електричний струм.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Зазвичай курс грязелікування проводять один раз на рік. Інтервал між курсами повинен бути не менше 6 місяців.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23836" y="357166"/>
            <a:ext cx="11215766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Основні показання до проведення грязелікування: 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захворювання опорно-рухового апарату (артрити, ревматизм, хвороби і травми кісток, м’язів та сухожиль, переломи, тощо), тривало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незаживаючі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рани, інфекційно-токсичні захворювання ЦНС (менінгіт, арахноїдит, енцефаліт та ін.), наслідки поранень і травм спинного мозку, радикуліти, неврити, наслідки поранень і травм периферичних відділів нервової системи, захворювання жіночих і чоловічих статевих органів, шкіри (екзема, псоріаз, нейродерміт), залишкові явища після опіків і обморожень.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Основними курортами, де застосовується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пелоїдотерапія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є: Куяльник (Одеса),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Слав’янськ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(Донецька область), Саки (Крим), інші при використанні комплексного лікування.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пелоїдотерапії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переважно використовуються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мулові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торф’яні грязі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Як замінники грязі з успіхом використовуються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озокерит, парафін,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 також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нафталанова нафта та глина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881026" y="357166"/>
            <a:ext cx="10358510" cy="549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МЕДИЧНІ ПОКАЗАННЯ  (наказ 243)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щодо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застосування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лікувальних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грязей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92B2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кістково-м'язової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системи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1.1.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Артрити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поліартрити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нетуберкульозного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походження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1.2.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Ревматоїдний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артрит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неактивній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фазі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1.3.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Деформівний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артроз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наслідки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травм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органів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опору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руху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Артрози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2.2. Подагра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Остеохондрози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2.4.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Наслідки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пологових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травм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периферичної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нервової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системи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3.1.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Травми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нервів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закінчень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3.2.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Наслідки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нейроінфекцій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809588" y="163860"/>
            <a:ext cx="9286940" cy="6694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Гінекологічні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сальпінгіт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4.2. Оофорит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параметрит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Тазові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спайки черева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Неправильне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положення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матки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4.6.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Безплідність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судин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5.1.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Облітеруючий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атеросклероз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5.2.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Варикозне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розширення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судин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5.3.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Постфлебітичний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синдром 5.4.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Венозна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недостатність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після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тромбофлебіту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відсутністю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трофічних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змін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шкіри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6.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Хронічний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простатит,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чоловіче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безпліддя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7.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шкіри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Органічний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дифузний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нейродерміт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Екзема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всіх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різновидів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поза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стадією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загострення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Псоріаз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стаціонарній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регресивній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стадіях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дерматози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8.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верхніх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дихальних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шляхів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8.1.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Часті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гострі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респіраторні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вірусні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інфекції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8.2.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бронхіти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8.3.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риніти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9.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вуха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, горла, носа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9.1.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отити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9.2.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ларингіти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тонзиліти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9.3.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носових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пазух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738150" y="214290"/>
            <a:ext cx="10656000" cy="52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1. </a:t>
            </a:r>
            <a:r>
              <a:rPr lang="uk-UA" sz="2800" b="1" dirty="0" smtClean="0">
                <a:solidFill>
                  <a:srgbClr val="FF0000"/>
                </a:solidFill>
              </a:rPr>
              <a:t>Лікувальні грязі: поняття, класифікації, грязелікування.</a:t>
            </a:r>
            <a:endParaRPr lang="ru-RU" sz="2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2398" y="857232"/>
            <a:ext cx="11501518" cy="5832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Лікувальні грязі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це осад різних водоймищ, торф’яні відкладення боліт, виверження грязьових вулканів та інші природні утворення, що складаються з води, мінеральних та органічних речовин, і які є пластичною, однорідною,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тонкодисперсною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масою, що застосовуються в нагрітому стані для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грязелікування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пелоїдотерапії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Матеріалом для утворення грязей служать мінеральні частинки, органічні речовини, колоїдні частинки органічного і неорганічного складу, вода. За структурою грязь — складна фізико-хімічна система, що складається з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грязьового розчину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остову грязі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колоїдного комплексу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Грязьовий розчин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складає від 25 до 97 % всієї маси і покриває грязьові відкладення. Він складається, в основному, з води і розчинених в ній солей, органічних речовин і газів.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Остов грязі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включає глинисті та піщані частинки, слаборозчинні солі кальцію і магнію, грубі органічні залишки.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Колоїдний комплекс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включає мінеральні частинки розміром менше 0,001мм, органічні речовини, складні органічні та </a:t>
            </a:r>
            <a:r>
              <a:rPr kumimoji="0" lang="uk-UA" sz="2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органомінеральні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сполуки.</a:t>
            </a:r>
            <a:endParaRPr kumimoji="0" lang="uk-UA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023902" y="357166"/>
            <a:ext cx="10072758" cy="5216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ОСНОВНІ ПРОТИПОКАЗАННЯ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щодо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застосування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лікувальних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 грязей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Фотодерматози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влітку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2.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Остеомієліт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стадії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загострення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3.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Захворювання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супроводжуються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патологічною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ламкістю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кісток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4.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Комбіновані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вади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серця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5.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Неревматичний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кардит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активній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фазі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6.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Недостатність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кровообігу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будь-якого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ступеня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7. Ревматизм,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неревматичний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міокардит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активній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фазі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процесу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8.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Ревматичний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артрит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активністю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запального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процесу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вище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ІІ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ступеня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9.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Хронічна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ниркова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недостатність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m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0"/>
            <a:ext cx="6689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717" y="0"/>
            <a:ext cx="68156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9588" y="714356"/>
            <a:ext cx="10972800" cy="4114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uk-UA" dirty="0">
                <a:solidFill>
                  <a:srgbClr val="FF0000"/>
                </a:solidFill>
              </a:rPr>
              <a:t>   </a:t>
            </a:r>
            <a:r>
              <a:rPr lang="uk-UA" sz="3600" b="1" dirty="0">
                <a:solidFill>
                  <a:srgbClr val="FF0000"/>
                </a:solidFill>
              </a:rPr>
              <a:t>Лікування парафіном і озокеритом здійснюється за методиками:</a:t>
            </a:r>
          </a:p>
          <a:p>
            <a:pPr>
              <a:buFontTx/>
              <a:buNone/>
            </a:pPr>
            <a:endParaRPr lang="uk-UA" sz="3600" b="1" dirty="0"/>
          </a:p>
          <a:p>
            <a:pPr>
              <a:buFont typeface="Wingdings" pitchFamily="2" charset="2"/>
              <a:buChar char="ü"/>
            </a:pPr>
            <a:r>
              <a:rPr lang="uk-UA" sz="3200" b="1" dirty="0" err="1"/>
              <a:t>кюветно-аплікаційною</a:t>
            </a:r>
            <a:endParaRPr lang="uk-UA" sz="3200" b="1" dirty="0"/>
          </a:p>
          <a:p>
            <a:pPr>
              <a:buFont typeface="Wingdings" pitchFamily="2" charset="2"/>
              <a:buChar char="ü"/>
            </a:pPr>
            <a:r>
              <a:rPr lang="uk-UA" sz="3200" b="1" dirty="0" smtClean="0"/>
              <a:t>серветко-аплікаційною</a:t>
            </a:r>
            <a:endParaRPr lang="uk-UA" sz="3200" b="1" dirty="0"/>
          </a:p>
          <a:p>
            <a:pPr>
              <a:buFont typeface="Wingdings" pitchFamily="2" charset="2"/>
              <a:buChar char="ü"/>
            </a:pPr>
            <a:r>
              <a:rPr lang="uk-UA" sz="3200" b="1" dirty="0"/>
              <a:t>парафінової ванночки або мішечка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/>
              <a:t>нашарування</a:t>
            </a:r>
            <a:endParaRPr lang="ru-RU" sz="3200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36" y="785794"/>
            <a:ext cx="10972800" cy="55399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Лікування парафіном і озокеритом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1092" y="1484315"/>
            <a:ext cx="9144064" cy="365919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Пока</a:t>
            </a:r>
            <a:r>
              <a:rPr lang="uk-UA" sz="3200" b="1" i="1" dirty="0" err="1">
                <a:solidFill>
                  <a:srgbClr val="FF0000"/>
                </a:solidFill>
              </a:rPr>
              <a:t>зання</a:t>
            </a:r>
            <a:r>
              <a:rPr lang="ru-RU" sz="3200" b="1" i="1" dirty="0">
                <a:solidFill>
                  <a:srgbClr val="FF0000"/>
                </a:solidFill>
              </a:rPr>
              <a:t>: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хронічні</a:t>
            </a:r>
            <a:r>
              <a:rPr lang="ru-RU" sz="2800" b="1" dirty="0"/>
              <a:t> </a:t>
            </a:r>
            <a:r>
              <a:rPr lang="ru-RU" sz="2800" b="1" dirty="0" err="1"/>
              <a:t>запальні</a:t>
            </a:r>
            <a:r>
              <a:rPr lang="ru-RU" sz="2800" b="1" dirty="0"/>
              <a:t> </a:t>
            </a:r>
            <a:r>
              <a:rPr lang="ru-RU" sz="2800" b="1" dirty="0" err="1"/>
              <a:t>процеси</a:t>
            </a:r>
            <a:endParaRPr lang="ru-RU" sz="2800" b="1" dirty="0"/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дегенеративно-дистрофічні</a:t>
            </a:r>
            <a:r>
              <a:rPr lang="ru-RU" sz="2800" b="1" dirty="0"/>
              <a:t> </a:t>
            </a:r>
            <a:r>
              <a:rPr lang="ru-RU" sz="2800" b="1" dirty="0" err="1"/>
              <a:t>захворювання</a:t>
            </a:r>
            <a:endParaRPr lang="ru-RU" sz="2800" b="1" dirty="0"/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спайкова</a:t>
            </a:r>
            <a:r>
              <a:rPr lang="ru-RU" sz="2800" b="1" dirty="0"/>
              <a:t> хвороба</a:t>
            </a:r>
          </a:p>
          <a:p>
            <a:pPr>
              <a:buFontTx/>
              <a:buNone/>
            </a:pPr>
            <a:endParaRPr lang="ru-RU" sz="3200" b="1" i="1" dirty="0"/>
          </a:p>
          <a:p>
            <a:pPr>
              <a:buFontTx/>
              <a:buNone/>
            </a:pPr>
            <a:r>
              <a:rPr lang="ru-RU" sz="3200" b="1" i="1" dirty="0" err="1">
                <a:solidFill>
                  <a:srgbClr val="FF0000"/>
                </a:solidFill>
              </a:rPr>
              <a:t>Протипока</a:t>
            </a:r>
            <a:r>
              <a:rPr lang="uk-UA" sz="3200" b="1" i="1" dirty="0" err="1">
                <a:solidFill>
                  <a:srgbClr val="FF0000"/>
                </a:solidFill>
              </a:rPr>
              <a:t>зання</a:t>
            </a:r>
            <a:r>
              <a:rPr lang="ru-RU" sz="3200" b="1" i="1" dirty="0">
                <a:solidFill>
                  <a:srgbClr val="FF0000"/>
                </a:solidFill>
              </a:rPr>
              <a:t>: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загальні</a:t>
            </a:r>
            <a:r>
              <a:rPr lang="ru-RU" sz="2800" b="1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гострі</a:t>
            </a:r>
            <a:r>
              <a:rPr lang="ru-RU" sz="2800" b="1" dirty="0"/>
              <a:t> </a:t>
            </a:r>
            <a:r>
              <a:rPr lang="ru-RU" sz="2800" b="1" dirty="0" err="1"/>
              <a:t>запальні</a:t>
            </a:r>
            <a:r>
              <a:rPr lang="ru-RU" sz="2800" b="1" dirty="0"/>
              <a:t> </a:t>
            </a:r>
            <a:r>
              <a:rPr lang="ru-RU" sz="2800" b="1" dirty="0" err="1"/>
              <a:t>процеси</a:t>
            </a:r>
            <a:r>
              <a:rPr lang="ru-RU" sz="2800" b="1" dirty="0"/>
              <a:t> </a:t>
            </a:r>
            <a:r>
              <a:rPr lang="ru-RU" sz="2800" b="1" dirty="0" err="1"/>
              <a:t>будь-якої</a:t>
            </a:r>
            <a:r>
              <a:rPr lang="ru-RU" sz="2800" b="1" dirty="0"/>
              <a:t> </a:t>
            </a:r>
            <a:r>
              <a:rPr lang="ru-RU" sz="2800" b="1" dirty="0" err="1"/>
              <a:t>локалізації</a:t>
            </a:r>
            <a:endParaRPr lang="ru-RU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16" y="642918"/>
            <a:ext cx="10001320" cy="4114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uk-UA" sz="3600" dirty="0"/>
              <a:t>  </a:t>
            </a:r>
            <a:r>
              <a:rPr lang="uk-UA" sz="3600" b="1" dirty="0"/>
              <a:t>Таким чином</a:t>
            </a:r>
            <a:r>
              <a:rPr lang="ru-RU" sz="3600" b="1" dirty="0"/>
              <a:t>, </a:t>
            </a:r>
            <a:r>
              <a:rPr lang="ru-RU" sz="3600" b="1" dirty="0" err="1">
                <a:solidFill>
                  <a:srgbClr val="FF0000"/>
                </a:solidFill>
              </a:rPr>
              <a:t>пелоїди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здійснюють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наступну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дію</a:t>
            </a:r>
            <a:r>
              <a:rPr lang="uk-UA" sz="3600" b="1" dirty="0">
                <a:solidFill>
                  <a:srgbClr val="FF0000"/>
                </a:solidFill>
              </a:rPr>
              <a:t>: </a:t>
            </a:r>
          </a:p>
          <a:p>
            <a:endParaRPr lang="uk-UA" sz="2800" b="1" dirty="0" smtClean="0">
              <a:solidFill>
                <a:srgbClr val="FF9900"/>
              </a:solidFill>
            </a:endParaRPr>
          </a:p>
          <a:p>
            <a:r>
              <a:rPr lang="uk-UA" sz="3600" b="1" dirty="0" smtClean="0">
                <a:solidFill>
                  <a:srgbClr val="7030A0"/>
                </a:solidFill>
              </a:rPr>
              <a:t>грязі</a:t>
            </a:r>
            <a:r>
              <a:rPr lang="uk-UA" sz="3600" b="1" dirty="0" smtClean="0"/>
              <a:t> </a:t>
            </a:r>
            <a:r>
              <a:rPr lang="uk-UA" sz="3600" b="1" dirty="0"/>
              <a:t>- термічну, механічну та хімічну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парафін</a:t>
            </a:r>
            <a:r>
              <a:rPr lang="uk-UA" sz="3600" b="1" dirty="0"/>
              <a:t> – термічну та механічну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озокерит</a:t>
            </a:r>
            <a:r>
              <a:rPr lang="uk-UA" sz="3600" b="1" dirty="0"/>
              <a:t> – термічну, механічну та хімічну</a:t>
            </a:r>
            <a:endParaRPr lang="ru-RU" sz="3600" b="1" dirty="0"/>
          </a:p>
          <a:p>
            <a:pPr>
              <a:buFontTx/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952560" y="215640"/>
            <a:ext cx="1107252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2. </a:t>
            </a:r>
            <a:r>
              <a:rPr lang="uk-UA" sz="2800" b="1" dirty="0" smtClean="0">
                <a:solidFill>
                  <a:srgbClr val="FF0000"/>
                </a:solidFill>
              </a:rPr>
              <a:t>Лікувальний торф і його застосування.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38084" y="720000"/>
            <a:ext cx="11644394" cy="572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7030A0"/>
                </a:solidFill>
              </a:rPr>
              <a:t>Лікувальний торф </a:t>
            </a:r>
            <a:r>
              <a:rPr lang="uk-UA" sz="2400" b="1" dirty="0" smtClean="0"/>
              <a:t>— це природні відкладення, що складаються з продуктів неповного розпаду болотяних рослин в умовах надмірного зволоження і утрудненого доступу повітря. </a:t>
            </a:r>
          </a:p>
          <a:p>
            <a:pPr algn="just"/>
            <a:r>
              <a:rPr lang="uk-UA" sz="2100" b="1" dirty="0" smtClean="0"/>
              <a:t>Він застосовується у вигляді торф’яної грязі в нагрітому стані для </a:t>
            </a:r>
            <a:r>
              <a:rPr lang="uk-UA" sz="2100" b="1" i="1" dirty="0" err="1" smtClean="0">
                <a:solidFill>
                  <a:srgbClr val="FF0000"/>
                </a:solidFill>
              </a:rPr>
              <a:t>торфолікування</a:t>
            </a:r>
            <a:r>
              <a:rPr lang="uk-UA" sz="2100" b="1" i="1" dirty="0" smtClean="0">
                <a:solidFill>
                  <a:srgbClr val="FF0000"/>
                </a:solidFill>
              </a:rPr>
              <a:t>.</a:t>
            </a:r>
            <a:r>
              <a:rPr lang="uk-UA" sz="2100" b="1" dirty="0" smtClean="0"/>
              <a:t> Торф утворюється в болотах. Його походження пов’язане з накопиченням залишків відмерлої рослинності, наземні частини якої </a:t>
            </a:r>
            <a:r>
              <a:rPr lang="uk-UA" sz="2100" b="1" dirty="0" err="1" smtClean="0"/>
              <a:t>гуміфікуються</a:t>
            </a:r>
            <a:r>
              <a:rPr lang="uk-UA" sz="2100" b="1" dirty="0" smtClean="0"/>
              <a:t> (розкладаються) і мінералізуються в поверхневому шарі болота. Фізико-хімічні властивості торфів з різних місцевостей можуть значно відрізнятися. </a:t>
            </a:r>
          </a:p>
          <a:p>
            <a:pPr algn="just"/>
            <a:r>
              <a:rPr lang="uk-UA" sz="2100" b="1" i="1" dirty="0" smtClean="0">
                <a:solidFill>
                  <a:srgbClr val="FF0000"/>
                </a:solidFill>
              </a:rPr>
              <a:t>З лікувальною метою застосовують тільки торф високого ступеня розкладання (понад 40 %).</a:t>
            </a:r>
            <a:r>
              <a:rPr lang="uk-UA" sz="2100" b="1" dirty="0" smtClean="0"/>
              <a:t> Хімічний склад торфу залежить від умов його утворення та ступеня розкладання, хімічного складу рослин, з яких він утворюється.</a:t>
            </a:r>
            <a:endParaRPr lang="ru-RU" sz="2100" b="1" dirty="0" smtClean="0"/>
          </a:p>
          <a:p>
            <a:pPr algn="just"/>
            <a:r>
              <a:rPr lang="uk-UA" sz="2100" b="1" dirty="0" smtClean="0"/>
              <a:t>У органічну масу лікувального торфу входять </a:t>
            </a:r>
            <a:r>
              <a:rPr lang="uk-UA" sz="2100" b="1" dirty="0" smtClean="0">
                <a:solidFill>
                  <a:srgbClr val="7030A0"/>
                </a:solidFill>
              </a:rPr>
              <a:t>гумінові кислоти, целюлоза, амінокислоти, ферменти та інші речовини. </a:t>
            </a:r>
          </a:p>
          <a:p>
            <a:pPr algn="just"/>
            <a:r>
              <a:rPr lang="uk-UA" sz="2100" b="1" dirty="0" smtClean="0"/>
              <a:t>Залежно від складу водного середовища лікувальний торф може включати різні </a:t>
            </a:r>
            <a:r>
              <a:rPr lang="uk-UA" sz="2100" b="1" dirty="0" smtClean="0">
                <a:solidFill>
                  <a:srgbClr val="7030A0"/>
                </a:solidFill>
              </a:rPr>
              <a:t>іони — заліза, кальцію, хлору, сульфатні та інші</a:t>
            </a:r>
            <a:r>
              <a:rPr lang="uk-UA" sz="2100" b="1" dirty="0" smtClean="0"/>
              <a:t>. </a:t>
            </a:r>
          </a:p>
          <a:p>
            <a:pPr algn="just"/>
            <a:r>
              <a:rPr lang="uk-UA" sz="2100" b="1" dirty="0" smtClean="0"/>
              <a:t>За ступенем мінералізації грязьового розчину розрізняють прісноводі та мінералізовані торфи.</a:t>
            </a:r>
            <a:endParaRPr lang="ru-RU" sz="21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52398" y="357166"/>
            <a:ext cx="10858576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Лікувальний торф має темно-коричневий або майже чорний колір, високу пластичність, об’ємну вагу (1,0—1,3 г/см3), вологість (65—85%), повинен бути вільний від різних домішок.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Лікувальний торф відрізняється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вологоємкістю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великим вмістом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 речовин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(понад 25% сухої речовини). Характерні його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теплові якості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висока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теплоємність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низька теплопровідність, виражена здатність утримувати тепло.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Реакція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лікувального торфу коливається в широких межах — від різко кислої до нейтральної.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Особливу лікувальну цінність мають лікувальні торфи, які містять сульфат кальцію і відповідні мікроорганізми, що сприяють утворенню сірководню. Торф володіє також вираженою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адсорбційною здатністю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Заготовку лікувального торфу проводять 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літньо-осінній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період. Зберігають його в спеціальних сховищах при температурі +6-12°С, не допускаючи висихання або підморожування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violetnotes.com/wp-content/uploads/2015/09/2109a-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285728"/>
            <a:ext cx="1173960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523836" y="428604"/>
            <a:ext cx="11215766" cy="5693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застосування торф’яної грязі з лікувальною і профілактичною метою.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Ряд особливостей торф’яної грязі (велика теплоємність, мала теплопровідність, майже повна відсутність конвекції та ін.) обумовлюють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переваги торфу над лікувальною гряззю: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процедури переносяться хворими набагато легше.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Терапевтичний ефект торфу пов’язаний з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протизапальною і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розсмоктуючою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дією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процедур.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проведення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торф подрібнюють, додають у воду до отримання пластичної, в’язкої, липкої грязьової маси вологістю 80-85 %. Потім її нагрівають до +48°С.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проводять у вигляді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аплікацій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Товщина шару торфу при цьому 5-7 см. Іноді торф розводять з мінеральною водою.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поєднується з рядом інших процедур. Нерідко його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комбінують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електролікуванням. Показання до проведення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ті ж, що і у грязелікування.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714356"/>
            <a:ext cx="10972800" cy="5667395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sz="3600" b="1" dirty="0">
                <a:solidFill>
                  <a:srgbClr val="FF9900"/>
                </a:solidFill>
                <a:effectLst/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/>
              </a:rPr>
              <a:t>Застосування з лікувальною метою теплоносіїв (</a:t>
            </a:r>
            <a:r>
              <a:rPr lang="uk-UA" sz="4000" b="1" i="1" dirty="0" err="1">
                <a:solidFill>
                  <a:srgbClr val="FF0000"/>
                </a:solidFill>
                <a:effectLst/>
              </a:rPr>
              <a:t>пелоїдів</a:t>
            </a:r>
            <a:r>
              <a:rPr lang="uk-UA" sz="4000" b="1" i="1" dirty="0">
                <a:solidFill>
                  <a:srgbClr val="FF0000"/>
                </a:solidFill>
                <a:effectLst/>
              </a:rPr>
              <a:t>)</a:t>
            </a:r>
            <a:endParaRPr lang="en-US" sz="3600" b="1" i="1" dirty="0">
              <a:solidFill>
                <a:srgbClr val="FF0000"/>
              </a:solidFill>
              <a:effectLst/>
            </a:endParaRPr>
          </a:p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endParaRPr lang="en-US" sz="3600" b="1" i="1" dirty="0">
              <a:solidFill>
                <a:srgbClr val="FF9900"/>
              </a:solidFill>
              <a:effectLst/>
            </a:endParaRPr>
          </a:p>
          <a:p>
            <a:pPr marL="609600" indent="-609600" algn="ctr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лікувальні грязі</a:t>
            </a:r>
            <a:endParaRPr lang="ru-RU" sz="4400" b="1" dirty="0">
              <a:effectLst/>
            </a:endParaRP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озокерит</a:t>
            </a:r>
            <a:endParaRPr lang="ru-RU" sz="4400" b="1" dirty="0">
              <a:effectLst/>
            </a:endParaRP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парафін</a:t>
            </a: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глина</a:t>
            </a:r>
            <a:endParaRPr lang="ru-RU" sz="4400" b="1" dirty="0">
              <a:effectLst/>
            </a:endParaRP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пісок</a:t>
            </a:r>
            <a:endParaRPr lang="ru-RU" sz="4400" b="1" dirty="0">
              <a:effectLst/>
            </a:endParaRPr>
          </a:p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endParaRPr lang="ru-RU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95274" y="214290"/>
            <a:ext cx="10667520" cy="52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3. </a:t>
            </a:r>
            <a:r>
              <a:rPr lang="uk-UA" sz="2800" b="1" dirty="0" smtClean="0">
                <a:solidFill>
                  <a:srgbClr val="FF0000"/>
                </a:solidFill>
              </a:rPr>
              <a:t>Глинолікування.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523836" y="857232"/>
            <a:ext cx="11430080" cy="569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7030A0"/>
                </a:solidFill>
              </a:rPr>
              <a:t>Глинолікування (</a:t>
            </a:r>
            <a:r>
              <a:rPr lang="uk-UA" sz="2800" b="1" i="1" dirty="0" err="1" smtClean="0">
                <a:solidFill>
                  <a:srgbClr val="7030A0"/>
                </a:solidFill>
              </a:rPr>
              <a:t>глинотерапія</a:t>
            </a:r>
            <a:r>
              <a:rPr lang="uk-UA" sz="2800" b="1" i="1" dirty="0" smtClean="0">
                <a:solidFill>
                  <a:srgbClr val="7030A0"/>
                </a:solidFill>
              </a:rPr>
              <a:t>) </a:t>
            </a:r>
            <a:r>
              <a:rPr lang="uk-UA" sz="2400" b="1" dirty="0" smtClean="0"/>
              <a:t>— застосування певних сортів глини з лікувальною та профілактичною метою. </a:t>
            </a:r>
          </a:p>
          <a:p>
            <a:pPr algn="just"/>
            <a:r>
              <a:rPr lang="uk-UA" sz="2400" b="1" dirty="0" err="1" smtClean="0"/>
              <a:t>Глинотерапія</a:t>
            </a:r>
            <a:r>
              <a:rPr lang="uk-UA" sz="2400" b="1" dirty="0" smtClean="0"/>
              <a:t> проводиться, головним чином, у </a:t>
            </a:r>
            <a:r>
              <a:rPr lang="uk-UA" sz="2400" b="1" dirty="0" err="1" smtClean="0"/>
              <a:t>позакурортних</a:t>
            </a:r>
            <a:r>
              <a:rPr lang="uk-UA" sz="2400" b="1" dirty="0" smtClean="0"/>
              <a:t> умовах у фізіотерапевтичних лікарнях і відділеннях. </a:t>
            </a:r>
          </a:p>
          <a:p>
            <a:pPr algn="just"/>
            <a:r>
              <a:rPr lang="uk-UA" sz="2400" b="1" i="1" dirty="0" smtClean="0">
                <a:solidFill>
                  <a:srgbClr val="7030A0"/>
                </a:solidFill>
              </a:rPr>
              <a:t>Для глини характерний </a:t>
            </a:r>
            <a:r>
              <a:rPr lang="uk-UA" sz="2400" b="1" dirty="0" smtClean="0"/>
              <a:t>малий вміст органічних речовин, низька вологоємкість, виражена теплоємність і здатність утримувати тепло, низька теплопровідність. Одна з основних властивостей глини — </a:t>
            </a:r>
            <a:r>
              <a:rPr lang="uk-UA" sz="2400" b="1" dirty="0" smtClean="0">
                <a:solidFill>
                  <a:srgbClr val="FF0000"/>
                </a:solidFill>
              </a:rPr>
              <a:t>пластичність</a:t>
            </a:r>
            <a:r>
              <a:rPr lang="uk-UA" sz="2400" b="1" dirty="0" smtClean="0"/>
              <a:t>, тобто здатність утворювати з водою тістоподібну масу. </a:t>
            </a:r>
          </a:p>
          <a:p>
            <a:pPr algn="just"/>
            <a:r>
              <a:rPr lang="uk-UA" sz="2400" b="1" dirty="0" smtClean="0"/>
              <a:t>Механізм дії глинолікування схожий з грязелікуванням (</a:t>
            </a:r>
            <a:r>
              <a:rPr lang="uk-UA" sz="2400" b="1" dirty="0" smtClean="0">
                <a:solidFill>
                  <a:srgbClr val="FF0000"/>
                </a:solidFill>
              </a:rPr>
              <a:t>протизапальний і </a:t>
            </a:r>
            <a:r>
              <a:rPr lang="uk-UA" sz="2400" b="1" dirty="0" err="1" smtClean="0">
                <a:solidFill>
                  <a:srgbClr val="FF0000"/>
                </a:solidFill>
              </a:rPr>
              <a:t>розсмоктуючий</a:t>
            </a:r>
            <a:r>
              <a:rPr lang="uk-UA" sz="2400" b="1" dirty="0" smtClean="0">
                <a:solidFill>
                  <a:srgbClr val="FF0000"/>
                </a:solidFill>
              </a:rPr>
              <a:t> ефект</a:t>
            </a:r>
            <a:r>
              <a:rPr lang="uk-UA" sz="2400" b="1" dirty="0" smtClean="0"/>
              <a:t>).</a:t>
            </a:r>
            <a:endParaRPr lang="ru-RU" sz="2400" b="1" dirty="0" smtClean="0"/>
          </a:p>
          <a:p>
            <a:pPr algn="just"/>
            <a:r>
              <a:rPr lang="uk-UA" sz="2400" b="1" dirty="0" smtClean="0"/>
              <a:t>Підсушену, ретельно подрібнену глину змішують з водою до густої однорідної маси і нагрівають до +40-46 °С. Процедури проводять, в основному,  у вигляді </a:t>
            </a:r>
            <a:r>
              <a:rPr lang="uk-UA" sz="2400" b="1" dirty="0" smtClean="0">
                <a:solidFill>
                  <a:srgbClr val="FF0000"/>
                </a:solidFill>
              </a:rPr>
              <a:t>місцевих аплікацій</a:t>
            </a:r>
            <a:r>
              <a:rPr lang="uk-UA" sz="2400" b="1" dirty="0" smtClean="0"/>
              <a:t>. Глини застосовують при запальних захворюваннях і наслідках травм органів руху, гінекологічних захворюваннях.</a:t>
            </a:r>
            <a:endParaRPr lang="ru-RU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ÐÑÐºÑÐ²Ð°Ð½Ð½Ñ Ð³Ð»Ð¸Ð½Ð¾Ñ ÐÑÐºÑÐ²Ð°Ð½Ð½Ñ Ð³Ð»Ð¸Ð½Ð¾Ñ â Ð¼ÐµÑÐ¾Ð´ Ð»ÑÐºÑÐ²Ð°Ð½Ð½Ñ, Ð¿ÑÐ¸ ÑÐºÐ¾Ð¼Ñ Ð·Ð°ÑÑÐ¾ÑÐ¾Ð²ÑÑÑÑ Ð¿Ð»Ð°ÑÑÐ¸ÑÐ½Ñ ÑÐ° Ð¶Ð¸ÑÐ½Ñ ÑÐ¾ÑÑÐ¸ Ð³Ð»Ð¸Ð½Ð¸. ÐÑÑÑ Ð»ÑÐºÑÐ²Ð°Ð½Ð½Ñ â 10 â 20 Ð¿ÑÐ¾ÑÐµÐ´ÑÑ, ÑÐµÑÐµ..."/>
          <p:cNvPicPr>
            <a:picLocks noChangeAspect="1" noChangeArrowheads="1"/>
          </p:cNvPicPr>
          <p:nvPr/>
        </p:nvPicPr>
        <p:blipFill>
          <a:blip r:embed="rId2"/>
          <a:srcRect l="11719"/>
          <a:stretch>
            <a:fillRect/>
          </a:stretch>
        </p:blipFill>
        <p:spPr bwMode="auto">
          <a:xfrm>
            <a:off x="2024034" y="0"/>
            <a:ext cx="821537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910" y="0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4. </a:t>
            </a:r>
            <a:r>
              <a:rPr lang="uk-UA" sz="3200" b="1" dirty="0" err="1" smtClean="0">
                <a:solidFill>
                  <a:srgbClr val="FF0000"/>
                </a:solidFill>
              </a:rPr>
              <a:t>Галотерапія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738150" y="642918"/>
            <a:ext cx="11001452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Галотерапія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використання соляних шахт для лікування захворювань органів дихання (особливо бронхіальної астми). Хворий проводить в них декілька годин, дихаючи повітрям, насиченим сіллю. У даний час використовується лікування сіллю в штучних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галокамерах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де сіль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напилюється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прямо на стіни.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5475" name="Picture 3" descr="ÐÐ°ÑÑÐ¸Ð½ÐºÐ¸ Ð¿Ð¾ Ð·Ð°Ð¿ÑÐ¾ÑÑ Ð³Ð°Ð»Ð¾ÑÐµÑÐ°Ð¿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3071811"/>
            <a:ext cx="5679286" cy="3786190"/>
          </a:xfrm>
          <a:prstGeom prst="rect">
            <a:avLst/>
          </a:prstGeom>
          <a:noFill/>
        </p:spPr>
      </p:pic>
      <p:pic>
        <p:nvPicPr>
          <p:cNvPr id="105477" name="Picture 5" descr="ÐÐ°ÑÑÐ¸Ð½ÐºÐ¸ Ð¿Ð¾ Ð·Ð°Ð¿ÑÐ¾ÑÑ Ð³Ð°Ð»Ð¾ÐºÐ°Ð¼ÐµÑ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3071810"/>
            <a:ext cx="5676446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472" y="142852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5. Перегріті пари.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952464" y="1357298"/>
            <a:ext cx="1035851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якості основного природно-лікувального чинника виступають перегріті гази і пари, схильні до самозаймання.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Перегріті гази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розщілинах піднімаються на поверхню. По дорозі вони нагрівають підземні води до пароподібного стану. Використовуються перегріті пари,  в основному, для лікування органів дихання (перегріті гази і пари унікального курорту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Янгантау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республіки Башкортостан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багаті йодом і бромом).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ÐÐ°ÑÑÐ¸Ð½ÐºÐ¸ Ð¿Ð¾ Ð·Ð°Ð¿ÑÐ¾ÑÑ Ð¯Ð½Ð³Ð°Ð½ÑÐ°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14290"/>
            <a:ext cx="1100145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ÐÐ°ÑÑÐ¸Ð½ÐºÐ¸ Ð¿Ð¾ Ð·Ð°Ð¿ÑÐ¾ÑÑ Ð¯Ð½Ð³Ð°Ð½ÑÐ°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774" y="3500438"/>
            <a:ext cx="5940226" cy="3357562"/>
          </a:xfrm>
          <a:prstGeom prst="rect">
            <a:avLst/>
          </a:prstGeom>
          <a:noFill/>
        </p:spPr>
      </p:pic>
      <p:pic>
        <p:nvPicPr>
          <p:cNvPr id="1577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0"/>
            <a:ext cx="5953124" cy="3506413"/>
          </a:xfrm>
          <a:prstGeom prst="rect">
            <a:avLst/>
          </a:prstGeom>
          <a:noFill/>
        </p:spPr>
      </p:pic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452398" y="571480"/>
            <a:ext cx="5572164" cy="5170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roboto"/>
                <a:cs typeface="Arial" pitchFamily="34" charset="0"/>
              </a:rPr>
              <a:t>Янган-Тау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roboto"/>
                <a:cs typeface="Arial" pitchFamily="34" charset="0"/>
              </a:rPr>
              <a:t>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- уникальный бальнеоклиматический низкогорный курорт, расположен в одном из живописных уголков Урала, в горах северо-востока Башкортостана. Находится на высоте 413 метров над уровнем моря. В этой местности Вы найдете мягкий климат, заповедные уголки природы, обилие целебных источников, мед, кумыс, лекарственные травы. Здравница располагает различными местами для отдыха: с горным рельефом, водными объектами, культурным ландшафтом санаторного парка, лесом, открытыми луговые пространства.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Природные геотермальные явления уникальной горы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Янгантау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 (от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башк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. Горящая гора) впервые были описаны в дневнике Петером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Симоном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roboto"/>
                <a:cs typeface="Arial" pitchFamily="34" charset="0"/>
              </a:rPr>
              <a:t> Палласом в 1770 году.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530" y="428604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6. Газоподібний радон.</a:t>
            </a: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595274" y="1142984"/>
            <a:ext cx="571504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 дуже дорогий вид лікування, практично не освоєний у лікувальній практиці. Виходи його є в шахтах, де добувають вогнетривкі глини. Використовується для лікування захворювань органів дихання.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3428" name="Picture 4" descr="ÐÐ°ÑÑÐ¸Ð½ÐºÐ¸ Ð¿Ð¾ Ð·Ð°Ð¿ÑÐ¾ÑÑ Ð³Ð°Ð·Ð¾Ð¾Ð±ÑÐ°Ð·Ð½ÑÐ¹ ÑÐ°Ð´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098" y="285728"/>
            <a:ext cx="5459902" cy="3429024"/>
          </a:xfrm>
          <a:prstGeom prst="rect">
            <a:avLst/>
          </a:prstGeom>
          <a:noFill/>
        </p:spPr>
      </p:pic>
      <p:pic>
        <p:nvPicPr>
          <p:cNvPr id="103430" name="Picture 6" descr="ÐÐ°ÑÑÐ¸Ð½ÐºÐ¸ Ð¿Ð¾ Ð·Ð°Ð¿ÑÐ¾ÑÑ Ð³Ð°Ð·Ð¾Ð¾Ð±ÑÐ°Ð·Ð½ÑÐ¹ ÑÐ°Ð´Ð¾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3429000"/>
            <a:ext cx="5572164" cy="3429000"/>
          </a:xfrm>
          <a:prstGeom prst="rect">
            <a:avLst/>
          </a:prstGeom>
          <a:noFill/>
        </p:spPr>
      </p:pic>
      <p:pic>
        <p:nvPicPr>
          <p:cNvPr id="103432" name="Picture 8" descr="ÐÐ°ÑÑÐ¸Ð½ÐºÐ¸ Ð¿Ð¾ Ð·Ð°Ð¿ÑÐ¾ÑÑ Ð³Ð°Ð·Ð¾Ð¾Ð±ÑÐ°Ð·Ð½ÑÐ¹ ÑÐ°Ð´Ð¾Ð½ Ð»ÐµÑ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55955"/>
            <a:ext cx="5024434" cy="290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214290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7. Сухе повітря.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38084" y="785794"/>
            <a:ext cx="7358114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Використання природної сухості повітря з лікувальною метою. Застосування цього методу лікування можливе лише в умовах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клімату пустель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Отже, такий вид курортного лікування зустрічається дуже рідко. Тут протягом року тримається вкрай низька вологість повітря (10-15 %).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 використовується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хворих з нефритом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при якому порушується функція виділення нирок.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Таким чином, в умовах вкрай сухого клімату шкідливі шлаки виводяться з організму через шкіру (діє, як апарат «штучна нирка»).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405" name="Picture 5" descr="ÐÐ°ÑÑÐ¸Ð½ÐºÐ¸ Ð¿Ð¾ Ð·Ð°Ð¿ÑÐ¾ÑÑ Ð»ÐµÑÐµÐ½Ð¸Ðµ ÑÑÑÐ¸Ð¼ Ð²Ð¾Ð·Ð´ÑÑ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702" y="214290"/>
            <a:ext cx="3800248" cy="2528894"/>
          </a:xfrm>
          <a:prstGeom prst="rect">
            <a:avLst/>
          </a:prstGeom>
          <a:noFill/>
        </p:spPr>
      </p:pic>
      <p:pic>
        <p:nvPicPr>
          <p:cNvPr id="102407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5430" y="3143248"/>
            <a:ext cx="429657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282" y="0"/>
            <a:ext cx="6096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8. Кумисолікування.</a:t>
            </a: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09522" y="428604"/>
            <a:ext cx="11644394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Кумисолікування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— застосування кумису з терапевтичною метою.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Кумис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кисломолочний напій з молока кобил, що готується шляхом зброджування його молочнокислими бактеріями і молочними дріжджами при температурі +26-28°С. Заквашене молоко розливають в пляшки, закупорюють, витримують в них 30-40 хвилин при температурі +20-22°С для природного газування, після чого охолоджують при температурі +4-6 °С протягом 12-14 годин.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Готовий кумис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шипучий, пінистий напій із спиртним присмаком і запахом. За вмістом спирту і кислотності розрізняють слабкий, середній і міцний кумис.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Під впливом кумису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поліпшується апетит, всмоктування поживних речовин, стимулюється секреція залоз шлунку і кишечнику, підвищується засвоюваність білків і жирів, відмічається збільшення ваги. Слід пам’ятати, що самолікування кумисом неприпустимо! Дозування суворо індивідуальне. Терапевтичний ефект від кумисолікування посилюється перебуванням хворого в лісостеповому і степовому кліматі. Сухість повітря і висока температура, властиві степовому клімату в літній час, викликають посилену спрагу, яку хворі втамовують кумисом. На кумисолікування направляють хворих з недостатністю вітаміну С, туберкульозом, гастритом із зниженою кислотністю.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642918"/>
            <a:ext cx="6268579" cy="5662616"/>
          </a:xfrm>
          <a:prstGeom prst="rect">
            <a:avLst/>
          </a:prstGeom>
          <a:noFill/>
        </p:spPr>
      </p:pic>
      <p:pic>
        <p:nvPicPr>
          <p:cNvPr id="159750" name="Picture 6" descr="ÐÐ°ÑÑÐ¸Ð½ÐºÐ¸ Ð¿Ð¾ Ð·Ð°Ð¿ÑÐ¾ÑÑ ÐºÑÐ¼Ð¸Ñ Ð»ÐµÑÐµÐ½Ð¸Ðµ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1428736"/>
            <a:ext cx="552449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17" y="428604"/>
            <a:ext cx="10144196" cy="624048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4000" b="1" dirty="0">
                <a:solidFill>
                  <a:srgbClr val="FF0000"/>
                </a:solidFill>
                <a:effectLst/>
              </a:rPr>
              <a:t>Вимоги до </a:t>
            </a:r>
            <a:r>
              <a:rPr lang="uk-UA" sz="4000" b="1" dirty="0" err="1">
                <a:solidFill>
                  <a:srgbClr val="FF0000"/>
                </a:solidFill>
                <a:effectLst/>
              </a:rPr>
              <a:t>пелоїдів</a:t>
            </a:r>
            <a:r>
              <a:rPr lang="uk-UA" sz="4000" b="1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 dirty="0">
              <a:solidFill>
                <a:srgbClr val="FF99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чорний або темно-сірий колір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запах сірководню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відносна щільність - 1,2-1,6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легко розмащуються по тілу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засмічення крупними частинками (до 0,25 мм) - не більше 2-3 %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кількість води - 35-70 % (утримує тепло)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час остигання – 300-400 с</a:t>
            </a:r>
            <a:endParaRPr lang="ru-RU" sz="32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44" y="0"/>
            <a:ext cx="921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Санаторій</a:t>
            </a:r>
            <a:r>
              <a:rPr lang="ru-RU" b="1" dirty="0" smtClean="0">
                <a:solidFill>
                  <a:srgbClr val="FF0000"/>
                </a:solidFill>
              </a:rPr>
              <a:t> «Черче», с. Черче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   </a:t>
            </a:r>
            <a:r>
              <a:rPr lang="ru-RU" dirty="0" err="1" smtClean="0">
                <a:solidFill>
                  <a:srgbClr val="FF0000"/>
                </a:solidFill>
              </a:rPr>
              <a:t>Івано-Франківська</a:t>
            </a:r>
            <a:r>
              <a:rPr lang="ru-RU" dirty="0" smtClean="0">
                <a:solidFill>
                  <a:srgbClr val="FF0000"/>
                </a:solidFill>
              </a:rPr>
              <a:t> область, </a:t>
            </a:r>
            <a:r>
              <a:rPr lang="ru-RU" dirty="0" err="1" smtClean="0">
                <a:solidFill>
                  <a:srgbClr val="FF0000"/>
                </a:solidFill>
              </a:rPr>
              <a:t>Рогатинський</a:t>
            </a:r>
            <a:r>
              <a:rPr lang="ru-RU" dirty="0" smtClean="0">
                <a:solidFill>
                  <a:srgbClr val="FF0000"/>
                </a:solidFill>
              </a:rPr>
              <a:t> район, с. Черче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0770" name="Picture 2" descr="Ð¡Ð°Ð½Ð°ÑÐ¾ÑÑÐ¹ Â«Ð§ÐµÑÑÐµ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071546"/>
            <a:ext cx="5619752" cy="3195640"/>
          </a:xfrm>
          <a:prstGeom prst="rect">
            <a:avLst/>
          </a:prstGeom>
          <a:noFill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6096000" y="857232"/>
            <a:ext cx="6096000" cy="57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Дочірнє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підприємство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ЗАТ «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Укрпрофоздоровниця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-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бальнеогрязевий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курорт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України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Розташований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за 60 км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Івано-Франківська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в 78 км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Львова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4 км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Рогатина.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знаходится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мальовничій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парковій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місцевості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висоті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300 м над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рівнем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моря,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долині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оточеній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передгір’ями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Карпатських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гір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Клімат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тут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м’який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помірно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вологий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розрахований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181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ліжко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Функціонує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реабілітаційне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відділення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хворих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перенесли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травми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захворюваннями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опорно-рухового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апарату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(30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ліжок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), 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також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спеціалізоване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відділення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реабілітації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хворих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цереброваскулярною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патологією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(30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ліжок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4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З 2009 року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оздоровниці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працює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гінекологічне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відділення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10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ліжок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де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лікуються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запальні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захворювання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жіночих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статевих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органів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жіноче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безпліддя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запальних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процесів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недорозвитку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жіночих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статевих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органів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гіпоестрогенія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два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спальні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корпуси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водогрязелікарню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лікувально-діагностичний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корпус, де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розміщені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фізіотерапевтичний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кабінет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клініко-діагностична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біохімічна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лабораторії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Основними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місцевими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природними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факторами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сірководнева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вода (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сульфітно-сульфатно-гідрокарбонатно-кальцієва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вода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вмістом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сірководню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30-60 мг/л), яка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купелів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торф’яні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грязі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які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містять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біля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80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компонентів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включаючи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біологічно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активні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речовини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мікроелементи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домішки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сірководню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надають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їм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специфічний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ефект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аплікацій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772" name="Picture 4" descr="Санаторій «Черч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4619624"/>
            <a:ext cx="333375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44" y="428604"/>
            <a:ext cx="101441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Оздоровчі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процедури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лікування</a:t>
            </a:r>
            <a:r>
              <a:rPr lang="ru-RU" sz="28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купелі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лікувальною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сірководневою</a:t>
            </a:r>
            <a:r>
              <a:rPr lang="ru-RU" sz="2800" dirty="0" smtClean="0"/>
              <a:t> водою;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грязелікування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сучасна</a:t>
            </a:r>
            <a:r>
              <a:rPr lang="ru-RU" sz="2800" dirty="0" smtClean="0"/>
              <a:t> </a:t>
            </a:r>
            <a:r>
              <a:rPr lang="ru-RU" sz="2800" dirty="0" err="1" smtClean="0"/>
              <a:t>фізіотерапія</a:t>
            </a:r>
            <a:r>
              <a:rPr lang="ru-RU" sz="2800" dirty="0" smtClean="0"/>
              <a:t> (в тому </a:t>
            </a:r>
            <a:r>
              <a:rPr lang="ru-RU" sz="2800" dirty="0" err="1" smtClean="0"/>
              <a:t>числі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електрогрязелікування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магнітотерапія</a:t>
            </a:r>
            <a:r>
              <a:rPr lang="ru-RU" sz="2800" dirty="0" smtClean="0"/>
              <a:t>, </a:t>
            </a:r>
            <a:r>
              <a:rPr lang="ru-RU" sz="2800" dirty="0" err="1" smtClean="0"/>
              <a:t>лазеротерапія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лікувальний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масаж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лікувальна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фізкультура</a:t>
            </a:r>
            <a:r>
              <a:rPr lang="ru-RU" sz="2800" dirty="0" smtClean="0"/>
              <a:t> (у т.ч. </a:t>
            </a:r>
            <a:r>
              <a:rPr lang="ru-RU" sz="2800" dirty="0" err="1" smtClean="0"/>
              <a:t>механотерапія</a:t>
            </a:r>
            <a:r>
              <a:rPr lang="ru-RU" sz="28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підводний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душ-масаж</a:t>
            </a:r>
            <a:r>
              <a:rPr lang="ru-RU" sz="2800" dirty="0" smtClean="0"/>
              <a:t> у </a:t>
            </a:r>
            <a:r>
              <a:rPr lang="ru-RU" sz="2800" dirty="0" err="1" smtClean="0"/>
              <a:t>комплексі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підводним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витяжінням</a:t>
            </a:r>
            <a:r>
              <a:rPr lang="ru-RU" sz="2800" dirty="0" smtClean="0"/>
              <a:t> хребта;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нетрадиційні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лікування</a:t>
            </a:r>
            <a:r>
              <a:rPr lang="ru-RU" sz="2800" dirty="0" smtClean="0"/>
              <a:t> (у т.ч. </a:t>
            </a:r>
            <a:r>
              <a:rPr lang="ru-RU" sz="2800" dirty="0" err="1" smtClean="0"/>
              <a:t>рефлексотерапія</a:t>
            </a:r>
            <a:r>
              <a:rPr lang="ru-RU" sz="2800" dirty="0" smtClean="0"/>
              <a:t>, </a:t>
            </a:r>
            <a:r>
              <a:rPr lang="ru-RU" sz="2800" dirty="0" err="1" smtClean="0"/>
              <a:t>психотерапія</a:t>
            </a:r>
            <a:r>
              <a:rPr lang="ru-RU" sz="2800" dirty="0" smtClean="0"/>
              <a:t>), </a:t>
            </a:r>
            <a:r>
              <a:rPr lang="ru-RU" sz="2800" dirty="0" err="1" smtClean="0"/>
              <a:t>інгаляції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5381620" y="214290"/>
            <a:ext cx="6405522" cy="4708273"/>
          </a:xfrm>
          <a:prstGeom prst="rect">
            <a:avLst/>
          </a:prstGeom>
          <a:solidFill>
            <a:srgbClr val="F7F7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6329" rIns="0" bIns="1063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», м.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- одна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кращих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здравниць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узбережжі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Азовського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моря.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розташований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території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популярного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Україні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бальнеогрязевого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кліматичного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курорту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початку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коси, в ​​100-150 метрах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моря.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славиться потужною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лікувально-діагностичною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базою,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професіоналізмом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лікарського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персоналу,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ефективним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використанням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унікальних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природних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факторів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застосуванням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традиційних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методик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Основними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джерелами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грязей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мінеральної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води,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застосовуються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медичній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практиці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грязьових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озера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родовища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мінвод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розташованих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прямо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території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Здравниця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своєму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розпорядженні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п'ять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корпусів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грязе-і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водолікарню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тренажерні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спортивний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зал,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дитячі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майданчики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піщаний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пляж,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обладнаний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лежаками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тіньовими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навісами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всім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необхідним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забезпечити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повноцінне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оздоровлення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відпочинок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1794" name="Picture 2" descr="Санаторій «Бердянськ», м. Бердянсь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214422"/>
            <a:ext cx="467593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588" y="214290"/>
            <a:ext cx="10930014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Оздоровчі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процедури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методи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прийом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всередину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мінеральної</a:t>
            </a:r>
            <a:r>
              <a:rPr lang="ru-RU" sz="2400" dirty="0" smtClean="0"/>
              <a:t> води «</a:t>
            </a:r>
            <a:r>
              <a:rPr lang="ru-RU" sz="2400" dirty="0" err="1" smtClean="0"/>
              <a:t>Бердянська</a:t>
            </a:r>
            <a:r>
              <a:rPr lang="ru-RU" sz="2400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грязьові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аплікації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тампони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електрогрязелікування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підводний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душ-масаж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лікувальні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душі</a:t>
            </a:r>
            <a:r>
              <a:rPr lang="ru-RU" sz="2400" dirty="0" smtClean="0"/>
              <a:t> (</a:t>
            </a:r>
            <a:r>
              <a:rPr lang="ru-RU" sz="2400" dirty="0" err="1" smtClean="0"/>
              <a:t>циркулярний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висхідний</a:t>
            </a:r>
            <a:r>
              <a:rPr lang="ru-RU" sz="2400" dirty="0" smtClean="0"/>
              <a:t>, душ </a:t>
            </a:r>
            <a:r>
              <a:rPr lang="ru-RU" sz="2400" dirty="0" err="1" smtClean="0"/>
              <a:t>Шарко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гідрокінезотерапія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підводне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витягування</a:t>
            </a:r>
            <a:r>
              <a:rPr lang="ru-RU" sz="2400" dirty="0" smtClean="0"/>
              <a:t> хребта;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рефлексотерапія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лікувальна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фізкультура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кліматолікування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аеротерапія</a:t>
            </a:r>
            <a:r>
              <a:rPr lang="ru-RU" sz="2400" dirty="0" smtClean="0"/>
              <a:t> (</a:t>
            </a:r>
            <a:r>
              <a:rPr lang="ru-RU" sz="2400" dirty="0" err="1" smtClean="0"/>
              <a:t>масляні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трав'яні</a:t>
            </a:r>
            <a:r>
              <a:rPr lang="ru-RU" sz="2400" dirty="0" smtClean="0"/>
              <a:t>, </a:t>
            </a:r>
            <a:r>
              <a:rPr lang="ru-RU" sz="2400" dirty="0" err="1" smtClean="0"/>
              <a:t>содові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інгаляції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синглетно-киснева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терапія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лікувальних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масажів</a:t>
            </a:r>
            <a:r>
              <a:rPr lang="ru-RU" sz="2400" dirty="0" smtClean="0"/>
              <a:t> (</a:t>
            </a:r>
            <a:r>
              <a:rPr lang="ru-RU" sz="2400" dirty="0" err="1" smtClean="0"/>
              <a:t>класичний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точковий</a:t>
            </a:r>
            <a:r>
              <a:rPr lang="ru-RU" sz="2400" dirty="0" smtClean="0"/>
              <a:t>, </a:t>
            </a:r>
            <a:r>
              <a:rPr lang="ru-RU" sz="2400" dirty="0" err="1" smtClean="0"/>
              <a:t>урологічний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лікувальні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ванни</a:t>
            </a:r>
            <a:r>
              <a:rPr lang="ru-RU" sz="2400" dirty="0" smtClean="0"/>
              <a:t> (</a:t>
            </a:r>
            <a:r>
              <a:rPr lang="ru-RU" sz="2400" dirty="0" err="1" smtClean="0"/>
              <a:t>перлинні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мінеральні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хлоридно-натрієві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йодобромні</a:t>
            </a:r>
            <a:r>
              <a:rPr lang="ru-RU" sz="2400" dirty="0" smtClean="0"/>
              <a:t>, </a:t>
            </a:r>
            <a:r>
              <a:rPr lang="ru-RU" sz="2400" dirty="0" err="1" smtClean="0"/>
              <a:t>ропні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психотерапія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852" y="428604"/>
            <a:ext cx="606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Санаторій</a:t>
            </a:r>
            <a:r>
              <a:rPr lang="ru-RU" b="1" dirty="0" smtClean="0">
                <a:solidFill>
                  <a:srgbClr val="FF0000"/>
                </a:solidFill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</a:rPr>
              <a:t>Любінь</a:t>
            </a:r>
            <a:r>
              <a:rPr lang="ru-RU" b="1" dirty="0" smtClean="0">
                <a:solidFill>
                  <a:srgbClr val="FF0000"/>
                </a:solidFill>
              </a:rPr>
              <a:t> Великий», </a:t>
            </a:r>
            <a:r>
              <a:rPr lang="ru-RU" b="1" dirty="0" err="1" smtClean="0">
                <a:solidFill>
                  <a:srgbClr val="FF0000"/>
                </a:solidFill>
              </a:rPr>
              <a:t>смт</a:t>
            </a:r>
            <a:r>
              <a:rPr lang="ru-RU" b="1" dirty="0" smtClean="0">
                <a:solidFill>
                  <a:srgbClr val="FF0000"/>
                </a:solidFill>
              </a:rPr>
              <a:t> Великий </a:t>
            </a:r>
            <a:r>
              <a:rPr lang="ru-RU" b="1" dirty="0" err="1" smtClean="0">
                <a:solidFill>
                  <a:srgbClr val="FF0000"/>
                </a:solidFill>
              </a:rPr>
              <a:t>Любінь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588" y="948690"/>
            <a:ext cx="11144328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Відпочинок</a:t>
            </a:r>
            <a:r>
              <a:rPr lang="ru-RU" dirty="0" smtClean="0"/>
              <a:t> та </a:t>
            </a:r>
            <a:r>
              <a:rPr lang="ru-RU" dirty="0" err="1" smtClean="0"/>
              <a:t>лікування</a:t>
            </a:r>
            <a:r>
              <a:rPr lang="ru-RU" dirty="0" smtClean="0"/>
              <a:t> у </a:t>
            </a:r>
            <a:r>
              <a:rPr lang="ru-RU" dirty="0" err="1" smtClean="0"/>
              <a:t>Львівській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вам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санаторій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Великий». </a:t>
            </a:r>
            <a:r>
              <a:rPr lang="ru-RU" dirty="0" err="1" smtClean="0"/>
              <a:t>Санаторій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Городоцькому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Львівської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на </a:t>
            </a:r>
            <a:r>
              <a:rPr lang="ru-RU" dirty="0" err="1" smtClean="0"/>
              <a:t>околиці</a:t>
            </a:r>
            <a:r>
              <a:rPr lang="ru-RU" dirty="0" smtClean="0"/>
              <a:t> селища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.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найближчого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- Городка - </a:t>
            </a:r>
            <a:r>
              <a:rPr lang="ru-RU" dirty="0" err="1" smtClean="0"/>
              <a:t>приблизно</a:t>
            </a:r>
            <a:r>
              <a:rPr lang="ru-RU" dirty="0" smtClean="0"/>
              <a:t> 10 км, до Львова - 30 км.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здравниці</a:t>
            </a:r>
            <a:r>
              <a:rPr lang="ru-RU" dirty="0" smtClean="0"/>
              <a:t> (1,5 км) проходить </a:t>
            </a:r>
            <a:r>
              <a:rPr lang="ru-RU" dirty="0" err="1" smtClean="0"/>
              <a:t>залізнична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, тому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відпочиваючих</a:t>
            </a:r>
            <a:r>
              <a:rPr lang="ru-RU" dirty="0" smtClean="0"/>
              <a:t> </a:t>
            </a:r>
            <a:r>
              <a:rPr lang="ru-RU" dirty="0" err="1" smtClean="0"/>
              <a:t>добирається</a:t>
            </a:r>
            <a:r>
              <a:rPr lang="ru-RU" dirty="0" smtClean="0"/>
              <a:t> </a:t>
            </a:r>
            <a:r>
              <a:rPr lang="ru-RU" dirty="0" err="1" smtClean="0"/>
              <a:t>сюди</a:t>
            </a:r>
            <a:r>
              <a:rPr lang="ru-RU" dirty="0" smtClean="0"/>
              <a:t> потягом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електричкою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</a:t>
            </a:r>
            <a:r>
              <a:rPr lang="ru-RU" dirty="0" err="1" smtClean="0"/>
              <a:t>Санаторій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бальнеогрязевого курорту </a:t>
            </a:r>
            <a:r>
              <a:rPr lang="ru-RU" dirty="0" err="1" smtClean="0"/>
              <a:t>Любінь</a:t>
            </a:r>
            <a:r>
              <a:rPr lang="ru-RU" dirty="0" smtClean="0"/>
              <a:t> Великий,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славиться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лікувальних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вод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родовищами</a:t>
            </a:r>
            <a:r>
              <a:rPr lang="ru-RU" dirty="0" smtClean="0"/>
              <a:t> </a:t>
            </a:r>
            <a:r>
              <a:rPr lang="ru-RU" dirty="0" err="1" smtClean="0"/>
              <a:t>торф'яних</a:t>
            </a:r>
            <a:r>
              <a:rPr lang="ru-RU" dirty="0" smtClean="0"/>
              <a:t> грязей,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цілющі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  <a:r>
              <a:rPr lang="ru-RU" dirty="0" err="1" smtClean="0"/>
              <a:t>Місцевість</a:t>
            </a:r>
            <a:r>
              <a:rPr lang="ru-RU" dirty="0" smtClean="0"/>
              <a:t> тут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мальовнича</a:t>
            </a:r>
            <a:r>
              <a:rPr lang="ru-RU" dirty="0" smtClean="0"/>
              <a:t>. Три </a:t>
            </a:r>
            <a:r>
              <a:rPr lang="ru-RU" dirty="0" err="1" smtClean="0"/>
              <a:t>спальних</a:t>
            </a:r>
            <a:r>
              <a:rPr lang="ru-RU" dirty="0" smtClean="0"/>
              <a:t> </a:t>
            </a:r>
            <a:r>
              <a:rPr lang="ru-RU" dirty="0" err="1" smtClean="0"/>
              <a:t>корпуси</a:t>
            </a:r>
            <a:r>
              <a:rPr lang="ru-RU" dirty="0" smtClean="0"/>
              <a:t> </a:t>
            </a:r>
            <a:r>
              <a:rPr lang="ru-RU" dirty="0" err="1" smtClean="0"/>
              <a:t>санаторію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старовинному</a:t>
            </a:r>
            <a:r>
              <a:rPr lang="ru-RU" dirty="0" smtClean="0"/>
              <a:t> дендропарку, в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близькості</a:t>
            </a:r>
            <a:r>
              <a:rPr lang="ru-RU" dirty="0" smtClean="0"/>
              <a:t> до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Верещиця</a:t>
            </a:r>
            <a:r>
              <a:rPr lang="ru-RU" dirty="0" smtClean="0"/>
              <a:t>. В </a:t>
            </a:r>
            <a:r>
              <a:rPr lang="ru-RU" dirty="0" err="1" smtClean="0"/>
              <a:t>оздоровниці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</a:t>
            </a:r>
            <a:r>
              <a:rPr lang="ru-RU" dirty="0" err="1" smtClean="0"/>
              <a:t>бальнеогрязелікарня</a:t>
            </a:r>
            <a:r>
              <a:rPr lang="ru-RU" dirty="0" smtClean="0"/>
              <a:t>, </a:t>
            </a:r>
            <a:r>
              <a:rPr lang="ru-RU" dirty="0" err="1" smtClean="0"/>
              <a:t>кабінети</a:t>
            </a:r>
            <a:r>
              <a:rPr lang="ru-RU" dirty="0" smtClean="0"/>
              <a:t> </a:t>
            </a:r>
            <a:r>
              <a:rPr lang="ru-RU" dirty="0" err="1" smtClean="0"/>
              <a:t>функціональної</a:t>
            </a:r>
            <a:r>
              <a:rPr lang="ru-RU" dirty="0" smtClean="0"/>
              <a:t> </a:t>
            </a:r>
            <a:r>
              <a:rPr lang="ru-RU" dirty="0" err="1" smtClean="0"/>
              <a:t>діагностики</a:t>
            </a:r>
            <a:r>
              <a:rPr lang="ru-RU" dirty="0" smtClean="0"/>
              <a:t>, </a:t>
            </a:r>
            <a:r>
              <a:rPr lang="ru-RU" dirty="0" err="1" smtClean="0"/>
              <a:t>гомеопатії</a:t>
            </a:r>
            <a:r>
              <a:rPr lang="ru-RU" dirty="0" smtClean="0"/>
              <a:t>, </a:t>
            </a:r>
            <a:r>
              <a:rPr lang="ru-RU" dirty="0" err="1" smtClean="0"/>
              <a:t>кабінет</a:t>
            </a:r>
            <a:r>
              <a:rPr lang="ru-RU" dirty="0" smtClean="0"/>
              <a:t> для </a:t>
            </a:r>
            <a:r>
              <a:rPr lang="ru-RU" dirty="0" err="1" smtClean="0"/>
              <a:t>інгаляційних</a:t>
            </a:r>
            <a:r>
              <a:rPr lang="ru-RU" dirty="0" smtClean="0"/>
              <a:t> процедур, </a:t>
            </a:r>
            <a:r>
              <a:rPr lang="ru-RU" dirty="0" err="1" smtClean="0"/>
              <a:t>іридодіагностики</a:t>
            </a:r>
            <a:r>
              <a:rPr lang="ru-RU" dirty="0" smtClean="0"/>
              <a:t>, </a:t>
            </a:r>
            <a:r>
              <a:rPr lang="ru-RU" dirty="0" err="1" smtClean="0"/>
              <a:t>лазерної</a:t>
            </a:r>
            <a:r>
              <a:rPr lang="ru-RU" dirty="0" smtClean="0"/>
              <a:t> </a:t>
            </a:r>
            <a:r>
              <a:rPr lang="ru-RU" dirty="0" err="1" smtClean="0"/>
              <a:t>терапії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Є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реабілітаційних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відділення</a:t>
            </a:r>
            <a:r>
              <a:rPr lang="ru-RU" dirty="0" smtClean="0"/>
              <a:t> для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 </a:t>
            </a:r>
            <a:r>
              <a:rPr lang="ru-RU" dirty="0" err="1" smtClean="0"/>
              <a:t>кістково-суглобової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</a:t>
            </a:r>
            <a:r>
              <a:rPr lang="ru-RU" dirty="0" err="1" smtClean="0"/>
              <a:t>ревматологічне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);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діагнозом</a:t>
            </a:r>
            <a:r>
              <a:rPr lang="ru-RU" dirty="0" smtClean="0"/>
              <a:t> ДЦП (у </a:t>
            </a:r>
            <a:r>
              <a:rPr lang="ru-RU" dirty="0" err="1" smtClean="0"/>
              <a:t>супроводі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);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відділення</a:t>
            </a:r>
            <a:r>
              <a:rPr lang="ru-RU" dirty="0" smtClean="0"/>
              <a:t> для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інфаркту</a:t>
            </a:r>
            <a:r>
              <a:rPr lang="ru-RU" dirty="0" smtClean="0"/>
              <a:t> </a:t>
            </a:r>
            <a:r>
              <a:rPr lang="ru-RU" dirty="0" err="1" smtClean="0"/>
              <a:t>міокарда</a:t>
            </a:r>
            <a:r>
              <a:rPr lang="ru-RU" dirty="0" smtClean="0"/>
              <a:t> (</a:t>
            </a:r>
            <a:r>
              <a:rPr lang="ru-RU" dirty="0" err="1" smtClean="0"/>
              <a:t>кардіологічне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);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гінекологічне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.    </a:t>
            </a:r>
            <a:r>
              <a:rPr lang="ru-RU" dirty="0" err="1" smtClean="0"/>
              <a:t>Санаторій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клінічну</a:t>
            </a:r>
            <a:r>
              <a:rPr lang="ru-RU" dirty="0" smtClean="0"/>
              <a:t> та </a:t>
            </a:r>
            <a:r>
              <a:rPr lang="ru-RU" dirty="0" err="1" smtClean="0"/>
              <a:t>біохімічну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. Тут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колектив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досвідчених</a:t>
            </a:r>
            <a:r>
              <a:rPr lang="ru-RU" dirty="0" smtClean="0"/>
              <a:t> </a:t>
            </a:r>
            <a:r>
              <a:rPr lang="ru-RU" dirty="0" err="1" smtClean="0"/>
              <a:t>лікарів</a:t>
            </a:r>
            <a:r>
              <a:rPr lang="ru-RU" dirty="0" smtClean="0"/>
              <a:t>: терапевт, </a:t>
            </a:r>
            <a:r>
              <a:rPr lang="ru-RU" dirty="0" err="1" smtClean="0"/>
              <a:t>кардіолог</a:t>
            </a:r>
            <a:r>
              <a:rPr lang="ru-RU" dirty="0" smtClean="0"/>
              <a:t>, невропатолог, стоматолог, </a:t>
            </a:r>
            <a:r>
              <a:rPr lang="ru-RU" dirty="0" err="1" smtClean="0"/>
              <a:t>рефлексотерапевт</a:t>
            </a:r>
            <a:r>
              <a:rPr lang="ru-RU" dirty="0" smtClean="0"/>
              <a:t>, </a:t>
            </a:r>
            <a:r>
              <a:rPr lang="ru-RU" dirty="0" err="1" smtClean="0"/>
              <a:t>педіатр</a:t>
            </a:r>
            <a:r>
              <a:rPr lang="ru-RU" dirty="0" smtClean="0"/>
              <a:t>, дитячий логопед </a:t>
            </a:r>
            <a:r>
              <a:rPr lang="ru-RU" dirty="0" err="1" smtClean="0"/>
              <a:t>і</a:t>
            </a:r>
            <a:r>
              <a:rPr lang="ru-RU" dirty="0" smtClean="0"/>
              <a:t> невропатолог.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340" y="1000108"/>
            <a:ext cx="6096000" cy="39703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b="1" dirty="0" err="1" smtClean="0"/>
              <a:t>Оздоровчі</a:t>
            </a:r>
            <a:r>
              <a:rPr lang="ru-RU" b="1" dirty="0" smtClean="0"/>
              <a:t> </a:t>
            </a:r>
            <a:r>
              <a:rPr lang="ru-RU" b="1" dirty="0" err="1" smtClean="0"/>
              <a:t>процедури</a:t>
            </a:r>
            <a:r>
              <a:rPr lang="ru-RU" b="1" dirty="0" smtClean="0"/>
              <a:t> та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гальваногрязелікування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інгаляції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лікувальні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сірководневі</a:t>
            </a:r>
            <a:r>
              <a:rPr lang="ru-RU" dirty="0" smtClean="0"/>
              <a:t> та </a:t>
            </a:r>
            <a:r>
              <a:rPr lang="ru-RU" dirty="0" err="1" smtClean="0"/>
              <a:t>кисневі</a:t>
            </a:r>
            <a:r>
              <a:rPr lang="ru-RU" dirty="0" smtClean="0"/>
              <a:t> </a:t>
            </a:r>
            <a:r>
              <a:rPr lang="ru-RU" dirty="0" err="1" smtClean="0"/>
              <a:t>ванни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торфолікування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кисневі</a:t>
            </a:r>
            <a:r>
              <a:rPr lang="ru-RU" dirty="0" smtClean="0"/>
              <a:t> </a:t>
            </a:r>
            <a:r>
              <a:rPr lang="ru-RU" dirty="0" err="1" smtClean="0"/>
              <a:t>коктейлі</a:t>
            </a:r>
            <a:r>
              <a:rPr lang="ru-RU" dirty="0" smtClean="0"/>
              <a:t> та </a:t>
            </a:r>
            <a:r>
              <a:rPr lang="ru-RU" dirty="0" err="1" smtClean="0"/>
              <a:t>пінки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лікувальний</a:t>
            </a:r>
            <a:r>
              <a:rPr lang="ru-RU" dirty="0" smtClean="0"/>
              <a:t> </a:t>
            </a:r>
            <a:r>
              <a:rPr lang="ru-RU" dirty="0" err="1" smtClean="0"/>
              <a:t>масаж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гідромасаж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горизонтальне</a:t>
            </a:r>
            <a:r>
              <a:rPr lang="ru-RU" dirty="0" smtClean="0"/>
              <a:t> </a:t>
            </a:r>
            <a:r>
              <a:rPr lang="ru-RU" dirty="0" err="1" smtClean="0"/>
              <a:t>підводне</a:t>
            </a:r>
            <a:r>
              <a:rPr lang="ru-RU" dirty="0" smtClean="0"/>
              <a:t> </a:t>
            </a:r>
            <a:r>
              <a:rPr lang="ru-RU" dirty="0" err="1" smtClean="0"/>
              <a:t>витягування</a:t>
            </a:r>
            <a:r>
              <a:rPr lang="ru-RU" dirty="0" smtClean="0"/>
              <a:t> хребта;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гінекологічні</a:t>
            </a:r>
            <a:r>
              <a:rPr lang="ru-RU" dirty="0" smtClean="0"/>
              <a:t> </a:t>
            </a:r>
            <a:r>
              <a:rPr lang="ru-RU" dirty="0" err="1" smtClean="0"/>
              <a:t>грязьові</a:t>
            </a:r>
            <a:r>
              <a:rPr lang="ru-RU" dirty="0" smtClean="0"/>
              <a:t> </a:t>
            </a:r>
            <a:r>
              <a:rPr lang="ru-RU" dirty="0" err="1" smtClean="0"/>
              <a:t>тампони</a:t>
            </a:r>
            <a:r>
              <a:rPr lang="ru-RU" dirty="0" smtClean="0"/>
              <a:t> та </a:t>
            </a:r>
            <a:r>
              <a:rPr lang="ru-RU" dirty="0" err="1" smtClean="0"/>
              <a:t>сірководневі</a:t>
            </a:r>
            <a:r>
              <a:rPr lang="ru-RU" dirty="0" smtClean="0"/>
              <a:t> </a:t>
            </a:r>
            <a:r>
              <a:rPr lang="ru-RU" dirty="0" err="1" smtClean="0"/>
              <a:t>спринцювання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ароматерапія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лікувальна</a:t>
            </a:r>
            <a:r>
              <a:rPr lang="ru-RU" dirty="0" smtClean="0"/>
              <a:t> </a:t>
            </a:r>
            <a:r>
              <a:rPr lang="ru-RU" dirty="0" err="1" smtClean="0"/>
              <a:t>фізкультура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42" name="Picture 2" descr="ÐÐ°ÑÑÐ¸Ð½ÐºÐ¸ Ð¿Ð¾ Ð·Ð°Ð¿ÑÐ¾ÑÑ Ð¡Ð°Ð½Ð°ÑÐ¾ÑÑÐ¹ Â«ÐÑÐ±ÑÐ½Ñ ÐÐµÐ»Ð¸ÐºÐ¸Ð¹Â», ÑÐ¼Ñ ÐÐµÐ»Ð¸ÐºÐ¸Ð¹ ÐÑÐ±ÑÐ½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70" y="357166"/>
            <a:ext cx="480063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0"/>
            <a:ext cx="5695950" cy="6429396"/>
          </a:xfrm>
          <a:prstGeom prst="rect">
            <a:avLst/>
          </a:prstGeom>
          <a:noFill/>
        </p:spPr>
      </p:pic>
      <p:pic>
        <p:nvPicPr>
          <p:cNvPr id="166914" name="Picture 2" descr="ÐÐ°ÑÑÐ¸Ð½ÐºÐ¸ Ð¿Ð¾ Ð·Ð°Ð¿ÑÐ¾ÑÑ Ð¡Ð°Ð½Ð°ÑÐ¾ÑÑÐ¹ Â«ÐÑÐ±ÑÐ½Ñ ÐÐµÐ»Ð¸ÐºÐ¸Ð¹Â», ÑÐ¼Ñ ÐÐµÐ»Ð¸ÐºÐ¸Ð¹ ÐÑÐ±ÑÐ½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714356"/>
            <a:ext cx="611505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1225440" y="285840"/>
            <a:ext cx="10370880" cy="85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latin typeface="Arial"/>
                <a:ea typeface="DejaVu Sans"/>
              </a:rPr>
              <a:t>Контрольні питання: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1095340" y="1060560"/>
            <a:ext cx="10572824" cy="56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14350" lvl="0" indent="-514350" algn="just">
              <a:buAutoNum type="arabicPeriod"/>
            </a:pPr>
            <a:r>
              <a:rPr lang="uk-UA" sz="2400" b="1" dirty="0" smtClean="0"/>
              <a:t>Поняття про лікувальні грязі.</a:t>
            </a:r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Міжнародна класифікація лікувальних грязей.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Класифікація лікувальних грязей за походженням. 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Лікування гряззю. Складові його терапевтичної дії.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Поняття про лікувальний торф. </a:t>
            </a:r>
            <a:r>
              <a:rPr lang="uk-UA" sz="2400" b="1" dirty="0" err="1" smtClean="0"/>
              <a:t>Торфолікування</a:t>
            </a:r>
            <a:r>
              <a:rPr lang="uk-UA" sz="2400" b="1" dirty="0" smtClean="0"/>
              <a:t>.</a:t>
            </a:r>
          </a:p>
          <a:p>
            <a:pPr marL="514350" lvl="0" indent="-514350" algn="just">
              <a:buAutoNum type="arabicPeriod"/>
            </a:pPr>
            <a:r>
              <a:rPr lang="uk-UA" sz="2400" b="1" dirty="0" err="1" smtClean="0"/>
              <a:t>Глинотерапія</a:t>
            </a:r>
            <a:r>
              <a:rPr lang="uk-UA" sz="2400" b="1" dirty="0" smtClean="0"/>
              <a:t>.</a:t>
            </a:r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Унікальні природні лікувальні ресурси – </a:t>
            </a:r>
            <a:r>
              <a:rPr lang="uk-UA" sz="2400" b="1" dirty="0" err="1" smtClean="0"/>
              <a:t>галотерапія</a:t>
            </a:r>
            <a:r>
              <a:rPr lang="uk-UA" sz="2400" b="1" dirty="0" smtClean="0"/>
              <a:t>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Перегріті пари та їх застосування у рекреаційно-курортній справі.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Газоподібний радон як унікальний природний лікувальний ресурс.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Сухе повітря у рекреаційно-курортній сфері.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Кумис, його застосування у рекреаційно-курортній справі.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endParaRPr lang="ru-RU" b="1" dirty="0" smtClean="0"/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2238480" y="1928880"/>
            <a:ext cx="7356240" cy="21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ДЯКУЮ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ЗА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УВАГУ!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https://www.bgoperator.ru/pr_img/1000787/20150528/38573652/C34O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0"/>
            <a:ext cx="6152369" cy="3143248"/>
          </a:xfrm>
          <a:prstGeom prst="rect">
            <a:avLst/>
          </a:prstGeom>
          <a:noFill/>
        </p:spPr>
      </p:pic>
      <p:pic>
        <p:nvPicPr>
          <p:cNvPr id="106501" name="Picture 5" descr="https://www.bgoperator.ru/pr_img/1000787/20150528/38782421/IMG_0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90" y="0"/>
            <a:ext cx="5738810" cy="3071786"/>
          </a:xfrm>
          <a:prstGeom prst="rect">
            <a:avLst/>
          </a:prstGeom>
          <a:noFill/>
        </p:spPr>
      </p:pic>
      <p:pic>
        <p:nvPicPr>
          <p:cNvPr id="106503" name="Picture 7" descr="https://www.bgoperator.ru/pr_img/1000787/20150528/38608459/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84" y="3078461"/>
            <a:ext cx="5500726" cy="3667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0"/>
            <a:ext cx="6357982" cy="39625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24034" y="421481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Херсонщина</a:t>
            </a:r>
            <a:endParaRPr lang="ru-RU" b="1" dirty="0"/>
          </a:p>
        </p:txBody>
      </p:sp>
      <p:pic>
        <p:nvPicPr>
          <p:cNvPr id="108548" name="Picture 4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3048000"/>
            <a:ext cx="66675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81950" y="2571744"/>
            <a:ext cx="17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Озеро </a:t>
            </a:r>
            <a:r>
              <a:rPr lang="ru-RU" b="1" dirty="0" err="1" smtClean="0"/>
              <a:t>Чокрак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14290"/>
            <a:ext cx="6154605" cy="39004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38216" y="4286256"/>
            <a:ext cx="468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Озеро Сиваш, </a:t>
            </a:r>
            <a:r>
              <a:rPr lang="ru-RU" b="1" dirty="0" err="1" smtClean="0"/>
              <a:t>Арабатська</a:t>
            </a:r>
            <a:r>
              <a:rPr lang="ru-RU" b="1" dirty="0" smtClean="0"/>
              <a:t> </a:t>
            </a:r>
            <a:r>
              <a:rPr lang="ru-RU" b="1" dirty="0" err="1" smtClean="0"/>
              <a:t>стріла</a:t>
            </a:r>
            <a:endParaRPr lang="ru-RU" b="1" dirty="0"/>
          </a:p>
        </p:txBody>
      </p:sp>
      <p:pic>
        <p:nvPicPr>
          <p:cNvPr id="109576" name="Picture 8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4" y="2857472"/>
            <a:ext cx="5881686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81950" y="2571744"/>
            <a:ext cx="18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Азовське</a:t>
            </a:r>
            <a:r>
              <a:rPr lang="ru-RU" b="1" dirty="0" smtClean="0"/>
              <a:t> море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0"/>
            <a:ext cx="6883985" cy="3786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95406" y="385762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Блакитна</a:t>
            </a:r>
            <a:r>
              <a:rPr lang="ru-RU" b="1" dirty="0" smtClean="0"/>
              <a:t> глина </a:t>
            </a:r>
            <a:r>
              <a:rPr lang="ru-RU" b="1" dirty="0" err="1" smtClean="0"/>
              <a:t>Криму</a:t>
            </a:r>
            <a:endParaRPr lang="ru-RU" b="1" dirty="0"/>
          </a:p>
        </p:txBody>
      </p:sp>
      <p:pic>
        <p:nvPicPr>
          <p:cNvPr id="110596" name="Picture 4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894" y="2714596"/>
            <a:ext cx="6215106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10512" y="200024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Соляна </a:t>
            </a:r>
            <a:r>
              <a:rPr lang="ru-RU" b="1" dirty="0" err="1" smtClean="0"/>
              <a:t>пустеля</a:t>
            </a:r>
            <a:r>
              <a:rPr lang="ru-RU" b="1" dirty="0" smtClean="0"/>
              <a:t> та </a:t>
            </a:r>
            <a:r>
              <a:rPr lang="ru-RU" b="1" dirty="0" err="1" smtClean="0"/>
              <a:t>лікувальні</a:t>
            </a:r>
            <a:r>
              <a:rPr lang="ru-RU" b="1" dirty="0" smtClean="0"/>
              <a:t> </a:t>
            </a:r>
            <a:r>
              <a:rPr lang="ru-RU" b="1" dirty="0" err="1" smtClean="0"/>
              <a:t>грязі</a:t>
            </a:r>
            <a:r>
              <a:rPr lang="ru-RU" b="1" dirty="0" smtClean="0"/>
              <a:t> </a:t>
            </a:r>
            <a:r>
              <a:rPr lang="ru-RU" b="1" dirty="0" err="1" smtClean="0"/>
              <a:t>Куяльника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2336</TotalTime>
  <Words>3117</Words>
  <Application>Microsoft Office PowerPoint</Application>
  <PresentationFormat>Широкоэкранный</PresentationFormat>
  <Paragraphs>280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58</vt:i4>
      </vt:variant>
    </vt:vector>
  </HeadingPairs>
  <TitlesOfParts>
    <vt:vector size="73" baseType="lpstr">
      <vt:lpstr>Arial</vt:lpstr>
      <vt:lpstr>Arial Black</vt:lpstr>
      <vt:lpstr>Calibri</vt:lpstr>
      <vt:lpstr>Century Gothic</vt:lpstr>
      <vt:lpstr>DejaVu Sans</vt:lpstr>
      <vt:lpstr>Menlo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Лікування парафіном і озокеритом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рекреаційні ресурси та методи їх оцінки</dc:title>
  <dc:subject/>
  <dc:creator>Oxana</dc:creator>
  <dc:description/>
  <cp:lastModifiedBy>User</cp:lastModifiedBy>
  <cp:revision>279</cp:revision>
  <dcterms:created xsi:type="dcterms:W3CDTF">2015-10-12T09:31:29Z</dcterms:created>
  <dcterms:modified xsi:type="dcterms:W3CDTF">2023-09-16T20:56:47Z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