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321" r:id="rId5"/>
    <p:sldId id="322" r:id="rId6"/>
    <p:sldId id="259" r:id="rId7"/>
    <p:sldId id="260" r:id="rId8"/>
    <p:sldId id="261" r:id="rId9"/>
    <p:sldId id="289" r:id="rId10"/>
    <p:sldId id="288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320" r:id="rId20"/>
    <p:sldId id="271" r:id="rId21"/>
    <p:sldId id="272" r:id="rId22"/>
    <p:sldId id="277" r:id="rId23"/>
    <p:sldId id="278" r:id="rId24"/>
    <p:sldId id="279" r:id="rId25"/>
    <p:sldId id="280" r:id="rId26"/>
    <p:sldId id="296" r:id="rId27"/>
    <p:sldId id="297" r:id="rId28"/>
    <p:sldId id="301" r:id="rId29"/>
    <p:sldId id="30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0AD1FB-FD88-4997-AD78-94F46B43E0CA}">
          <p14:sldIdLst>
            <p14:sldId id="256"/>
            <p14:sldId id="257"/>
            <p14:sldId id="258"/>
            <p14:sldId id="321"/>
            <p14:sldId id="322"/>
            <p14:sldId id="259"/>
            <p14:sldId id="260"/>
            <p14:sldId id="261"/>
            <p14:sldId id="289"/>
            <p14:sldId id="288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320"/>
            <p14:sldId id="271"/>
            <p14:sldId id="272"/>
            <p14:sldId id="277"/>
            <p14:sldId id="278"/>
            <p14:sldId id="279"/>
            <p14:sldId id="280"/>
            <p14:sldId id="296"/>
            <p14:sldId id="297"/>
            <p14:sldId id="301"/>
            <p14:sldId id="302"/>
          </p14:sldIdLst>
        </p14:section>
        <p14:section name="Раздел без заголовка" id="{769A5453-A3BA-445C-9FC5-4379A4A0F854}">
          <p14:sldIdLst/>
        </p14:section>
        <p14:section name="Раздел без заголовка" id="{91BF07FF-8BC2-48FA-80C3-57E09E16F55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7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227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99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350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3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686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5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47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1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40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01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20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23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6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C278-062C-4DAC-91E7-F019D664D06F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1A743B-170D-4393-A234-8F1460E735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83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E%D1%81%D0%BB%D0%B8%D0%BD%D0%B0" TargetMode="External"/><Relationship Id="rId2" Type="http://schemas.openxmlformats.org/officeDocument/2006/relationships/hyperlink" Target="https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uk.wikipedia.org/wiki/%D0%9F%D0%B0%D1%80%D0%B5%D0%BD%D1%85%D1%96%D0%BC%D0%B0" TargetMode="External"/><Relationship Id="rId4" Type="http://schemas.openxmlformats.org/officeDocument/2006/relationships/hyperlink" Target="https://uk.wikipedia.org/wiki/%D0%A2%D0%BE%D1%82%D0%B8%D0%BF%D0%BE%D1%82%D0%B5%D0%BD%D1%82%D0%BD%D1%96%D1%81%D1%82%D1%8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0%B5%D1%80%D0%B8%D1%81%D1%82%D0%B5%D0%BC%D0%B0" TargetMode="External"/><Relationship Id="rId3" Type="http://schemas.openxmlformats.org/officeDocument/2006/relationships/hyperlink" Target="https://uk.wikipedia.org/wiki/%D0%9C%D0%B0%D0%BA%D1%80%D0%BE%D0%B5%D0%BB%D0%B5%D0%BC%D0%B5%D0%BD%D1%82%D0%B8" TargetMode="External"/><Relationship Id="rId7" Type="http://schemas.openxmlformats.org/officeDocument/2006/relationships/hyperlink" Target="https://uk.wikipedia.org/wiki/%D0%A6%D0%B8%D1%82%D0%BE%D0%BA%D1%96%D0%BD%D1%96%D0%BD" TargetMode="External"/><Relationship Id="rId2" Type="http://schemas.openxmlformats.org/officeDocument/2006/relationships/hyperlink" Target="https://uk.wikipedia.org/wiki/%D0%9F%D0%BE%D0%B6%D0%B8%D0%B2%D0%BD%D0%B5_%D1%81%D0%B5%D1%80%D0%B5%D0%B4%D0%BE%D0%B2%D0%B8%D1%89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4%D1%96%D1%82%D0%BE%D0%B3%D0%BE%D1%80%D0%BC%D0%BE%D0%BD%D0%B8" TargetMode="External"/><Relationship Id="rId5" Type="http://schemas.openxmlformats.org/officeDocument/2006/relationships/hyperlink" Target="https://uk.wikipedia.org/wiki/In_vitro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s://uk.wikipedia.org/wiki/%D0%9C%D1%96%D0%BA%D1%80%D0%BE%D0%B5%D0%BB%D0%B5%D0%BC%D0%B5%D0%BD%D1%82%D0%B8" TargetMode="External"/><Relationship Id="rId9" Type="http://schemas.openxmlformats.org/officeDocument/2006/relationships/hyperlink" Target="https://uk.wikipedia.org/wiki/%D0%9F%D0%B0%D1%80%D0%B5%D0%BD%D1%85%D1%96%D0%BC%D0%B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5%D0%BA%D1%81%D0%BF%D0%B5%D1%80%D0%B8%D0%BC%D0%B5%D0%BD%D1%82" TargetMode="External"/><Relationship Id="rId2" Type="http://schemas.openxmlformats.org/officeDocument/2006/relationships/hyperlink" Target="https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uk.wikipedia.org/wiki/%D0%95%D0%BA%D1%81%D1%82%D1%80%D0%B0%D0%BA%D0%BE%D1%80%D0%BF%D0%BE%D1%80%D0%B0%D0%BB%D1%8C%D0%BD%D0%B5_%D0%B7%D0%B0%D0%BF%D0%BB%D1%96%D0%B4%D0%BD%D0%B5%D0%BD%D0%BD%D1%8F" TargetMode="External"/><Relationship Id="rId4" Type="http://schemas.openxmlformats.org/officeDocument/2006/relationships/hyperlink" Target="https://uk.wikipedia.org/wiki/%D0%9F%D1%80%D0%BE%D0%B1%D1%96%D1%80%D0%BA%D0%B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In_situ" TargetMode="External"/><Relationship Id="rId2" Type="http://schemas.openxmlformats.org/officeDocument/2006/relationships/hyperlink" Target="https://uk.wikipedia.org/wiki/In_viv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0%B5%D0%BD%D0%BE%D0%BC" TargetMode="External"/><Relationship Id="rId2" Type="http://schemas.openxmlformats.org/officeDocument/2006/relationships/hyperlink" Target="https://uk.wikipedia.org/wiki/%D0%A1%D0%BE%D0%BC%D0%B0%D1%82%D0%B8%D1%87%D0%BD%D1%96_%D0%BA%D0%BB%D1%96%D1%82%D0%B8%D0%BD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F%D0%BE%D1%80%D1%96%D0%B2%D0%BD%D1%8F%D0%BB%D1%8C%D0%BD%D0%B0_%D0%B3%D1%96%D0%B1%D1%80%D0%B8%D0%B4%D0%B8%D0%B7%D0%B0%D1%86%D1%96%D1%8F_%D0%B3%D0%B5%D0%BD%D0%BE%D0%BC%D1%96%D0%B2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F%D0%B5%D1%80%D0%BC%D0%B0%D1%82%D0%BE%D0%B7%D0%BE%D1%97%D0%B4" TargetMode="External"/><Relationship Id="rId2" Type="http://schemas.openxmlformats.org/officeDocument/2006/relationships/hyperlink" Target="https://uk.wikipedia.org/wiki/%D0%A0%D0%BE%D0%B7%D0%BC%D0%BD%D0%BE%D0%B6%D0%B5%D0%BD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AF%D0%B4%D1%80%D0%BE_%D0%BA%D0%BB%D1%96%D1%82%D0%B8%D0%BD%D0%B8" TargetMode="External"/><Relationship Id="rId4" Type="http://schemas.openxmlformats.org/officeDocument/2006/relationships/hyperlink" Target="https://uk.wikipedia.org/wiki/%D0%AF%D0%B9%D1%86%D0%B5%D0%BA%D0%BB%D1%96%D1%82%D0%B8%D0%BD%D0%B0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C%D0%B0%D1%80%D0%B8%D0%BB%D1%96%D1%81%D0%BE%D0%B2%D1%96" TargetMode="External"/><Relationship Id="rId13" Type="http://schemas.openxmlformats.org/officeDocument/2006/relationships/hyperlink" Target="https://uk.wikipedia.org/wiki/%D0%AF%D0%B4%D1%80%D0%BE_%D0%BA%D0%BB%D1%96%D1%82%D0%B8%D0%BD%D0%B8" TargetMode="External"/><Relationship Id="rId3" Type="http://schemas.openxmlformats.org/officeDocument/2006/relationships/hyperlink" Target="https://uk.wikipedia.org/wiki/%D0%9A%D1%96%D1%81%D1%82%D0%BA%D0%BE%D0%B2%D1%96_%D1%80%D0%B8%D0%B1%D0%B8" TargetMode="External"/><Relationship Id="rId7" Type="http://schemas.openxmlformats.org/officeDocument/2006/relationships/hyperlink" Target="https://uk.wikipedia.org/wiki/%D0%90%D0%BC%D0%B1%D1%96%D1%81%D1%82%D0%BE%D0%BC%D0%B0" TargetMode="External"/><Relationship Id="rId12" Type="http://schemas.openxmlformats.org/officeDocument/2006/relationships/hyperlink" Target="https://uk.wikipedia.org/w/index.php?title=%D0%9F%D1%80%D0%BE%D0%BD%D1%83%D0%BA%D0%BB%D0%B5%D1%83%D1%81&amp;action=edit&amp;redlink=1" TargetMode="External"/><Relationship Id="rId2" Type="http://schemas.openxmlformats.org/officeDocument/2006/relationships/hyperlink" Target="https://uk.wikipedia.org/wiki/%D0%9D%D0%B5%D0%BC%D0%B0%D1%82%D0%BE%D0%B4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1%D0%B0%D0%BB%D0%B0%D0%BC%D0%B0%D0%BD%D0%B4%D1%80%D0%B0_(%D1%80%D1%96%D0%B4)" TargetMode="External"/><Relationship Id="rId11" Type="http://schemas.openxmlformats.org/officeDocument/2006/relationships/hyperlink" Target="https://uk.wikipedia.org/wiki/%D0%A1%D0%BF%D0%B5%D1%80%D0%BC%D0%B0%D1%82%D0%BE%D0%B7%D0%BE%D1%97%D0%B4" TargetMode="External"/><Relationship Id="rId5" Type="http://schemas.openxmlformats.org/officeDocument/2006/relationships/hyperlink" Target="https://uk.wikipedia.org/wiki/%D0%97%D0%B5%D0%BC%D0%BD%D0%BE%D0%B2%D0%BE%D0%B4%D0%BD%D1%96" TargetMode="External"/><Relationship Id="rId10" Type="http://schemas.openxmlformats.org/officeDocument/2006/relationships/hyperlink" Target="https://uk.wikipedia.org/wiki/%D0%A1%D0%BF%D0%B5%D1%80%D0%BC%D0%B0" TargetMode="External"/><Relationship Id="rId4" Type="http://schemas.openxmlformats.org/officeDocument/2006/relationships/hyperlink" Target="https://uk.wikipedia.org/wiki/%D0%9A%D0%B0%D1%80%D0%B0%D1%81%D1%8C_%D1%81%D1%80%D1%96%D0%B1%D0%BD%D0%B8%D0%B9" TargetMode="External"/><Relationship Id="rId9" Type="http://schemas.openxmlformats.org/officeDocument/2006/relationships/hyperlink" Target="https://uk.wikipedia.org/wiki/%D0%A9%D1%83%D0%BA%D0%B0_%D0%B7%D0%B2%D0%B8%D1%87%D0%B0%D0%B9%D0%BD%D0%B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D%D1%83%D0%BA%D0%BB%D0%B5%D0%BE%D1%82%D0%B8%D0%B4" TargetMode="External"/><Relationship Id="rId2" Type="http://schemas.openxmlformats.org/officeDocument/2006/relationships/hyperlink" Target="https://uk.wikipedia.org/wiki/%D0%91%D1%96%D0%BE%D0%BF%D0%BE%D0%BB%D1%96%D0%BC%D0%B5%D1%80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s://uk.wikipedia.org/wiki/%D0%9B%D0%B0%D1%82%D0%B8%D0%BD%D1%81%D1%8C%D0%BA%D0%B0_%D0%BC%D0%BE%D0%B2%D0%B0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7%D0%BE%D1%82%D0%B8%D1%81%D1%82%D1%96_%D0%BE%D1%81%D0%BD%D0%BE%D0%B2%D0%B8" TargetMode="External"/><Relationship Id="rId3" Type="http://schemas.openxmlformats.org/officeDocument/2006/relationships/hyperlink" Target="https://uk.wikipedia.org/wiki/%D0%A0%D0%9D%D0%9A" TargetMode="External"/><Relationship Id="rId7" Type="http://schemas.openxmlformats.org/officeDocument/2006/relationships/hyperlink" Target="https://uk.wikipedia.org/wiki/%D0%9A%D0%BB%D1%96%D1%82%D0%B8%D0%BD%D0%BD%D0%B5_%D1%8F%D0%B4%D1%80%D0%BE" TargetMode="External"/><Relationship Id="rId2" Type="http://schemas.openxmlformats.org/officeDocument/2006/relationships/hyperlink" Target="https://uk.wikipedia.org/wiki/%D0%94%D0%9D%D0%9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A0%D0%B8%D1%85%D0%B0%D1%80%D0%B4_%D0%90%D0%BB%D1%8C%D1%82%D0%BC%D0%B0%D0%BD&amp;action=edit&amp;redlink=1" TargetMode="External"/><Relationship Id="rId11" Type="http://schemas.openxmlformats.org/officeDocument/2006/relationships/image" Target="../media/image16.jpeg"/><Relationship Id="rId5" Type="http://schemas.openxmlformats.org/officeDocument/2006/relationships/hyperlink" Target="https://uk.wikipedia.org/wiki/%D0%93%D0%B5%D0%BD%D0%B5%D1%82%D0%B8%D1%87%D0%BD%D0%B0_%D1%96%D0%BD%D1%84%D0%BE%D1%80%D0%BC%D0%B0%D1%86%D1%96%D1%8F" TargetMode="External"/><Relationship Id="rId10" Type="http://schemas.openxmlformats.org/officeDocument/2006/relationships/hyperlink" Target="https://uk.wikipedia.org/wiki/%D0%9E%D1%80%D1%82%D0%BE%D1%84%D0%BE%D1%81%D1%84%D0%BE%D1%80%D0%BD%D0%B0_%D0%BA%D0%B8%D1%81%D0%BB%D0%BE%D1%82%D0%B0" TargetMode="External"/><Relationship Id="rId4" Type="http://schemas.openxmlformats.org/officeDocument/2006/relationships/hyperlink" Target="https://uk.wikipedia.org/wiki/%D0%95%D0%BA%D1%81%D0%BF%D1%80%D0%B5%D1%81%D1%96%D1%8F_%D0%B3%D0%B5%D0%BD%D1%96%D0%B2" TargetMode="External"/><Relationship Id="rId9" Type="http://schemas.openxmlformats.org/officeDocument/2006/relationships/hyperlink" Target="https://uk.wikipedia.org/wiki/%D0%9F%D0%B5%D0%BD%D1%82%D0%BE%D0%B7%D0%B8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ru.wikipedia.org/wiki/%D0%9C%D0%BE%D0%BB%D0%B5%D0%BA%D1%83%D0%BB%D1%8F%D1%80%D0%BD%D0%B0%D1%8F_%D0%BC%D0%B0%D1%81%D1%81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k.wikipedia.org/wiki/%D0%A6%D0%B5%D0%BD%D1%82%D1%80%D0%B0%D0%BB%D1%8C%D0%BD%D0%B0_%D0%B4%D0%BE%D0%B3%D0%BC%D0%B0_%D0%BC%D0%BE%D0%BB%D0%B5%D0%BA%D1%83%D0%BB%D1%8F%D1%80%D0%BD%D0%BE%D1%97_%D0%B1%D1%96%D0%BE%D0%BB%D0%BE%D0%B3%D1%96%D1%9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992888" cy="153137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/>
              <a:t>Генетичні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основи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біотехнологі</a:t>
            </a:r>
            <a:r>
              <a:rPr lang="uk-UA" sz="4400" b="1" dirty="0" smtClean="0"/>
              <a:t>ї</a:t>
            </a:r>
            <a:endParaRPr lang="ru-RU" sz="4400" b="1" dirty="0">
              <a:ln w="0"/>
              <a:solidFill>
                <a:schemeClr val="tx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6" name="Picture 2" descr="C:\Imag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14554"/>
            <a:ext cx="662124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Соматичний</a:t>
            </a:r>
            <a:r>
              <a:rPr lang="ru-RU" dirty="0" smtClean="0"/>
              <a:t> </a:t>
            </a:r>
            <a:r>
              <a:rPr lang="ru-RU" dirty="0" err="1" smtClean="0"/>
              <a:t>ембріоїдогенез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484784"/>
            <a:ext cx="7058744" cy="457045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шляхом </a:t>
            </a:r>
            <a:r>
              <a:rPr lang="ru-RU" dirty="0" err="1" smtClean="0"/>
              <a:t>соматичного</a:t>
            </a:r>
            <a:r>
              <a:rPr lang="ru-RU" dirty="0" smtClean="0"/>
              <a:t> </a:t>
            </a:r>
            <a:r>
              <a:rPr lang="ru-RU" dirty="0" err="1" smtClean="0"/>
              <a:t>ембріоїдогенезу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</a:t>
            </a:r>
            <a:r>
              <a:rPr lang="ru-RU" dirty="0" err="1" smtClean="0"/>
              <a:t>циклічним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культивування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на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середовищах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наступною</a:t>
            </a:r>
            <a:r>
              <a:rPr lang="ru-RU" dirty="0" smtClean="0"/>
              <a:t> </a:t>
            </a:r>
            <a:r>
              <a:rPr lang="ru-RU" dirty="0" err="1" smtClean="0"/>
              <a:t>адаптацією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у </a:t>
            </a:r>
            <a:r>
              <a:rPr lang="ru-RU" dirty="0" err="1" smtClean="0"/>
              <a:t>ґрунті</a:t>
            </a:r>
            <a:r>
              <a:rPr lang="ru-RU" dirty="0" smtClean="0"/>
              <a:t>.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полегшення</a:t>
            </a:r>
            <a:r>
              <a:rPr lang="ru-RU" dirty="0" smtClean="0"/>
              <a:t> </a:t>
            </a:r>
            <a:r>
              <a:rPr lang="ru-RU" dirty="0" err="1" smtClean="0"/>
              <a:t>маніпуляцій</a:t>
            </a:r>
            <a:r>
              <a:rPr lang="ru-RU" dirty="0" smtClean="0"/>
              <a:t>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конструюють</a:t>
            </a:r>
            <a:r>
              <a:rPr lang="ru-RU" dirty="0" smtClean="0"/>
              <a:t> так </a:t>
            </a:r>
            <a:r>
              <a:rPr lang="ru-RU" dirty="0" err="1" smtClean="0"/>
              <a:t>зване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– </a:t>
            </a:r>
            <a:r>
              <a:rPr lang="ru-RU" dirty="0" err="1" smtClean="0"/>
              <a:t>капсульовано</a:t>
            </a:r>
            <a:r>
              <a:rPr lang="ru-RU" dirty="0" smtClean="0"/>
              <a:t>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ембріоїди</a:t>
            </a:r>
            <a:r>
              <a:rPr lang="ru-RU" dirty="0" smtClean="0"/>
              <a:t>. Методика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таких </a:t>
            </a:r>
            <a:r>
              <a:rPr lang="ru-RU" dirty="0" err="1" smtClean="0"/>
              <a:t>етапів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Індукція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Капсулювання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у </a:t>
            </a:r>
            <a:r>
              <a:rPr lang="ru-RU" dirty="0" err="1" smtClean="0"/>
              <a:t>гідро</a:t>
            </a:r>
            <a:r>
              <a:rPr lang="ru-RU" dirty="0" smtClean="0"/>
              <a:t> </a:t>
            </a:r>
            <a:r>
              <a:rPr lang="ru-RU" dirty="0" err="1" smtClean="0"/>
              <a:t>гелеві</a:t>
            </a:r>
            <a:r>
              <a:rPr lang="ru-RU" dirty="0" smtClean="0"/>
              <a:t> кульки </a:t>
            </a:r>
            <a:r>
              <a:rPr lang="ru-RU" dirty="0" err="1" smtClean="0"/>
              <a:t>альгінату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капсула </a:t>
            </a:r>
            <a:r>
              <a:rPr lang="ru-RU" dirty="0" err="1" smtClean="0"/>
              <a:t>містить</a:t>
            </a:r>
            <a:r>
              <a:rPr lang="ru-RU" dirty="0" smtClean="0"/>
              <a:t> 2-3 </a:t>
            </a:r>
            <a:r>
              <a:rPr lang="ru-RU" dirty="0" err="1" smtClean="0"/>
              <a:t>ембріоїди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капсульованих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ембріоїдів</a:t>
            </a:r>
            <a:r>
              <a:rPr lang="ru-RU" dirty="0" smtClean="0"/>
              <a:t> у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утримують</a:t>
            </a:r>
            <a:r>
              <a:rPr lang="ru-RU" dirty="0" smtClean="0"/>
              <a:t> воду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стерильність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капсули</a:t>
            </a:r>
            <a:r>
              <a:rPr lang="ru-RU" dirty="0" smtClean="0"/>
              <a:t>.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на </a:t>
            </a:r>
            <a:r>
              <a:rPr lang="ru-RU" dirty="0" err="1" smtClean="0"/>
              <a:t>додавання</a:t>
            </a:r>
            <a:r>
              <a:rPr lang="ru-RU" dirty="0" smtClean="0"/>
              <a:t> до </a:t>
            </a:r>
            <a:r>
              <a:rPr lang="ru-RU" dirty="0" err="1" smtClean="0"/>
              <a:t>капсули</a:t>
            </a:r>
            <a:r>
              <a:rPr lang="ru-RU" dirty="0" smtClean="0"/>
              <a:t> </a:t>
            </a:r>
            <a:r>
              <a:rPr lang="ru-RU" dirty="0" err="1" smtClean="0"/>
              <a:t>симбіотичних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 для </a:t>
            </a:r>
            <a:r>
              <a:rPr lang="ru-RU" dirty="0" err="1" smtClean="0"/>
              <a:t>азотфіксації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перспективні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напрямки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сомаклональної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: </a:t>
            </a:r>
            <a:r>
              <a:rPr lang="ru-RU" dirty="0" err="1" smtClean="0"/>
              <a:t>спрямована</a:t>
            </a:r>
            <a:r>
              <a:rPr lang="ru-RU" dirty="0" smtClean="0"/>
              <a:t> </a:t>
            </a:r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сомаклонів</a:t>
            </a:r>
            <a:r>
              <a:rPr lang="ru-RU" dirty="0" smtClean="0"/>
              <a:t>, </a:t>
            </a:r>
            <a:r>
              <a:rPr lang="ru-RU" dirty="0" err="1" smtClean="0"/>
              <a:t>індукований</a:t>
            </a:r>
            <a:r>
              <a:rPr lang="ru-RU" dirty="0" smtClean="0"/>
              <a:t> мутагенез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вітро</a:t>
            </a:r>
            <a:r>
              <a:rPr lang="ru-RU" dirty="0" smtClean="0"/>
              <a:t>, </a:t>
            </a:r>
            <a:r>
              <a:rPr lang="ru-RU" dirty="0" err="1" smtClean="0"/>
              <a:t>трансформація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89199" cy="1280890"/>
          </a:xfrm>
        </p:spPr>
        <p:txBody>
          <a:bodyPr/>
          <a:lstStyle/>
          <a:p>
            <a:r>
              <a:rPr lang="ru-RU" dirty="0" smtClean="0"/>
              <a:t>Культура </a:t>
            </a:r>
            <a:r>
              <a:rPr lang="ru-RU" dirty="0" err="1"/>
              <a:t>одиночних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7" cy="5328592"/>
          </a:xfrm>
        </p:spPr>
        <p:txBody>
          <a:bodyPr>
            <a:normAutofit fontScale="32500" lnSpcReduction="20000"/>
          </a:bodyPr>
          <a:lstStyle/>
          <a:p>
            <a:r>
              <a:rPr lang="ru-RU" sz="5500" dirty="0"/>
              <a:t>Для </a:t>
            </a:r>
            <a:r>
              <a:rPr lang="ru-RU" sz="5500" dirty="0" err="1"/>
              <a:t>генетичних</a:t>
            </a:r>
            <a:r>
              <a:rPr lang="ru-RU" sz="5500" dirty="0"/>
              <a:t> і </a:t>
            </a:r>
            <a:r>
              <a:rPr lang="ru-RU" sz="5500" dirty="0" err="1"/>
              <a:t>фізіологічних</a:t>
            </a:r>
            <a:r>
              <a:rPr lang="ru-RU" sz="5500" dirty="0"/>
              <a:t> </a:t>
            </a:r>
            <a:r>
              <a:rPr lang="ru-RU" sz="5500" dirty="0" err="1"/>
              <a:t>досліджень</a:t>
            </a:r>
            <a:r>
              <a:rPr lang="ru-RU" sz="5500" dirty="0"/>
              <a:t>, а </a:t>
            </a:r>
            <a:r>
              <a:rPr lang="ru-RU" sz="5500" dirty="0" err="1"/>
              <a:t>також</a:t>
            </a:r>
            <a:r>
              <a:rPr lang="ru-RU" sz="5500" dirty="0"/>
              <a:t> для практичного </a:t>
            </a:r>
            <a:r>
              <a:rPr lang="ru-RU" sz="5500" dirty="0" err="1"/>
              <a:t>використання</a:t>
            </a:r>
            <a:r>
              <a:rPr lang="ru-RU" sz="5500" dirty="0"/>
              <a:t> в </a:t>
            </a:r>
            <a:r>
              <a:rPr lang="ru-RU" sz="5500" dirty="0" err="1"/>
              <a:t>клітинній</a:t>
            </a:r>
            <a:r>
              <a:rPr lang="ru-RU" sz="5500" dirty="0"/>
              <a:t> </a:t>
            </a:r>
            <a:r>
              <a:rPr lang="ru-RU" sz="5500" dirty="0" err="1"/>
              <a:t>селекції</a:t>
            </a:r>
            <a:r>
              <a:rPr lang="ru-RU" sz="5500" dirty="0"/>
              <a:t> </a:t>
            </a:r>
            <a:r>
              <a:rPr lang="ru-RU" sz="5500" dirty="0" err="1"/>
              <a:t>використовують</a:t>
            </a:r>
            <a:r>
              <a:rPr lang="ru-RU" sz="5500" dirty="0"/>
              <a:t> </a:t>
            </a:r>
            <a:r>
              <a:rPr lang="ru-RU" sz="5500" dirty="0" err="1"/>
              <a:t>ізольовані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. </a:t>
            </a:r>
            <a:r>
              <a:rPr lang="ru-RU" sz="5500" dirty="0" err="1"/>
              <a:t>Отримання</a:t>
            </a:r>
            <a:r>
              <a:rPr lang="ru-RU" sz="5500" dirty="0"/>
              <a:t> клону-потомства </a:t>
            </a:r>
            <a:r>
              <a:rPr lang="ru-RU" sz="5500" dirty="0" err="1"/>
              <a:t>одиночної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 </a:t>
            </a:r>
            <a:r>
              <a:rPr lang="ru-RU" sz="5500" dirty="0" err="1"/>
              <a:t>допомагає</a:t>
            </a:r>
            <a:r>
              <a:rPr lang="ru-RU" sz="5500" dirty="0"/>
              <a:t> </a:t>
            </a:r>
            <a:r>
              <a:rPr lang="ru-RU" sz="5500" dirty="0" err="1"/>
              <a:t>з’ясувати</a:t>
            </a:r>
            <a:r>
              <a:rPr lang="ru-RU" sz="5500" dirty="0"/>
              <a:t> причини </a:t>
            </a:r>
            <a:r>
              <a:rPr lang="ru-RU" sz="5500" dirty="0" err="1"/>
              <a:t>генетичної</a:t>
            </a:r>
            <a:r>
              <a:rPr lang="ru-RU" sz="5500" dirty="0"/>
              <a:t> </a:t>
            </a:r>
            <a:r>
              <a:rPr lang="ru-RU" sz="5500" dirty="0" err="1"/>
              <a:t>неоднорідності</a:t>
            </a:r>
            <a:r>
              <a:rPr lang="ru-RU" sz="5500" dirty="0"/>
              <a:t> </a:t>
            </a:r>
            <a:r>
              <a:rPr lang="ru-RU" sz="5500" dirty="0" err="1"/>
              <a:t>калюсних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, </a:t>
            </a:r>
            <a:r>
              <a:rPr lang="ru-RU" sz="5500" dirty="0" err="1"/>
              <a:t>оскільки</a:t>
            </a:r>
            <a:r>
              <a:rPr lang="ru-RU" sz="5500" dirty="0"/>
              <a:t> </a:t>
            </a:r>
            <a:r>
              <a:rPr lang="ru-RU" sz="5500" dirty="0" err="1"/>
              <a:t>спостереження</a:t>
            </a:r>
            <a:r>
              <a:rPr lang="ru-RU" sz="5500" dirty="0"/>
              <a:t> в </a:t>
            </a:r>
            <a:r>
              <a:rPr lang="ru-RU" sz="5500" dirty="0" err="1"/>
              <a:t>цьому</a:t>
            </a:r>
            <a:r>
              <a:rPr lang="ru-RU" sz="5500" dirty="0"/>
              <a:t> </a:t>
            </a:r>
            <a:r>
              <a:rPr lang="ru-RU" sz="5500" dirty="0" err="1"/>
              <a:t>випадку</a:t>
            </a:r>
            <a:r>
              <a:rPr lang="ru-RU" sz="5500" dirty="0"/>
              <a:t> </a:t>
            </a:r>
            <a:r>
              <a:rPr lang="ru-RU" sz="5500" dirty="0" err="1"/>
              <a:t>проводяться</a:t>
            </a:r>
            <a:r>
              <a:rPr lang="ru-RU" sz="5500" dirty="0"/>
              <a:t> на </a:t>
            </a:r>
            <a:r>
              <a:rPr lang="ru-RU" sz="5500" dirty="0" err="1"/>
              <a:t>тканині</a:t>
            </a:r>
            <a:r>
              <a:rPr lang="ru-RU" sz="5500" dirty="0"/>
              <a:t>, яку </a:t>
            </a:r>
            <a:r>
              <a:rPr lang="ru-RU" sz="5500" dirty="0" err="1"/>
              <a:t>отримали</a:t>
            </a:r>
            <a:r>
              <a:rPr lang="ru-RU" sz="5500" dirty="0"/>
              <a:t> не з гетерогенного </a:t>
            </a:r>
            <a:r>
              <a:rPr lang="ru-RU" sz="5500" dirty="0" err="1"/>
              <a:t>експлантата</a:t>
            </a:r>
            <a:r>
              <a:rPr lang="ru-RU" sz="5500" dirty="0"/>
              <a:t>, а з </a:t>
            </a:r>
            <a:r>
              <a:rPr lang="ru-RU" sz="5500" dirty="0" err="1"/>
              <a:t>однієї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. </a:t>
            </a:r>
            <a:r>
              <a:rPr lang="ru-RU" sz="5500" dirty="0" err="1"/>
              <a:t>Ізольовані</a:t>
            </a:r>
            <a:r>
              <a:rPr lang="ru-RU" sz="5500" dirty="0"/>
              <a:t> </a:t>
            </a:r>
            <a:r>
              <a:rPr lang="ru-RU" sz="5500" dirty="0" err="1"/>
              <a:t>клітини</a:t>
            </a:r>
            <a:r>
              <a:rPr lang="ru-RU" sz="5500" dirty="0"/>
              <a:t> </a:t>
            </a:r>
            <a:r>
              <a:rPr lang="ru-RU" sz="5500" dirty="0" err="1"/>
              <a:t>також</a:t>
            </a:r>
            <a:r>
              <a:rPr lang="ru-RU" sz="5500" dirty="0"/>
              <a:t> </a:t>
            </a:r>
            <a:r>
              <a:rPr lang="ru-RU" sz="5500" dirty="0" err="1"/>
              <a:t>використовують</a:t>
            </a:r>
            <a:r>
              <a:rPr lang="ru-RU" sz="5500" dirty="0"/>
              <a:t> як модель для </a:t>
            </a:r>
            <a:r>
              <a:rPr lang="ru-RU" sz="5500" dirty="0" err="1"/>
              <a:t>вивчення</a:t>
            </a:r>
            <a:r>
              <a:rPr lang="ru-RU" sz="5500" dirty="0"/>
              <a:t> </a:t>
            </a:r>
            <a:r>
              <a:rPr lang="ru-RU" sz="5500" dirty="0" err="1"/>
              <a:t>взаємовідношень</a:t>
            </a:r>
            <a:r>
              <a:rPr lang="ru-RU" sz="5500" dirty="0"/>
              <a:t> </a:t>
            </a:r>
            <a:r>
              <a:rPr lang="ru-RU" sz="5500" dirty="0" err="1"/>
              <a:t>між</a:t>
            </a:r>
            <a:r>
              <a:rPr lang="ru-RU" sz="5500" dirty="0"/>
              <a:t> </a:t>
            </a:r>
            <a:r>
              <a:rPr lang="ru-RU" sz="5500" dirty="0" err="1"/>
              <a:t>клітиною</a:t>
            </a:r>
            <a:r>
              <a:rPr lang="ru-RU" sz="5500" dirty="0"/>
              <a:t> і </a:t>
            </a:r>
            <a:r>
              <a:rPr lang="ru-RU" sz="5500" dirty="0" err="1"/>
              <a:t>оточуючим</a:t>
            </a:r>
            <a:r>
              <a:rPr lang="ru-RU" sz="5500" dirty="0"/>
              <a:t> </a:t>
            </a:r>
            <a:r>
              <a:rPr lang="ru-RU" sz="5500" dirty="0" err="1"/>
              <a:t>середовищем</a:t>
            </a:r>
            <a:r>
              <a:rPr lang="ru-RU" sz="5500" dirty="0"/>
              <a:t>, </a:t>
            </a:r>
            <a:r>
              <a:rPr lang="ru-RU" sz="5500" dirty="0" err="1"/>
              <a:t>клітинами</a:t>
            </a:r>
            <a:r>
              <a:rPr lang="ru-RU" sz="5500" dirty="0"/>
              <a:t> </a:t>
            </a:r>
            <a:r>
              <a:rPr lang="ru-RU" sz="5500" dirty="0" err="1"/>
              <a:t>рослини-хазяїна</a:t>
            </a:r>
            <a:r>
              <a:rPr lang="ru-RU" sz="5500" dirty="0"/>
              <a:t> і </a:t>
            </a:r>
            <a:r>
              <a:rPr lang="ru-RU" sz="5500" dirty="0" err="1"/>
              <a:t>різними</a:t>
            </a:r>
            <a:r>
              <a:rPr lang="ru-RU" sz="5500" dirty="0"/>
              <a:t> </a:t>
            </a:r>
            <a:r>
              <a:rPr lang="ru-RU" sz="5500" dirty="0" err="1"/>
              <a:t>патогенними</a:t>
            </a:r>
            <a:r>
              <a:rPr lang="ru-RU" sz="5500" dirty="0"/>
              <a:t> </a:t>
            </a:r>
            <a:r>
              <a:rPr lang="ru-RU" sz="5500" dirty="0" err="1"/>
              <a:t>мікроорганізмами</a:t>
            </a:r>
            <a:r>
              <a:rPr lang="ru-RU" sz="5500" dirty="0"/>
              <a:t> </a:t>
            </a:r>
            <a:r>
              <a:rPr lang="ru-RU" sz="5500" dirty="0" err="1"/>
              <a:t>тощо</a:t>
            </a:r>
            <a:r>
              <a:rPr lang="ru-RU" sz="5500" dirty="0"/>
              <a:t>.</a:t>
            </a:r>
          </a:p>
          <a:p>
            <a:r>
              <a:rPr lang="ru-RU" sz="5500" dirty="0" err="1"/>
              <a:t>Отримання</a:t>
            </a:r>
            <a:r>
              <a:rPr lang="ru-RU" sz="5500" dirty="0"/>
              <a:t> </a:t>
            </a:r>
            <a:r>
              <a:rPr lang="ru-RU" sz="5500" dirty="0" err="1"/>
              <a:t>одноклітинних</a:t>
            </a:r>
            <a:r>
              <a:rPr lang="ru-RU" sz="5500" dirty="0"/>
              <a:t> </a:t>
            </a:r>
            <a:r>
              <a:rPr lang="ru-RU" sz="5500" dirty="0" err="1"/>
              <a:t>клонів</a:t>
            </a:r>
            <a:r>
              <a:rPr lang="ru-RU" sz="5500" dirty="0"/>
              <a:t> </a:t>
            </a:r>
            <a:r>
              <a:rPr lang="ru-RU" sz="5500" dirty="0" err="1"/>
              <a:t>рослин</a:t>
            </a:r>
            <a:r>
              <a:rPr lang="ru-RU" sz="5500" dirty="0"/>
              <a:t> </a:t>
            </a:r>
            <a:r>
              <a:rPr lang="ru-RU" sz="5500" dirty="0" err="1"/>
              <a:t>складається</a:t>
            </a:r>
            <a:r>
              <a:rPr lang="ru-RU" sz="5500" dirty="0"/>
              <a:t> з </a:t>
            </a:r>
            <a:r>
              <a:rPr lang="ru-RU" sz="5500" dirty="0" err="1"/>
              <a:t>двох</a:t>
            </a:r>
            <a:r>
              <a:rPr lang="ru-RU" sz="5500" dirty="0"/>
              <a:t> </a:t>
            </a:r>
            <a:r>
              <a:rPr lang="ru-RU" sz="5500" dirty="0" err="1"/>
              <a:t>етапів</a:t>
            </a:r>
            <a:r>
              <a:rPr lang="ru-RU" sz="5500" dirty="0"/>
              <a:t>:</a:t>
            </a:r>
          </a:p>
          <a:p>
            <a:r>
              <a:rPr lang="ru-RU" sz="5500" dirty="0"/>
              <a:t>1.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одиночних</a:t>
            </a:r>
            <a:r>
              <a:rPr lang="ru-RU" sz="5500" dirty="0"/>
              <a:t> </a:t>
            </a:r>
            <a:r>
              <a:rPr lang="ru-RU" sz="5500" dirty="0" err="1"/>
              <a:t>життєздатних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;</a:t>
            </a:r>
          </a:p>
          <a:p>
            <a:r>
              <a:rPr lang="ru-RU" sz="5500" dirty="0"/>
              <a:t>2. </a:t>
            </a:r>
            <a:r>
              <a:rPr lang="ru-RU" sz="5500" dirty="0" err="1"/>
              <a:t>створення</a:t>
            </a:r>
            <a:r>
              <a:rPr lang="ru-RU" sz="5500" dirty="0"/>
              <a:t> </a:t>
            </a:r>
            <a:r>
              <a:rPr lang="ru-RU" sz="5500" dirty="0" err="1"/>
              <a:t>сприятливих</a:t>
            </a:r>
            <a:r>
              <a:rPr lang="ru-RU" sz="5500" dirty="0"/>
              <a:t> умов для </a:t>
            </a:r>
            <a:r>
              <a:rPr lang="ru-RU" sz="5500" dirty="0" err="1"/>
              <a:t>їх</a:t>
            </a:r>
            <a:r>
              <a:rPr lang="ru-RU" sz="5500" dirty="0"/>
              <a:t> </a:t>
            </a:r>
            <a:r>
              <a:rPr lang="ru-RU" sz="5500" dirty="0" err="1"/>
              <a:t>поділу</a:t>
            </a:r>
            <a:r>
              <a:rPr lang="ru-RU" sz="5500" dirty="0"/>
              <a:t> і росту.</a:t>
            </a:r>
          </a:p>
          <a:p>
            <a:r>
              <a:rPr lang="ru-RU" sz="5500" dirty="0"/>
              <a:t>Для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життєздатних</a:t>
            </a:r>
            <a:r>
              <a:rPr lang="ru-RU" sz="5500" dirty="0"/>
              <a:t> культур </a:t>
            </a:r>
            <a:r>
              <a:rPr lang="ru-RU" sz="5500" dirty="0" err="1"/>
              <a:t>використовують</a:t>
            </a:r>
            <a:r>
              <a:rPr lang="ru-RU" sz="5500" dirty="0"/>
              <a:t> </a:t>
            </a:r>
            <a:r>
              <a:rPr lang="ru-RU" sz="5500" dirty="0" err="1"/>
              <a:t>такі</a:t>
            </a:r>
            <a:r>
              <a:rPr lang="ru-RU" sz="5500" dirty="0"/>
              <a:t> </a:t>
            </a:r>
            <a:r>
              <a:rPr lang="ru-RU" sz="5500" dirty="0" err="1"/>
              <a:t>методи</a:t>
            </a:r>
            <a:r>
              <a:rPr lang="ru-RU" sz="5500" dirty="0"/>
              <a:t>:</a:t>
            </a:r>
          </a:p>
          <a:p>
            <a:r>
              <a:rPr lang="ru-RU" sz="5500" dirty="0"/>
              <a:t>1. </a:t>
            </a:r>
            <a:r>
              <a:rPr lang="ru-RU" sz="5500" dirty="0" err="1"/>
              <a:t>вирощування</a:t>
            </a:r>
            <a:r>
              <a:rPr lang="ru-RU" sz="5500" dirty="0"/>
              <a:t> </a:t>
            </a:r>
            <a:r>
              <a:rPr lang="ru-RU" sz="5500" dirty="0" err="1"/>
              <a:t>калюсної</a:t>
            </a:r>
            <a:r>
              <a:rPr lang="ru-RU" sz="5500" dirty="0"/>
              <a:t> </a:t>
            </a:r>
            <a:r>
              <a:rPr lang="ru-RU" sz="5500" dirty="0" err="1"/>
              <a:t>маси</a:t>
            </a:r>
            <a:r>
              <a:rPr lang="ru-RU" sz="5500" dirty="0"/>
              <a:t> і </a:t>
            </a:r>
            <a:r>
              <a:rPr lang="ru-RU" sz="5500" dirty="0" err="1"/>
              <a:t>отримання</a:t>
            </a:r>
            <a:r>
              <a:rPr lang="ru-RU" sz="5500" dirty="0"/>
              <a:t> </a:t>
            </a:r>
            <a:r>
              <a:rPr lang="ru-RU" sz="5500" dirty="0" err="1"/>
              <a:t>із</a:t>
            </a:r>
            <a:r>
              <a:rPr lang="ru-RU" sz="5500" dirty="0"/>
              <a:t> </a:t>
            </a:r>
            <a:r>
              <a:rPr lang="ru-RU" sz="5500" dirty="0" err="1"/>
              <a:t>неї</a:t>
            </a:r>
            <a:r>
              <a:rPr lang="ru-RU" sz="5500" dirty="0"/>
              <a:t> </a:t>
            </a:r>
            <a:r>
              <a:rPr lang="ru-RU" sz="5500" dirty="0" err="1"/>
              <a:t>суспензії</a:t>
            </a:r>
            <a:r>
              <a:rPr lang="ru-RU" sz="5500" dirty="0"/>
              <a:t>;</a:t>
            </a:r>
          </a:p>
          <a:p>
            <a:r>
              <a:rPr lang="ru-RU" sz="5500" dirty="0"/>
              <a:t>2. слабо </a:t>
            </a:r>
            <a:r>
              <a:rPr lang="ru-RU" sz="5500" dirty="0" err="1"/>
              <a:t>агреговані</a:t>
            </a:r>
            <a:r>
              <a:rPr lang="ru-RU" sz="5500" dirty="0"/>
              <a:t> </a:t>
            </a:r>
            <a:r>
              <a:rPr lang="ru-RU" sz="5500" dirty="0" err="1"/>
              <a:t>суспензії</a:t>
            </a:r>
            <a:r>
              <a:rPr lang="ru-RU" sz="5500" dirty="0"/>
              <a:t>;</a:t>
            </a:r>
          </a:p>
          <a:p>
            <a:r>
              <a:rPr lang="ru-RU" sz="5500" dirty="0"/>
              <a:t>3. </a:t>
            </a:r>
            <a:r>
              <a:rPr lang="ru-RU" sz="5500" dirty="0" err="1"/>
              <a:t>виділення</a:t>
            </a:r>
            <a:r>
              <a:rPr lang="ru-RU" sz="5500" dirty="0"/>
              <a:t> </a:t>
            </a:r>
            <a:r>
              <a:rPr lang="ru-RU" sz="5500" dirty="0" err="1"/>
              <a:t>окремих</a:t>
            </a:r>
            <a:r>
              <a:rPr lang="ru-RU" sz="5500" dirty="0"/>
              <a:t> </a:t>
            </a:r>
            <a:r>
              <a:rPr lang="ru-RU" sz="5500" dirty="0" err="1"/>
              <a:t>клітин</a:t>
            </a:r>
            <a:r>
              <a:rPr lang="ru-RU" sz="5500" dirty="0"/>
              <a:t> </a:t>
            </a:r>
            <a:r>
              <a:rPr lang="ru-RU" sz="5500" dirty="0" err="1"/>
              <a:t>із</a:t>
            </a:r>
            <a:r>
              <a:rPr lang="ru-RU" sz="5500" dirty="0"/>
              <a:t> тканин </a:t>
            </a:r>
            <a:r>
              <a:rPr lang="ru-RU" sz="5500" dirty="0" err="1"/>
              <a:t>цілої</a:t>
            </a:r>
            <a:r>
              <a:rPr lang="ru-RU" sz="5500" dirty="0"/>
              <a:t> </a:t>
            </a:r>
            <a:r>
              <a:rPr lang="ru-RU" sz="5500" dirty="0" err="1"/>
              <a:t>рослини</a:t>
            </a:r>
            <a:r>
              <a:rPr lang="ru-RU" sz="55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1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tudfile.net/html/2706/772/html_AR4zWFRhp2.7QvX/img-1LA0R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8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89199" cy="1280890"/>
          </a:xfrm>
        </p:spPr>
        <p:txBody>
          <a:bodyPr/>
          <a:lstStyle/>
          <a:p>
            <a:r>
              <a:rPr lang="ru-RU" dirty="0" smtClean="0"/>
              <a:t>Метод </a:t>
            </a:r>
            <a:r>
              <a:rPr lang="ru-RU" dirty="0" err="1" smtClean="0"/>
              <a:t>калусної</a:t>
            </a:r>
            <a:r>
              <a:rPr lang="ru-RU" dirty="0" smtClean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1844824"/>
            <a:ext cx="4464495" cy="4824536"/>
          </a:xfrm>
        </p:spPr>
        <p:txBody>
          <a:bodyPr>
            <a:normAutofit/>
          </a:bodyPr>
          <a:lstStyle/>
          <a:p>
            <a:r>
              <a:rPr lang="ru-RU" dirty="0" err="1"/>
              <a:t>Калус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dirty="0" err="1"/>
              <a:t>калюс</a:t>
            </a:r>
            <a:r>
              <a:rPr lang="ru-RU" dirty="0"/>
              <a:t> (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dirty="0"/>
              <a:t>callus — </a:t>
            </a:r>
            <a:r>
              <a:rPr lang="ru-RU" dirty="0" err="1"/>
              <a:t>товста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, мозоль) — </a:t>
            </a:r>
            <a:r>
              <a:rPr lang="ru-RU" dirty="0" err="1"/>
              <a:t>це</a:t>
            </a:r>
            <a:r>
              <a:rPr lang="ru-RU" dirty="0"/>
              <a:t> </a:t>
            </a:r>
            <a:r>
              <a:rPr lang="ru-RU" dirty="0" err="1">
                <a:hlinkClick r:id="rId3" tooltip="Рослина"/>
              </a:rPr>
              <a:t>рослинна</a:t>
            </a:r>
            <a:r>
              <a:rPr lang="ru-RU" dirty="0"/>
              <a:t> тканина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недиференційованих</a:t>
            </a:r>
            <a:r>
              <a:rPr lang="ru-RU" dirty="0"/>
              <a:t> </a:t>
            </a:r>
            <a:r>
              <a:rPr lang="ru-RU" dirty="0" err="1">
                <a:hlinkClick r:id="rId4" tooltip="Тотипотентність"/>
              </a:rPr>
              <a:t>тотипотентних</a:t>
            </a:r>
            <a:r>
              <a:rPr lang="ru-RU" dirty="0"/>
              <a:t> 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рослину</a:t>
            </a:r>
            <a:r>
              <a:rPr lang="ru-RU" dirty="0"/>
              <a:t> (</a:t>
            </a:r>
            <a:r>
              <a:rPr lang="ru-RU" dirty="0" err="1"/>
              <a:t>соматичний</a:t>
            </a:r>
            <a:r>
              <a:rPr lang="ru-RU" dirty="0"/>
              <a:t> </a:t>
            </a:r>
            <a:r>
              <a:rPr lang="ru-RU" dirty="0" err="1"/>
              <a:t>ембріогенез</a:t>
            </a:r>
            <a:r>
              <a:rPr lang="ru-RU" dirty="0"/>
              <a:t>). </a:t>
            </a:r>
            <a:r>
              <a:rPr lang="ru-RU" dirty="0" err="1"/>
              <a:t>Калусна</a:t>
            </a:r>
            <a:r>
              <a:rPr lang="ru-RU" dirty="0"/>
              <a:t> тканина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рослин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та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заживленню</a:t>
            </a:r>
            <a:r>
              <a:rPr lang="ru-RU" dirty="0"/>
              <a:t> ран. </a:t>
            </a:r>
            <a:r>
              <a:rPr lang="ru-RU" dirty="0" err="1"/>
              <a:t>Калюсні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з </a:t>
            </a:r>
            <a:r>
              <a:rPr lang="ru-RU" dirty="0" err="1"/>
              <a:t>однорідних</a:t>
            </a:r>
            <a:r>
              <a:rPr lang="ru-RU" dirty="0"/>
              <a:t> </a:t>
            </a:r>
            <a:r>
              <a:rPr lang="ru-RU" dirty="0" err="1">
                <a:hlinkClick r:id="rId5" tooltip="Паренхіма"/>
              </a:rPr>
              <a:t>паренхіматозних</a:t>
            </a:r>
            <a:r>
              <a:rPr lang="ru-RU" dirty="0"/>
              <a:t> 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</a:t>
            </a:r>
            <a:r>
              <a:rPr lang="ru-RU" dirty="0" err="1"/>
              <a:t>потенціалом</a:t>
            </a:r>
            <a:r>
              <a:rPr lang="ru-RU" dirty="0"/>
              <a:t> росту. Часто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білуватий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жовтуватий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.</a:t>
            </a:r>
          </a:p>
        </p:txBody>
      </p:sp>
      <p:pic>
        <p:nvPicPr>
          <p:cNvPr id="3074" name="Picture 2" descr="https://upload.wikimedia.org/wikipedia/commons/thumb/1/18/Callus1.jpg/220px-Callus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64904"/>
            <a:ext cx="32403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1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692696"/>
            <a:ext cx="7458697" cy="5904656"/>
          </a:xfrm>
        </p:spPr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(</a:t>
            </a:r>
            <a:r>
              <a:rPr lang="ru-RU" dirty="0" err="1"/>
              <a:t>експлантанти</a:t>
            </a:r>
            <a:r>
              <a:rPr lang="ru-RU" dirty="0"/>
              <a:t>) </a:t>
            </a:r>
            <a:r>
              <a:rPr lang="ru-RU" dirty="0" err="1"/>
              <a:t>поміщуюють</a:t>
            </a:r>
            <a:r>
              <a:rPr lang="ru-RU" dirty="0"/>
              <a:t> на </a:t>
            </a:r>
            <a:r>
              <a:rPr lang="ru-RU" dirty="0" err="1">
                <a:hlinkClick r:id="rId2" tooltip="Поживне середовище"/>
              </a:rPr>
              <a:t>поживне</a:t>
            </a:r>
            <a:r>
              <a:rPr lang="ru-RU" dirty="0">
                <a:hlinkClick r:id="rId2" tooltip="Поживне середовище"/>
              </a:rPr>
              <a:t> </a:t>
            </a:r>
            <a:r>
              <a:rPr lang="ru-RU" dirty="0" err="1">
                <a:hlinkClick r:id="rId2" tooltip="Поживне середовище"/>
              </a:rPr>
              <a:t>середовище</a:t>
            </a:r>
            <a:r>
              <a:rPr lang="ru-RU" dirty="0"/>
              <a:t>, яке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для росту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>
                <a:hlinkClick r:id="rId3" tooltip="Макроелементи"/>
              </a:rPr>
              <a:t>макро-</a:t>
            </a:r>
            <a:r>
              <a:rPr lang="ru-RU" dirty="0"/>
              <a:t> та </a:t>
            </a:r>
            <a:r>
              <a:rPr lang="ru-RU" dirty="0" err="1">
                <a:hlinkClick r:id="rId4" tooltip="Мікроелементи"/>
              </a:rPr>
              <a:t>мікроелементи</a:t>
            </a:r>
            <a:r>
              <a:rPr lang="ru-RU" dirty="0"/>
              <a:t> й </a:t>
            </a:r>
            <a:r>
              <a:rPr lang="ru-RU" dirty="0" err="1"/>
              <a:t>вирощуюють</a:t>
            </a:r>
            <a:r>
              <a:rPr lang="ru-RU" dirty="0"/>
              <a:t> </a:t>
            </a:r>
            <a:r>
              <a:rPr lang="en-US" i="1" dirty="0">
                <a:hlinkClick r:id="rId5" tooltip="In vitro"/>
              </a:rPr>
              <a:t>in vitro</a:t>
            </a:r>
            <a:r>
              <a:rPr lang="en-US" dirty="0"/>
              <a:t>.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 </a:t>
            </a:r>
            <a:r>
              <a:rPr lang="ru-RU" dirty="0" err="1">
                <a:hlinkClick r:id="rId6" tooltip="Фітогормони"/>
              </a:rPr>
              <a:t>рослинні</a:t>
            </a:r>
            <a:r>
              <a:rPr lang="ru-RU" dirty="0">
                <a:hlinkClick r:id="rId6" tooltip="Фітогормони"/>
              </a:rPr>
              <a:t> </a:t>
            </a:r>
            <a:r>
              <a:rPr lang="ru-RU" dirty="0" err="1">
                <a:hlinkClick r:id="rId6" tooltip="Фітогормони"/>
              </a:rPr>
              <a:t>гормони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 err="1">
                <a:hlinkClick r:id="rId7" tooltip="Цитокінін"/>
              </a:rPr>
              <a:t>цитокініни</a:t>
            </a:r>
            <a:r>
              <a:rPr lang="ru-RU" dirty="0"/>
              <a:t>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, як правило, </a:t>
            </a:r>
            <a:r>
              <a:rPr lang="ru-RU" dirty="0" err="1"/>
              <a:t>індукують</a:t>
            </a:r>
            <a:r>
              <a:rPr lang="ru-RU" dirty="0"/>
              <a:t> з </a:t>
            </a:r>
            <a:r>
              <a:rPr lang="ru-RU" dirty="0" err="1"/>
              <a:t>соматичних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 </a:t>
            </a:r>
            <a:r>
              <a:rPr lang="ru-RU" dirty="0" err="1"/>
              <a:t>Частіше</a:t>
            </a:r>
            <a:r>
              <a:rPr lang="ru-RU" dirty="0"/>
              <a:t> за все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недиференційовані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 </a:t>
            </a:r>
            <a:r>
              <a:rPr lang="ru-RU" dirty="0" err="1">
                <a:hlinkClick r:id="rId8" tooltip="Меристема"/>
              </a:rPr>
              <a:t>меристеми</a:t>
            </a:r>
            <a:r>
              <a:rPr lang="ru-RU" dirty="0"/>
              <a:t>. Але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й </a:t>
            </a:r>
            <a:r>
              <a:rPr lang="ru-RU" dirty="0" err="1"/>
              <a:t>диференційованих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 err="1">
                <a:hlinkClick r:id="rId9" tooltip="Паренхіма"/>
              </a:rPr>
              <a:t>паренхіми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рослинні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дедиференціації</a:t>
            </a:r>
            <a:r>
              <a:rPr lang="ru-RU" dirty="0"/>
              <a:t>.</a:t>
            </a:r>
          </a:p>
        </p:txBody>
      </p:sp>
      <p:pic>
        <p:nvPicPr>
          <p:cNvPr id="5122" name="Picture 2" descr="https://upload.wikimedia.org/wikipedia/commons/thumb/a/ab/Transformation_with_Agrobacterium.JPG/250px-Transformation_with_Agrobacterium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3600400" cy="261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6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</a:t>
            </a:r>
            <a:r>
              <a:rPr lang="ru-RU" dirty="0" err="1" smtClean="0"/>
              <a:t>успензійні</a:t>
            </a:r>
            <a:r>
              <a:rPr lang="ru-RU" dirty="0" smtClean="0"/>
              <a:t> </a:t>
            </a:r>
            <a:r>
              <a:rPr lang="ru-RU" dirty="0" err="1"/>
              <a:t>культури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45044"/>
            <a:ext cx="7922840" cy="5112568"/>
          </a:xfrm>
        </p:spPr>
        <p:txBody>
          <a:bodyPr>
            <a:normAutofit/>
          </a:bodyPr>
          <a:lstStyle/>
          <a:p>
            <a:r>
              <a:rPr lang="ru-RU" dirty="0" err="1"/>
              <a:t>Суспензійні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гомогенна </a:t>
            </a:r>
            <a:r>
              <a:rPr lang="ru-RU" dirty="0" err="1"/>
              <a:t>популяція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та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 в </a:t>
            </a:r>
            <a:r>
              <a:rPr lang="ru-RU" dirty="0" err="1"/>
              <a:t>керованому</a:t>
            </a:r>
            <a:r>
              <a:rPr lang="ru-RU" dirty="0"/>
              <a:t> </a:t>
            </a:r>
            <a:r>
              <a:rPr lang="ru-RU" dirty="0" err="1" smtClean="0"/>
              <a:t>рідкому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/>
              <a:t>певного</a:t>
            </a:r>
            <a:r>
              <a:rPr lang="ru-RU" dirty="0"/>
              <a:t> складу.</a:t>
            </a:r>
          </a:p>
          <a:p>
            <a:r>
              <a:rPr lang="ru-RU" dirty="0" err="1"/>
              <a:t>Основним</a:t>
            </a:r>
            <a:r>
              <a:rPr lang="ru-RU" dirty="0"/>
              <a:t> способом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суспензійних</a:t>
            </a:r>
            <a:r>
              <a:rPr lang="ru-RU" dirty="0"/>
              <a:t> культур є </a:t>
            </a:r>
            <a:r>
              <a:rPr lang="ru-RU" dirty="0" err="1"/>
              <a:t>занурення</a:t>
            </a:r>
            <a:r>
              <a:rPr lang="ru-RU" dirty="0"/>
              <a:t> </a:t>
            </a:r>
            <a:r>
              <a:rPr lang="ru-RU" dirty="0" err="1"/>
              <a:t>шматочка</a:t>
            </a:r>
            <a:r>
              <a:rPr lang="ru-RU" dirty="0"/>
              <a:t> </a:t>
            </a:r>
            <a:r>
              <a:rPr lang="ru-RU" dirty="0" err="1"/>
              <a:t>недиференційованого</a:t>
            </a:r>
            <a:r>
              <a:rPr lang="ru-RU" dirty="0"/>
              <a:t> </a:t>
            </a:r>
            <a:r>
              <a:rPr lang="ru-RU" dirty="0" err="1"/>
              <a:t>калусу</a:t>
            </a:r>
            <a:r>
              <a:rPr lang="ru-RU" dirty="0"/>
              <a:t> в </a:t>
            </a: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err="1"/>
              <a:t>поживне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яке </a:t>
            </a:r>
            <a:r>
              <a:rPr lang="ru-RU" dirty="0" err="1"/>
              <a:t>перемішується</a:t>
            </a:r>
            <a:r>
              <a:rPr lang="ru-RU" dirty="0"/>
              <a:t>.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/>
              <a:t>експлантати</a:t>
            </a:r>
            <a:r>
              <a:rPr lang="ru-RU" dirty="0"/>
              <a:t> тканин, </a:t>
            </a:r>
            <a:r>
              <a:rPr lang="ru-RU" dirty="0" err="1"/>
              <a:t>стерильні</a:t>
            </a:r>
            <a:r>
              <a:rPr lang="ru-RU" dirty="0"/>
              <a:t> проростки,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 </a:t>
            </a:r>
            <a:r>
              <a:rPr lang="ru-RU" dirty="0" err="1"/>
              <a:t>поживному</a:t>
            </a:r>
            <a:r>
              <a:rPr lang="ru-RU" dirty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/>
              <a:t>дедиференціюються</a:t>
            </a:r>
            <a:r>
              <a:rPr lang="ru-RU" dirty="0"/>
              <a:t> і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калус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розпадається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суспензійну</a:t>
            </a:r>
            <a:r>
              <a:rPr lang="ru-RU" dirty="0"/>
              <a:t> культуру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ініціювати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гомогенату</a:t>
            </a:r>
            <a:r>
              <a:rPr lang="ru-RU" dirty="0"/>
              <a:t> тканин,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і </a:t>
            </a:r>
            <a:r>
              <a:rPr lang="ru-RU" dirty="0" err="1"/>
              <a:t>зруйновані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Для </a:t>
            </a:r>
            <a:r>
              <a:rPr lang="ru-RU" dirty="0" err="1"/>
              <a:t>ініціації</a:t>
            </a:r>
            <a:r>
              <a:rPr lang="ru-RU" dirty="0"/>
              <a:t> </a:t>
            </a:r>
            <a:r>
              <a:rPr lang="ru-RU" dirty="0" err="1"/>
              <a:t>суспензійної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2-3 г </a:t>
            </a:r>
            <a:r>
              <a:rPr lang="ru-RU" dirty="0" err="1"/>
              <a:t>свіжої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 smtClean="0"/>
              <a:t>калусної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/>
              <a:t>на 60-100 мл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поживного</a:t>
            </a:r>
            <a:r>
              <a:rPr lang="ru-RU" dirty="0"/>
              <a:t> </a:t>
            </a:r>
            <a:r>
              <a:rPr lang="ru-RU" dirty="0" err="1" smtClean="0"/>
              <a:t>середовища</a:t>
            </a:r>
            <a:r>
              <a:rPr lang="ru-RU" dirty="0"/>
              <a:t>. </a:t>
            </a:r>
            <a:r>
              <a:rPr lang="ru-RU" dirty="0" err="1"/>
              <a:t>Первинну</a:t>
            </a:r>
            <a:r>
              <a:rPr lang="ru-RU" dirty="0"/>
              <a:t> </a:t>
            </a:r>
            <a:r>
              <a:rPr lang="ru-RU" dirty="0" err="1"/>
              <a:t>суспензію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на </a:t>
            </a:r>
            <a:r>
              <a:rPr lang="ru-RU" dirty="0" err="1"/>
              <a:t>качалці</a:t>
            </a:r>
            <a:r>
              <a:rPr lang="ru-RU" dirty="0"/>
              <a:t> </a:t>
            </a:r>
            <a:r>
              <a:rPr lang="ru-RU" dirty="0" err="1"/>
              <a:t>шейкерного</a:t>
            </a:r>
            <a:r>
              <a:rPr lang="ru-RU" dirty="0"/>
              <a:t> типу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перемішування</a:t>
            </a:r>
            <a:r>
              <a:rPr lang="ru-RU" dirty="0"/>
              <a:t> </a:t>
            </a:r>
            <a:r>
              <a:rPr lang="ru-RU" dirty="0" smtClean="0"/>
              <a:t>100-120 об/</a:t>
            </a:r>
            <a:r>
              <a:rPr lang="ru-RU" dirty="0" err="1" smtClean="0"/>
              <a:t>хв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9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ультура клеток высших растений (культура in vitro) как модель для изучения  организации и интеграции физиологических процесс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2738"/>
            <a:ext cx="3135974" cy="215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2301" y="2708920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Характерною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суспензійних</a:t>
            </a:r>
            <a:r>
              <a:rPr lang="ru-RU" dirty="0"/>
              <a:t> культур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є </a:t>
            </a:r>
            <a:r>
              <a:rPr lang="ru-RU" dirty="0" err="1"/>
              <a:t>морфологічна</a:t>
            </a:r>
            <a:r>
              <a:rPr lang="ru-RU" dirty="0"/>
              <a:t> та </a:t>
            </a:r>
            <a:r>
              <a:rPr lang="ru-RU" dirty="0" err="1"/>
              <a:t>біохімічна</a:t>
            </a:r>
            <a:r>
              <a:rPr lang="ru-RU" dirty="0"/>
              <a:t> </a:t>
            </a:r>
            <a:r>
              <a:rPr lang="ru-RU" dirty="0" err="1"/>
              <a:t>гетерогенність</a:t>
            </a:r>
            <a:r>
              <a:rPr lang="ru-RU" dirty="0"/>
              <a:t>. </a:t>
            </a:r>
            <a:r>
              <a:rPr lang="ru-RU" dirty="0" err="1"/>
              <a:t>Клітинна</a:t>
            </a:r>
            <a:r>
              <a:rPr lang="ru-RU" dirty="0"/>
              <a:t> </a:t>
            </a:r>
            <a:r>
              <a:rPr lang="ru-RU" dirty="0" err="1"/>
              <a:t>популяція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по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розміру</a:t>
            </a:r>
            <a:r>
              <a:rPr lang="ru-RU" dirty="0"/>
              <a:t>.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диспергованості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суспензії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досягнене</a:t>
            </a:r>
            <a:r>
              <a:rPr lang="ru-RU" dirty="0"/>
              <a:t> при </a:t>
            </a:r>
            <a:r>
              <a:rPr lang="ru-RU" dirty="0" err="1"/>
              <a:t>внесенні</a:t>
            </a:r>
            <a:r>
              <a:rPr lang="ru-RU" dirty="0"/>
              <a:t> в </a:t>
            </a:r>
            <a:r>
              <a:rPr lang="ru-RU" dirty="0" err="1"/>
              <a:t>поживне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</a:t>
            </a:r>
            <a:r>
              <a:rPr lang="ru-RU" dirty="0" err="1"/>
              <a:t>концентрацій</a:t>
            </a:r>
            <a:r>
              <a:rPr lang="ru-RU" dirty="0"/>
              <a:t> </a:t>
            </a:r>
            <a:r>
              <a:rPr lang="ru-RU" dirty="0" err="1"/>
              <a:t>пекто-целюлозних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(</a:t>
            </a:r>
            <a:r>
              <a:rPr lang="ru-RU" dirty="0" err="1"/>
              <a:t>пектинази</a:t>
            </a:r>
            <a:r>
              <a:rPr lang="ru-RU" dirty="0"/>
              <a:t>, </a:t>
            </a:r>
            <a:r>
              <a:rPr lang="ru-RU" dirty="0" err="1"/>
              <a:t>целюлази</a:t>
            </a:r>
            <a:r>
              <a:rPr lang="ru-RU" dirty="0"/>
              <a:t>) в невеликих </a:t>
            </a:r>
            <a:r>
              <a:rPr lang="ru-RU" dirty="0" err="1"/>
              <a:t>концентраціях</a:t>
            </a:r>
            <a:r>
              <a:rPr lang="ru-RU" dirty="0"/>
              <a:t> (0,02%).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клітинної</a:t>
            </a:r>
            <a:r>
              <a:rPr lang="ru-RU" dirty="0"/>
              <a:t> </a:t>
            </a:r>
            <a:r>
              <a:rPr lang="ru-RU" dirty="0" err="1"/>
              <a:t>агрегації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на</a:t>
            </a:r>
          </a:p>
          <a:p>
            <a:r>
              <a:rPr lang="ru-RU" dirty="0" err="1"/>
              <a:t>протязі</a:t>
            </a:r>
            <a:r>
              <a:rPr lang="ru-RU" dirty="0"/>
              <a:t> ростового циклу </a:t>
            </a:r>
            <a:r>
              <a:rPr lang="ru-RU" dirty="0" err="1"/>
              <a:t>культури</a:t>
            </a:r>
            <a:r>
              <a:rPr lang="ru-RU" dirty="0"/>
              <a:t>. </a:t>
            </a:r>
            <a:r>
              <a:rPr lang="ru-RU" dirty="0" err="1"/>
              <a:t>Клітинні</a:t>
            </a:r>
            <a:r>
              <a:rPr lang="ru-RU" dirty="0"/>
              <a:t> </a:t>
            </a:r>
            <a:r>
              <a:rPr lang="ru-RU" dirty="0" err="1"/>
              <a:t>агрегати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, в основному, в </a:t>
            </a:r>
            <a:r>
              <a:rPr lang="ru-RU" dirty="0" err="1"/>
              <a:t>експоненціальній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розділення</a:t>
            </a:r>
            <a:r>
              <a:rPr lang="ru-RU" dirty="0"/>
              <a:t> </a:t>
            </a:r>
            <a:r>
              <a:rPr lang="ru-RU" dirty="0" err="1"/>
              <a:t>проліферуючих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Для </a:t>
            </a:r>
            <a:r>
              <a:rPr lang="ru-RU" dirty="0" err="1"/>
              <a:t>вирощування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суспензій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для </a:t>
            </a:r>
            <a:r>
              <a:rPr lang="ru-RU" dirty="0" err="1"/>
              <a:t>калусних</a:t>
            </a:r>
            <a:r>
              <a:rPr lang="ru-RU" dirty="0"/>
              <a:t> культур.</a:t>
            </a:r>
          </a:p>
          <a:p>
            <a:endParaRPr lang="ru-RU" dirty="0"/>
          </a:p>
        </p:txBody>
      </p:sp>
      <p:sp>
        <p:nvSpPr>
          <p:cNvPr id="5" name="AutoShape 4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КАЛЛУСНЫЕ И СУСПЕНЗИОННЫЕ КУЛЬТУРЫ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6" name="Picture 12" descr="https://bio-x.ru/sites/default/files/styles/large/public/field/image/suspenzionnye_kultury.jpg?itok=PjhXkjP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01" y="312739"/>
            <a:ext cx="3048273" cy="215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3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Запл</a:t>
            </a:r>
            <a:r>
              <a:rPr lang="uk-UA" dirty="0" err="1" smtClean="0"/>
              <a:t>іднення</a:t>
            </a:r>
            <a:r>
              <a:rPr lang="uk-UA" dirty="0" smtClean="0"/>
              <a:t> </a:t>
            </a:r>
            <a:r>
              <a:rPr lang="en-US" dirty="0" smtClean="0"/>
              <a:t>in vitro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4752528" cy="4253350"/>
          </a:xfrm>
        </p:spPr>
        <p:txBody>
          <a:bodyPr>
            <a:normAutofit lnSpcReduction="10000"/>
          </a:bodyPr>
          <a:lstStyle/>
          <a:p>
            <a:r>
              <a:rPr lang="en-US" b="1" i="1" dirty="0"/>
              <a:t>In vitro</a:t>
            </a:r>
            <a:r>
              <a:rPr lang="en-US" dirty="0"/>
              <a:t> (</a:t>
            </a:r>
            <a:r>
              <a:rPr lang="ru-RU" dirty="0">
                <a:hlinkClick r:id="rId2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i="1" dirty="0"/>
              <a:t>in vitro</a:t>
            </a:r>
            <a:r>
              <a:rPr lang="en-US" dirty="0"/>
              <a:t> — «</a:t>
            </a:r>
            <a:r>
              <a:rPr lang="ru-RU" dirty="0"/>
              <a:t>у </a:t>
            </a:r>
            <a:r>
              <a:rPr lang="ru-RU" dirty="0" err="1"/>
              <a:t>склі</a:t>
            </a:r>
            <a:r>
              <a:rPr lang="ru-RU" dirty="0"/>
              <a:t>»)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 </a:t>
            </a:r>
            <a:r>
              <a:rPr lang="ru-RU" dirty="0" err="1">
                <a:hlinkClick r:id="rId3" tooltip="Експеримент"/>
              </a:rPr>
              <a:t>експерименту</a:t>
            </a:r>
            <a:r>
              <a:rPr lang="ru-RU" dirty="0"/>
              <a:t> 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маніпуляцій</a:t>
            </a:r>
            <a:r>
              <a:rPr lang="ru-RU" dirty="0"/>
              <a:t> у </a:t>
            </a:r>
            <a:r>
              <a:rPr lang="ru-RU" dirty="0" err="1">
                <a:hlinkClick r:id="rId4" tooltip="Пробірка"/>
              </a:rPr>
              <a:t>пробірці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загально</a:t>
            </a:r>
            <a:r>
              <a:rPr lang="ru-RU" dirty="0"/>
              <a:t>, у </a:t>
            </a:r>
            <a:r>
              <a:rPr lang="ru-RU" dirty="0" err="1"/>
              <a:t>контрольованому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поза живим </a:t>
            </a:r>
            <a:r>
              <a:rPr lang="ru-RU" dirty="0" err="1"/>
              <a:t>організмом</a:t>
            </a:r>
            <a:r>
              <a:rPr lang="ru-RU" dirty="0"/>
              <a:t>. Добре </a:t>
            </a:r>
            <a:r>
              <a:rPr lang="ru-RU" dirty="0" err="1"/>
              <a:t>відомим</a:t>
            </a:r>
            <a:r>
              <a:rPr lang="ru-RU" dirty="0"/>
              <a:t> прикладом є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безпліддя</a:t>
            </a:r>
            <a:r>
              <a:rPr lang="ru-RU" dirty="0"/>
              <a:t> — </a:t>
            </a:r>
            <a:r>
              <a:rPr lang="ru-RU" dirty="0" err="1">
                <a:hlinkClick r:id="rId5" tooltip="Екстракорпоральне запліднення"/>
              </a:rPr>
              <a:t>екстракорпоральне</a:t>
            </a:r>
            <a:r>
              <a:rPr lang="ru-RU" dirty="0">
                <a:hlinkClick r:id="rId5" tooltip="Екстракорпоральне запліднення"/>
              </a:rPr>
              <a:t> </a:t>
            </a:r>
            <a:r>
              <a:rPr lang="ru-RU" dirty="0" err="1">
                <a:hlinkClick r:id="rId5" tooltip="Екстракорпоральне запліднення"/>
              </a:rPr>
              <a:t>запліднення</a:t>
            </a:r>
            <a:r>
              <a:rPr lang="ru-RU" dirty="0"/>
              <a:t> у </a:t>
            </a:r>
            <a:r>
              <a:rPr lang="ru-RU" dirty="0" err="1"/>
              <a:t>пробірці</a:t>
            </a:r>
            <a:r>
              <a:rPr lang="ru-RU" dirty="0"/>
              <a:t> (</a:t>
            </a:r>
            <a:r>
              <a:rPr lang="ru-RU" dirty="0" err="1"/>
              <a:t>запліднення</a:t>
            </a:r>
            <a:r>
              <a:rPr lang="ru-RU" dirty="0"/>
              <a:t> </a:t>
            </a:r>
            <a:r>
              <a:rPr lang="en-US" b="1" i="1" dirty="0"/>
              <a:t>In vitro</a:t>
            </a:r>
            <a:r>
              <a:rPr lang="en-US" dirty="0"/>
              <a:t>). </a:t>
            </a:r>
            <a:r>
              <a:rPr lang="ru-RU" dirty="0"/>
              <a:t>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у </a:t>
            </a:r>
            <a:r>
              <a:rPr lang="ru-RU" dirty="0" err="1"/>
              <a:t>клітинній</a:t>
            </a:r>
            <a:r>
              <a:rPr lang="ru-RU" dirty="0"/>
              <a:t> </a:t>
            </a:r>
            <a:r>
              <a:rPr lang="ru-RU" dirty="0" err="1"/>
              <a:t>біології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поза </a:t>
            </a:r>
            <a:r>
              <a:rPr lang="ru-RU" dirty="0" err="1"/>
              <a:t>організмом</a:t>
            </a:r>
            <a:r>
              <a:rPr lang="ru-RU" dirty="0"/>
              <a:t> та поза </a:t>
            </a:r>
            <a:r>
              <a:rPr lang="ru-RU" dirty="0" err="1"/>
              <a:t>клітинами</a:t>
            </a:r>
            <a:r>
              <a:rPr lang="ru-RU" dirty="0"/>
              <a:t>. Таким чином,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експерименту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не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у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</a:p>
        </p:txBody>
      </p:sp>
      <p:pic>
        <p:nvPicPr>
          <p:cNvPr id="7170" name="Picture 2" descr="https://upload.wikimedia.org/wikipedia/commons/thumb/c/c3/%D0%9B%D0%B0%D0%B1%D0%BE%D1%80%D0%B0%D1%82%D0%BE%D1%80%D1%96%D1%8F_%D0%BC%D1%96%D0%BA%D1%80%D0%BE%D0%BA%D0%BB%D0%BE%D0%BD%D0%B0%D0%BB%D1%8C%D0%BD%D0%BE%D0%B3%D0%BE_%D1%80%D0%BE%D0%B7%D0%BC%D0%BD%D0%BE%D0%B6%D0%B5%D0%BD%D0%BD%D1%8F_%D1%80%D0%BE%D1%81%D0%BB%D0%B8%D0%BD.jpg/220px-%D0%9B%D0%B0%D0%B1%D0%BE%D1%80%D0%B0%D1%82%D0%BE%D1%80%D1%96%D1%8F_%D0%BC%D1%96%D0%BA%D1%80%D0%BE%D0%BA%D0%BB%D0%BE%D0%BD%D0%B0%D0%BB%D1%8C%D0%BD%D0%BE%D0%B3%D0%BE_%D1%80%D0%BE%D0%B7%D0%BC%D0%BD%D0%BE%D0%B6%D0%B5%D0%BD%D0%BD%D1%8F_%D1%80%D0%BE%D1%81%D0%BB%D0%B8%D0%BD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2492896"/>
            <a:ext cx="3335817" cy="333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980728"/>
            <a:ext cx="7200800" cy="5722582"/>
          </a:xfrm>
        </p:spPr>
        <p:txBody>
          <a:bodyPr/>
          <a:lstStyle/>
          <a:p>
            <a:r>
              <a:rPr lang="ru-RU" dirty="0" err="1"/>
              <a:t>Цей</a:t>
            </a:r>
            <a:r>
              <a:rPr lang="ru-RU" dirty="0"/>
              <a:t> тип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постійними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сфокусуватися</a:t>
            </a:r>
            <a:r>
              <a:rPr lang="ru-RU" dirty="0"/>
              <a:t> на </a:t>
            </a:r>
            <a:r>
              <a:rPr lang="ru-RU" dirty="0" err="1"/>
              <a:t>окремих</a:t>
            </a:r>
            <a:r>
              <a:rPr lang="ru-RU" dirty="0"/>
              <a:t> органах, тканинах, </a:t>
            </a:r>
            <a:r>
              <a:rPr lang="ru-RU" dirty="0" err="1"/>
              <a:t>клітинах</a:t>
            </a:r>
            <a:r>
              <a:rPr lang="ru-RU" dirty="0"/>
              <a:t>, </a:t>
            </a:r>
            <a:r>
              <a:rPr lang="ru-RU" dirty="0" err="1"/>
              <a:t>клітинних</a:t>
            </a:r>
            <a:r>
              <a:rPr lang="ru-RU" dirty="0"/>
              <a:t> компонентах, </a:t>
            </a:r>
            <a:r>
              <a:rPr lang="ru-RU" dirty="0" err="1"/>
              <a:t>білках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біомолекулах</a:t>
            </a:r>
            <a:r>
              <a:rPr lang="ru-RU" dirty="0"/>
              <a:t>. Але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однотипні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незначними</a:t>
            </a:r>
            <a:r>
              <a:rPr lang="ru-RU" dirty="0"/>
              <a:t> </a:t>
            </a:r>
            <a:r>
              <a:rPr lang="ru-RU" dirty="0" err="1"/>
              <a:t>відхиленнями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експерименти</a:t>
            </a:r>
            <a:r>
              <a:rPr lang="ru-RU" dirty="0"/>
              <a:t>. Вони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якесь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у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об'єктах</a:t>
            </a:r>
            <a:r>
              <a:rPr lang="ru-RU" dirty="0"/>
              <a:t>, але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малоінформативні</a:t>
            </a:r>
            <a:r>
              <a:rPr lang="ru-RU" dirty="0"/>
              <a:t>. </a:t>
            </a:r>
            <a:r>
              <a:rPr lang="en-US" b="1" i="1" dirty="0"/>
              <a:t>In vitro</a:t>
            </a:r>
            <a:r>
              <a:rPr lang="en-US" dirty="0"/>
              <a:t> 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добрим</a:t>
            </a:r>
            <a:r>
              <a:rPr lang="ru-RU" dirty="0"/>
              <a:t> </a:t>
            </a:r>
            <a:r>
              <a:rPr lang="ru-RU" dirty="0" err="1"/>
              <a:t>доповненням</a:t>
            </a:r>
            <a:r>
              <a:rPr lang="ru-RU" dirty="0"/>
              <a:t> до </a:t>
            </a:r>
            <a:r>
              <a:rPr lang="en-US" b="1" i="1" dirty="0">
                <a:hlinkClick r:id="rId2" tooltip="In vivo"/>
              </a:rPr>
              <a:t>In vivo</a:t>
            </a:r>
            <a:r>
              <a:rPr lang="en-US" dirty="0"/>
              <a:t> </a:t>
            </a:r>
            <a:r>
              <a:rPr lang="ru-RU" dirty="0" err="1"/>
              <a:t>чи</a:t>
            </a:r>
            <a:r>
              <a:rPr lang="ru-RU" dirty="0"/>
              <a:t> </a:t>
            </a:r>
            <a:r>
              <a:rPr lang="en-US" b="1" i="1" dirty="0">
                <a:hlinkClick r:id="rId3" tooltip="In situ"/>
              </a:rPr>
              <a:t>In situ</a:t>
            </a:r>
            <a:r>
              <a:rPr lang="en-US" dirty="0"/>
              <a:t> </a:t>
            </a:r>
            <a:r>
              <a:rPr lang="ru-RU" dirty="0" err="1"/>
              <a:t>експериментів</a:t>
            </a:r>
            <a:r>
              <a:rPr lang="ru-RU" dirty="0" smtClean="0"/>
              <a:t>.</a:t>
            </a:r>
            <a:endParaRPr lang="uk-UA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268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548680"/>
            <a:ext cx="6591985" cy="597666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Оплодотворение</a:t>
            </a:r>
            <a:endParaRPr lang="ru-RU" dirty="0"/>
          </a:p>
          <a:p>
            <a:r>
              <a:rPr lang="ru-RU" dirty="0"/>
              <a:t>После получения яйцеклеток в лаборатории берется образец сперматозоидов, который предоставляется партнером-мужчиной или берется из банка спермы при донорском оплодотворении.</a:t>
            </a:r>
          </a:p>
          <a:p>
            <a:r>
              <a:rPr lang="ru-RU" dirty="0"/>
              <a:t>Существует два вида оплодотворения</a:t>
            </a:r>
          </a:p>
          <a:p>
            <a:pPr lvl="1"/>
            <a:r>
              <a:rPr lang="ru-RU" dirty="0"/>
              <a:t>Классическое осеменение, которое заключается в помещении определенного числа сперматозоидов к каждой яйцеклетке, в результате чего происходит спонтанное оплодотворение.</a:t>
            </a:r>
          </a:p>
          <a:p>
            <a:pPr lvl="1"/>
            <a:r>
              <a:rPr lang="ru-RU" dirty="0"/>
              <a:t>Осеменение путем </a:t>
            </a:r>
            <a:r>
              <a:rPr lang="ru-RU" dirty="0" err="1"/>
              <a:t>микроинъекции</a:t>
            </a:r>
            <a:r>
              <a:rPr lang="ru-RU" dirty="0"/>
              <a:t> спермы (ICSI). Оно заключается в непосредственном введении сперматозоида в яйцеклетку.</a:t>
            </a:r>
          </a:p>
          <a:p>
            <a:r>
              <a:rPr lang="ru-RU" dirty="0"/>
              <a:t>В случае, если партнеру была произведена </a:t>
            </a:r>
            <a:r>
              <a:rPr lang="ru-RU" dirty="0" err="1"/>
              <a:t>вазэктомия</a:t>
            </a:r>
            <a:r>
              <a:rPr lang="ru-RU" dirty="0"/>
              <a:t> или образец спермы получают при биопсии яичек (TESE), она проводится одновременно с забором яйцеклеток для проведения оплодотворения в лаборатории.</a:t>
            </a:r>
          </a:p>
          <a:p>
            <a:r>
              <a:rPr lang="ru-RU" dirty="0"/>
              <a:t>После оплодотворения эмбрионы остаются в лаборатории. Через два-три дня проводится оценка их состояния и отбор тех, которые будут имплантированы пациентке, и тех, которые будут подвергнуты витрификации.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7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Дана дисципліна спрямована 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вирішення</a:t>
            </a:r>
            <a:r>
              <a:rPr lang="ru-RU" dirty="0" smtClean="0"/>
              <a:t> проблем у таких сферах, як </a:t>
            </a:r>
            <a:r>
              <a:rPr lang="ru-RU" dirty="0" err="1" smtClean="0"/>
              <a:t>клітинна</a:t>
            </a:r>
            <a:r>
              <a:rPr lang="ru-RU" dirty="0" smtClean="0"/>
              <a:t> та </a:t>
            </a:r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інженерія</a:t>
            </a:r>
            <a:r>
              <a:rPr lang="ru-RU" dirty="0" smtClean="0"/>
              <a:t>,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оздоровлення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селекція</a:t>
            </a:r>
            <a:r>
              <a:rPr lang="ru-RU" dirty="0" smtClean="0"/>
              <a:t>,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вітамінів</a:t>
            </a:r>
            <a:r>
              <a:rPr lang="ru-RU" dirty="0" smtClean="0"/>
              <a:t>, </a:t>
            </a:r>
            <a:r>
              <a:rPr lang="ru-RU" dirty="0" err="1" smtClean="0"/>
              <a:t>барвників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Без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генетики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та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на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(</a:t>
            </a:r>
            <a:r>
              <a:rPr lang="ru-RU" dirty="0" err="1" smtClean="0"/>
              <a:t>клітинному</a:t>
            </a:r>
            <a:r>
              <a:rPr lang="ru-RU" dirty="0" smtClean="0"/>
              <a:t>, органному, </a:t>
            </a:r>
            <a:r>
              <a:rPr lang="ru-RU" dirty="0" err="1" smtClean="0"/>
              <a:t>організменному</a:t>
            </a:r>
            <a:r>
              <a:rPr lang="ru-RU" dirty="0" smtClean="0"/>
              <a:t>, </a:t>
            </a:r>
            <a:r>
              <a:rPr lang="ru-RU" dirty="0" err="1" smtClean="0"/>
              <a:t>популяційному</a:t>
            </a:r>
            <a:r>
              <a:rPr lang="ru-RU" dirty="0" smtClean="0"/>
              <a:t>, </a:t>
            </a:r>
            <a:r>
              <a:rPr lang="ru-RU" dirty="0" err="1" smtClean="0"/>
              <a:t>загально</a:t>
            </a:r>
            <a:r>
              <a:rPr lang="ru-RU" dirty="0" smtClean="0"/>
              <a:t> видовому) та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Соматична</a:t>
            </a:r>
            <a:r>
              <a:rPr lang="ru-RU" dirty="0"/>
              <a:t> </a:t>
            </a:r>
            <a:r>
              <a:rPr lang="ru-RU" dirty="0" err="1"/>
              <a:t>гібридизація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886169" cy="4210414"/>
          </a:xfrm>
        </p:spPr>
        <p:txBody>
          <a:bodyPr/>
          <a:lstStyle/>
          <a:p>
            <a:r>
              <a:rPr lang="ru-RU" b="1" dirty="0" err="1"/>
              <a:t>Соматична</a:t>
            </a:r>
            <a:r>
              <a:rPr lang="ru-RU" b="1" dirty="0"/>
              <a:t> </a:t>
            </a:r>
            <a:r>
              <a:rPr lang="ru-RU" b="1" dirty="0" err="1"/>
              <a:t>гібридизація</a:t>
            </a:r>
            <a:r>
              <a:rPr lang="ru-RU" dirty="0"/>
              <a:t> —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 </a:t>
            </a:r>
            <a:r>
              <a:rPr lang="ru-RU" dirty="0" err="1">
                <a:hlinkClick r:id="rId2" tooltip="Соматичні клітини"/>
              </a:rPr>
              <a:t>соматичних</a:t>
            </a:r>
            <a:r>
              <a:rPr lang="ru-RU" dirty="0">
                <a:hlinkClick r:id="rId2" tooltip="Соматичні клітини"/>
              </a:rPr>
              <a:t> </a:t>
            </a:r>
            <a:r>
              <a:rPr lang="ru-RU" dirty="0" err="1">
                <a:hlinkClick r:id="rId2" tooltip="Соматичні клітини"/>
              </a:rPr>
              <a:t>клітин</a:t>
            </a:r>
            <a:r>
              <a:rPr lang="ru-RU" dirty="0"/>
              <a:t> (</a:t>
            </a:r>
            <a:r>
              <a:rPr lang="ru-RU" dirty="0" err="1"/>
              <a:t>нестатевих</a:t>
            </a:r>
            <a:r>
              <a:rPr lang="ru-RU" dirty="0"/>
              <a:t>) в одну </a:t>
            </a:r>
            <a:r>
              <a:rPr lang="ru-RU" dirty="0" err="1"/>
              <a:t>клітину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у живому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при штучному </a:t>
            </a:r>
            <a:r>
              <a:rPr lang="ru-RU" dirty="0" err="1"/>
              <a:t>культивуванні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Експериментальним</a:t>
            </a:r>
            <a:r>
              <a:rPr lang="ru-RU" dirty="0"/>
              <a:t> шляхом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сполучити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клітині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 </a:t>
            </a:r>
            <a:r>
              <a:rPr lang="ru-RU" dirty="0" err="1">
                <a:hlinkClick r:id="rId3" tooltip="Геном"/>
              </a:rPr>
              <a:t>геноми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найвіддаленіших</a:t>
            </a:r>
            <a:r>
              <a:rPr lang="ru-RU" dirty="0"/>
              <a:t> у систематичному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статева</a:t>
            </a:r>
            <a:r>
              <a:rPr lang="ru-RU" dirty="0"/>
              <a:t> </a:t>
            </a:r>
            <a:r>
              <a:rPr lang="ru-RU" dirty="0" err="1">
                <a:hlinkClick r:id="rId4" tooltip="Порівняльна гібридизація геномів"/>
              </a:rPr>
              <a:t>гібридизація</a:t>
            </a:r>
            <a:r>
              <a:rPr lang="ru-RU" dirty="0"/>
              <a:t> </a:t>
            </a:r>
            <a:r>
              <a:rPr lang="ru-RU" dirty="0" err="1"/>
              <a:t>неможлива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7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Гібридизація соматичних клітин - презентація з біології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Молекулярне маркування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324" y="1628800"/>
            <a:ext cx="8287818" cy="3777622"/>
          </a:xfrm>
        </p:spPr>
        <p:txBody>
          <a:bodyPr>
            <a:normAutofit/>
          </a:bodyPr>
          <a:lstStyle/>
          <a:p>
            <a:r>
              <a:rPr lang="uk-UA" dirty="0" smtClean="0"/>
              <a:t>ДНК-маркери або молекулярно-генетичні маркери - поліморфна ознака, що виявляються методами молекулярної біології на рівні </a:t>
            </a:r>
            <a:r>
              <a:rPr lang="uk-UA" dirty="0" err="1" smtClean="0"/>
              <a:t>нуклеотидної</a:t>
            </a:r>
            <a:r>
              <a:rPr lang="uk-UA" dirty="0" smtClean="0"/>
              <a:t> послідовності ДНК для певного гена або для будь-якої іншої ділянки хромосоми при порівнянні генотипів різних особин, порід, сортів, ліній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0" name="Picture 2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12976"/>
            <a:ext cx="4010866" cy="2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0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3356992"/>
            <a:ext cx="6591985" cy="3777622"/>
          </a:xfrm>
        </p:spPr>
        <p:txBody>
          <a:bodyPr>
            <a:normAutofit/>
          </a:bodyPr>
          <a:lstStyle/>
          <a:p>
            <a:r>
              <a:rPr lang="ru-RU" b="1" dirty="0" err="1"/>
              <a:t>iPBS</a:t>
            </a:r>
            <a:r>
              <a:rPr lang="ru-RU" dirty="0"/>
              <a:t> (</a:t>
            </a:r>
            <a:r>
              <a:rPr lang="ru-RU" dirty="0">
                <a:hlinkClick r:id="rId2" tooltip="Английский язык"/>
              </a:rPr>
              <a:t>англ.</a:t>
            </a:r>
            <a:r>
              <a:rPr lang="ru-RU" dirty="0"/>
              <a:t> </a:t>
            </a:r>
            <a:r>
              <a:rPr lang="ru-RU" i="1" dirty="0" err="1"/>
              <a:t>inter</a:t>
            </a:r>
            <a:r>
              <a:rPr lang="ru-RU" i="1" dirty="0"/>
              <a:t> PBS </a:t>
            </a:r>
            <a:r>
              <a:rPr lang="ru-RU" i="1" dirty="0" err="1"/>
              <a:t>amplification</a:t>
            </a:r>
            <a:r>
              <a:rPr lang="ru-RU" dirty="0" smtClean="0"/>
              <a:t>)</a:t>
            </a:r>
            <a:r>
              <a:rPr lang="ru-RU" dirty="0"/>
              <a:t> — </a:t>
            </a:r>
            <a:r>
              <a:rPr lang="uk-UA" dirty="0" smtClean="0"/>
              <a:t>метод, заснований на використанні </a:t>
            </a:r>
            <a:r>
              <a:rPr lang="uk-UA" dirty="0" err="1" smtClean="0"/>
              <a:t>праймерів</a:t>
            </a:r>
            <a:r>
              <a:rPr lang="uk-UA" dirty="0" smtClean="0"/>
              <a:t> до послідовностей </a:t>
            </a:r>
            <a:r>
              <a:rPr lang="uk-UA" dirty="0" err="1" smtClean="0"/>
              <a:t>ретротранспозонів</a:t>
            </a:r>
            <a:r>
              <a:rPr lang="uk-UA" dirty="0" smtClean="0"/>
              <a:t> PBS (англ. </a:t>
            </a:r>
            <a:r>
              <a:rPr lang="uk-UA" dirty="0" err="1" smtClean="0"/>
              <a:t>Primer</a:t>
            </a:r>
            <a:r>
              <a:rPr lang="uk-UA" dirty="0" smtClean="0"/>
              <a:t> </a:t>
            </a:r>
            <a:r>
              <a:rPr lang="uk-UA" dirty="0" err="1" smtClean="0"/>
              <a:t>binding</a:t>
            </a:r>
            <a:r>
              <a:rPr lang="uk-UA" dirty="0" smtClean="0"/>
              <a:t> </a:t>
            </a:r>
            <a:r>
              <a:rPr lang="uk-UA" dirty="0" err="1" smtClean="0"/>
              <a:t>site</a:t>
            </a:r>
            <a:r>
              <a:rPr lang="uk-UA" dirty="0" smtClean="0"/>
              <a:t>, ділянка зв'язування </a:t>
            </a:r>
            <a:r>
              <a:rPr lang="uk-UA" dirty="0" err="1" smtClean="0"/>
              <a:t>тРНК</a:t>
            </a:r>
            <a:r>
              <a:rPr lang="uk-UA" dirty="0" smtClean="0"/>
              <a:t>). Метод ефективний для виявлення поліморфізму між зразками, а також для клонування нових </a:t>
            </a:r>
            <a:r>
              <a:rPr lang="uk-UA" dirty="0" err="1" smtClean="0"/>
              <a:t>ретротранспозонів</a:t>
            </a:r>
            <a:r>
              <a:rPr lang="uk-UA" dirty="0" smtClean="0"/>
              <a:t> у еукаріот.</a:t>
            </a:r>
          </a:p>
          <a:p>
            <a:r>
              <a:rPr lang="uk-UA" dirty="0" err="1" smtClean="0"/>
              <a:t>Однонуклеотидний</a:t>
            </a:r>
            <a:r>
              <a:rPr lang="uk-UA" dirty="0" smtClean="0"/>
              <a:t> поліморфізм (SNP).</a:t>
            </a:r>
          </a:p>
        </p:txBody>
      </p:sp>
      <p:sp>
        <p:nvSpPr>
          <p:cNvPr id="4" name="AutoShape 2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Ієрархічне молекулярне маркування для вирішення довгих безперервних  послідовностей шляхом масового паралельного послідовності | наукові доповід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2304"/>
            <a:ext cx="571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1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Гіногенез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04864"/>
            <a:ext cx="7344816" cy="3777622"/>
          </a:xfrm>
        </p:spPr>
        <p:txBody>
          <a:bodyPr/>
          <a:lstStyle/>
          <a:p>
            <a:r>
              <a:rPr lang="vi-VN" b="1" dirty="0"/>
              <a:t>Гіногене́з</a:t>
            </a:r>
            <a:r>
              <a:rPr lang="vi-VN" dirty="0"/>
              <a:t> (гр. </a:t>
            </a:r>
            <a:r>
              <a:rPr lang="en-US" i="1" dirty="0" err="1"/>
              <a:t>gyno</a:t>
            </a:r>
            <a:r>
              <a:rPr lang="en-US" dirty="0"/>
              <a:t> — </a:t>
            </a:r>
            <a:r>
              <a:rPr lang="vi-VN" dirty="0"/>
              <a:t>жінка та </a:t>
            </a:r>
            <a:r>
              <a:rPr lang="en-US" i="1" dirty="0"/>
              <a:t>genesis</a:t>
            </a:r>
            <a:r>
              <a:rPr lang="en-US" dirty="0"/>
              <a:t> — </a:t>
            </a:r>
            <a:r>
              <a:rPr lang="vi-VN" dirty="0"/>
              <a:t>виникнення) — форма </a:t>
            </a:r>
            <a:r>
              <a:rPr lang="vi-VN" dirty="0">
                <a:hlinkClick r:id="rId2" tooltip="Розмноження"/>
              </a:rPr>
              <a:t>розмноження</a:t>
            </a:r>
            <a:r>
              <a:rPr lang="vi-VN" dirty="0"/>
              <a:t>, при якій </a:t>
            </a:r>
            <a:r>
              <a:rPr lang="vi-VN" dirty="0">
                <a:hlinkClick r:id="rId3" tooltip="Сперматозоїд"/>
              </a:rPr>
              <a:t>сперматозоїд</a:t>
            </a:r>
            <a:r>
              <a:rPr lang="vi-VN" dirty="0"/>
              <a:t>, проникнувши в </a:t>
            </a:r>
            <a:r>
              <a:rPr lang="vi-VN" dirty="0">
                <a:hlinkClick r:id="rId4" tooltip="Яйцеклітина"/>
              </a:rPr>
              <a:t>яйцеклітину</a:t>
            </a:r>
            <a:r>
              <a:rPr lang="vi-VN" dirty="0"/>
              <a:t>, стимулює її розвиток, але його </a:t>
            </a:r>
            <a:r>
              <a:rPr lang="vi-VN" dirty="0">
                <a:hlinkClick r:id="rId5" tooltip="Ядро клітини"/>
              </a:rPr>
              <a:t>ядро</a:t>
            </a:r>
            <a:r>
              <a:rPr lang="vi-VN" dirty="0"/>
              <a:t> не зливається з ядром яйця і не бере участі у розвитку зародку. Роль сперматозоїда обмежується активацією яйця до розвитку.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6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20688"/>
            <a:ext cx="7418784" cy="5976664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</a:t>
            </a:r>
            <a:r>
              <a:rPr lang="ru-RU" dirty="0" err="1"/>
              <a:t>Виявлений</a:t>
            </a:r>
            <a:r>
              <a:rPr lang="ru-RU" dirty="0"/>
              <a:t> у </a:t>
            </a:r>
            <a:r>
              <a:rPr lang="ru-RU" dirty="0" err="1"/>
              <a:t>деяких</a:t>
            </a:r>
            <a:r>
              <a:rPr lang="ru-RU" dirty="0"/>
              <a:t> </a:t>
            </a:r>
            <a:r>
              <a:rPr lang="ru-RU" dirty="0">
                <a:hlinkClick r:id="rId2" tooltip="Нематоди"/>
              </a:rPr>
              <a:t>нематод</a:t>
            </a:r>
            <a:r>
              <a:rPr lang="ru-RU" dirty="0"/>
              <a:t>, </a:t>
            </a:r>
            <a:r>
              <a:rPr lang="ru-RU" dirty="0" err="1">
                <a:hlinkClick r:id="rId3" tooltip="Кісткові риби"/>
              </a:rPr>
              <a:t>кісткових</a:t>
            </a:r>
            <a:r>
              <a:rPr lang="ru-RU" dirty="0">
                <a:hlinkClick r:id="rId3" tooltip="Кісткові риби"/>
              </a:rPr>
              <a:t> </a:t>
            </a:r>
            <a:r>
              <a:rPr lang="ru-RU" dirty="0" err="1">
                <a:hlinkClick r:id="rId3" tooltip="Кісткові риби"/>
              </a:rPr>
              <a:t>риб</a:t>
            </a:r>
            <a:r>
              <a:rPr lang="ru-RU" dirty="0"/>
              <a:t> (</a:t>
            </a:r>
            <a:r>
              <a:rPr lang="ru-RU" dirty="0" err="1"/>
              <a:t>рід</a:t>
            </a:r>
            <a:r>
              <a:rPr lang="ru-RU" dirty="0"/>
              <a:t> </a:t>
            </a:r>
            <a:r>
              <a:rPr lang="en-US" i="1" dirty="0" err="1"/>
              <a:t>Comephorus</a:t>
            </a:r>
            <a:r>
              <a:rPr lang="en-US" dirty="0"/>
              <a:t>, </a:t>
            </a:r>
            <a:r>
              <a:rPr lang="ru-RU" dirty="0">
                <a:hlinkClick r:id="rId4" tooltip="Карась срібний"/>
              </a:rPr>
              <a:t>карась </a:t>
            </a:r>
            <a:r>
              <a:rPr lang="ru-RU" dirty="0" err="1">
                <a:hlinkClick r:id="rId4" tooltip="Карась срібний"/>
              </a:rPr>
              <a:t>срібний</a:t>
            </a:r>
            <a:r>
              <a:rPr lang="ru-RU" dirty="0"/>
              <a:t> (</a:t>
            </a:r>
            <a:r>
              <a:rPr lang="en-US" i="1" dirty="0" err="1" smtClean="0"/>
              <a:t>Carassius</a:t>
            </a:r>
            <a:r>
              <a:rPr lang="en-US" i="1" dirty="0" smtClean="0"/>
              <a:t> </a:t>
            </a:r>
            <a:r>
              <a:rPr lang="en-US" i="1" dirty="0" err="1" smtClean="0"/>
              <a:t>auratus</a:t>
            </a:r>
            <a:r>
              <a:rPr lang="en-US" dirty="0" smtClean="0"/>
              <a:t>)),</a:t>
            </a:r>
            <a:r>
              <a:rPr lang="uk-UA" dirty="0" smtClean="0"/>
              <a:t> </a:t>
            </a:r>
            <a:r>
              <a:rPr lang="ru-RU" dirty="0" err="1" smtClean="0">
                <a:hlinkClick r:id="rId5" tooltip="Земноводні"/>
              </a:rPr>
              <a:t>земноводних</a:t>
            </a:r>
            <a:r>
              <a:rPr lang="ru-RU" dirty="0" smtClean="0"/>
              <a:t> (</a:t>
            </a:r>
            <a:r>
              <a:rPr lang="ru-RU" dirty="0" err="1"/>
              <a:t>деякі</a:t>
            </a:r>
            <a:r>
              <a:rPr lang="ru-RU" dirty="0"/>
              <a:t> </a:t>
            </a:r>
            <a:r>
              <a:rPr lang="ru-RU" dirty="0" err="1" smtClean="0">
                <a:hlinkClick r:id="rId6" tooltip="Саламандра (рід)"/>
              </a:rPr>
              <a:t>саламандри</a:t>
            </a:r>
            <a:r>
              <a:rPr lang="ru-RU" dirty="0" smtClean="0"/>
              <a:t> роду</a:t>
            </a:r>
            <a:r>
              <a:rPr lang="ru-RU" dirty="0"/>
              <a:t> </a:t>
            </a:r>
            <a:r>
              <a:rPr lang="ru-RU" dirty="0" err="1">
                <a:hlinkClick r:id="rId7" tooltip="Амбістома"/>
              </a:rPr>
              <a:t>амбістома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рослин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 </a:t>
            </a:r>
            <a:r>
              <a:rPr lang="ru-RU" dirty="0" err="1" smtClean="0">
                <a:hlinkClick r:id="rId8" tooltip="Амарилісові"/>
              </a:rPr>
              <a:t>Амарілісових</a:t>
            </a:r>
            <a:r>
              <a:rPr lang="ru-RU" dirty="0" smtClean="0"/>
              <a:t> (</a:t>
            </a:r>
            <a:r>
              <a:rPr lang="en-US" i="1" dirty="0" err="1"/>
              <a:t>Atamosco</a:t>
            </a:r>
            <a:r>
              <a:rPr lang="en-US" i="1" dirty="0"/>
              <a:t> </a:t>
            </a:r>
            <a:r>
              <a:rPr lang="en-US" i="1" dirty="0" err="1"/>
              <a:t>mexicana</a:t>
            </a:r>
            <a:r>
              <a:rPr lang="en-US" dirty="0"/>
              <a:t>). </a:t>
            </a:r>
            <a:r>
              <a:rPr lang="ru-RU" dirty="0" err="1"/>
              <a:t>Інколи</a:t>
            </a:r>
            <a:r>
              <a:rPr lang="ru-RU" dirty="0"/>
              <a:t> в </a:t>
            </a:r>
            <a:r>
              <a:rPr lang="ru-RU" dirty="0" err="1"/>
              <a:t>гіногенетичних</a:t>
            </a:r>
            <a:r>
              <a:rPr lang="ru-RU" dirty="0"/>
              <a:t> </a:t>
            </a:r>
            <a:r>
              <a:rPr lang="ru-RU" dirty="0" err="1"/>
              <a:t>популяціях</a:t>
            </a:r>
            <a:r>
              <a:rPr lang="ru-RU" dirty="0"/>
              <a:t> </a:t>
            </a:r>
            <a:r>
              <a:rPr lang="ru-RU" dirty="0" err="1"/>
              <a:t>самці</a:t>
            </a:r>
            <a:r>
              <a:rPr lang="ru-RU" dirty="0"/>
              <a:t> </a:t>
            </a:r>
            <a:r>
              <a:rPr lang="ru-RU" dirty="0" err="1"/>
              <a:t>невідомі</a:t>
            </a:r>
            <a:r>
              <a:rPr lang="ru-RU" dirty="0"/>
              <a:t>, </a:t>
            </a:r>
            <a:r>
              <a:rPr lang="ru-RU" dirty="0" err="1"/>
              <a:t>яйця</a:t>
            </a:r>
            <a:r>
              <a:rPr lang="ru-RU" dirty="0"/>
              <a:t> </a:t>
            </a:r>
            <a:r>
              <a:rPr lang="ru-RU" dirty="0" err="1"/>
              <a:t>стимулює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сперма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риб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ікра</a:t>
            </a:r>
            <a:r>
              <a:rPr lang="ru-RU" dirty="0"/>
              <a:t> </a:t>
            </a:r>
            <a:r>
              <a:rPr lang="ru-RU" dirty="0" smtClean="0"/>
              <a:t>карася </a:t>
            </a:r>
            <a:r>
              <a:rPr lang="ru-RU" dirty="0"/>
              <a:t>молоками </a:t>
            </a:r>
            <a:r>
              <a:rPr lang="ru-RU" dirty="0">
                <a:hlinkClick r:id="rId9" tooltip="Щука звичайна"/>
              </a:rPr>
              <a:t>щуки</a:t>
            </a:r>
            <a:r>
              <a:rPr lang="ru-RU" dirty="0"/>
              <a:t>).</a:t>
            </a:r>
          </a:p>
          <a:p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отриманий</a:t>
            </a:r>
            <a:r>
              <a:rPr lang="ru-RU" dirty="0"/>
              <a:t> при </a:t>
            </a:r>
            <a:r>
              <a:rPr lang="ru-RU" dirty="0" err="1"/>
              <a:t>поливанні</a:t>
            </a:r>
            <a:r>
              <a:rPr lang="ru-RU" dirty="0"/>
              <a:t> </a:t>
            </a:r>
            <a:r>
              <a:rPr lang="ru-RU" dirty="0">
                <a:hlinkClick r:id="rId10" tooltip="Сперма"/>
              </a:rPr>
              <a:t>спермою</a:t>
            </a:r>
            <a:r>
              <a:rPr lang="ru-RU" dirty="0"/>
              <a:t> далеких </a:t>
            </a:r>
            <a:r>
              <a:rPr lang="ru-RU" dirty="0" err="1"/>
              <a:t>видів</a:t>
            </a:r>
            <a:r>
              <a:rPr lang="ru-RU" dirty="0"/>
              <a:t>, </a:t>
            </a:r>
            <a:r>
              <a:rPr lang="ru-RU" dirty="0" err="1"/>
              <a:t>інактивацією</a:t>
            </a:r>
            <a:r>
              <a:rPr lang="ru-RU" dirty="0"/>
              <a:t> ядра </a:t>
            </a:r>
            <a:r>
              <a:rPr lang="ru-RU" dirty="0" err="1">
                <a:hlinkClick r:id="rId11" tooltip="Сперматозоїд"/>
              </a:rPr>
              <a:t>сперматозоїда</a:t>
            </a:r>
            <a:r>
              <a:rPr lang="ru-RU" dirty="0"/>
              <a:t> </a:t>
            </a:r>
            <a:r>
              <a:rPr lang="ru-RU" dirty="0" err="1"/>
              <a:t>фізичними</a:t>
            </a:r>
            <a:r>
              <a:rPr lang="ru-RU" dirty="0"/>
              <a:t> та </a:t>
            </a:r>
            <a:r>
              <a:rPr lang="ru-RU" dirty="0" err="1"/>
              <a:t>хімічними</a:t>
            </a:r>
            <a:r>
              <a:rPr lang="ru-RU" dirty="0"/>
              <a:t> агентами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механічним</a:t>
            </a:r>
            <a:r>
              <a:rPr lang="ru-RU" dirty="0"/>
              <a:t> </a:t>
            </a:r>
            <a:r>
              <a:rPr lang="ru-RU" dirty="0" err="1"/>
              <a:t>видаленням</a:t>
            </a:r>
            <a:r>
              <a:rPr lang="ru-RU" dirty="0"/>
              <a:t> </a:t>
            </a:r>
            <a:r>
              <a:rPr lang="ru-RU" dirty="0" err="1"/>
              <a:t>чоловічого</a:t>
            </a:r>
            <a:r>
              <a:rPr lang="ru-RU" dirty="0"/>
              <a:t> </a:t>
            </a:r>
            <a:r>
              <a:rPr lang="ru-RU" dirty="0" err="1">
                <a:hlinkClick r:id="rId12" tooltip="Пронуклеус (ще не написана)"/>
              </a:rPr>
              <a:t>пронуклеуса</a:t>
            </a:r>
            <a:r>
              <a:rPr lang="ru-RU" dirty="0"/>
              <a:t> з </a:t>
            </a:r>
            <a:r>
              <a:rPr lang="ru-RU" dirty="0">
                <a:hlinkClick r:id="rId13" tooltip="Ядро клітини"/>
              </a:rPr>
              <a:t>ядра</a:t>
            </a:r>
            <a:r>
              <a:rPr lang="ru-RU" dirty="0"/>
              <a:t>. </a:t>
            </a:r>
            <a:r>
              <a:rPr lang="ru-RU" dirty="0" err="1"/>
              <a:t>Гаплоїдні</a:t>
            </a:r>
            <a:r>
              <a:rPr lang="ru-RU" dirty="0"/>
              <a:t> </a:t>
            </a:r>
            <a:r>
              <a:rPr lang="ru-RU" dirty="0" err="1"/>
              <a:t>зародки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нежиттєздатні</a:t>
            </a:r>
            <a:r>
              <a:rPr lang="ru-RU" dirty="0"/>
              <a:t>.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диплоїдного</a:t>
            </a:r>
            <a:r>
              <a:rPr lang="ru-RU" dirty="0"/>
              <a:t> </a:t>
            </a:r>
            <a:r>
              <a:rPr lang="ru-RU" dirty="0" err="1"/>
              <a:t>гіногенезу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пригнітити</a:t>
            </a:r>
            <a:r>
              <a:rPr lang="ru-RU" dirty="0"/>
              <a:t> </a:t>
            </a:r>
            <a:r>
              <a:rPr lang="ru-RU" dirty="0" err="1"/>
              <a:t>цитотомію</a:t>
            </a:r>
            <a:r>
              <a:rPr lang="ru-RU" dirty="0"/>
              <a:t> одного з </a:t>
            </a:r>
            <a:r>
              <a:rPr lang="ru-RU" dirty="0" err="1"/>
              <a:t>поділів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</a:t>
            </a:r>
            <a:r>
              <a:rPr lang="ru-RU" dirty="0" err="1"/>
              <a:t>яйцеклітини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перших </a:t>
            </a:r>
            <a:r>
              <a:rPr lang="ru-RU" dirty="0" err="1"/>
              <a:t>поділів</a:t>
            </a:r>
            <a:r>
              <a:rPr lang="ru-RU" dirty="0"/>
              <a:t> </a:t>
            </a:r>
            <a:r>
              <a:rPr lang="ru-RU" dirty="0" err="1"/>
              <a:t>дробіння</a:t>
            </a:r>
            <a:r>
              <a:rPr lang="ru-RU" dirty="0"/>
              <a:t> </a:t>
            </a:r>
            <a:r>
              <a:rPr lang="ru-RU" dirty="0" err="1"/>
              <a:t>яйця</a:t>
            </a:r>
            <a:r>
              <a:rPr lang="ru-RU" dirty="0"/>
              <a:t>. </a:t>
            </a:r>
            <a:r>
              <a:rPr lang="ru-RU" dirty="0" err="1"/>
              <a:t>Гіногенез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гомозиготних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жіночої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1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нуклеїнових кислот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3453104"/>
            <a:ext cx="4427984" cy="4790734"/>
          </a:xfrm>
        </p:spPr>
        <p:txBody>
          <a:bodyPr>
            <a:normAutofit/>
          </a:bodyPr>
          <a:lstStyle/>
          <a:p>
            <a:r>
              <a:rPr lang="ru-RU" b="1" dirty="0" err="1"/>
              <a:t>Нуклеїнові</a:t>
            </a:r>
            <a:r>
              <a:rPr lang="ru-RU" b="1" dirty="0"/>
              <a:t> </a:t>
            </a:r>
            <a:r>
              <a:rPr lang="ru-RU" b="1" dirty="0" err="1"/>
              <a:t>кислоти</a:t>
            </a:r>
            <a:r>
              <a:rPr lang="ru-RU" dirty="0"/>
              <a:t> —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високомолекулярні</a:t>
            </a:r>
            <a:r>
              <a:rPr lang="ru-RU" dirty="0"/>
              <a:t> </a:t>
            </a:r>
            <a:r>
              <a:rPr lang="ru-RU" dirty="0" err="1">
                <a:hlinkClick r:id="rId2" tooltip="Біополімери"/>
              </a:rPr>
              <a:t>біополімери</a:t>
            </a:r>
            <a:r>
              <a:rPr lang="ru-RU" dirty="0"/>
              <a:t>, мономерами </a:t>
            </a:r>
            <a:r>
              <a:rPr lang="ru-RU" dirty="0" err="1"/>
              <a:t>яких</a:t>
            </a:r>
            <a:r>
              <a:rPr lang="ru-RU" dirty="0"/>
              <a:t> є </a:t>
            </a:r>
            <a:r>
              <a:rPr lang="ru-RU" dirty="0" err="1">
                <a:hlinkClick r:id="rId3" tooltip="Нуклеотид"/>
              </a:rPr>
              <a:t>нуклеотиди</a:t>
            </a:r>
            <a:r>
              <a:rPr lang="ru-RU" dirty="0"/>
              <a:t>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в </a:t>
            </a:r>
            <a:r>
              <a:rPr lang="ru-RU" dirty="0" err="1"/>
              <a:t>ядрі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й походить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>
                <a:hlinkClick r:id="rId4" tooltip="Латинська мова"/>
              </a:rPr>
              <a:t>лат.</a:t>
            </a:r>
            <a:r>
              <a:rPr lang="ru-RU" dirty="0"/>
              <a:t> </a:t>
            </a:r>
            <a:r>
              <a:rPr lang="en-US" i="1" dirty="0"/>
              <a:t>nucleus</a:t>
            </a:r>
            <a:r>
              <a:rPr lang="en-US" dirty="0"/>
              <a:t> — </a:t>
            </a:r>
            <a:r>
              <a:rPr lang="ru-RU" dirty="0"/>
              <a:t>ядро).</a:t>
            </a:r>
          </a:p>
        </p:txBody>
      </p:sp>
      <p:pic>
        <p:nvPicPr>
          <p:cNvPr id="3074" name="Picture 2" descr="https://upload.wikimedia.org/wikipedia/commons/thumb/2/22/Difference_DNA_RNA-uk.svg/260px-Difference_DNA_RNA-uk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3474387" cy="2779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49471"/>
            <a:ext cx="6591985" cy="536254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Нуклеїнові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(</a:t>
            </a:r>
            <a:r>
              <a:rPr lang="ru-RU" dirty="0" err="1"/>
              <a:t>полінуклеотиди</a:t>
            </a:r>
            <a:r>
              <a:rPr lang="ru-RU" dirty="0"/>
              <a:t>) є </a:t>
            </a:r>
            <a:r>
              <a:rPr lang="ru-RU" dirty="0" err="1"/>
              <a:t>біополімерами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побудовані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ланок </a:t>
            </a:r>
            <a:r>
              <a:rPr lang="ru-RU" dirty="0" err="1"/>
              <a:t>нуклеозидів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фосфодиетерними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. У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нуклеозиди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en-US" dirty="0"/>
              <a:t>N-</a:t>
            </a:r>
            <a:r>
              <a:rPr lang="ru-RU" dirty="0" err="1"/>
              <a:t>глікозиди</a:t>
            </a:r>
            <a:r>
              <a:rPr lang="ru-RU" dirty="0"/>
              <a:t> </a:t>
            </a:r>
            <a:r>
              <a:rPr lang="ru-RU" dirty="0" err="1"/>
              <a:t>рибози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дезоксирибози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пуриновими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піримідиновими</a:t>
            </a:r>
            <a:r>
              <a:rPr lang="ru-RU" dirty="0"/>
              <a:t> основами.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нуклеїнові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 — </a:t>
            </a:r>
            <a:r>
              <a:rPr lang="ru-RU" dirty="0">
                <a:hlinkClick r:id="rId2" tooltip="ДНК"/>
              </a:rPr>
              <a:t>ДНК</a:t>
            </a:r>
            <a:r>
              <a:rPr lang="ru-RU" dirty="0"/>
              <a:t> і </a:t>
            </a:r>
            <a:r>
              <a:rPr lang="ru-RU" dirty="0">
                <a:hlinkClick r:id="rId3" tooltip="РНК"/>
              </a:rPr>
              <a:t>РНК</a:t>
            </a:r>
            <a:r>
              <a:rPr lang="ru-RU" dirty="0"/>
              <a:t> — </a:t>
            </a:r>
            <a:r>
              <a:rPr lang="ru-RU" dirty="0" err="1"/>
              <a:t>виконують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організмах</a:t>
            </a:r>
            <a:r>
              <a:rPr lang="ru-RU" dirty="0"/>
              <a:t> роль </a:t>
            </a:r>
            <a:r>
              <a:rPr lang="ru-RU" dirty="0" err="1"/>
              <a:t>передачі</a:t>
            </a:r>
            <a:r>
              <a:rPr lang="ru-RU" dirty="0"/>
              <a:t> і </a:t>
            </a:r>
            <a:r>
              <a:rPr lang="ru-RU" dirty="0" err="1">
                <a:hlinkClick r:id="rId4" tooltip="Експресія генів"/>
              </a:rPr>
              <a:t>експресії</a:t>
            </a:r>
            <a:r>
              <a:rPr lang="ru-RU" dirty="0"/>
              <a:t> </a:t>
            </a:r>
            <a:r>
              <a:rPr lang="ru-RU" dirty="0" err="1">
                <a:hlinkClick r:id="rId5" tooltip="Генетична інформація"/>
              </a:rPr>
              <a:t>генетичної</a:t>
            </a:r>
            <a:r>
              <a:rPr lang="ru-RU" dirty="0">
                <a:hlinkClick r:id="rId5" tooltip="Генетична інформація"/>
              </a:rPr>
              <a:t> </a:t>
            </a:r>
            <a:r>
              <a:rPr lang="ru-RU" dirty="0" err="1">
                <a:hlinkClick r:id="rId5" tooltip="Генетична інформація"/>
              </a:rPr>
              <a:t>інформації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введений </a:t>
            </a:r>
            <a:r>
              <a:rPr lang="ru-RU" dirty="0">
                <a:hlinkClick r:id="rId6" tooltip="Рихард Альтман (ще не написана)"/>
              </a:rPr>
              <a:t>Рихардом Альтманом</a:t>
            </a:r>
            <a:r>
              <a:rPr lang="ru-RU" dirty="0"/>
              <a:t>.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в </a:t>
            </a:r>
            <a:r>
              <a:rPr lang="ru-RU" dirty="0" err="1">
                <a:hlinkClick r:id="rId7" tooltip="Клітинне ядро"/>
              </a:rPr>
              <a:t>ядрі</a:t>
            </a:r>
            <a:r>
              <a:rPr lang="ru-RU" dirty="0">
                <a:hlinkClick r:id="rId7" tooltip="Клітинне ядро"/>
              </a:rPr>
              <a:t> </a:t>
            </a:r>
            <a:r>
              <a:rPr lang="ru-RU" dirty="0" err="1">
                <a:hlinkClick r:id="rId7" tooltip="Клітинне ядро"/>
              </a:rPr>
              <a:t>клітини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й походить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лат. </a:t>
            </a:r>
            <a:r>
              <a:rPr lang="ru-RU" i="1" dirty="0"/>
              <a:t>нуклеус</a:t>
            </a:r>
            <a:r>
              <a:rPr lang="ru-RU" dirty="0"/>
              <a:t> — ядро). Молекула нуклеотиду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нітрогеновмісного</a:t>
            </a:r>
            <a:r>
              <a:rPr lang="ru-RU" dirty="0"/>
              <a:t> </a:t>
            </a:r>
            <a:r>
              <a:rPr lang="ru-RU" dirty="0" err="1"/>
              <a:t>гетероциклу</a:t>
            </a:r>
            <a:r>
              <a:rPr lang="ru-RU" dirty="0"/>
              <a:t> (</a:t>
            </a:r>
            <a:r>
              <a:rPr lang="ru-RU" dirty="0" err="1">
                <a:hlinkClick r:id="rId8" tooltip="Азотисті основи"/>
              </a:rPr>
              <a:t>азотистої</a:t>
            </a:r>
            <a:r>
              <a:rPr lang="ru-RU" dirty="0">
                <a:hlinkClick r:id="rId8" tooltip="Азотисті основи"/>
              </a:rPr>
              <a:t> </a:t>
            </a:r>
            <a:r>
              <a:rPr lang="ru-RU" dirty="0" err="1">
                <a:hlinkClick r:id="rId8" tooltip="Азотисті основи"/>
              </a:rPr>
              <a:t>основи</a:t>
            </a:r>
            <a:r>
              <a:rPr lang="ru-RU" dirty="0"/>
              <a:t>), </a:t>
            </a:r>
            <a:r>
              <a:rPr lang="ru-RU" dirty="0" err="1"/>
              <a:t>п'ятивуглецевого</a:t>
            </a:r>
            <a:r>
              <a:rPr lang="ru-RU" dirty="0"/>
              <a:t> моносахариду (</a:t>
            </a:r>
            <a:r>
              <a:rPr lang="ru-RU" dirty="0" err="1">
                <a:hlinkClick r:id="rId9" tooltip="Пентози"/>
              </a:rPr>
              <a:t>пентози</a:t>
            </a:r>
            <a:r>
              <a:rPr lang="ru-RU" dirty="0"/>
              <a:t>) і </a:t>
            </a:r>
            <a:r>
              <a:rPr lang="ru-RU" dirty="0" err="1">
                <a:hlinkClick r:id="rId10" tooltip="Ортофосфорна кислота"/>
              </a:rPr>
              <a:t>фосфатної</a:t>
            </a:r>
            <a:r>
              <a:rPr lang="ru-RU" dirty="0">
                <a:hlinkClick r:id="rId10" tooltip="Ортофосфорна кислота"/>
              </a:rPr>
              <a:t> </a:t>
            </a:r>
            <a:r>
              <a:rPr lang="ru-RU" dirty="0" err="1">
                <a:hlinkClick r:id="rId10" tooltip="Ортофосфорна кислота"/>
              </a:rPr>
              <a:t>кислоти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нуклеїнових</a:t>
            </a:r>
            <a:r>
              <a:rPr lang="ru-RU" dirty="0"/>
              <a:t> кислот: </a:t>
            </a:r>
            <a:r>
              <a:rPr lang="ru-RU" dirty="0" err="1"/>
              <a:t>дезоксирибонуклеїнову</a:t>
            </a:r>
            <a:r>
              <a:rPr lang="ru-RU" dirty="0"/>
              <a:t> (ДНК) і </a:t>
            </a:r>
            <a:r>
              <a:rPr lang="ru-RU" dirty="0" err="1"/>
              <a:t>рибонуклеїнову</a:t>
            </a:r>
            <a:r>
              <a:rPr lang="ru-RU" dirty="0"/>
              <a:t> (РНК). До складу ДНК входить </a:t>
            </a:r>
            <a:r>
              <a:rPr lang="ru-RU" dirty="0" err="1"/>
              <a:t>залишок</a:t>
            </a:r>
            <a:r>
              <a:rPr lang="ru-RU" dirty="0"/>
              <a:t> </a:t>
            </a:r>
            <a:r>
              <a:rPr lang="ru-RU" dirty="0" err="1"/>
              <a:t>пентози</a:t>
            </a:r>
            <a:r>
              <a:rPr lang="ru-RU" dirty="0"/>
              <a:t> </a:t>
            </a:r>
            <a:r>
              <a:rPr lang="ru-RU" dirty="0" err="1"/>
              <a:t>дезоксирибози</a:t>
            </a:r>
            <a:r>
              <a:rPr lang="ru-RU" dirty="0"/>
              <a:t>, до складу РНК — </a:t>
            </a:r>
            <a:r>
              <a:rPr lang="ru-RU" dirty="0" err="1"/>
              <a:t>рибози</a:t>
            </a:r>
            <a:r>
              <a:rPr lang="ru-RU" dirty="0"/>
              <a:t>.</a:t>
            </a:r>
          </a:p>
          <a:p>
            <a:r>
              <a:rPr lang="ru-RU" dirty="0" err="1"/>
              <a:t>Ферментативний</a:t>
            </a:r>
            <a:r>
              <a:rPr lang="ru-RU" dirty="0"/>
              <a:t> </a:t>
            </a:r>
            <a:r>
              <a:rPr lang="ru-RU" dirty="0" err="1"/>
              <a:t>гідроліз</a:t>
            </a:r>
            <a:r>
              <a:rPr lang="ru-RU" dirty="0"/>
              <a:t> </a:t>
            </a:r>
            <a:r>
              <a:rPr lang="ru-RU" dirty="0" err="1"/>
              <a:t>нуклеїнових</a:t>
            </a:r>
            <a:r>
              <a:rPr lang="ru-RU" dirty="0"/>
              <a:t> кислот </a:t>
            </a:r>
            <a:r>
              <a:rPr lang="ru-RU" dirty="0" err="1"/>
              <a:t>розщеплює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фрагменти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нуклеотидами й нуклеозидами.</a:t>
            </a:r>
          </a:p>
          <a:p>
            <a:endParaRPr lang="ru-RU" dirty="0"/>
          </a:p>
        </p:txBody>
      </p:sp>
      <p:pic>
        <p:nvPicPr>
          <p:cNvPr id="4098" name="Picture 2" descr="Еррукруруккркр.t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3" y="5445224"/>
            <a:ext cx="9029700" cy="115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1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 електрофорезу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844824"/>
            <a:ext cx="6591985" cy="3777622"/>
          </a:xfrm>
        </p:spPr>
        <p:txBody>
          <a:bodyPr/>
          <a:lstStyle/>
          <a:p>
            <a:r>
              <a:rPr lang="uk-UA" dirty="0" smtClean="0"/>
              <a:t>Електрофорез білків - спосіб поділу суміші білків на фракції або індивідуальні білки, заснований на русі заряджених білкових макромолекул різного молекулярного ваги в стаціонарному електричному полі.</a:t>
            </a:r>
          </a:p>
          <a:p>
            <a:r>
              <a:rPr lang="uk-UA" dirty="0" smtClean="0"/>
              <a:t> Електрофорез білків застосовують як для аналізу компонентів суміші білків, так і для отримання гомогенного білка. Найбільш поширеним варіантом електрофоретичного аналізу білків є електрофорез білків в поліакриламідному гелі по </a:t>
            </a:r>
            <a:r>
              <a:rPr lang="uk-UA" dirty="0" err="1" smtClean="0"/>
              <a:t>Леммлі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9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260648"/>
            <a:ext cx="6840760" cy="6264696"/>
          </a:xfrm>
        </p:spPr>
        <p:txBody>
          <a:bodyPr>
            <a:normAutofit/>
          </a:bodyPr>
          <a:lstStyle/>
          <a:p>
            <a:r>
              <a:rPr lang="uk-UA" dirty="0" smtClean="0"/>
              <a:t>Білки дріжджів, розділені за допомогою електрофорезу в поліакриламідному гелі, із застосуванням </a:t>
            </a:r>
            <a:r>
              <a:rPr lang="uk-UA" dirty="0" err="1" smtClean="0"/>
              <a:t>Кумассі</a:t>
            </a:r>
            <a:r>
              <a:rPr lang="uk-UA" dirty="0" smtClean="0"/>
              <a:t> для фарбування білкових фракцій. У першій доріжці зліва - білковий маркер</a:t>
            </a:r>
          </a:p>
          <a:p>
            <a:r>
              <a:rPr lang="uk-UA" dirty="0" smtClean="0"/>
              <a:t>Існує безліч різновидів і модифікацій даного методу, які використовуються (або використовувалися в певні періоди розвитку біохімії і молекулярної біології) в різних областях:</a:t>
            </a:r>
            <a:br>
              <a:rPr lang="uk-UA" dirty="0" smtClean="0"/>
            </a:br>
            <a:r>
              <a:rPr lang="uk-UA" dirty="0" smtClean="0"/>
              <a:t>Електрофорез в вільних середовищах (без підтримуючої середовища)</a:t>
            </a:r>
            <a:br>
              <a:rPr lang="uk-UA" dirty="0" smtClean="0"/>
            </a:br>
            <a:r>
              <a:rPr lang="uk-UA" dirty="0" smtClean="0"/>
              <a:t>Електрофорез з рухомою границею</a:t>
            </a:r>
            <a:br>
              <a:rPr lang="uk-UA" dirty="0" smtClean="0"/>
            </a:br>
            <a:r>
              <a:rPr lang="uk-UA" dirty="0" smtClean="0"/>
              <a:t>Зональний електрофорез без підтримуючого середовища</a:t>
            </a:r>
            <a:br>
              <a:rPr lang="uk-UA" dirty="0" smtClean="0"/>
            </a:br>
            <a:r>
              <a:rPr lang="uk-UA" dirty="0" smtClean="0"/>
              <a:t>Зональний електрофорез в підтримуючої середовищі з капілярною структурою</a:t>
            </a:r>
            <a:br>
              <a:rPr lang="uk-UA" dirty="0" smtClean="0"/>
            </a:br>
            <a:r>
              <a:rPr lang="uk-UA" dirty="0" err="1" smtClean="0"/>
              <a:t>Електрофроез</a:t>
            </a:r>
            <a:r>
              <a:rPr lang="uk-UA" dirty="0" smtClean="0"/>
              <a:t> білків в крохмальної гелі [4]</a:t>
            </a:r>
            <a:br>
              <a:rPr lang="uk-UA" dirty="0" smtClean="0"/>
            </a:br>
            <a:r>
              <a:rPr lang="uk-UA" dirty="0" smtClean="0"/>
              <a:t>Електрофорез білків в поліакриламідному гелі (ПААГ) [5]</a:t>
            </a:r>
            <a:br>
              <a:rPr lang="uk-UA" dirty="0" smtClean="0"/>
            </a:br>
            <a:r>
              <a:rPr lang="uk-UA" dirty="0" smtClean="0"/>
              <a:t>Електрофорез білків в </a:t>
            </a:r>
            <a:r>
              <a:rPr lang="uk-UA" dirty="0" err="1" smtClean="0"/>
              <a:t>агарозному</a:t>
            </a:r>
            <a:r>
              <a:rPr lang="uk-UA" dirty="0" smtClean="0"/>
              <a:t> гелі</a:t>
            </a:r>
            <a:br>
              <a:rPr lang="uk-UA" dirty="0" smtClean="0"/>
            </a:br>
            <a:r>
              <a:rPr lang="uk-UA" dirty="0" smtClean="0"/>
              <a:t>Електрофорез на фільтрувальної папері</a:t>
            </a:r>
            <a:br>
              <a:rPr lang="uk-UA" dirty="0" smtClean="0"/>
            </a:br>
            <a:r>
              <a:rPr lang="uk-UA" dirty="0" smtClean="0"/>
              <a:t>Електрофорез білків на ацетат-целюлозної мембрани</a:t>
            </a:r>
            <a:br>
              <a:rPr lang="uk-UA" dirty="0" smtClean="0"/>
            </a:br>
            <a:r>
              <a:rPr lang="uk-UA" dirty="0" smtClean="0"/>
              <a:t>Електрофорез в колонках і блоках гранульованої підтримуючого середовища</a:t>
            </a:r>
            <a:endParaRPr lang="ru-RU" u="sng" dirty="0" smtClean="0">
              <a:hlinkClick r:id="rId2"/>
            </a:endParaRPr>
          </a:p>
        </p:txBody>
      </p:sp>
      <p:pic>
        <p:nvPicPr>
          <p:cNvPr id="6148" name="Picture 4" descr="https://upload.wikimedia.org/wikipedia/commons/thumb/5/5a/Coomassie3.jpg/250px-Coomassie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052736"/>
            <a:ext cx="1512168" cy="541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uk-UA" dirty="0" smtClean="0"/>
              <a:t>Метою даного курсу є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734041" cy="475252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дати</a:t>
            </a:r>
            <a:r>
              <a:rPr lang="ru-RU" dirty="0" smtClean="0"/>
              <a:t> студентам комплекс </a:t>
            </a:r>
            <a:r>
              <a:rPr lang="ru-RU" dirty="0" err="1" smtClean="0"/>
              <a:t>теоретичних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та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даної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наук. </a:t>
            </a:r>
            <a:r>
              <a:rPr lang="ru-RU" dirty="0" err="1" smtClean="0"/>
              <a:t>Ознайомити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даної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об’єктами</a:t>
            </a:r>
            <a:r>
              <a:rPr lang="ru-RU" dirty="0" smtClean="0"/>
              <a:t> та методами. </a:t>
            </a:r>
            <a:r>
              <a:rPr lang="ru-RU" dirty="0" err="1" smtClean="0"/>
              <a:t>Навчити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можливостям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цілісного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у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en-US" dirty="0" smtClean="0"/>
              <a:t>in vitro. </a:t>
            </a:r>
            <a:r>
              <a:rPr lang="ru-RU" dirty="0" err="1" smtClean="0"/>
              <a:t>Навчити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трансгенних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біотехнологій</a:t>
            </a:r>
            <a:r>
              <a:rPr lang="ru-RU" dirty="0" smtClean="0"/>
              <a:t> </a:t>
            </a:r>
            <a:r>
              <a:rPr lang="ru-RU" dirty="0" err="1" smtClean="0"/>
              <a:t>клонування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ДНК, </a:t>
            </a:r>
            <a:r>
              <a:rPr lang="ru-RU" dirty="0" err="1" smtClean="0"/>
              <a:t>біотехнологію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білків</a:t>
            </a:r>
            <a:r>
              <a:rPr lang="ru-RU" dirty="0" smtClean="0"/>
              <a:t> та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для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в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генофонду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культур,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безвірусного</a:t>
            </a:r>
            <a:r>
              <a:rPr lang="ru-RU" dirty="0" smtClean="0"/>
              <a:t> </a:t>
            </a:r>
            <a:r>
              <a:rPr lang="ru-RU" dirty="0" err="1" smtClean="0"/>
              <a:t>садівного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  <a:r>
              <a:rPr lang="ru-RU" dirty="0" err="1" smtClean="0"/>
              <a:t>Опанувати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та </a:t>
            </a:r>
            <a:r>
              <a:rPr lang="ru-RU" dirty="0" err="1" smtClean="0"/>
              <a:t>гібридизації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соматичні</a:t>
            </a:r>
            <a:r>
              <a:rPr lang="ru-RU" dirty="0" smtClean="0"/>
              <a:t> та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Закріпити</a:t>
            </a:r>
            <a:r>
              <a:rPr lang="ru-RU" dirty="0" smtClean="0"/>
              <a:t>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шляхом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регенерації</a:t>
            </a:r>
            <a:r>
              <a:rPr lang="ru-RU" dirty="0" smtClean="0"/>
              <a:t>,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на </a:t>
            </a:r>
            <a:r>
              <a:rPr lang="ru-RU" dirty="0" err="1" smtClean="0"/>
              <a:t>рослинну</a:t>
            </a:r>
            <a:r>
              <a:rPr lang="ru-RU" dirty="0" smtClean="0"/>
              <a:t> </a:t>
            </a:r>
            <a:r>
              <a:rPr lang="ru-RU" dirty="0" err="1" smtClean="0"/>
              <a:t>клітину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en-US" dirty="0" smtClean="0"/>
              <a:t>in vitro, </a:t>
            </a:r>
            <a:r>
              <a:rPr lang="ru-RU" dirty="0" err="1" smtClean="0"/>
              <a:t>добирати</a:t>
            </a:r>
            <a:r>
              <a:rPr lang="ru-RU" dirty="0" smtClean="0"/>
              <a:t> методики, </a:t>
            </a:r>
            <a:r>
              <a:rPr lang="ru-RU" dirty="0" err="1" smtClean="0"/>
              <a:t>необхідні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стабільних</a:t>
            </a:r>
            <a:r>
              <a:rPr lang="ru-RU" dirty="0" smtClean="0"/>
              <a:t> форм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692696"/>
            <a:ext cx="6589199" cy="1280890"/>
          </a:xfrm>
        </p:spPr>
        <p:txBody>
          <a:bodyPr/>
          <a:lstStyle/>
          <a:p>
            <a:r>
              <a:rPr lang="ru-RU" b="1" dirty="0" err="1" smtClean="0"/>
              <a:t>Експресія</a:t>
            </a:r>
            <a:r>
              <a:rPr lang="ru-RU" b="1" dirty="0" smtClean="0"/>
              <a:t> </a:t>
            </a:r>
            <a:r>
              <a:rPr lang="ru-RU" b="1" dirty="0" err="1" smtClean="0"/>
              <a:t>генів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Експресія генів - процес, в ході якого спадкова інформація від гена (послідовності </a:t>
            </a:r>
            <a:r>
              <a:rPr lang="uk-UA" dirty="0" err="1" smtClean="0"/>
              <a:t>нуклеотидів</a:t>
            </a:r>
            <a:r>
              <a:rPr lang="uk-UA" dirty="0" smtClean="0"/>
              <a:t> ДНК) перетворюється в функціональний продукт - РНК або білок. Деякі етапи експресії генів можуть регулюватися: це транскрипція, трансляція, </a:t>
            </a:r>
            <a:r>
              <a:rPr lang="uk-UA" dirty="0" err="1" smtClean="0"/>
              <a:t>сплайсинг</a:t>
            </a:r>
            <a:r>
              <a:rPr lang="uk-UA" dirty="0" smtClean="0"/>
              <a:t> РНК і стадія </a:t>
            </a:r>
            <a:r>
              <a:rPr lang="uk-UA" dirty="0" err="1" smtClean="0"/>
              <a:t>посттрансляційних</a:t>
            </a:r>
            <a:r>
              <a:rPr lang="uk-UA" dirty="0" smtClean="0"/>
              <a:t> модифікацій білків. Процес активації експресії генів короткими </a:t>
            </a:r>
            <a:r>
              <a:rPr lang="uk-UA" dirty="0" err="1" smtClean="0"/>
              <a:t>дволанцюговими</a:t>
            </a:r>
            <a:r>
              <a:rPr lang="uk-UA" dirty="0" smtClean="0"/>
              <a:t> РНК називається активацією РНК.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1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0735" y="4969189"/>
            <a:ext cx="6591985" cy="3777622"/>
          </a:xfrm>
        </p:spPr>
        <p:txBody>
          <a:bodyPr/>
          <a:lstStyle/>
          <a:p>
            <a:r>
              <a:rPr lang="ru-RU" dirty="0" err="1"/>
              <a:t>Діаграма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показує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 </a:t>
            </a:r>
            <a:r>
              <a:rPr lang="ru-RU" dirty="0">
                <a:hlinkClick r:id="rId2" tooltip="Центральна догма молекулярної біології"/>
              </a:rPr>
              <a:t>переносу </a:t>
            </a:r>
            <a:r>
              <a:rPr lang="ru-RU" dirty="0" err="1">
                <a:hlinkClick r:id="rId2" tooltip="Центральна догма молекулярної біології"/>
              </a:rPr>
              <a:t>інформації</a:t>
            </a:r>
            <a:r>
              <a:rPr lang="ru-RU" dirty="0">
                <a:hlinkClick r:id="rId2" tooltip="Центральна догма молекулярної біології"/>
              </a:rPr>
              <a:t> </a:t>
            </a:r>
            <a:r>
              <a:rPr lang="ru-RU" dirty="0" err="1">
                <a:hlinkClick r:id="rId2" tooltip="Центральна догма молекулярної біології"/>
              </a:rPr>
              <a:t>від</a:t>
            </a:r>
            <a:r>
              <a:rPr lang="ru-RU" dirty="0">
                <a:hlinkClick r:id="rId2" tooltip="Центральна догма молекулярної біології"/>
              </a:rPr>
              <a:t> ДНК до РНК до </a:t>
            </a:r>
            <a:r>
              <a:rPr lang="ru-RU" dirty="0" err="1">
                <a:hlinkClick r:id="rId2" tooltip="Центральна догма молекулярної біології"/>
              </a:rPr>
              <a:t>білків</a:t>
            </a:r>
            <a:r>
              <a:rPr lang="ru-RU" dirty="0"/>
              <a:t>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зазнавати</a:t>
            </a:r>
            <a:r>
              <a:rPr lang="ru-RU" dirty="0"/>
              <a:t> </a:t>
            </a:r>
            <a:r>
              <a:rPr lang="ru-RU" dirty="0" err="1"/>
              <a:t>регуляції</a:t>
            </a:r>
            <a:r>
              <a:rPr lang="ru-RU" dirty="0"/>
              <a:t> </a:t>
            </a:r>
          </a:p>
        </p:txBody>
      </p:sp>
      <p:pic>
        <p:nvPicPr>
          <p:cNvPr id="10244" name="Picture 4" descr="https://upload.wikimedia.org/wikipedia/commons/thumb/1/11/Gene_expression_control.png/220px-Gene_expression_contr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6632"/>
            <a:ext cx="6336704" cy="460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3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Гаплоїдія</a:t>
            </a:r>
            <a:endParaRPr lang="ru-RU" dirty="0"/>
          </a:p>
        </p:txBody>
      </p:sp>
      <p:pic>
        <p:nvPicPr>
          <p:cNvPr id="1026" name="Picture 2" descr="C:\zz\Imag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2314575" cy="24193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Гаплоїди вищих рослин можна отримати з експлантів, взятих на будь-якій стадії розвитку гаметофіту після редукційного поділу клітин </a:t>
            </a:r>
            <a:r>
              <a:rPr lang="uk-UA" dirty="0" err="1" smtClean="0"/>
              <a:t>спорогенної</a:t>
            </a:r>
            <a:r>
              <a:rPr lang="uk-UA" dirty="0" smtClean="0"/>
              <a:t> тканини пиляка.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Найбільш поширені такі методи індукції гаплоїдів: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індукований андрогенез в культурі пиляків і пилку;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селективна елімінація хромосом в гібридному зародку. Цей метод найчастіше використовується в селекції злакових;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псевдогамія - розвиток гаплоїдного зародка після запилення чужорідним пилком без запліднення яйцеклітини або ж розвиток ізольованого </a:t>
            </a:r>
            <a:r>
              <a:rPr lang="ru-RU" dirty="0" err="1" smtClean="0"/>
              <a:t>насінного</a:t>
            </a:r>
            <a:r>
              <a:rPr lang="ru-RU" dirty="0" smtClean="0"/>
              <a:t> зачатка</a:t>
            </a:r>
            <a:r>
              <a:rPr lang="uk-UA" dirty="0" smtClean="0"/>
              <a:t>(гіногенез)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947279" cy="64465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Мікроклональне</a:t>
            </a:r>
            <a:r>
              <a:rPr lang="uk-UA" dirty="0" smtClean="0"/>
              <a:t> розмноження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591985" cy="108012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(Інакше </a:t>
            </a:r>
            <a:r>
              <a:rPr lang="uk-UA" dirty="0" err="1" smtClean="0"/>
              <a:t>клональное</a:t>
            </a:r>
            <a:r>
              <a:rPr lang="uk-UA" dirty="0" smtClean="0"/>
              <a:t> </a:t>
            </a:r>
            <a:r>
              <a:rPr lang="uk-UA" dirty="0" err="1" smtClean="0"/>
              <a:t>мікророзмноження</a:t>
            </a:r>
            <a:r>
              <a:rPr lang="uk-UA" dirty="0" smtClean="0"/>
              <a:t>) - отримання в умовах in vitro, нестатевим шляхом рослин, генетично ідентичних вихідному примірнику).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835696" y="3284984"/>
            <a:ext cx="3456384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методу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лежить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унікальна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здатність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рослинної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клітини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реалізовувати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властиву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їй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тотипотентність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тобто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впливом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екзогенних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впливів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давати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початок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цілісному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рослинному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організму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zz\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501008"/>
            <a:ext cx="3694115" cy="2772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Сомаклональна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4896544" cy="4752528"/>
          </a:xfrm>
        </p:spPr>
        <p:txBody>
          <a:bodyPr>
            <a:noAutofit/>
          </a:bodyPr>
          <a:lstStyle/>
          <a:p>
            <a:r>
              <a:rPr lang="ru-RU" sz="2400" dirty="0" err="1"/>
              <a:t>Сомаклональна</a:t>
            </a:r>
            <a:r>
              <a:rPr lang="ru-RU" sz="2400" dirty="0"/>
              <a:t> </a:t>
            </a:r>
            <a:r>
              <a:rPr lang="ru-RU" sz="2400" dirty="0" err="1"/>
              <a:t>мінливість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джерело</a:t>
            </a:r>
            <a:r>
              <a:rPr lang="ru-RU" sz="2400" dirty="0"/>
              <a:t> </a:t>
            </a:r>
            <a:r>
              <a:rPr lang="ru-RU" sz="2400" dirty="0" err="1"/>
              <a:t>формоутворення</a:t>
            </a:r>
            <a:r>
              <a:rPr lang="ru-RU" sz="2400" dirty="0"/>
              <a:t> і </a:t>
            </a:r>
            <a:r>
              <a:rPr lang="ru-RU" sz="2400" dirty="0" err="1"/>
              <a:t>сортополіпшення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сільськогосподарських</a:t>
            </a:r>
            <a:r>
              <a:rPr lang="ru-RU" sz="2400" dirty="0"/>
              <a:t>, </a:t>
            </a:r>
            <a:r>
              <a:rPr lang="ru-RU" sz="2400" dirty="0" err="1"/>
              <a:t>декоративних</a:t>
            </a:r>
            <a:r>
              <a:rPr lang="ru-RU" sz="2400" dirty="0"/>
              <a:t>, </a:t>
            </a:r>
            <a:r>
              <a:rPr lang="ru-RU" sz="2400" dirty="0" err="1"/>
              <a:t>лікарських</a:t>
            </a:r>
            <a:r>
              <a:rPr lang="ru-RU" sz="2400" dirty="0"/>
              <a:t> і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. Перспектива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сомаклонів</a:t>
            </a:r>
            <a:r>
              <a:rPr lang="ru-RU" sz="2400" dirty="0"/>
              <a:t> </a:t>
            </a:r>
            <a:r>
              <a:rPr lang="ru-RU" sz="2400" dirty="0" err="1"/>
              <a:t>оптимістична</a:t>
            </a:r>
            <a:r>
              <a:rPr lang="ru-RU" sz="2400" dirty="0"/>
              <a:t>, тому </a:t>
            </a:r>
            <a:r>
              <a:rPr lang="ru-RU" sz="2400" dirty="0" err="1"/>
              <a:t>що</a:t>
            </a:r>
            <a:r>
              <a:rPr lang="ru-RU" sz="2400" dirty="0"/>
              <a:t> вони у </a:t>
            </a:r>
            <a:r>
              <a:rPr lang="ru-RU" sz="2400" dirty="0" err="1"/>
              <a:t>ряді</a:t>
            </a:r>
            <a:r>
              <a:rPr lang="ru-RU" sz="2400" dirty="0"/>
              <a:t> </a:t>
            </a:r>
            <a:r>
              <a:rPr lang="ru-RU" sz="2400" dirty="0" err="1"/>
              <a:t>випадків</a:t>
            </a:r>
            <a:r>
              <a:rPr lang="ru-RU" sz="2400" dirty="0"/>
              <a:t> </a:t>
            </a:r>
            <a:r>
              <a:rPr lang="ru-RU" sz="2400" dirty="0" err="1"/>
              <a:t>переважають</a:t>
            </a:r>
            <a:r>
              <a:rPr lang="ru-RU" sz="2400" dirty="0"/>
              <a:t> </a:t>
            </a:r>
            <a:r>
              <a:rPr lang="ru-RU" sz="2400" dirty="0" err="1"/>
              <a:t>вихідний</a:t>
            </a:r>
            <a:r>
              <a:rPr lang="ru-RU" sz="2400" dirty="0"/>
              <a:t> сорт за </a:t>
            </a:r>
            <a:r>
              <a:rPr lang="ru-RU" sz="2400" dirty="0" err="1"/>
              <a:t>цінними</a:t>
            </a:r>
            <a:r>
              <a:rPr lang="ru-RU" sz="2400" dirty="0"/>
              <a:t> </a:t>
            </a:r>
            <a:r>
              <a:rPr lang="ru-RU" sz="2400" dirty="0" err="1"/>
              <a:t>господарчими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 descr="Сомаклональная изменчивость - БИОТЕХНОЛОГИЯ РАСТЕНИ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60848"/>
            <a:ext cx="3130399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0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844824"/>
            <a:ext cx="6591985" cy="3777622"/>
          </a:xfrm>
        </p:spPr>
        <p:txBody>
          <a:bodyPr/>
          <a:lstStyle/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 </a:t>
            </a:r>
            <a:r>
              <a:rPr lang="en-US" i="1" dirty="0"/>
              <a:t>U. v</a:t>
            </a:r>
            <a:r>
              <a:rPr lang="ru-RU" i="1" dirty="0"/>
              <a:t>і</a:t>
            </a:r>
            <a:r>
              <a:rPr lang="en-US" i="1" dirty="0" err="1"/>
              <a:t>ctor</a:t>
            </a:r>
            <a:r>
              <a:rPr lang="ru-RU" i="1" dirty="0"/>
              <a:t>і</a:t>
            </a:r>
            <a:r>
              <a:rPr lang="en-US" i="1" dirty="0"/>
              <a:t>s</a:t>
            </a:r>
            <a:r>
              <a:rPr lang="en-US" dirty="0"/>
              <a:t> 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вирощуваних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міксоплоїдію</a:t>
            </a:r>
            <a:r>
              <a:rPr lang="ru-RU" dirty="0"/>
              <a:t>,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поліплоїдизації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кількісні</a:t>
            </a:r>
            <a:r>
              <a:rPr lang="ru-RU" dirty="0"/>
              <a:t> і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en-US" dirty="0"/>
              <a:t>RAPD-</a:t>
            </a:r>
            <a:r>
              <a:rPr lang="ru-RU" dirty="0" err="1"/>
              <a:t>фрагментів</a:t>
            </a:r>
            <a:r>
              <a:rPr lang="ru-RU" dirty="0"/>
              <a:t>. </a:t>
            </a:r>
            <a:r>
              <a:rPr lang="ru-RU" dirty="0" err="1"/>
              <a:t>Закономірностей</a:t>
            </a:r>
            <a:r>
              <a:rPr lang="ru-RU" dirty="0"/>
              <a:t> при </a:t>
            </a:r>
            <a:r>
              <a:rPr lang="ru-RU" dirty="0" err="1"/>
              <a:t>групуванні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складу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не </a:t>
            </a:r>
            <a:r>
              <a:rPr lang="ru-RU" dirty="0" err="1"/>
              <a:t>спостерігалося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плоїдності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en-US" dirty="0"/>
              <a:t>RAPD-</a:t>
            </a:r>
            <a:r>
              <a:rPr lang="ru-RU" dirty="0" err="1"/>
              <a:t>поліморфізму</a:t>
            </a:r>
            <a:r>
              <a:rPr lang="ru-RU" dirty="0"/>
              <a:t> і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надійніше</a:t>
            </a:r>
            <a:r>
              <a:rPr lang="ru-RU" dirty="0"/>
              <a:t> і </a:t>
            </a:r>
            <a:r>
              <a:rPr lang="ru-RU" dirty="0" err="1"/>
              <a:t>повніше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сомаклональні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одночасне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цитогенетичного</a:t>
            </a:r>
            <a:r>
              <a:rPr lang="ru-RU" dirty="0"/>
              <a:t> та молекулярно-</a:t>
            </a:r>
            <a:r>
              <a:rPr lang="ru-RU" dirty="0" err="1"/>
              <a:t>генетичного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719</TotalTime>
  <Words>1356</Words>
  <Application>Microsoft Office PowerPoint</Application>
  <PresentationFormat>Экран (4:3)</PresentationFormat>
  <Paragraphs>70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Tahoma</vt:lpstr>
      <vt:lpstr>Wingdings 3</vt:lpstr>
      <vt:lpstr>Легкий дым</vt:lpstr>
      <vt:lpstr>Генетичні основи біотехнології</vt:lpstr>
      <vt:lpstr>Дана дисципліна спрямована на </vt:lpstr>
      <vt:lpstr>Метою даного курсу є </vt:lpstr>
      <vt:lpstr>Експресія генів </vt:lpstr>
      <vt:lpstr>Презентация PowerPoint</vt:lpstr>
      <vt:lpstr>Гаплоїдія</vt:lpstr>
      <vt:lpstr>Мікроклональне розмноження</vt:lpstr>
      <vt:lpstr>Сомаклональна мінливість</vt:lpstr>
      <vt:lpstr>Презентация PowerPoint</vt:lpstr>
      <vt:lpstr>Соматичний ембріоїдогенез</vt:lpstr>
      <vt:lpstr>Культура одиночних клітин</vt:lpstr>
      <vt:lpstr>Презентация PowerPoint</vt:lpstr>
      <vt:lpstr>Метод калусної культури</vt:lpstr>
      <vt:lpstr>Презентация PowerPoint</vt:lpstr>
      <vt:lpstr>Суспензійні культури</vt:lpstr>
      <vt:lpstr>Презентация PowerPoint</vt:lpstr>
      <vt:lpstr>Запліднення in vitro</vt:lpstr>
      <vt:lpstr>Презентация PowerPoint</vt:lpstr>
      <vt:lpstr>Презентация PowerPoint</vt:lpstr>
      <vt:lpstr>Соматична гібридизація</vt:lpstr>
      <vt:lpstr>Презентация PowerPoint</vt:lpstr>
      <vt:lpstr>Молекулярне маркування</vt:lpstr>
      <vt:lpstr>Презентация PowerPoint</vt:lpstr>
      <vt:lpstr>Гіногенез</vt:lpstr>
      <vt:lpstr>Презентация PowerPoint</vt:lpstr>
      <vt:lpstr>Виділення нуклеїнових кислот</vt:lpstr>
      <vt:lpstr>Презентация PowerPoint</vt:lpstr>
      <vt:lpstr>Метод електрофорезу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Биотехнологии</dc:title>
  <dc:creator>Admin</dc:creator>
  <cp:lastModifiedBy>User</cp:lastModifiedBy>
  <cp:revision>127</cp:revision>
  <dcterms:created xsi:type="dcterms:W3CDTF">2013-10-27T00:32:47Z</dcterms:created>
  <dcterms:modified xsi:type="dcterms:W3CDTF">2020-09-07T07:33:24Z</dcterms:modified>
</cp:coreProperties>
</file>