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93" r:id="rId4"/>
    <p:sldId id="265" r:id="rId5"/>
    <p:sldId id="266" r:id="rId6"/>
    <p:sldId id="267" r:id="rId7"/>
    <p:sldId id="268" r:id="rId8"/>
    <p:sldId id="294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5" r:id="rId30"/>
    <p:sldId id="296" r:id="rId31"/>
    <p:sldId id="297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916C2-4F78-4059-80F0-D122B554FF44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22FDD62-EF34-43A6-ADC6-EAA233B70D24}">
      <dgm:prSet phldrT="[Текст]"/>
      <dgm:spPr/>
      <dgm:t>
        <a:bodyPr/>
        <a:lstStyle/>
        <a:p>
          <a:r>
            <a:rPr lang="uk-UA" b="1" u="none" dirty="0" smtClean="0"/>
            <a:t>Внутрішнє середовище </a:t>
          </a:r>
          <a:r>
            <a:rPr lang="uk-UA" dirty="0" smtClean="0"/>
            <a:t>(земля, праця, капітал, економічна діяльність, інформація)</a:t>
          </a:r>
          <a:endParaRPr lang="uk-UA" dirty="0"/>
        </a:p>
      </dgm:t>
    </dgm:pt>
    <dgm:pt modelId="{837C86FE-2437-47B3-9837-DC645F61218D}" type="sibTrans" cxnId="{22AEEA40-B7FD-492C-A907-E91EC5893BDE}">
      <dgm:prSet/>
      <dgm:spPr/>
      <dgm:t>
        <a:bodyPr/>
        <a:lstStyle/>
        <a:p>
          <a:endParaRPr lang="uk-UA"/>
        </a:p>
      </dgm:t>
    </dgm:pt>
    <dgm:pt modelId="{85044433-C155-42B5-817D-F71FDBA7912E}" type="parTrans" cxnId="{22AEEA40-B7FD-492C-A907-E91EC5893BDE}">
      <dgm:prSet/>
      <dgm:spPr/>
      <dgm:t>
        <a:bodyPr/>
        <a:lstStyle/>
        <a:p>
          <a:endParaRPr lang="uk-UA"/>
        </a:p>
      </dgm:t>
    </dgm:pt>
    <dgm:pt modelId="{06B3991B-4CB6-4B81-963C-1E6A7E415806}">
      <dgm:prSet phldrT="[Текст]" custT="1"/>
      <dgm:spPr/>
      <dgm:t>
        <a:bodyPr/>
        <a:lstStyle/>
        <a:p>
          <a:r>
            <a:rPr lang="uk-UA" sz="1400" b="1" smtClean="0"/>
            <a:t>ЗСП прямого впливу</a:t>
          </a:r>
          <a:r>
            <a:rPr lang="en-US" sz="1400" b="1" smtClean="0"/>
            <a:t>:</a:t>
          </a:r>
          <a:r>
            <a:rPr lang="uk-UA" sz="1400" b="1" smtClean="0"/>
            <a:t> </a:t>
          </a:r>
          <a:r>
            <a:rPr lang="uk-UA" sz="1400" smtClean="0"/>
            <a:t>постачальники, маркетингові посередники, споживачі, конкуренти, аудитори.</a:t>
          </a:r>
          <a:endParaRPr lang="uk-UA" sz="1400" dirty="0"/>
        </a:p>
      </dgm:t>
    </dgm:pt>
    <dgm:pt modelId="{235327E1-8105-42BD-8124-0E6887A7E64B}" type="sibTrans" cxnId="{ACB3C422-216B-4C0E-B379-51E1035C0A17}">
      <dgm:prSet/>
      <dgm:spPr/>
      <dgm:t>
        <a:bodyPr/>
        <a:lstStyle/>
        <a:p>
          <a:endParaRPr lang="uk-UA"/>
        </a:p>
      </dgm:t>
    </dgm:pt>
    <dgm:pt modelId="{96506F9B-DBBE-40E2-91C8-3030516A4140}" type="parTrans" cxnId="{ACB3C422-216B-4C0E-B379-51E1035C0A17}">
      <dgm:prSet/>
      <dgm:spPr/>
      <dgm:t>
        <a:bodyPr/>
        <a:lstStyle/>
        <a:p>
          <a:endParaRPr lang="uk-UA"/>
        </a:p>
      </dgm:t>
    </dgm:pt>
    <dgm:pt modelId="{24067F78-3E99-4023-A283-FCB5ED80ACEC}">
      <dgm:prSet phldrT="[Текст]" custT="1"/>
      <dgm:spPr/>
      <dgm:t>
        <a:bodyPr/>
        <a:lstStyle/>
        <a:p>
          <a:r>
            <a:rPr lang="uk-UA" sz="1400" b="1" dirty="0" smtClean="0"/>
            <a:t>ЗСП непрямого впливу</a:t>
          </a:r>
          <a:r>
            <a:rPr lang="en-US" sz="1400" b="1" dirty="0" smtClean="0"/>
            <a:t>:</a:t>
          </a:r>
          <a:r>
            <a:rPr lang="uk-UA" sz="1400" b="1" dirty="0" smtClean="0"/>
            <a:t> </a:t>
          </a:r>
          <a:r>
            <a:rPr lang="uk-UA" sz="1400" dirty="0" smtClean="0"/>
            <a:t>законодавство, культурне середовище, природні фактори, соціальні фактори, політичні фактори.</a:t>
          </a:r>
          <a:endParaRPr lang="uk-UA" sz="1400" dirty="0"/>
        </a:p>
      </dgm:t>
    </dgm:pt>
    <dgm:pt modelId="{1AC95214-8B5E-49C2-88B2-81BD14C8F646}" type="sibTrans" cxnId="{1D0A3A88-D677-4382-AAEB-A8F6CC8BFCFD}">
      <dgm:prSet/>
      <dgm:spPr/>
      <dgm:t>
        <a:bodyPr/>
        <a:lstStyle/>
        <a:p>
          <a:endParaRPr lang="uk-UA"/>
        </a:p>
      </dgm:t>
    </dgm:pt>
    <dgm:pt modelId="{07DB53BA-B484-4F97-8A8A-B9DD70DC5942}" type="parTrans" cxnId="{1D0A3A88-D677-4382-AAEB-A8F6CC8BFCFD}">
      <dgm:prSet/>
      <dgm:spPr/>
      <dgm:t>
        <a:bodyPr/>
        <a:lstStyle/>
        <a:p>
          <a:endParaRPr lang="uk-UA"/>
        </a:p>
      </dgm:t>
    </dgm:pt>
    <dgm:pt modelId="{D9ECE93E-FF67-4ED2-BFA7-44064AAD363D}" type="pres">
      <dgm:prSet presAssocID="{A6E916C2-4F78-4059-80F0-D122B554FF4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F09DF71-8E57-4C3A-965A-F38AFF52660D}" type="pres">
      <dgm:prSet presAssocID="{A6E916C2-4F78-4059-80F0-D122B554FF44}" presName="comp1" presStyleCnt="0"/>
      <dgm:spPr/>
      <dgm:t>
        <a:bodyPr/>
        <a:lstStyle/>
        <a:p>
          <a:endParaRPr lang="ru-RU"/>
        </a:p>
      </dgm:t>
    </dgm:pt>
    <dgm:pt modelId="{B852C6D3-745D-4348-8180-16205CD9A17D}" type="pres">
      <dgm:prSet presAssocID="{A6E916C2-4F78-4059-80F0-D122B554FF44}" presName="circle1" presStyleLbl="node1" presStyleIdx="0" presStyleCnt="3"/>
      <dgm:spPr/>
      <dgm:t>
        <a:bodyPr/>
        <a:lstStyle/>
        <a:p>
          <a:endParaRPr lang="uk-UA"/>
        </a:p>
      </dgm:t>
    </dgm:pt>
    <dgm:pt modelId="{8B05B126-7C04-4041-9341-80793553CC37}" type="pres">
      <dgm:prSet presAssocID="{A6E916C2-4F78-4059-80F0-D122B554FF4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4C5EE6-0BD1-40D1-BF89-2C477DC47A40}" type="pres">
      <dgm:prSet presAssocID="{A6E916C2-4F78-4059-80F0-D122B554FF44}" presName="comp2" presStyleCnt="0"/>
      <dgm:spPr/>
      <dgm:t>
        <a:bodyPr/>
        <a:lstStyle/>
        <a:p>
          <a:endParaRPr lang="ru-RU"/>
        </a:p>
      </dgm:t>
    </dgm:pt>
    <dgm:pt modelId="{AF425573-39E2-4F9B-A6AE-205025CEE60B}" type="pres">
      <dgm:prSet presAssocID="{A6E916C2-4F78-4059-80F0-D122B554FF44}" presName="circle2" presStyleLbl="node1" presStyleIdx="1" presStyleCnt="3"/>
      <dgm:spPr/>
      <dgm:t>
        <a:bodyPr/>
        <a:lstStyle/>
        <a:p>
          <a:endParaRPr lang="uk-UA"/>
        </a:p>
      </dgm:t>
    </dgm:pt>
    <dgm:pt modelId="{D9E67AD4-273C-4F5F-84CB-AFCEB66F1777}" type="pres">
      <dgm:prSet presAssocID="{A6E916C2-4F78-4059-80F0-D122B554FF4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1B522F-BD33-4F2F-8047-748766E8D094}" type="pres">
      <dgm:prSet presAssocID="{A6E916C2-4F78-4059-80F0-D122B554FF44}" presName="comp3" presStyleCnt="0"/>
      <dgm:spPr/>
      <dgm:t>
        <a:bodyPr/>
        <a:lstStyle/>
        <a:p>
          <a:endParaRPr lang="ru-RU"/>
        </a:p>
      </dgm:t>
    </dgm:pt>
    <dgm:pt modelId="{BD198ECC-190E-4987-B04B-06C99DA2DBB3}" type="pres">
      <dgm:prSet presAssocID="{A6E916C2-4F78-4059-80F0-D122B554FF44}" presName="circle3" presStyleLbl="node1" presStyleIdx="2" presStyleCnt="3"/>
      <dgm:spPr/>
      <dgm:t>
        <a:bodyPr/>
        <a:lstStyle/>
        <a:p>
          <a:endParaRPr lang="uk-UA"/>
        </a:p>
      </dgm:t>
    </dgm:pt>
    <dgm:pt modelId="{73661B8F-59F5-46BB-924D-22D2FDFFEC34}" type="pres">
      <dgm:prSet presAssocID="{A6E916C2-4F78-4059-80F0-D122B554FF4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A99723-9580-46BA-9823-ED2E9FA516BD}" type="presOf" srcId="{D22FDD62-EF34-43A6-ADC6-EAA233B70D24}" destId="{73661B8F-59F5-46BB-924D-22D2FDFFEC34}" srcOrd="1" destOrd="0" presId="urn:microsoft.com/office/officeart/2005/8/layout/venn2"/>
    <dgm:cxn modelId="{6D5B28D4-BCF9-4755-85EA-822345D64C4D}" type="presOf" srcId="{A6E916C2-4F78-4059-80F0-D122B554FF44}" destId="{D9ECE93E-FF67-4ED2-BFA7-44064AAD363D}" srcOrd="0" destOrd="0" presId="urn:microsoft.com/office/officeart/2005/8/layout/venn2"/>
    <dgm:cxn modelId="{22AEEA40-B7FD-492C-A907-E91EC5893BDE}" srcId="{A6E916C2-4F78-4059-80F0-D122B554FF44}" destId="{D22FDD62-EF34-43A6-ADC6-EAA233B70D24}" srcOrd="2" destOrd="0" parTransId="{85044433-C155-42B5-817D-F71FDBA7912E}" sibTransId="{837C86FE-2437-47B3-9837-DC645F61218D}"/>
    <dgm:cxn modelId="{1D0A3A88-D677-4382-AAEB-A8F6CC8BFCFD}" srcId="{A6E916C2-4F78-4059-80F0-D122B554FF44}" destId="{24067F78-3E99-4023-A283-FCB5ED80ACEC}" srcOrd="0" destOrd="0" parTransId="{07DB53BA-B484-4F97-8A8A-B9DD70DC5942}" sibTransId="{1AC95214-8B5E-49C2-88B2-81BD14C8F646}"/>
    <dgm:cxn modelId="{ACB3C422-216B-4C0E-B379-51E1035C0A17}" srcId="{A6E916C2-4F78-4059-80F0-D122B554FF44}" destId="{06B3991B-4CB6-4B81-963C-1E6A7E415806}" srcOrd="1" destOrd="0" parTransId="{96506F9B-DBBE-40E2-91C8-3030516A4140}" sibTransId="{235327E1-8105-42BD-8124-0E6887A7E64B}"/>
    <dgm:cxn modelId="{DA7CB6BF-0478-43F0-8A62-BE7E180806F4}" type="presOf" srcId="{24067F78-3E99-4023-A283-FCB5ED80ACEC}" destId="{B852C6D3-745D-4348-8180-16205CD9A17D}" srcOrd="0" destOrd="0" presId="urn:microsoft.com/office/officeart/2005/8/layout/venn2"/>
    <dgm:cxn modelId="{72F205D2-4836-4BCF-AA77-4F7C97ECB0F7}" type="presOf" srcId="{06B3991B-4CB6-4B81-963C-1E6A7E415806}" destId="{AF425573-39E2-4F9B-A6AE-205025CEE60B}" srcOrd="0" destOrd="0" presId="urn:microsoft.com/office/officeart/2005/8/layout/venn2"/>
    <dgm:cxn modelId="{EA56527C-904E-4E19-9748-D925E75B5BEF}" type="presOf" srcId="{24067F78-3E99-4023-A283-FCB5ED80ACEC}" destId="{8B05B126-7C04-4041-9341-80793553CC37}" srcOrd="1" destOrd="0" presId="urn:microsoft.com/office/officeart/2005/8/layout/venn2"/>
    <dgm:cxn modelId="{5FF66C34-DAEF-4003-AEC5-8AA0F6D3EFC0}" type="presOf" srcId="{D22FDD62-EF34-43A6-ADC6-EAA233B70D24}" destId="{BD198ECC-190E-4987-B04B-06C99DA2DBB3}" srcOrd="0" destOrd="0" presId="urn:microsoft.com/office/officeart/2005/8/layout/venn2"/>
    <dgm:cxn modelId="{54448680-BD7C-4299-9B78-AC0B2FAE8B8D}" type="presOf" srcId="{06B3991B-4CB6-4B81-963C-1E6A7E415806}" destId="{D9E67AD4-273C-4F5F-84CB-AFCEB66F1777}" srcOrd="1" destOrd="0" presId="urn:microsoft.com/office/officeart/2005/8/layout/venn2"/>
    <dgm:cxn modelId="{48A2A154-19FC-4B87-9DE3-F203B58F946F}" type="presParOf" srcId="{D9ECE93E-FF67-4ED2-BFA7-44064AAD363D}" destId="{1F09DF71-8E57-4C3A-965A-F38AFF52660D}" srcOrd="0" destOrd="0" presId="urn:microsoft.com/office/officeart/2005/8/layout/venn2"/>
    <dgm:cxn modelId="{E2195804-1D5F-4C3D-B63D-EE92A52B4A6C}" type="presParOf" srcId="{1F09DF71-8E57-4C3A-965A-F38AFF52660D}" destId="{B852C6D3-745D-4348-8180-16205CD9A17D}" srcOrd="0" destOrd="0" presId="urn:microsoft.com/office/officeart/2005/8/layout/venn2"/>
    <dgm:cxn modelId="{0A49865C-2E00-4508-8579-4B51C3F10F68}" type="presParOf" srcId="{1F09DF71-8E57-4C3A-965A-F38AFF52660D}" destId="{8B05B126-7C04-4041-9341-80793553CC37}" srcOrd="1" destOrd="0" presId="urn:microsoft.com/office/officeart/2005/8/layout/venn2"/>
    <dgm:cxn modelId="{8B3BC1C4-F86F-40A8-A584-51DCB25C8E04}" type="presParOf" srcId="{D9ECE93E-FF67-4ED2-BFA7-44064AAD363D}" destId="{634C5EE6-0BD1-40D1-BF89-2C477DC47A40}" srcOrd="1" destOrd="0" presId="urn:microsoft.com/office/officeart/2005/8/layout/venn2"/>
    <dgm:cxn modelId="{B46A7946-E984-4DFC-90A6-464A514F6137}" type="presParOf" srcId="{634C5EE6-0BD1-40D1-BF89-2C477DC47A40}" destId="{AF425573-39E2-4F9B-A6AE-205025CEE60B}" srcOrd="0" destOrd="0" presId="urn:microsoft.com/office/officeart/2005/8/layout/venn2"/>
    <dgm:cxn modelId="{E5E61E8A-4FD0-4958-9DD6-D6CEB42BE254}" type="presParOf" srcId="{634C5EE6-0BD1-40D1-BF89-2C477DC47A40}" destId="{D9E67AD4-273C-4F5F-84CB-AFCEB66F1777}" srcOrd="1" destOrd="0" presId="urn:microsoft.com/office/officeart/2005/8/layout/venn2"/>
    <dgm:cxn modelId="{FF28D388-2F3B-4219-A99D-52556ECDA35D}" type="presParOf" srcId="{D9ECE93E-FF67-4ED2-BFA7-44064AAD363D}" destId="{FB1B522F-BD33-4F2F-8047-748766E8D094}" srcOrd="2" destOrd="0" presId="urn:microsoft.com/office/officeart/2005/8/layout/venn2"/>
    <dgm:cxn modelId="{477314ED-CD66-46A5-B1B5-99F92ED95F29}" type="presParOf" srcId="{FB1B522F-BD33-4F2F-8047-748766E8D094}" destId="{BD198ECC-190E-4987-B04B-06C99DA2DBB3}" srcOrd="0" destOrd="0" presId="urn:microsoft.com/office/officeart/2005/8/layout/venn2"/>
    <dgm:cxn modelId="{45CC21C9-86F1-4FCA-BF9C-D6DFD1708B6C}" type="presParOf" srcId="{FB1B522F-BD33-4F2F-8047-748766E8D094}" destId="{73661B8F-59F5-46BB-924D-22D2FDFFEC3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D8220-4E1E-4D7A-A6F1-47CCCC37C4D1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EC483BB-7FDA-4448-8E59-9D858418FEC2}">
      <dgm:prSet phldrT="[Текст]"/>
      <dgm:spPr/>
      <dgm:t>
        <a:bodyPr/>
        <a:lstStyle/>
        <a:p>
          <a:r>
            <a:rPr lang="uk-UA" b="1" dirty="0" smtClean="0"/>
            <a:t>Підприємство</a:t>
          </a:r>
          <a:endParaRPr lang="uk-UA" b="1" dirty="0"/>
        </a:p>
      </dgm:t>
    </dgm:pt>
    <dgm:pt modelId="{55738710-357F-44AE-93A2-EA0A2D9F9A1D}" type="parTrans" cxnId="{0C1F6BBC-1464-4CB3-886C-74022AD0E592}">
      <dgm:prSet/>
      <dgm:spPr/>
      <dgm:t>
        <a:bodyPr/>
        <a:lstStyle/>
        <a:p>
          <a:endParaRPr lang="uk-UA" b="1"/>
        </a:p>
      </dgm:t>
    </dgm:pt>
    <dgm:pt modelId="{01344458-2788-4B44-A0EE-04E962A47228}" type="sibTrans" cxnId="{0C1F6BBC-1464-4CB3-886C-74022AD0E592}">
      <dgm:prSet/>
      <dgm:spPr/>
      <dgm:t>
        <a:bodyPr/>
        <a:lstStyle/>
        <a:p>
          <a:endParaRPr lang="uk-UA" b="1"/>
        </a:p>
      </dgm:t>
    </dgm:pt>
    <dgm:pt modelId="{52114398-06DD-4EE5-904D-F9A0C18A34C1}">
      <dgm:prSet phldrT="[Текст]"/>
      <dgm:spPr/>
      <dgm:t>
        <a:bodyPr/>
        <a:lstStyle/>
        <a:p>
          <a:r>
            <a:rPr lang="uk-UA" b="1" dirty="0" smtClean="0"/>
            <a:t>Політичні фактори</a:t>
          </a:r>
          <a:endParaRPr lang="uk-UA" b="1" dirty="0"/>
        </a:p>
      </dgm:t>
    </dgm:pt>
    <dgm:pt modelId="{49FAD51B-BA57-4048-BFE7-00964A1B80E9}" type="parTrans" cxnId="{F35470AC-9E71-4F8E-9328-D90110BE5263}">
      <dgm:prSet/>
      <dgm:spPr/>
      <dgm:t>
        <a:bodyPr/>
        <a:lstStyle/>
        <a:p>
          <a:endParaRPr lang="uk-UA" b="1"/>
        </a:p>
      </dgm:t>
    </dgm:pt>
    <dgm:pt modelId="{EDA51B87-F3FC-477C-9F59-FF6BAE81089D}" type="sibTrans" cxnId="{F35470AC-9E71-4F8E-9328-D90110BE5263}">
      <dgm:prSet/>
      <dgm:spPr/>
      <dgm:t>
        <a:bodyPr/>
        <a:lstStyle/>
        <a:p>
          <a:endParaRPr lang="uk-UA" b="1"/>
        </a:p>
      </dgm:t>
    </dgm:pt>
    <dgm:pt modelId="{D82F619E-F78A-4D4D-9612-AFF648C2458A}">
      <dgm:prSet phldrT="[Текст]"/>
      <dgm:spPr/>
      <dgm:t>
        <a:bodyPr/>
        <a:lstStyle/>
        <a:p>
          <a:r>
            <a:rPr lang="uk-UA" b="1" dirty="0" smtClean="0"/>
            <a:t>Науково-технічні фактори</a:t>
          </a:r>
          <a:endParaRPr lang="uk-UA" b="1" dirty="0"/>
        </a:p>
      </dgm:t>
    </dgm:pt>
    <dgm:pt modelId="{9EDB1B13-1EE8-4796-9034-2214D46FACAB}" type="parTrans" cxnId="{0AB5334E-00CA-4577-8E2A-87E03E0A0379}">
      <dgm:prSet/>
      <dgm:spPr/>
      <dgm:t>
        <a:bodyPr/>
        <a:lstStyle/>
        <a:p>
          <a:endParaRPr lang="uk-UA" b="1"/>
        </a:p>
      </dgm:t>
    </dgm:pt>
    <dgm:pt modelId="{CC9ADCBF-3500-4AA5-941E-B7A5C0886C44}" type="sibTrans" cxnId="{0AB5334E-00CA-4577-8E2A-87E03E0A0379}">
      <dgm:prSet/>
      <dgm:spPr/>
      <dgm:t>
        <a:bodyPr/>
        <a:lstStyle/>
        <a:p>
          <a:endParaRPr lang="uk-UA" b="1"/>
        </a:p>
      </dgm:t>
    </dgm:pt>
    <dgm:pt modelId="{C98E3B3D-3EE0-4AA5-A639-DA6BFABDBAE6}">
      <dgm:prSet phldrT="[Текст]"/>
      <dgm:spPr/>
      <dgm:t>
        <a:bodyPr/>
        <a:lstStyle/>
        <a:p>
          <a:r>
            <a:rPr lang="uk-UA" b="1" dirty="0" smtClean="0"/>
            <a:t>Міжнародні фактори</a:t>
          </a:r>
          <a:endParaRPr lang="uk-UA" b="1" dirty="0"/>
        </a:p>
      </dgm:t>
    </dgm:pt>
    <dgm:pt modelId="{ED7A7479-4656-454D-BF3D-45D52086DDD0}" type="parTrans" cxnId="{241E45AD-E87F-4683-8C6C-F4BCC213CE1F}">
      <dgm:prSet/>
      <dgm:spPr/>
      <dgm:t>
        <a:bodyPr/>
        <a:lstStyle/>
        <a:p>
          <a:endParaRPr lang="uk-UA" b="1"/>
        </a:p>
      </dgm:t>
    </dgm:pt>
    <dgm:pt modelId="{D4941254-BE10-4E9E-BAB9-BB00DE32DAC5}" type="sibTrans" cxnId="{241E45AD-E87F-4683-8C6C-F4BCC213CE1F}">
      <dgm:prSet/>
      <dgm:spPr/>
      <dgm:t>
        <a:bodyPr/>
        <a:lstStyle/>
        <a:p>
          <a:endParaRPr lang="uk-UA" b="1"/>
        </a:p>
      </dgm:t>
    </dgm:pt>
    <dgm:pt modelId="{2A508D03-841C-4BEF-98F8-9A09EA3E6A0A}">
      <dgm:prSet/>
      <dgm:spPr/>
      <dgm:t>
        <a:bodyPr/>
        <a:lstStyle/>
        <a:p>
          <a:r>
            <a:rPr lang="uk-UA" b="1" dirty="0" smtClean="0"/>
            <a:t>Економічні фактори</a:t>
          </a:r>
          <a:endParaRPr lang="uk-UA" b="1" dirty="0"/>
        </a:p>
      </dgm:t>
    </dgm:pt>
    <dgm:pt modelId="{49DFE93C-1FB1-435C-A8EE-85531F59F8C4}" type="parTrans" cxnId="{31EEACB9-0507-4E53-93A7-40085C2D4EC4}">
      <dgm:prSet/>
      <dgm:spPr/>
      <dgm:t>
        <a:bodyPr/>
        <a:lstStyle/>
        <a:p>
          <a:endParaRPr lang="ru-RU" b="1"/>
        </a:p>
      </dgm:t>
    </dgm:pt>
    <dgm:pt modelId="{3ECDB065-20FF-4911-A2DE-2CAC234F2398}" type="sibTrans" cxnId="{31EEACB9-0507-4E53-93A7-40085C2D4EC4}">
      <dgm:prSet/>
      <dgm:spPr/>
      <dgm:t>
        <a:bodyPr/>
        <a:lstStyle/>
        <a:p>
          <a:endParaRPr lang="ru-RU" b="1"/>
        </a:p>
      </dgm:t>
    </dgm:pt>
    <dgm:pt modelId="{1E8B046E-892B-4BEC-AAD4-74789A90F1E8}">
      <dgm:prSet/>
      <dgm:spPr/>
      <dgm:t>
        <a:bodyPr/>
        <a:lstStyle/>
        <a:p>
          <a:r>
            <a:rPr lang="uk-UA" b="1" dirty="0" smtClean="0"/>
            <a:t>Культурні фактори</a:t>
          </a:r>
          <a:endParaRPr lang="uk-UA" b="1" dirty="0"/>
        </a:p>
      </dgm:t>
    </dgm:pt>
    <dgm:pt modelId="{8828A191-83EA-442C-A50A-7E59CA38C063}" type="parTrans" cxnId="{AF9D048A-5172-408E-8047-370A3BBC7903}">
      <dgm:prSet/>
      <dgm:spPr/>
      <dgm:t>
        <a:bodyPr/>
        <a:lstStyle/>
        <a:p>
          <a:endParaRPr lang="ru-RU" b="1"/>
        </a:p>
      </dgm:t>
    </dgm:pt>
    <dgm:pt modelId="{39165FAF-6EA2-4FC0-84FE-CC9202E933C4}" type="sibTrans" cxnId="{AF9D048A-5172-408E-8047-370A3BBC7903}">
      <dgm:prSet/>
      <dgm:spPr/>
      <dgm:t>
        <a:bodyPr/>
        <a:lstStyle/>
        <a:p>
          <a:endParaRPr lang="ru-RU" b="1"/>
        </a:p>
      </dgm:t>
    </dgm:pt>
    <dgm:pt modelId="{4E8E3131-19EE-41E0-BA52-96991F1A5974}">
      <dgm:prSet/>
      <dgm:spPr/>
      <dgm:t>
        <a:bodyPr/>
        <a:lstStyle/>
        <a:p>
          <a:r>
            <a:rPr lang="uk-UA" b="1" dirty="0" smtClean="0"/>
            <a:t>Екологічні фактори</a:t>
          </a:r>
          <a:endParaRPr lang="uk-UA" b="1" dirty="0"/>
        </a:p>
      </dgm:t>
    </dgm:pt>
    <dgm:pt modelId="{6D788538-3F5C-4F2D-AD5D-B3330903468A}" type="parTrans" cxnId="{C26B0334-5C9A-47EF-B1C7-134D7E94E402}">
      <dgm:prSet/>
      <dgm:spPr/>
      <dgm:t>
        <a:bodyPr/>
        <a:lstStyle/>
        <a:p>
          <a:endParaRPr lang="ru-RU" b="1"/>
        </a:p>
      </dgm:t>
    </dgm:pt>
    <dgm:pt modelId="{C7D4F2B1-B1B2-43C8-9238-E89A4DE91860}" type="sibTrans" cxnId="{C26B0334-5C9A-47EF-B1C7-134D7E94E402}">
      <dgm:prSet/>
      <dgm:spPr/>
      <dgm:t>
        <a:bodyPr/>
        <a:lstStyle/>
        <a:p>
          <a:endParaRPr lang="ru-RU" b="1"/>
        </a:p>
      </dgm:t>
    </dgm:pt>
    <dgm:pt modelId="{54A0AD50-73AC-4A17-946F-40E3034F0822}">
      <dgm:prSet/>
      <dgm:spPr/>
      <dgm:t>
        <a:bodyPr/>
        <a:lstStyle/>
        <a:p>
          <a:r>
            <a:rPr lang="uk-UA" b="1" dirty="0" smtClean="0"/>
            <a:t>Природні фактори</a:t>
          </a:r>
          <a:endParaRPr lang="uk-UA" b="1" dirty="0"/>
        </a:p>
      </dgm:t>
    </dgm:pt>
    <dgm:pt modelId="{712FC871-734D-4932-B66F-A1DF0B9A0DFE}" type="parTrans" cxnId="{296FC09A-05AF-4B18-83BE-781FFA53542B}">
      <dgm:prSet/>
      <dgm:spPr/>
      <dgm:t>
        <a:bodyPr/>
        <a:lstStyle/>
        <a:p>
          <a:endParaRPr lang="ru-RU" b="1"/>
        </a:p>
      </dgm:t>
    </dgm:pt>
    <dgm:pt modelId="{CD299BE8-9825-40E7-AEA0-DA0031F5326F}" type="sibTrans" cxnId="{296FC09A-05AF-4B18-83BE-781FFA53542B}">
      <dgm:prSet/>
      <dgm:spPr/>
      <dgm:t>
        <a:bodyPr/>
        <a:lstStyle/>
        <a:p>
          <a:endParaRPr lang="ru-RU" b="1"/>
        </a:p>
      </dgm:t>
    </dgm:pt>
    <dgm:pt modelId="{714EC02D-7242-43A2-9ADB-3C95302C2E82}" type="pres">
      <dgm:prSet presAssocID="{2C5D8220-4E1E-4D7A-A6F1-47CCCC37C4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C56A27-D066-4156-A3C9-7BB34453DACD}" type="pres">
      <dgm:prSet presAssocID="{AEC483BB-7FDA-4448-8E59-9D858418FEC2}" presName="centerShape" presStyleLbl="node0" presStyleIdx="0" presStyleCnt="1"/>
      <dgm:spPr/>
      <dgm:t>
        <a:bodyPr/>
        <a:lstStyle/>
        <a:p>
          <a:endParaRPr lang="uk-UA"/>
        </a:p>
      </dgm:t>
    </dgm:pt>
    <dgm:pt modelId="{3FEBA1C7-005C-4D22-AC4F-4A657C9E5F90}" type="pres">
      <dgm:prSet presAssocID="{49FAD51B-BA57-4048-BFE7-00964A1B80E9}" presName="parTrans" presStyleLbl="bgSibTrans2D1" presStyleIdx="0" presStyleCnt="7"/>
      <dgm:spPr/>
      <dgm:t>
        <a:bodyPr/>
        <a:lstStyle/>
        <a:p>
          <a:endParaRPr lang="uk-UA"/>
        </a:p>
      </dgm:t>
    </dgm:pt>
    <dgm:pt modelId="{A11F14BE-E5C5-4349-AC6A-D7925A830C4D}" type="pres">
      <dgm:prSet presAssocID="{52114398-06DD-4EE5-904D-F9A0C18A34C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CCCA79-3A22-41F1-8C8B-821D2CC8B698}" type="pres">
      <dgm:prSet presAssocID="{6D788538-3F5C-4F2D-AD5D-B3330903468A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DF6C2912-C92A-4DCB-9853-267D78C5BE62}" type="pres">
      <dgm:prSet presAssocID="{4E8E3131-19EE-41E0-BA52-96991F1A597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6D30CA-7035-428E-84B0-D43D454F6FEE}" type="pres">
      <dgm:prSet presAssocID="{8828A191-83EA-442C-A50A-7E59CA38C063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8E78A6D2-E5AA-4D6A-93A9-A39F71861E60}" type="pres">
      <dgm:prSet presAssocID="{1E8B046E-892B-4BEC-AAD4-74789A90F1E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FD56CA-33B3-4E22-B583-9D60D8AE5E42}" type="pres">
      <dgm:prSet presAssocID="{49DFE93C-1FB1-435C-A8EE-85531F59F8C4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7846A1C9-FE9D-46D6-8879-5E852B24C9B5}" type="pres">
      <dgm:prSet presAssocID="{2A508D03-841C-4BEF-98F8-9A09EA3E6A0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32B24B-32B2-4D2D-9B26-B09625C47559}" type="pres">
      <dgm:prSet presAssocID="{9EDB1B13-1EE8-4796-9034-2214D46FACAB}" presName="parTrans" presStyleLbl="bgSibTrans2D1" presStyleIdx="4" presStyleCnt="7"/>
      <dgm:spPr/>
      <dgm:t>
        <a:bodyPr/>
        <a:lstStyle/>
        <a:p>
          <a:endParaRPr lang="uk-UA"/>
        </a:p>
      </dgm:t>
    </dgm:pt>
    <dgm:pt modelId="{F752D632-D64E-4B4B-898E-5E6F709235FC}" type="pres">
      <dgm:prSet presAssocID="{D82F619E-F78A-4D4D-9612-AFF648C2458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38BAEB-89F5-47FD-A2FA-A683B8C4994C}" type="pres">
      <dgm:prSet presAssocID="{ED7A7479-4656-454D-BF3D-45D52086DDD0}" presName="parTrans" presStyleLbl="bgSibTrans2D1" presStyleIdx="5" presStyleCnt="7"/>
      <dgm:spPr/>
      <dgm:t>
        <a:bodyPr/>
        <a:lstStyle/>
        <a:p>
          <a:endParaRPr lang="uk-UA"/>
        </a:p>
      </dgm:t>
    </dgm:pt>
    <dgm:pt modelId="{86321286-9F0D-447A-A422-77102F95BB52}" type="pres">
      <dgm:prSet presAssocID="{C98E3B3D-3EE0-4AA5-A639-DA6BFABDBAE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7ED32B-BD97-4135-9C88-8CB8FBCBB8E9}" type="pres">
      <dgm:prSet presAssocID="{712FC871-734D-4932-B66F-A1DF0B9A0DFE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213E7C85-F232-498A-9852-FC2ADFDE6F5D}" type="pres">
      <dgm:prSet presAssocID="{54A0AD50-73AC-4A17-946F-40E3034F08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C1F6BBC-1464-4CB3-886C-74022AD0E592}" srcId="{2C5D8220-4E1E-4D7A-A6F1-47CCCC37C4D1}" destId="{AEC483BB-7FDA-4448-8E59-9D858418FEC2}" srcOrd="0" destOrd="0" parTransId="{55738710-357F-44AE-93A2-EA0A2D9F9A1D}" sibTransId="{01344458-2788-4B44-A0EE-04E962A47228}"/>
    <dgm:cxn modelId="{AF9D048A-5172-408E-8047-370A3BBC7903}" srcId="{AEC483BB-7FDA-4448-8E59-9D858418FEC2}" destId="{1E8B046E-892B-4BEC-AAD4-74789A90F1E8}" srcOrd="2" destOrd="0" parTransId="{8828A191-83EA-442C-A50A-7E59CA38C063}" sibTransId="{39165FAF-6EA2-4FC0-84FE-CC9202E933C4}"/>
    <dgm:cxn modelId="{CC529D23-3131-42D1-BC4C-5D42BBC2ACBC}" type="presOf" srcId="{2A508D03-841C-4BEF-98F8-9A09EA3E6A0A}" destId="{7846A1C9-FE9D-46D6-8879-5E852B24C9B5}" srcOrd="0" destOrd="0" presId="urn:microsoft.com/office/officeart/2005/8/layout/radial4"/>
    <dgm:cxn modelId="{D4D9FD0A-CD3F-4DB0-8998-7F86FF8585F4}" type="presOf" srcId="{8828A191-83EA-442C-A50A-7E59CA38C063}" destId="{926D30CA-7035-428E-84B0-D43D454F6FEE}" srcOrd="0" destOrd="0" presId="urn:microsoft.com/office/officeart/2005/8/layout/radial4"/>
    <dgm:cxn modelId="{10548D7E-6C64-4BE6-92B0-508ECA2A5A25}" type="presOf" srcId="{D82F619E-F78A-4D4D-9612-AFF648C2458A}" destId="{F752D632-D64E-4B4B-898E-5E6F709235FC}" srcOrd="0" destOrd="0" presId="urn:microsoft.com/office/officeart/2005/8/layout/radial4"/>
    <dgm:cxn modelId="{926E9052-00BB-4398-8292-D84CCED9554F}" type="presOf" srcId="{AEC483BB-7FDA-4448-8E59-9D858418FEC2}" destId="{AEC56A27-D066-4156-A3C9-7BB34453DACD}" srcOrd="0" destOrd="0" presId="urn:microsoft.com/office/officeart/2005/8/layout/radial4"/>
    <dgm:cxn modelId="{31EEACB9-0507-4E53-93A7-40085C2D4EC4}" srcId="{AEC483BB-7FDA-4448-8E59-9D858418FEC2}" destId="{2A508D03-841C-4BEF-98F8-9A09EA3E6A0A}" srcOrd="3" destOrd="0" parTransId="{49DFE93C-1FB1-435C-A8EE-85531F59F8C4}" sibTransId="{3ECDB065-20FF-4911-A2DE-2CAC234F2398}"/>
    <dgm:cxn modelId="{81913A98-DE40-4800-814A-746F05C1EBAD}" type="presOf" srcId="{ED7A7479-4656-454D-BF3D-45D52086DDD0}" destId="{9638BAEB-89F5-47FD-A2FA-A683B8C4994C}" srcOrd="0" destOrd="0" presId="urn:microsoft.com/office/officeart/2005/8/layout/radial4"/>
    <dgm:cxn modelId="{296FC09A-05AF-4B18-83BE-781FFA53542B}" srcId="{AEC483BB-7FDA-4448-8E59-9D858418FEC2}" destId="{54A0AD50-73AC-4A17-946F-40E3034F0822}" srcOrd="6" destOrd="0" parTransId="{712FC871-734D-4932-B66F-A1DF0B9A0DFE}" sibTransId="{CD299BE8-9825-40E7-AEA0-DA0031F5326F}"/>
    <dgm:cxn modelId="{8C9ADA8C-C2E1-4365-8E96-BB8201EC1684}" type="presOf" srcId="{1E8B046E-892B-4BEC-AAD4-74789A90F1E8}" destId="{8E78A6D2-E5AA-4D6A-93A9-A39F71861E60}" srcOrd="0" destOrd="0" presId="urn:microsoft.com/office/officeart/2005/8/layout/radial4"/>
    <dgm:cxn modelId="{F35470AC-9E71-4F8E-9328-D90110BE5263}" srcId="{AEC483BB-7FDA-4448-8E59-9D858418FEC2}" destId="{52114398-06DD-4EE5-904D-F9A0C18A34C1}" srcOrd="0" destOrd="0" parTransId="{49FAD51B-BA57-4048-BFE7-00964A1B80E9}" sibTransId="{EDA51B87-F3FC-477C-9F59-FF6BAE81089D}"/>
    <dgm:cxn modelId="{0AB5334E-00CA-4577-8E2A-87E03E0A0379}" srcId="{AEC483BB-7FDA-4448-8E59-9D858418FEC2}" destId="{D82F619E-F78A-4D4D-9612-AFF648C2458A}" srcOrd="4" destOrd="0" parTransId="{9EDB1B13-1EE8-4796-9034-2214D46FACAB}" sibTransId="{CC9ADCBF-3500-4AA5-941E-B7A5C0886C44}"/>
    <dgm:cxn modelId="{7B858F9B-4B99-45B7-AC87-B7D4D28DF1C6}" type="presOf" srcId="{54A0AD50-73AC-4A17-946F-40E3034F0822}" destId="{213E7C85-F232-498A-9852-FC2ADFDE6F5D}" srcOrd="0" destOrd="0" presId="urn:microsoft.com/office/officeart/2005/8/layout/radial4"/>
    <dgm:cxn modelId="{54488BD1-8813-4CD5-96F4-F75147EA5785}" type="presOf" srcId="{C98E3B3D-3EE0-4AA5-A639-DA6BFABDBAE6}" destId="{86321286-9F0D-447A-A422-77102F95BB52}" srcOrd="0" destOrd="0" presId="urn:microsoft.com/office/officeart/2005/8/layout/radial4"/>
    <dgm:cxn modelId="{E1A94A85-B3EA-42E7-AA3D-3E6D97265A0D}" type="presOf" srcId="{49DFE93C-1FB1-435C-A8EE-85531F59F8C4}" destId="{22FD56CA-33B3-4E22-B583-9D60D8AE5E42}" srcOrd="0" destOrd="0" presId="urn:microsoft.com/office/officeart/2005/8/layout/radial4"/>
    <dgm:cxn modelId="{0C38D697-CDF9-41F5-98B5-FB7D8B9A1232}" type="presOf" srcId="{2C5D8220-4E1E-4D7A-A6F1-47CCCC37C4D1}" destId="{714EC02D-7242-43A2-9ADB-3C95302C2E82}" srcOrd="0" destOrd="0" presId="urn:microsoft.com/office/officeart/2005/8/layout/radial4"/>
    <dgm:cxn modelId="{56E0A33D-DE12-4134-BAF6-263357CDE53D}" type="presOf" srcId="{52114398-06DD-4EE5-904D-F9A0C18A34C1}" destId="{A11F14BE-E5C5-4349-AC6A-D7925A830C4D}" srcOrd="0" destOrd="0" presId="urn:microsoft.com/office/officeart/2005/8/layout/radial4"/>
    <dgm:cxn modelId="{6E754972-6A1C-4DB6-90BF-1EFC81BC8E9A}" type="presOf" srcId="{9EDB1B13-1EE8-4796-9034-2214D46FACAB}" destId="{4F32B24B-32B2-4D2D-9B26-B09625C47559}" srcOrd="0" destOrd="0" presId="urn:microsoft.com/office/officeart/2005/8/layout/radial4"/>
    <dgm:cxn modelId="{E7540402-0DB7-4F3E-9042-A17EF1785DC5}" type="presOf" srcId="{49FAD51B-BA57-4048-BFE7-00964A1B80E9}" destId="{3FEBA1C7-005C-4D22-AC4F-4A657C9E5F90}" srcOrd="0" destOrd="0" presId="urn:microsoft.com/office/officeart/2005/8/layout/radial4"/>
    <dgm:cxn modelId="{177D9944-1C2F-4AA1-B2BA-61584BDFF1AD}" type="presOf" srcId="{6D788538-3F5C-4F2D-AD5D-B3330903468A}" destId="{C2CCCA79-3A22-41F1-8C8B-821D2CC8B698}" srcOrd="0" destOrd="0" presId="urn:microsoft.com/office/officeart/2005/8/layout/radial4"/>
    <dgm:cxn modelId="{04DE0A13-0249-48C1-B90E-0E9BB4157CB9}" type="presOf" srcId="{712FC871-734D-4932-B66F-A1DF0B9A0DFE}" destId="{587ED32B-BD97-4135-9C88-8CB8FBCBB8E9}" srcOrd="0" destOrd="0" presId="urn:microsoft.com/office/officeart/2005/8/layout/radial4"/>
    <dgm:cxn modelId="{446AFDC0-1DBC-4FD4-B76F-C16558042903}" type="presOf" srcId="{4E8E3131-19EE-41E0-BA52-96991F1A5974}" destId="{DF6C2912-C92A-4DCB-9853-267D78C5BE62}" srcOrd="0" destOrd="0" presId="urn:microsoft.com/office/officeart/2005/8/layout/radial4"/>
    <dgm:cxn modelId="{241E45AD-E87F-4683-8C6C-F4BCC213CE1F}" srcId="{AEC483BB-7FDA-4448-8E59-9D858418FEC2}" destId="{C98E3B3D-3EE0-4AA5-A639-DA6BFABDBAE6}" srcOrd="5" destOrd="0" parTransId="{ED7A7479-4656-454D-BF3D-45D52086DDD0}" sibTransId="{D4941254-BE10-4E9E-BAB9-BB00DE32DAC5}"/>
    <dgm:cxn modelId="{C26B0334-5C9A-47EF-B1C7-134D7E94E402}" srcId="{AEC483BB-7FDA-4448-8E59-9D858418FEC2}" destId="{4E8E3131-19EE-41E0-BA52-96991F1A5974}" srcOrd="1" destOrd="0" parTransId="{6D788538-3F5C-4F2D-AD5D-B3330903468A}" sibTransId="{C7D4F2B1-B1B2-43C8-9238-E89A4DE91860}"/>
    <dgm:cxn modelId="{FB626BCA-3EF3-4D19-9D60-CE791668F414}" type="presParOf" srcId="{714EC02D-7242-43A2-9ADB-3C95302C2E82}" destId="{AEC56A27-D066-4156-A3C9-7BB34453DACD}" srcOrd="0" destOrd="0" presId="urn:microsoft.com/office/officeart/2005/8/layout/radial4"/>
    <dgm:cxn modelId="{E77DAAB7-57A8-41B9-A471-FE8E4EADE8FF}" type="presParOf" srcId="{714EC02D-7242-43A2-9ADB-3C95302C2E82}" destId="{3FEBA1C7-005C-4D22-AC4F-4A657C9E5F90}" srcOrd="1" destOrd="0" presId="urn:microsoft.com/office/officeart/2005/8/layout/radial4"/>
    <dgm:cxn modelId="{0380CDD3-DEF7-40E3-A3FA-BA814D2946BE}" type="presParOf" srcId="{714EC02D-7242-43A2-9ADB-3C95302C2E82}" destId="{A11F14BE-E5C5-4349-AC6A-D7925A830C4D}" srcOrd="2" destOrd="0" presId="urn:microsoft.com/office/officeart/2005/8/layout/radial4"/>
    <dgm:cxn modelId="{CCFC9D86-D4AD-4F94-938C-B72EF1295107}" type="presParOf" srcId="{714EC02D-7242-43A2-9ADB-3C95302C2E82}" destId="{C2CCCA79-3A22-41F1-8C8B-821D2CC8B698}" srcOrd="3" destOrd="0" presId="urn:microsoft.com/office/officeart/2005/8/layout/radial4"/>
    <dgm:cxn modelId="{56DCC941-53AF-400D-B241-02509749BFDF}" type="presParOf" srcId="{714EC02D-7242-43A2-9ADB-3C95302C2E82}" destId="{DF6C2912-C92A-4DCB-9853-267D78C5BE62}" srcOrd="4" destOrd="0" presId="urn:microsoft.com/office/officeart/2005/8/layout/radial4"/>
    <dgm:cxn modelId="{FA783DB7-E39C-40B3-871B-7933A12A6E63}" type="presParOf" srcId="{714EC02D-7242-43A2-9ADB-3C95302C2E82}" destId="{926D30CA-7035-428E-84B0-D43D454F6FEE}" srcOrd="5" destOrd="0" presId="urn:microsoft.com/office/officeart/2005/8/layout/radial4"/>
    <dgm:cxn modelId="{D070A178-CDF6-4ECC-9470-DB0ED681F832}" type="presParOf" srcId="{714EC02D-7242-43A2-9ADB-3C95302C2E82}" destId="{8E78A6D2-E5AA-4D6A-93A9-A39F71861E60}" srcOrd="6" destOrd="0" presId="urn:microsoft.com/office/officeart/2005/8/layout/radial4"/>
    <dgm:cxn modelId="{B4B3E300-C372-46B2-8FB3-B901377D7F43}" type="presParOf" srcId="{714EC02D-7242-43A2-9ADB-3C95302C2E82}" destId="{22FD56CA-33B3-4E22-B583-9D60D8AE5E42}" srcOrd="7" destOrd="0" presId="urn:microsoft.com/office/officeart/2005/8/layout/radial4"/>
    <dgm:cxn modelId="{C08AA9F3-67BD-4D07-899D-635E40DD3D74}" type="presParOf" srcId="{714EC02D-7242-43A2-9ADB-3C95302C2E82}" destId="{7846A1C9-FE9D-46D6-8879-5E852B24C9B5}" srcOrd="8" destOrd="0" presId="urn:microsoft.com/office/officeart/2005/8/layout/radial4"/>
    <dgm:cxn modelId="{75CDCBD6-AB3C-464E-820B-039CBB7EFFEF}" type="presParOf" srcId="{714EC02D-7242-43A2-9ADB-3C95302C2E82}" destId="{4F32B24B-32B2-4D2D-9B26-B09625C47559}" srcOrd="9" destOrd="0" presId="urn:microsoft.com/office/officeart/2005/8/layout/radial4"/>
    <dgm:cxn modelId="{E5A4F4FE-C012-4732-9670-CE030B8DDFB3}" type="presParOf" srcId="{714EC02D-7242-43A2-9ADB-3C95302C2E82}" destId="{F752D632-D64E-4B4B-898E-5E6F709235FC}" srcOrd="10" destOrd="0" presId="urn:microsoft.com/office/officeart/2005/8/layout/radial4"/>
    <dgm:cxn modelId="{E791B485-C59C-490B-8F43-4DBD31829A39}" type="presParOf" srcId="{714EC02D-7242-43A2-9ADB-3C95302C2E82}" destId="{9638BAEB-89F5-47FD-A2FA-A683B8C4994C}" srcOrd="11" destOrd="0" presId="urn:microsoft.com/office/officeart/2005/8/layout/radial4"/>
    <dgm:cxn modelId="{ED5BD112-65FF-46B1-B000-39B357F4742A}" type="presParOf" srcId="{714EC02D-7242-43A2-9ADB-3C95302C2E82}" destId="{86321286-9F0D-447A-A422-77102F95BB52}" srcOrd="12" destOrd="0" presId="urn:microsoft.com/office/officeart/2005/8/layout/radial4"/>
    <dgm:cxn modelId="{57370A65-5415-47B4-835C-4498624BC215}" type="presParOf" srcId="{714EC02D-7242-43A2-9ADB-3C95302C2E82}" destId="{587ED32B-BD97-4135-9C88-8CB8FBCBB8E9}" srcOrd="13" destOrd="0" presId="urn:microsoft.com/office/officeart/2005/8/layout/radial4"/>
    <dgm:cxn modelId="{8C771D64-F93B-4A8E-AB28-4661CE52E819}" type="presParOf" srcId="{714EC02D-7242-43A2-9ADB-3C95302C2E82}" destId="{213E7C85-F232-498A-9852-FC2ADFDE6F5D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2C6D3-745D-4348-8180-16205CD9A17D}">
      <dsp:nvSpPr>
        <dsp:cNvPr id="0" name=""/>
        <dsp:cNvSpPr/>
      </dsp:nvSpPr>
      <dsp:spPr>
        <a:xfrm>
          <a:off x="1345332" y="0"/>
          <a:ext cx="6453335" cy="64533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ЗСП непрямого впливу</a:t>
          </a:r>
          <a:r>
            <a:rPr lang="en-US" sz="1400" b="1" kern="1200" dirty="0" smtClean="0"/>
            <a:t>:</a:t>
          </a:r>
          <a:r>
            <a:rPr lang="uk-UA" sz="1400" b="1" kern="1200" dirty="0" smtClean="0"/>
            <a:t> </a:t>
          </a:r>
          <a:r>
            <a:rPr lang="uk-UA" sz="1400" kern="1200" dirty="0" smtClean="0"/>
            <a:t>законодавство, культурне середовище, природні фактори, соціальні фактори, політичні фактори.</a:t>
          </a:r>
          <a:endParaRPr lang="uk-UA" sz="1400" kern="1200" dirty="0"/>
        </a:p>
      </dsp:txBody>
      <dsp:txXfrm>
        <a:off x="3444279" y="322666"/>
        <a:ext cx="2255440" cy="968000"/>
      </dsp:txXfrm>
    </dsp:sp>
    <dsp:sp modelId="{AF425573-39E2-4F9B-A6AE-205025CEE60B}">
      <dsp:nvSpPr>
        <dsp:cNvPr id="0" name=""/>
        <dsp:cNvSpPr/>
      </dsp:nvSpPr>
      <dsp:spPr>
        <a:xfrm>
          <a:off x="2151998" y="1613333"/>
          <a:ext cx="4840002" cy="48400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ЗСП прямого впливу</a:t>
          </a:r>
          <a:r>
            <a:rPr lang="en-US" sz="1400" b="1" kern="1200" smtClean="0"/>
            <a:t>:</a:t>
          </a:r>
          <a:r>
            <a:rPr lang="uk-UA" sz="1400" b="1" kern="1200" smtClean="0"/>
            <a:t> </a:t>
          </a:r>
          <a:r>
            <a:rPr lang="uk-UA" sz="1400" kern="1200" smtClean="0"/>
            <a:t>постачальники, маркетингові посередники, споживачі, конкуренти, аудитори.</a:t>
          </a:r>
          <a:endParaRPr lang="uk-UA" sz="1400" kern="1200" dirty="0"/>
        </a:p>
      </dsp:txBody>
      <dsp:txXfrm>
        <a:off x="3444279" y="1915834"/>
        <a:ext cx="2255440" cy="907500"/>
      </dsp:txXfrm>
    </dsp:sp>
    <dsp:sp modelId="{BD198ECC-190E-4987-B04B-06C99DA2DBB3}">
      <dsp:nvSpPr>
        <dsp:cNvPr id="0" name=""/>
        <dsp:cNvSpPr/>
      </dsp:nvSpPr>
      <dsp:spPr>
        <a:xfrm>
          <a:off x="2958666" y="3226667"/>
          <a:ext cx="3226667" cy="32266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u="none" kern="1200" dirty="0" smtClean="0"/>
            <a:t>Внутрішнє середовище </a:t>
          </a:r>
          <a:r>
            <a:rPr lang="uk-UA" sz="1600" kern="1200" dirty="0" smtClean="0"/>
            <a:t>(земля, праця, капітал, економічна діяльність, інформація)</a:t>
          </a:r>
          <a:endParaRPr lang="uk-UA" sz="1600" kern="1200" dirty="0"/>
        </a:p>
      </dsp:txBody>
      <dsp:txXfrm>
        <a:off x="3431200" y="4033334"/>
        <a:ext cx="2281598" cy="1613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56A27-D066-4156-A3C9-7BB34453DACD}">
      <dsp:nvSpPr>
        <dsp:cNvPr id="0" name=""/>
        <dsp:cNvSpPr/>
      </dsp:nvSpPr>
      <dsp:spPr>
        <a:xfrm>
          <a:off x="3094940" y="3455474"/>
          <a:ext cx="2039719" cy="2039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Підприємство</a:t>
          </a:r>
          <a:endParaRPr lang="uk-UA" sz="1800" b="1" kern="1200" dirty="0"/>
        </a:p>
      </dsp:txBody>
      <dsp:txXfrm>
        <a:off x="3393650" y="3754184"/>
        <a:ext cx="1442299" cy="1442299"/>
      </dsp:txXfrm>
    </dsp:sp>
    <dsp:sp modelId="{3FEBA1C7-005C-4D22-AC4F-4A657C9E5F90}">
      <dsp:nvSpPr>
        <dsp:cNvPr id="0" name=""/>
        <dsp:cNvSpPr/>
      </dsp:nvSpPr>
      <dsp:spPr>
        <a:xfrm rot="10800000">
          <a:off x="716143" y="4184674"/>
          <a:ext cx="2247963" cy="581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1F14BE-E5C5-4349-AC6A-D7925A830C4D}">
      <dsp:nvSpPr>
        <dsp:cNvPr id="0" name=""/>
        <dsp:cNvSpPr/>
      </dsp:nvSpPr>
      <dsp:spPr>
        <a:xfrm>
          <a:off x="2241" y="3904212"/>
          <a:ext cx="1427803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Політичні фактори</a:t>
          </a:r>
          <a:endParaRPr lang="uk-UA" sz="1900" b="1" kern="1200" dirty="0"/>
        </a:p>
      </dsp:txBody>
      <dsp:txXfrm>
        <a:off x="35696" y="3937667"/>
        <a:ext cx="1360893" cy="1075332"/>
      </dsp:txXfrm>
    </dsp:sp>
    <dsp:sp modelId="{C2CCCA79-3A22-41F1-8C8B-821D2CC8B698}">
      <dsp:nvSpPr>
        <dsp:cNvPr id="0" name=""/>
        <dsp:cNvSpPr/>
      </dsp:nvSpPr>
      <dsp:spPr>
        <a:xfrm rot="12600000">
          <a:off x="1020892" y="3047336"/>
          <a:ext cx="2247963" cy="581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6C2912-C92A-4DCB-9853-267D78C5BE62}">
      <dsp:nvSpPr>
        <dsp:cNvPr id="0" name=""/>
        <dsp:cNvSpPr/>
      </dsp:nvSpPr>
      <dsp:spPr>
        <a:xfrm>
          <a:off x="457575" y="2204884"/>
          <a:ext cx="1427803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Екологічні фактори</a:t>
          </a:r>
          <a:endParaRPr lang="uk-UA" sz="1900" b="1" kern="1200" dirty="0"/>
        </a:p>
      </dsp:txBody>
      <dsp:txXfrm>
        <a:off x="491030" y="2238339"/>
        <a:ext cx="1360893" cy="1075332"/>
      </dsp:txXfrm>
    </dsp:sp>
    <dsp:sp modelId="{926D30CA-7035-428E-84B0-D43D454F6FEE}">
      <dsp:nvSpPr>
        <dsp:cNvPr id="0" name=""/>
        <dsp:cNvSpPr/>
      </dsp:nvSpPr>
      <dsp:spPr>
        <a:xfrm rot="14400000">
          <a:off x="1853480" y="2214747"/>
          <a:ext cx="2247963" cy="581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78A6D2-E5AA-4D6A-93A9-A39F71861E60}">
      <dsp:nvSpPr>
        <dsp:cNvPr id="0" name=""/>
        <dsp:cNvSpPr/>
      </dsp:nvSpPr>
      <dsp:spPr>
        <a:xfrm>
          <a:off x="1701569" y="960889"/>
          <a:ext cx="1427803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Культурні фактори</a:t>
          </a:r>
          <a:endParaRPr lang="uk-UA" sz="1900" b="1" kern="1200" dirty="0"/>
        </a:p>
      </dsp:txBody>
      <dsp:txXfrm>
        <a:off x="1735024" y="994344"/>
        <a:ext cx="1360893" cy="1075332"/>
      </dsp:txXfrm>
    </dsp:sp>
    <dsp:sp modelId="{22FD56CA-33B3-4E22-B583-9D60D8AE5E42}">
      <dsp:nvSpPr>
        <dsp:cNvPr id="0" name=""/>
        <dsp:cNvSpPr/>
      </dsp:nvSpPr>
      <dsp:spPr>
        <a:xfrm rot="16200000">
          <a:off x="2990818" y="1909999"/>
          <a:ext cx="2247963" cy="581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46A1C9-FE9D-46D6-8879-5E852B24C9B5}">
      <dsp:nvSpPr>
        <dsp:cNvPr id="0" name=""/>
        <dsp:cNvSpPr/>
      </dsp:nvSpPr>
      <dsp:spPr>
        <a:xfrm>
          <a:off x="3400898" y="505556"/>
          <a:ext cx="1427803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Економічні фактори</a:t>
          </a:r>
          <a:endParaRPr lang="uk-UA" sz="1900" b="1" kern="1200" dirty="0"/>
        </a:p>
      </dsp:txBody>
      <dsp:txXfrm>
        <a:off x="3434353" y="539011"/>
        <a:ext cx="1360893" cy="1075332"/>
      </dsp:txXfrm>
    </dsp:sp>
    <dsp:sp modelId="{4F32B24B-32B2-4D2D-9B26-B09625C47559}">
      <dsp:nvSpPr>
        <dsp:cNvPr id="0" name=""/>
        <dsp:cNvSpPr/>
      </dsp:nvSpPr>
      <dsp:spPr>
        <a:xfrm rot="18000000">
          <a:off x="4128155" y="2214747"/>
          <a:ext cx="2247963" cy="581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52D632-D64E-4B4B-898E-5E6F709235FC}">
      <dsp:nvSpPr>
        <dsp:cNvPr id="0" name=""/>
        <dsp:cNvSpPr/>
      </dsp:nvSpPr>
      <dsp:spPr>
        <a:xfrm>
          <a:off x="5100226" y="960889"/>
          <a:ext cx="1427803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Науково-технічні фактори</a:t>
          </a:r>
          <a:endParaRPr lang="uk-UA" sz="1900" b="1" kern="1200" dirty="0"/>
        </a:p>
      </dsp:txBody>
      <dsp:txXfrm>
        <a:off x="5133681" y="994344"/>
        <a:ext cx="1360893" cy="1075332"/>
      </dsp:txXfrm>
    </dsp:sp>
    <dsp:sp modelId="{9638BAEB-89F5-47FD-A2FA-A683B8C4994C}">
      <dsp:nvSpPr>
        <dsp:cNvPr id="0" name=""/>
        <dsp:cNvSpPr/>
      </dsp:nvSpPr>
      <dsp:spPr>
        <a:xfrm rot="19800000">
          <a:off x="4960744" y="3047336"/>
          <a:ext cx="2247963" cy="581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321286-9F0D-447A-A422-77102F95BB52}">
      <dsp:nvSpPr>
        <dsp:cNvPr id="0" name=""/>
        <dsp:cNvSpPr/>
      </dsp:nvSpPr>
      <dsp:spPr>
        <a:xfrm>
          <a:off x="6344221" y="2204884"/>
          <a:ext cx="1427803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Міжнародні фактори</a:t>
          </a:r>
          <a:endParaRPr lang="uk-UA" sz="1900" b="1" kern="1200" dirty="0"/>
        </a:p>
      </dsp:txBody>
      <dsp:txXfrm>
        <a:off x="6377676" y="2238339"/>
        <a:ext cx="1360893" cy="1075332"/>
      </dsp:txXfrm>
    </dsp:sp>
    <dsp:sp modelId="{587ED32B-BD97-4135-9C88-8CB8FBCBB8E9}">
      <dsp:nvSpPr>
        <dsp:cNvPr id="0" name=""/>
        <dsp:cNvSpPr/>
      </dsp:nvSpPr>
      <dsp:spPr>
        <a:xfrm>
          <a:off x="5265493" y="4184674"/>
          <a:ext cx="2247963" cy="58131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13E7C85-F232-498A-9852-FC2ADFDE6F5D}">
      <dsp:nvSpPr>
        <dsp:cNvPr id="0" name=""/>
        <dsp:cNvSpPr/>
      </dsp:nvSpPr>
      <dsp:spPr>
        <a:xfrm>
          <a:off x="6799554" y="3904212"/>
          <a:ext cx="1427803" cy="1142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Природні фактори</a:t>
          </a:r>
          <a:endParaRPr lang="uk-UA" sz="1900" b="1" kern="1200" dirty="0"/>
        </a:p>
      </dsp:txBody>
      <dsp:txXfrm>
        <a:off x="6833009" y="3937667"/>
        <a:ext cx="1360893" cy="107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1B9E79-8A2C-49AA-8B9F-B5DB2C16E7D1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7986125-45F3-4C67-99D5-295FC18EE41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908720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Тема 2. Бізнес-менеджмент та зовнішнє середовище організацій</a:t>
            </a:r>
            <a:endParaRPr lang="ru-RU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157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221356"/>
            <a:ext cx="7643192" cy="5925272"/>
          </a:xfrm>
        </p:spPr>
        <p:txBody>
          <a:bodyPr/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Споживачі 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uk-UA" dirty="0" smtClean="0"/>
              <a:t>Будь-яка організація у ринкових умовах орієнтується у своїй діяльності на забезпечення потреб споживачів, виробляючи такі товари та послуги, на які існує незабезпечений попит з їхнього боку.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3556" name="Picture 4" descr="http://konotop.in.ua/wp-content/uploads/2016/07/prezentatsiya-hanti-korennoe-naselenie-zapadnoy-sibiri-900x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900872"/>
            <a:ext cx="4752528" cy="295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5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715200" cy="6213304"/>
          </a:xfrm>
        </p:spPr>
        <p:txBody>
          <a:bodyPr/>
          <a:lstStyle/>
          <a:p>
            <a:pPr lvl="0" algn="ctr">
              <a:buNone/>
            </a:pPr>
            <a:r>
              <a:rPr lang="en-US" sz="2600" b="1" dirty="0" smtClean="0"/>
              <a:t>	</a:t>
            </a: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Постачальники.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buNone/>
            </a:pPr>
            <a:r>
              <a:rPr lang="en-US" dirty="0" smtClean="0"/>
              <a:t>	</a:t>
            </a:r>
            <a:r>
              <a:rPr lang="uk-UA" dirty="0" smtClean="0"/>
              <a:t>Постачальники забезпечують організацію необхідними вхідними елементами (ресурсами). При цьому несвоєчасні постановки, підвищення цін на ресурси, недотримання вимог постачальниками знижує ефективність діяльності організації.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4034" name="Picture 2" descr="http://isee-center.ru/wp-content/uploads/Econom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3436262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1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88640"/>
            <a:ext cx="7715200" cy="5853264"/>
          </a:xfrm>
        </p:spPr>
        <p:txBody>
          <a:bodyPr/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Конкуренти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Конкуренція заохочує організацію постійно вдосконалювати свою виробничо-господарську діяльність з метою досягнення необхідного рівня конкурентоспроможності.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https://im0-tub-ua.yandex.net/i?id=d9e5db8a5038fcd9534e26a18e8c6d0d&amp;n=33&amp;h=215&amp;w=2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37033"/>
            <a:ext cx="4446240" cy="3197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04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2412" y="0"/>
            <a:ext cx="8147248" cy="621330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 державної влади 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sz="2800" dirty="0" smtClean="0"/>
              <a:t>До них належать органи законодавчої, виконавчої та судової гілок влади. В Україні – це Верховна Рада України, Адміністрація Президента України, Кабінет Міністрів України, Національний банк України, Державна податкова адміністрація України, регіональні органи управління тощо. Вони розробляють, формулюють та затверджують засади функціонування організацій у державі, контролюють виконання та дотримання законодавства, інших вимог.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20482" name="Picture 2" descr="https://im0-tub-ua.yandex.net/i?id=69dcb9f32e45fe0cb03f028d7e3af888&amp;n=33&amp;h=215&amp;w=4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085184"/>
            <a:ext cx="4104456" cy="194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7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99343" y="21206"/>
            <a:ext cx="7715200" cy="6069288"/>
          </a:xfrm>
        </p:spPr>
        <p:txBody>
          <a:bodyPr/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Інфраструктура 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Охоплює фінансові інституції, транспортні сполучення, зв'язок, консалтингові служби тощо. Впливає на швидкість та якість розрахунків, перевезення, отримання необхідної інформації, що визначає ділові відносини організації.</a:t>
            </a:r>
            <a:endParaRPr lang="ru-RU" dirty="0"/>
          </a:p>
        </p:txBody>
      </p:sp>
      <p:pic>
        <p:nvPicPr>
          <p:cNvPr id="19458" name="Picture 2" descr="https://im0-tub-ua.yandex.net/i?id=51fb6408a215edfa9be5bbdef1682a8e&amp;n=33&amp;h=215&amp;w=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21088"/>
            <a:ext cx="3600400" cy="248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89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39033"/>
            <a:ext cx="7643192" cy="6069288"/>
          </a:xfrm>
        </p:spPr>
        <p:txBody>
          <a:bodyPr/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Законодавчі акти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Будь-яка організація функціонує на засадах базових законодавчих актів: Закон України «Про підприємництво», Закон України «Про господарські товариства», Закон України «Про оподаткування прибутку підприємств» та ін.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194" name="AutoShape 2" descr="https://im0-tub-ua.yandex.net/i?id=82068824fe611de5e388ccd11655f8c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im0-tub-ua.yandex.net/i?id=82068824fe611de5e388ccd11655f8c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im0-tub-ua.yandex.net/i?id=82068824fe611de5e388ccd11655f8c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im0-tub-ua.yandex.net/i?id=82068824fe611de5e388ccd11655f8c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http://sakhalife.ru/wp-content/uploads/2016/01/zakon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06" y="3844032"/>
            <a:ext cx="3965746" cy="3013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83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0768" y="188640"/>
            <a:ext cx="8003232" cy="6141296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Профспілки, партії, громадські організації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sz="2600" dirty="0" smtClean="0"/>
              <a:t>Профспілки на підприємствах здійснюють контроль за дотриманням трудового законодавства, дбають про поліпшення умов праці, підвищення її оплати, покращення охорони здоров’я та відпочинку, розвиток спорту, художньої самодіяльності. Партії беруть безпосередню участь у законотворчому процесі, результати якого теж безпосередньо впливають на організацію. </a:t>
            </a:r>
            <a:endParaRPr lang="ru-RU" sz="2600" dirty="0" smtClean="0"/>
          </a:p>
          <a:p>
            <a:endParaRPr lang="ru-RU" dirty="0"/>
          </a:p>
        </p:txBody>
      </p:sp>
      <p:pic>
        <p:nvPicPr>
          <p:cNvPr id="17410" name="Picture 2" descr="http://zi.dn.ua/upload/iblock/715/715f60622e14bfabe09100719fe59a2f.jpg"/>
          <p:cNvPicPr>
            <a:picLocks noChangeAspect="1" noChangeArrowheads="1"/>
          </p:cNvPicPr>
          <p:nvPr/>
        </p:nvPicPr>
        <p:blipFill rotWithShape="1">
          <a:blip r:embed="rId2" cstate="print"/>
          <a:srcRect t="22040" b="23610"/>
          <a:stretch/>
        </p:blipFill>
        <p:spPr bwMode="auto">
          <a:xfrm>
            <a:off x="3131840" y="4869160"/>
            <a:ext cx="4032448" cy="1799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27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9945"/>
            <a:ext cx="7643192" cy="6069288"/>
          </a:xfrm>
        </p:spPr>
        <p:txBody>
          <a:bodyPr/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Система економічних відносин у державі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buNone/>
            </a:pPr>
            <a:r>
              <a:rPr lang="uk-UA" dirty="0" smtClean="0"/>
              <a:t>Формує умови, правила і принципи функціонування організації. В ринкових умовах підприємство працює за законами попиту, пропозиції, конкуренції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6386" name="Picture 2" descr="http://bigpo.ru/potra/%D0%95%D0%BA%D0%BE%D0%BD%D0%BE%D0%BC%D1%96%D0%BA%D0%B0+%D0%86+%D1%83%D0%BF%D1%80%D0%B0%D0%B2%D0%BB%D1%96%D0%BD%D0%BD%D1%8F+%D0%BF%D1%96%D0%B4%D0%BF%D1%80%D0%B8%D1%94%D0%BC%D1%81%D1%82%D0%B2%D0%BE%D0%BC%2C+%D1%80%D0%B5%D0%B3%D1%96%D0%BE%D0%BD%D0%BE%D0%BC%2C+%D0%B4%D0%B5%D1%80%D0%B6%D0%B0%D0%B2%D0%BE%D1%8Ea/388929_html_6a153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57796"/>
            <a:ext cx="3672408" cy="3300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4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16632"/>
            <a:ext cx="7715200" cy="5997280"/>
          </a:xfrm>
        </p:spPr>
        <p:txBody>
          <a:bodyPr/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Сусіди організації</a:t>
            </a:r>
            <a:endParaRPr lang="ru-RU" sz="4400" b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Впливають на організацію, працюючи з нею на одних площах, використовуючи спільні комунікації, склади, приміщення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4818" name="Picture 2" descr="http://gospodarstva.com/wp-content/uploads/images/ssha_pomogut_v_razvitii_malih_i_srednih_fermerskih_hozyajstv_v_ukraine_delovoj_slavyans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852936"/>
            <a:ext cx="6864086" cy="3861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1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4082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ФАКТОРИ МАКРОСЕРЕДОВИЩА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7790" y="1176136"/>
            <a:ext cx="7715200" cy="5349208"/>
          </a:xfrm>
        </p:spPr>
        <p:txBody>
          <a:bodyPr/>
          <a:lstStyle/>
          <a:p>
            <a:pPr algn="just">
              <a:buNone/>
            </a:pPr>
            <a:r>
              <a:rPr lang="uk-UA" b="1" dirty="0" smtClean="0"/>
              <a:t>	</a:t>
            </a:r>
            <a:r>
              <a:rPr lang="uk-UA" i="1" dirty="0" smtClean="0"/>
              <a:t>Середовище непрямої дії</a:t>
            </a:r>
            <a:r>
              <a:rPr lang="ru-RU" b="1" i="1" dirty="0" smtClean="0"/>
              <a:t> </a:t>
            </a:r>
            <a:r>
              <a:rPr lang="uk-UA" dirty="0" smtClean="0"/>
              <a:t>охоплює матеріально-технічні умови, суспільні відносини та інститути і інші чинники, що впливають на організації опосередковано.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http://ecosovetnik.ru/wp-content/uploads/2015/02/3_large.jpg"/>
          <p:cNvPicPr>
            <a:picLocks noChangeAspect="1" noChangeArrowheads="1"/>
          </p:cNvPicPr>
          <p:nvPr/>
        </p:nvPicPr>
        <p:blipFill rotWithShape="1">
          <a:blip r:embed="rId2" cstate="print"/>
          <a:srcRect t="24413"/>
          <a:stretch/>
        </p:blipFill>
        <p:spPr bwMode="auto">
          <a:xfrm>
            <a:off x="1907704" y="3731342"/>
            <a:ext cx="5515372" cy="312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0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4989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термін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використовується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опису</a:t>
            </a:r>
            <a:r>
              <a:rPr lang="ru-RU" sz="2800" dirty="0" smtClean="0"/>
              <a:t> набору </a:t>
            </a:r>
            <a:r>
              <a:rPr lang="ru-RU" sz="2800" dirty="0" err="1" smtClean="0"/>
              <a:t>дій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пов'язаних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плануванням</a:t>
            </a:r>
            <a:r>
              <a:rPr lang="ru-RU" sz="2800" dirty="0" smtClean="0"/>
              <a:t>, </a:t>
            </a:r>
            <a:r>
              <a:rPr lang="ru-RU" sz="2800" dirty="0" err="1" smtClean="0"/>
              <a:t>організацією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управлінням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бізнес-об'єктами</a:t>
            </a:r>
            <a:r>
              <a:rPr lang="ru-RU" sz="2800" dirty="0" smtClean="0"/>
              <a:t>. Для </a:t>
            </a:r>
            <a:r>
              <a:rPr lang="ru-RU" sz="2800" dirty="0" err="1" smtClean="0"/>
              <a:t>зростання</a:t>
            </a:r>
            <a:r>
              <a:rPr lang="ru-RU" sz="2800" dirty="0" smtClean="0"/>
              <a:t> будь-</a:t>
            </a:r>
            <a:r>
              <a:rPr lang="ru-RU" sz="2800" dirty="0" err="1" smtClean="0"/>
              <a:t>якої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компанії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належним</a:t>
            </a:r>
            <a:r>
              <a:rPr lang="ru-RU" sz="2800" dirty="0" smtClean="0"/>
              <a:t> чином </a:t>
            </a:r>
            <a:r>
              <a:rPr lang="ru-RU" sz="2800" dirty="0" err="1" smtClean="0"/>
              <a:t>узгодити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набір</a:t>
            </a:r>
            <a:r>
              <a:rPr lang="ru-RU" sz="2800" dirty="0" smtClean="0"/>
              <a:t> </a:t>
            </a:r>
            <a:r>
              <a:rPr lang="ru-RU" sz="2800" dirty="0" err="1" smtClean="0"/>
              <a:t>операцій</a:t>
            </a:r>
            <a:r>
              <a:rPr lang="ru-RU" sz="2800" dirty="0" smtClean="0"/>
              <a:t>, а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координація</a:t>
            </a:r>
            <a:r>
              <a:rPr lang="ru-RU" sz="2800" dirty="0" smtClean="0"/>
              <a:t> - </a:t>
            </a:r>
            <a:r>
              <a:rPr lang="ru-RU" sz="2800" dirty="0" err="1" smtClean="0"/>
              <a:t>завдання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управління</a:t>
            </a:r>
            <a:r>
              <a:rPr lang="ru-RU" sz="2800" dirty="0" smtClean="0"/>
              <a:t> бизнесом.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керівництва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бізнесом</a:t>
            </a:r>
            <a:r>
              <a:rPr lang="ru-RU" sz="2800" dirty="0" smtClean="0"/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координація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організація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діяльності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підприємства</a:t>
            </a:r>
            <a:r>
              <a:rPr lang="ru-RU" sz="2800" dirty="0" smtClean="0"/>
              <a:t>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</a:t>
            </a:r>
            <a:r>
              <a:rPr lang="ru-RU" sz="2800" dirty="0" smtClean="0"/>
              <a:t> </a:t>
            </a:r>
            <a:r>
              <a:rPr lang="ru-RU" sz="2800" dirty="0" err="1" smtClean="0"/>
              <a:t>спрямування</a:t>
            </a:r>
            <a:r>
              <a:rPr lang="ru-RU" sz="2800" dirty="0" smtClean="0"/>
              <a:t> та контролю </a:t>
            </a:r>
            <a:r>
              <a:rPr lang="ru-RU" sz="2800" dirty="0" err="1" smtClean="0"/>
              <a:t>ресурсів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досягнення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бізнес-цілей</a:t>
            </a:r>
            <a:r>
              <a:rPr lang="ru-RU" sz="28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1700" y="139279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 err="1">
                <a:latin typeface="+mj-lt"/>
                <a:ea typeface="+mj-ea"/>
                <a:cs typeface="+mj-cs"/>
              </a:rPr>
              <a:t>Бізнес</a:t>
            </a:r>
            <a:r>
              <a:rPr lang="ru-RU" sz="4400" b="1" dirty="0">
                <a:latin typeface="+mj-lt"/>
                <a:ea typeface="+mj-ea"/>
                <a:cs typeface="+mj-cs"/>
              </a:rPr>
              <a:t>-менеджмент </a:t>
            </a:r>
            <a:r>
              <a:rPr lang="ru-RU" sz="4400" b="1" dirty="0" smtClean="0">
                <a:latin typeface="+mj-lt"/>
                <a:ea typeface="+mj-ea"/>
                <a:cs typeface="+mj-cs"/>
              </a:rPr>
              <a:t>: </a:t>
            </a:r>
            <a:endParaRPr lang="ru-RU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395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20738"/>
            <a:ext cx="7715200" cy="599728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sz="4400" b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Суб’єкти середовища непрямої дії: 	</a:t>
            </a:r>
          </a:p>
          <a:p>
            <a:pPr lvl="0" algn="ctr">
              <a:buNone/>
            </a:pPr>
            <a:r>
              <a:rPr lang="uk-UA" sz="4400" b="1" i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Міжнародні події </a:t>
            </a:r>
            <a:endParaRPr lang="ru-RU" sz="4400" b="1" i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buNone/>
            </a:pPr>
            <a:r>
              <a:rPr lang="uk-UA" dirty="0" smtClean="0"/>
              <a:t>	До цього фактору можна віднести будь-які політичні, економічні, соціальні, військові події, що відбуваються у світі й торкаються більше двох країн світового співтовариства.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	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3316" name="Picture 4" descr="https://im0-tub-ua.yandex.net/i?id=21194348109c1e29f7376ce4f1ef2150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04878"/>
            <a:ext cx="3888432" cy="2588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7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188640"/>
            <a:ext cx="7467600" cy="5997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i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Міжнародне оточення </a:t>
            </a:r>
            <a:endParaRPr lang="ru-RU" sz="4400" b="1" i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  Характеризує економічний, політичний, соціальний стан країн з контингентами яких співпрацює підприємство.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bestschool.pp.ua/wp-content/uploads/2017/02/v6xsgueuq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71166"/>
            <a:ext cx="5849111" cy="4386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8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116632"/>
            <a:ext cx="7571184" cy="599728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sz="4400" b="1" i="1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Науково-технічний прогрес</a:t>
            </a:r>
            <a:endParaRPr lang="ru-RU" sz="4400" b="1" i="1" dirty="0" smtClean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Охоплює </a:t>
            </a:r>
            <a:r>
              <a:rPr lang="uk-UA" dirty="0" smtClean="0"/>
              <a:t>процес розвитку науки й техніки, що зумовлює глибокі перетворення в усіх верствах суспільства. Особливістю науково-технічного прогресу є високі темпи розвитку науки, скорочення часу впровадження фундаментальних наукових винаходів, створення прогресивних технічних засобів, технологій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https://im0-tub-ua.yandex.net/i?id=5a77be86a2cc4815765c32dd02cc04fa&amp;n=33&amp;h=215&amp;w=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9110"/>
            <a:ext cx="2411760" cy="2672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82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116632"/>
            <a:ext cx="7467600" cy="599728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dirty="0" smtClean="0"/>
              <a:t>	</a:t>
            </a:r>
            <a:r>
              <a:rPr lang="uk-UA" sz="4400" b="1" i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Політичні обставини</a:t>
            </a:r>
            <a:endParaRPr lang="ru-RU" sz="4400" b="1" i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	До них належать обставини, що склались у процесі формування державного устрою , здійснення реформ, розвитку суспільства, політично боротьби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domik.ua/pic/publicationTitleImage2028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47956"/>
            <a:ext cx="5616624" cy="3149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7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88640"/>
            <a:ext cx="7643192" cy="5925272"/>
          </a:xfrm>
        </p:spPr>
        <p:txBody>
          <a:bodyPr/>
          <a:lstStyle/>
          <a:p>
            <a:pPr lvl="0" algn="ctr">
              <a:buNone/>
            </a:pPr>
            <a:r>
              <a:rPr lang="uk-UA" sz="4400" b="1" i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Соціально-культурні обставини</a:t>
            </a:r>
            <a:endParaRPr lang="ru-RU" sz="4400" b="1" i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Цей фактор відображає загальний рівень культури в країні, стан соціального забезпечення громадян, доходи на душу населення, соціальну стабільність, розвиток мистецтв, літератури, науки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kibit.ua/wp-content/uploads/2017/04/9042_t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107620"/>
            <a:ext cx="4896544" cy="275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8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34220"/>
            <a:ext cx="7643192" cy="599728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uk-UA" sz="4000" b="1" i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Рівень техніки та технології </a:t>
            </a:r>
            <a:endParaRPr lang="ru-RU" sz="4000" b="1" i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Даний фактор демонструє відповідність стану техніки та технології сучасним вимогам: </a:t>
            </a:r>
            <a:r>
              <a:rPr lang="uk-UA" dirty="0" err="1" smtClean="0"/>
              <a:t>ресурсоекономності</a:t>
            </a:r>
            <a:r>
              <a:rPr lang="uk-UA" dirty="0" smtClean="0"/>
              <a:t>, простоті в застосуванні, використанні новітніх інформаційних та комп’ютерних систем, високому рівню автоматизації, безпечності, продуктивності тощо.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https://im0-tub-ua.yandex.net/i?id=98a5b2d0be0b15fc93824dcd8b2f30db&amp;n=33&amp;h=215&amp;w=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546"/>
            <a:ext cx="4680520" cy="2340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3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7624" y="116632"/>
            <a:ext cx="7643192" cy="5925272"/>
          </a:xfrm>
        </p:spPr>
        <p:txBody>
          <a:bodyPr/>
          <a:lstStyle/>
          <a:p>
            <a:pPr lvl="0" algn="ctr">
              <a:buNone/>
            </a:pPr>
            <a:r>
              <a:rPr lang="uk-UA" sz="4000" b="1" i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Особливості міжнародних і економічних відносин </a:t>
            </a:r>
            <a:endParaRPr lang="ru-RU" sz="4000" b="1" i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Включають особливості міжнародної торгівлі, міграції робочої сили, вивозу капіталу, міжнародних кредитних та валютних відносин.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http://2din.su/wp-content/uploads/2014/12/20151112-relacao-internacio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83230"/>
            <a:ext cx="5832648" cy="3474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7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188640"/>
            <a:ext cx="7571184" cy="5925272"/>
          </a:xfrm>
        </p:spPr>
        <p:txBody>
          <a:bodyPr/>
          <a:lstStyle/>
          <a:p>
            <a:pPr lvl="0" algn="ctr">
              <a:buNone/>
            </a:pPr>
            <a:r>
              <a:rPr lang="uk-UA" sz="4000" b="1" i="1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 економіки</a:t>
            </a:r>
            <a:endParaRPr lang="ru-RU" sz="4000" b="1" i="1" dirty="0"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uk-UA" dirty="0" smtClean="0"/>
              <a:t>Характеризує загальний рівень розвитку економіки: </a:t>
            </a:r>
            <a:r>
              <a:rPr lang="uk-UA" dirty="0" err="1" smtClean="0"/>
              <a:t>високорозвинута</a:t>
            </a:r>
            <a:r>
              <a:rPr lang="uk-UA" dirty="0" smtClean="0"/>
              <a:t>, слаборозвинута економіка, що розвивається перехідна (трансформаційна) тощо.</a:t>
            </a:r>
            <a:endParaRPr lang="ru-RU" dirty="0" smtClean="0"/>
          </a:p>
        </p:txBody>
      </p:sp>
      <p:pic>
        <p:nvPicPr>
          <p:cNvPr id="6146" name="Picture 2" descr="https://im0-tub-ua.yandex.net/i?id=65499d2213910eb24b65a2baf6d4de5d&amp;n=33&amp;h=215&amp;w=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56211"/>
            <a:ext cx="5112568" cy="3403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9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16632"/>
            <a:ext cx="8075240" cy="5925272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	Усі згадувані фактори зовнішнього середовища  слід розглядати в комплексному взаємозв’язку і взаємозалежності. </a:t>
            </a:r>
          </a:p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Підприємство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по-різному</a:t>
            </a:r>
            <a:r>
              <a:rPr lang="ru-RU" dirty="0" smtClean="0"/>
              <a:t> </a:t>
            </a:r>
            <a:r>
              <a:rPr lang="ru-RU" dirty="0" err="1" smtClean="0"/>
              <a:t>взаємодіяти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8610" name="Picture 2" descr="http://7coloursme.ru/wp-content/uploads/2015/09/goh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57600"/>
            <a:ext cx="540060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48556"/>
              </p:ext>
            </p:extLst>
          </p:nvPr>
        </p:nvGraphicFramePr>
        <p:xfrm>
          <a:off x="827584" y="332656"/>
          <a:ext cx="8229600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06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sz="4400" b="1" dirty="0">
                <a:latin typeface="+mj-lt"/>
                <a:ea typeface="+mj-ea"/>
                <a:cs typeface="+mj-cs"/>
              </a:rPr>
              <a:t>Зовнішнє середовище підприємства (ЗСП) </a:t>
            </a:r>
            <a:r>
              <a:rPr lang="uk-UA" dirty="0" smtClean="0"/>
              <a:t>– сукупність активних сил, які діють за межами підприємства і можуть суттєво впливати на його діяльність.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7788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691" y="260648"/>
            <a:ext cx="8229600" cy="6072336"/>
          </a:xfrm>
        </p:spPr>
        <p:txBody>
          <a:bodyPr>
            <a:normAutofit fontScale="85000" lnSpcReduction="20000"/>
          </a:bodyPr>
          <a:lstStyle/>
          <a:p>
            <a:r>
              <a:rPr lang="uk-UA" b="1" i="1" u="sng" dirty="0"/>
              <a:t>Економічні чинники: </a:t>
            </a:r>
            <a:endParaRPr lang="uk-UA" b="1" i="1" u="sng" dirty="0" smtClean="0"/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зростання </a:t>
            </a:r>
            <a:r>
              <a:rPr lang="uk-UA" dirty="0"/>
              <a:t>і спад промислового виробництва, </a:t>
            </a:r>
            <a:endParaRPr lang="uk-UA" dirty="0" smtClean="0"/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рівень </a:t>
            </a:r>
            <a:r>
              <a:rPr lang="uk-UA" dirty="0"/>
              <a:t>і темпи інфляції, </a:t>
            </a:r>
            <a:endParaRPr lang="uk-UA" dirty="0" smtClean="0"/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коливання </a:t>
            </a:r>
            <a:r>
              <a:rPr lang="uk-UA" dirty="0"/>
              <a:t>курсу гривні щодо валют ін. </a:t>
            </a:r>
            <a:r>
              <a:rPr lang="uk-UA" dirty="0" smtClean="0"/>
              <a:t>держав</a:t>
            </a:r>
            <a:r>
              <a:rPr lang="uk-UA" dirty="0"/>
              <a:t>, </a:t>
            </a:r>
            <a:endParaRPr lang="uk-UA" dirty="0" smtClean="0"/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система </a:t>
            </a:r>
            <a:r>
              <a:rPr lang="uk-UA" dirty="0"/>
              <a:t>оподаткування та кредитування, </a:t>
            </a:r>
            <a:endParaRPr lang="uk-UA" dirty="0" smtClean="0"/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попит </a:t>
            </a:r>
            <a:r>
              <a:rPr lang="uk-UA" dirty="0"/>
              <a:t>і пропозиція на ринку, </a:t>
            </a:r>
            <a:endParaRPr lang="uk-UA" dirty="0" smtClean="0"/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платоспроможність </a:t>
            </a:r>
            <a:r>
              <a:rPr lang="uk-UA" dirty="0"/>
              <a:t>контрагентів, </a:t>
            </a:r>
            <a:endParaRPr lang="uk-UA" dirty="0" smtClean="0"/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рівень </a:t>
            </a:r>
            <a:r>
              <a:rPr lang="uk-UA" dirty="0"/>
              <a:t>і динаміка цін, </a:t>
            </a:r>
            <a:endParaRPr lang="uk-UA" dirty="0" smtClean="0"/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безробіття </a:t>
            </a:r>
            <a:r>
              <a:rPr lang="uk-UA" dirty="0"/>
              <a:t>та ін</a:t>
            </a:r>
            <a:r>
              <a:rPr lang="uk-UA" dirty="0" smtClean="0"/>
              <a:t>.</a:t>
            </a:r>
          </a:p>
          <a:p>
            <a:r>
              <a:rPr lang="uk-UA" b="1" i="1" u="sng" dirty="0" smtClean="0"/>
              <a:t>Екологічні фактори: </a:t>
            </a:r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зростання забруднення навколишнього середовища,</a:t>
            </a:r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 посилення державного контролю за якістю та безпекою товарів.</a:t>
            </a:r>
          </a:p>
          <a:p>
            <a:r>
              <a:rPr lang="uk-UA" b="1" i="1" u="sng" dirty="0" smtClean="0"/>
              <a:t>Природні фактори: </a:t>
            </a:r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дефіцит деяких видів сировини, </a:t>
            </a:r>
          </a:p>
          <a:p>
            <a:pPr lvl="1">
              <a:buFont typeface="Courier New" pitchFamily="49" charset="0"/>
              <a:buChar char="o"/>
            </a:pPr>
            <a:r>
              <a:rPr lang="uk-UA" dirty="0" smtClean="0"/>
              <a:t>подорожчання енергії.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4363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858120" cy="6336704"/>
          </a:xfrm>
        </p:spPr>
        <p:txBody>
          <a:bodyPr>
            <a:noAutofit/>
          </a:bodyPr>
          <a:lstStyle/>
          <a:p>
            <a:r>
              <a:rPr lang="uk-UA" sz="2400" b="1" i="1" u="sng" dirty="0"/>
              <a:t>Політичні фактори: </a:t>
            </a:r>
            <a:r>
              <a:rPr lang="uk-UA" sz="2400" dirty="0" smtClean="0"/>
              <a:t>законодавче </a:t>
            </a:r>
            <a:r>
              <a:rPr lang="uk-UA" sz="2400" dirty="0"/>
              <a:t>регулювання підприємницької діяльності, рівень політичної стабільності в суспільстві</a:t>
            </a:r>
            <a:r>
              <a:rPr lang="uk-UA" sz="2400" dirty="0" smtClean="0"/>
              <a:t>.</a:t>
            </a:r>
            <a:endParaRPr lang="uk-UA" sz="2400" dirty="0"/>
          </a:p>
          <a:p>
            <a:r>
              <a:rPr lang="uk-UA" sz="2400" b="1" i="1" u="sng" dirty="0"/>
              <a:t>Науково-технічні фактори: </a:t>
            </a:r>
            <a:r>
              <a:rPr lang="uk-UA" sz="2400" dirty="0" smtClean="0"/>
              <a:t>фундаментальні, теоретичні дослідження, прикладні дослідження, конструкторсько-технологічні розробки, створення зразків нової техніки, її освоєння і промислове виробництво, а також впровадження нової техніки в </a:t>
            </a:r>
            <a:r>
              <a:rPr lang="uk-UA" sz="2400" dirty="0" smtClean="0"/>
              <a:t>економіку.</a:t>
            </a:r>
          </a:p>
          <a:p>
            <a:r>
              <a:rPr lang="uk-UA" sz="2400" b="1" i="1" u="sng" dirty="0"/>
              <a:t>Культурні фактори: </a:t>
            </a:r>
            <a:r>
              <a:rPr lang="uk-UA" sz="2400" dirty="0"/>
              <a:t>життєві цінності і традиції, релігійні норми, стандарт поведінки.</a:t>
            </a:r>
          </a:p>
          <a:p>
            <a:r>
              <a:rPr lang="uk-UA" sz="2400" b="1" i="1" u="sng" dirty="0"/>
              <a:t>Міжнародні фактори: </a:t>
            </a:r>
          </a:p>
          <a:p>
            <a:pPr lvl="1">
              <a:buFont typeface="Courier New" pitchFamily="49" charset="0"/>
              <a:buChar char="o"/>
            </a:pPr>
            <a:r>
              <a:rPr lang="uk-UA" sz="2400" dirty="0"/>
              <a:t>більш низькі витрати ведення бізнесу за кордоном, </a:t>
            </a:r>
          </a:p>
          <a:p>
            <a:pPr lvl="1">
              <a:buFont typeface="Courier New" pitchFamily="49" charset="0"/>
              <a:buChar char="o"/>
            </a:pPr>
            <a:r>
              <a:rPr lang="uk-UA" sz="2400" dirty="0"/>
              <a:t>прагнення піти від торгових обмежень усередині країни, </a:t>
            </a:r>
          </a:p>
          <a:p>
            <a:pPr lvl="1">
              <a:buFont typeface="Courier New" pitchFamily="49" charset="0"/>
              <a:buChar char="o"/>
            </a:pPr>
            <a:r>
              <a:rPr lang="uk-UA" sz="2400" dirty="0"/>
              <a:t>інвестиційні та виробничі можливості інших країн.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6415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Стилі взаємодії організації із зовнішнім середовищем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17657649"/>
              </p:ext>
            </p:extLst>
          </p:nvPr>
        </p:nvGraphicFramePr>
        <p:xfrm>
          <a:off x="251520" y="1232238"/>
          <a:ext cx="8496943" cy="5437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565"/>
                <a:gridCol w="3679837"/>
                <a:gridCol w="1877468"/>
                <a:gridCol w="1577073"/>
              </a:tblGrid>
              <a:tr h="8964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Стиль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Характер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поведінки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організації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Степінь залежності від зовнішнього середовища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Ступінь невизначеності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Оборонний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Організація націлена на забезпечення своєї стабільності в довгому періоді. Прагне до мінімізації взаємодії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Мінімальна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Низька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Реактивний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Реагування на зміни зовнінього середовища в реальному часі, проходження за ними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Висока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Низька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помірно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низька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Аналітичний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Наслідування на основі аналізу, перетворення і адаптації елементів зовнішнього середовища до своєї діяльності. Спроби пом’якшення або посилення дії різноманітних чинників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Середня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Помірно низька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1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Пошуковий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Концентрація на інноваціях і орієнтація на зміни в зовнішньому середовищі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Середня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Помірно висока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Проективний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Організація прагне сама впливати на зовнішнє середовище і змінювати його, пристосовувати для реалізації своїх цілей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Ситуативна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Висока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9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cloud.ru/upload/medialibrary/2af/2afc129cfccfa37483a121dce8b4d0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25300" y="277888"/>
            <a:ext cx="7318700" cy="65801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99392"/>
            <a:ext cx="7427168" cy="638132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b="1" dirty="0" smtClean="0"/>
              <a:t>Шляхи підвищення ефективності господарської діяльності підприємства:</a:t>
            </a:r>
            <a:endParaRPr lang="ru-RU" b="1" dirty="0" smtClean="0"/>
          </a:p>
          <a:p>
            <a:pPr algn="just"/>
            <a:r>
              <a:rPr lang="uk-UA" dirty="0" smtClean="0"/>
              <a:t>Поліпшення використання землі та підвищення її родючості</a:t>
            </a:r>
            <a:endParaRPr lang="ru-RU" dirty="0" smtClean="0"/>
          </a:p>
          <a:p>
            <a:pPr algn="just"/>
            <a:r>
              <a:rPr lang="uk-UA" dirty="0" smtClean="0"/>
              <a:t>Впровадження комплексу механізації і автоматизації виробництва</a:t>
            </a:r>
            <a:endParaRPr lang="ru-RU" dirty="0" smtClean="0"/>
          </a:p>
          <a:p>
            <a:pPr algn="just"/>
            <a:r>
              <a:rPr lang="uk-UA" dirty="0" smtClean="0"/>
              <a:t>Поглиблення спеціалізації та концентрації виробництва </a:t>
            </a:r>
            <a:endParaRPr lang="ru-RU" dirty="0" smtClean="0"/>
          </a:p>
          <a:p>
            <a:pPr algn="just"/>
            <a:r>
              <a:rPr lang="uk-UA" dirty="0" smtClean="0"/>
              <a:t>Впровадження інтенсифікації і ресурсозберігаючих технологій. </a:t>
            </a:r>
          </a:p>
          <a:p>
            <a:pPr algn="just"/>
            <a:r>
              <a:rPr lang="uk-UA" dirty="0" smtClean="0"/>
              <a:t>Поліпшення якості і збереження виробленої продукції </a:t>
            </a:r>
            <a:endParaRPr lang="ru-RU" dirty="0" smtClean="0"/>
          </a:p>
          <a:p>
            <a:pPr algn="just"/>
            <a:r>
              <a:rPr lang="uk-UA" dirty="0" smtClean="0"/>
              <a:t>Широке використання прогресивних форм організації праці</a:t>
            </a:r>
            <a:endParaRPr lang="ru-RU" dirty="0" smtClean="0"/>
          </a:p>
          <a:p>
            <a:pPr algn="just">
              <a:buNone/>
            </a:pPr>
            <a:r>
              <a:rPr lang="uk-UA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0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loppex.ru/kart/16/leto_pole_kolosya_pshenica_les_nebo_oblaka_1680x1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0"/>
            <a:ext cx="109728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331640" y="2348880"/>
            <a:ext cx="6593160" cy="4125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dirty="0" smtClean="0"/>
              <a:t>Дякую за увагу 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989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61256" y="548680"/>
            <a:ext cx="7715200" cy="5853264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	Зовнішнє середовище є джерелом, що забезпечує організацію ресурсами, необхідними для підтримки її внутрішнього потенціалу на належному рівні. </a:t>
            </a:r>
            <a:endParaRPr lang="ru-RU" dirty="0"/>
          </a:p>
        </p:txBody>
      </p:sp>
      <p:pic>
        <p:nvPicPr>
          <p:cNvPr id="64514" name="Picture 2" descr="http://www.invision.com.ua/blog/wp-content/uploads/2016/06/invision-denh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09" y="2492896"/>
            <a:ext cx="8034347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19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980728"/>
            <a:ext cx="7787208" cy="5349208"/>
          </a:xfrm>
        </p:spPr>
        <p:txBody>
          <a:bodyPr>
            <a:normAutofit/>
          </a:bodyPr>
          <a:lstStyle/>
          <a:p>
            <a:pPr lvl="0" algn="just"/>
            <a:r>
              <a:rPr lang="ru-RU" b="1" i="1" dirty="0" err="1" smtClean="0"/>
              <a:t>Складність</a:t>
            </a:r>
            <a:r>
              <a:rPr lang="ru-RU" dirty="0" smtClean="0"/>
              <a:t> —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 </a:t>
            </a:r>
            <a:r>
              <a:rPr lang="ru-RU" dirty="0" err="1" smtClean="0"/>
              <a:t>мусить</a:t>
            </a:r>
            <a:r>
              <a:rPr lang="ru-RU" dirty="0" smtClean="0"/>
              <a:t> </a:t>
            </a:r>
            <a:r>
              <a:rPr lang="ru-RU" dirty="0" err="1" smtClean="0"/>
              <a:t>реагувати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варіативності</a:t>
            </a:r>
            <a:r>
              <a:rPr lang="ru-RU" dirty="0" smtClean="0"/>
              <a:t> кожного </a:t>
            </a:r>
            <a:r>
              <a:rPr lang="ru-RU" dirty="0" err="1" smtClean="0"/>
              <a:t>з</a:t>
            </a:r>
            <a:r>
              <a:rPr lang="ru-RU" dirty="0" smtClean="0"/>
              <a:t> них. </a:t>
            </a:r>
          </a:p>
          <a:p>
            <a:pPr lvl="0" algn="just"/>
            <a:r>
              <a:rPr lang="ru-RU" b="1" i="1" dirty="0" err="1" smtClean="0"/>
              <a:t>Мінливість</a:t>
            </a:r>
            <a:r>
              <a:rPr lang="ru-RU" dirty="0" smtClean="0"/>
              <a:t> —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оточення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6626" name="Picture 2" descr="http://eap-csf.org.ua/wp-content/uploads/2017/03/103_shutterstock_88550854-74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645024"/>
            <a:ext cx="3816424" cy="3001566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939336" cy="70609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Ознаки зовнішнього середовища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116632"/>
            <a:ext cx="5770984" cy="5997280"/>
          </a:xfrm>
        </p:spPr>
        <p:txBody>
          <a:bodyPr>
            <a:noAutofit/>
          </a:bodyPr>
          <a:lstStyle/>
          <a:p>
            <a:pPr lvl="0" algn="just"/>
            <a:r>
              <a:rPr lang="ru-RU" sz="2800" b="1" i="1" dirty="0" err="1" smtClean="0"/>
              <a:t>Взаємозалежність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факторів</a:t>
            </a:r>
            <a:r>
              <a:rPr lang="ru-RU" sz="2800" dirty="0" smtClean="0"/>
              <a:t> (</a:t>
            </a:r>
            <a:r>
              <a:rPr lang="ru-RU" sz="2800" dirty="0" err="1" smtClean="0"/>
              <a:t>зміна</a:t>
            </a:r>
            <a:r>
              <a:rPr lang="ru-RU" sz="2800" dirty="0" smtClean="0"/>
              <a:t> одного фактора </a:t>
            </a:r>
            <a:r>
              <a:rPr lang="ru-RU" sz="2800" dirty="0" err="1" smtClean="0"/>
              <a:t>спричиняє</a:t>
            </a:r>
            <a:r>
              <a:rPr lang="ru-RU" sz="2800" dirty="0" smtClean="0"/>
              <a:t> </a:t>
            </a:r>
            <a:r>
              <a:rPr lang="ru-RU" sz="2800" dirty="0" err="1" smtClean="0"/>
              <a:t>зміни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).</a:t>
            </a:r>
          </a:p>
          <a:p>
            <a:pPr lvl="0" algn="just"/>
            <a:r>
              <a:rPr lang="ru-RU" sz="2800" b="1" i="1" dirty="0" err="1" smtClean="0"/>
              <a:t>Невизначеність</a:t>
            </a:r>
            <a:r>
              <a:rPr lang="ru-RU" sz="2800" dirty="0" smtClean="0"/>
              <a:t> — </a:t>
            </a:r>
            <a:r>
              <a:rPr lang="ru-RU" sz="2800" dirty="0" err="1" smtClean="0"/>
              <a:t>необмежена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інформації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зовнішнє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середовище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ймовірність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недостовірності</a:t>
            </a:r>
            <a:r>
              <a:rPr lang="ru-RU" sz="2800" dirty="0" smtClean="0"/>
              <a:t>. </a:t>
            </a:r>
          </a:p>
          <a:p>
            <a:pPr lvl="0" algn="just"/>
            <a:r>
              <a:rPr lang="uk-UA" sz="2800" b="1" i="1" dirty="0" smtClean="0"/>
              <a:t>Динамічність зовнішнього середовища</a:t>
            </a:r>
            <a:r>
              <a:rPr lang="uk-UA" sz="2800" dirty="0" smtClean="0"/>
              <a:t>, його видозмінюваність, відсутність необхідного обсягу достовірної інформації перешкоджають урахуванню всіх можливих наслідків впливу на діяльність підприємства. 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25602" name="Picture 2" descr="http://www.publicpolinfo.gov.ua/db/img/38538716_8d7721a9.jpg"/>
          <p:cNvPicPr>
            <a:picLocks noChangeAspect="1" noChangeArrowheads="1"/>
          </p:cNvPicPr>
          <p:nvPr/>
        </p:nvPicPr>
        <p:blipFill rotWithShape="1">
          <a:blip r:embed="rId2" cstate="print"/>
          <a:srcRect l="12831" r="14094"/>
          <a:stretch/>
        </p:blipFill>
        <p:spPr bwMode="auto">
          <a:xfrm>
            <a:off x="0" y="764704"/>
            <a:ext cx="3078480" cy="4212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5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764704"/>
            <a:ext cx="446449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</a:rPr>
              <a:t>Фактори зовнішнього середовища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429000"/>
            <a:ext cx="2808312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Прямого впливу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429000"/>
            <a:ext cx="2808312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Не прямого впливу</a:t>
            </a:r>
            <a:endParaRPr lang="ru-RU" sz="32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915816" y="2420888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364088" y="2420888"/>
            <a:ext cx="79208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50043"/>
              </p:ext>
            </p:extLst>
          </p:nvPr>
        </p:nvGraphicFramePr>
        <p:xfrm>
          <a:off x="0" y="404664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64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70609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СУБ'ЄКТИ СЕРЕДОВИЩА ПРЯМОЇ ДІЇ 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1268760"/>
            <a:ext cx="7643192" cy="520519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i="1" dirty="0" smtClean="0"/>
              <a:t>Мікросередовище підприємства </a:t>
            </a:r>
            <a:r>
              <a:rPr lang="uk-UA" dirty="0" smtClean="0"/>
              <a:t>утворюють певні суб'єкти – </a:t>
            </a:r>
            <a:r>
              <a:rPr lang="uk-UA" b="1" i="1" u="sng" dirty="0" smtClean="0"/>
              <a:t>споживачі, конкуренти, постачальники, державні органи, фінансово-кредитні установи та інші зовнішні агенти і контрагенти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4034" name="Picture 2" descr="https://molomo.com.ua/img/goh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809826"/>
            <a:ext cx="453650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5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</TotalTime>
  <Words>886</Words>
  <Application>Microsoft Office PowerPoint</Application>
  <PresentationFormat>Экран (4:3)</PresentationFormat>
  <Paragraphs>142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Ознаки зовнішнього середовища</vt:lpstr>
      <vt:lpstr>Презентация PowerPoint</vt:lpstr>
      <vt:lpstr>Презентация PowerPoint</vt:lpstr>
      <vt:lpstr>Презентация PowerPoint</vt:lpstr>
      <vt:lpstr>СУБ'ЄКТИ СЕРЕДОВИЩА ПРЯМОЇ ДІЇ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 МАКРОСЕРЕДОВИЩА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Стилі взаємодії організації із зовнішнім середовищем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8</cp:revision>
  <dcterms:created xsi:type="dcterms:W3CDTF">2021-11-04T19:43:28Z</dcterms:created>
  <dcterms:modified xsi:type="dcterms:W3CDTF">2021-11-04T20:23:21Z</dcterms:modified>
</cp:coreProperties>
</file>