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9"/>
  </p:notesMasterIdLst>
  <p:sldIdLst>
    <p:sldId id="256" r:id="rId2"/>
    <p:sldId id="327" r:id="rId3"/>
    <p:sldId id="326" r:id="rId4"/>
    <p:sldId id="355" r:id="rId5"/>
    <p:sldId id="261" r:id="rId6"/>
    <p:sldId id="357" r:id="rId7"/>
    <p:sldId id="358" r:id="rId8"/>
  </p:sldIdLst>
  <p:sldSz cx="9144000" cy="5143500" type="screen16x9"/>
  <p:notesSz cx="6858000" cy="9144000"/>
  <p:embeddedFontLst>
    <p:embeddedFont>
      <p:font typeface="Lato" panose="020B0604020202020204" charset="0"/>
      <p:regular r:id="rId10"/>
      <p:bold r:id="rId11"/>
      <p:italic r:id="rId12"/>
      <p:boldItalic r:id="rId13"/>
    </p:embeddedFont>
    <p:embeddedFont>
      <p:font typeface="Raleway" panose="020B0604020202020204" charset="-52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2E3"/>
    <a:srgbClr val="FE7062"/>
    <a:srgbClr val="2185C5"/>
    <a:srgbClr val="FF97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98665B7-6574-423E-A4B5-A6C020D860FF}">
  <a:tblStyle styleId="{C98665B7-6574-423E-A4B5-A6C020D860F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1A8698C-63BC-4B6A-AE92-7E62379B444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86766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4098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2659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7504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6827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4683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6876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8005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45225" y="2762725"/>
            <a:ext cx="67365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938246" y="2533163"/>
            <a:ext cx="7218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659861" y="2533163"/>
            <a:ext cx="7218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" y="2533163"/>
            <a:ext cx="7218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21425" y="2533163"/>
            <a:ext cx="52167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▷"/>
              <a:defRPr>
                <a:solidFill>
                  <a:schemeClr val="dk1"/>
                </a:solidFill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ctrTitle"/>
          </p:nvPr>
        </p:nvSpPr>
        <p:spPr>
          <a:xfrm>
            <a:off x="600619" y="591954"/>
            <a:ext cx="7799965" cy="16382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uk-UA" b="1" dirty="0" smtClean="0"/>
              <a:t>Соціологія міграційних процесів</a:t>
            </a:r>
            <a:endParaRPr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988" y="2966818"/>
            <a:ext cx="1914310" cy="19204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73929" y="2966818"/>
            <a:ext cx="52006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noProof="1" smtClean="0">
                <a:solidFill>
                  <a:schemeClr val="bg2">
                    <a:lumMod val="50000"/>
                  </a:schemeClr>
                </a:solidFill>
              </a:rPr>
              <a:t>Викладач: </a:t>
            </a:r>
            <a:endParaRPr lang="uk-UA" sz="1600" b="1" i="1" noProof="1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uk-UA" sz="1600" b="1" i="1" noProof="1" smtClean="0">
                <a:solidFill>
                  <a:schemeClr val="bg2">
                    <a:lumMod val="50000"/>
                  </a:schemeClr>
                </a:solidFill>
              </a:rPr>
              <a:t>Ратушна </a:t>
            </a:r>
            <a:r>
              <a:rPr lang="uk-UA" sz="1600" b="1" i="1" noProof="1" smtClean="0">
                <a:solidFill>
                  <a:schemeClr val="bg2">
                    <a:lumMod val="50000"/>
                  </a:schemeClr>
                </a:solidFill>
              </a:rPr>
              <a:t>Таісія Олександрівна,</a:t>
            </a:r>
          </a:p>
          <a:p>
            <a:r>
              <a:rPr lang="uk-UA" sz="1600" b="1" i="1" noProof="1" smtClean="0">
                <a:solidFill>
                  <a:schemeClr val="bg2">
                    <a:lumMod val="50000"/>
                  </a:schemeClr>
                </a:solidFill>
              </a:rPr>
              <a:t>к.соц.н., доцентка, доцентка кафедри соціології </a:t>
            </a:r>
            <a:r>
              <a:rPr lang="uk-UA" sz="1600" b="1" i="1" noProof="1" smtClean="0">
                <a:solidFill>
                  <a:schemeClr val="bg2">
                    <a:lumMod val="50000"/>
                  </a:schemeClr>
                </a:solidFill>
              </a:rPr>
              <a:t>ЗНУ.</a:t>
            </a:r>
          </a:p>
          <a:p>
            <a:r>
              <a:rPr lang="uk-UA" sz="1600" b="1" i="1" noProof="1">
                <a:solidFill>
                  <a:schemeClr val="bg2">
                    <a:lumMod val="50000"/>
                  </a:schemeClr>
                </a:solidFill>
              </a:rPr>
              <a:t>Учасниця міжнародної дослідницької групи </a:t>
            </a:r>
            <a:r>
              <a:rPr lang="en-GB" sz="1600" b="1" i="1" noProof="1">
                <a:solidFill>
                  <a:schemeClr val="bg2">
                    <a:lumMod val="50000"/>
                  </a:schemeClr>
                </a:solidFill>
              </a:rPr>
              <a:t>Prisma Ukraïna: War, Migration</a:t>
            </a:r>
            <a:r>
              <a:rPr lang="en-GB" sz="1600" b="1" i="1" noProof="1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GB" sz="1600" b="1" i="1" noProof="1" smtClean="0">
                <a:solidFill>
                  <a:schemeClr val="bg2">
                    <a:lumMod val="50000"/>
                  </a:schemeClr>
                </a:solidFill>
              </a:rPr>
              <a:t>Memory</a:t>
            </a:r>
            <a:r>
              <a:rPr lang="uk-UA" sz="1600" b="1" i="1" noProof="1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uk-UA" sz="1600" b="1" i="1" noProof="1" smtClean="0">
              <a:solidFill>
                <a:schemeClr val="bg2">
                  <a:lumMod val="50000"/>
                </a:schemeClr>
              </a:solidFill>
            </a:endParaRPr>
          </a:p>
          <a:p>
            <a:endParaRPr lang="uk-UA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GB" sz="1600" dirty="0" smtClean="0">
                <a:solidFill>
                  <a:schemeClr val="bg2">
                    <a:lumMod val="50000"/>
                  </a:schemeClr>
                </a:solidFill>
              </a:rPr>
              <a:t>t2020005@gmail.com</a:t>
            </a:r>
            <a:endParaRPr lang="en-GB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357702" y="232449"/>
            <a:ext cx="5879813" cy="45926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uk-UA" sz="2800" b="1" dirty="0"/>
              <a:t>Чому це важливо?</a:t>
            </a:r>
          </a:p>
          <a:p>
            <a:r>
              <a:rPr lang="uk-UA" sz="2000" dirty="0">
                <a:solidFill>
                  <a:schemeClr val="bg2">
                    <a:lumMod val="50000"/>
                  </a:schemeClr>
                </a:solidFill>
              </a:rPr>
              <a:t>Міграція – одна з головних ознак </a:t>
            </a:r>
            <a:r>
              <a:rPr lang="uk-UA" sz="2000" b="1" dirty="0">
                <a:solidFill>
                  <a:schemeClr val="bg2">
                    <a:lumMod val="50000"/>
                  </a:schemeClr>
                </a:solidFill>
              </a:rPr>
              <a:t>глобалізації </a:t>
            </a:r>
            <a:r>
              <a:rPr lang="en-GB" sz="2000" b="1" dirty="0">
                <a:solidFill>
                  <a:schemeClr val="bg2">
                    <a:lumMod val="50000"/>
                  </a:schemeClr>
                </a:solidFill>
              </a:rPr>
              <a:t>XXI </a:t>
            </a:r>
            <a:r>
              <a:rPr lang="uk-UA" sz="2000" b="1" dirty="0">
                <a:solidFill>
                  <a:schemeClr val="bg2">
                    <a:lumMod val="50000"/>
                  </a:schemeClr>
                </a:solidFill>
              </a:rPr>
              <a:t>століття</a:t>
            </a:r>
            <a:r>
              <a:rPr lang="uk-UA" sz="20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r>
              <a:rPr lang="uk-UA" sz="2000" dirty="0">
                <a:solidFill>
                  <a:schemeClr val="bg2">
                    <a:lumMod val="50000"/>
                  </a:schemeClr>
                </a:solidFill>
              </a:rPr>
              <a:t>Понад </a:t>
            </a:r>
            <a:r>
              <a:rPr lang="uk-UA" sz="2000" b="1" dirty="0">
                <a:solidFill>
                  <a:schemeClr val="bg2">
                    <a:lumMod val="50000"/>
                  </a:schemeClr>
                </a:solidFill>
              </a:rPr>
              <a:t>280 млн</a:t>
            </a:r>
            <a:r>
              <a:rPr lang="uk-UA" sz="2000" dirty="0">
                <a:solidFill>
                  <a:schemeClr val="bg2">
                    <a:lumMod val="50000"/>
                  </a:schemeClr>
                </a:solidFill>
              </a:rPr>
              <a:t> людей у світі живуть поза країною народження (дані ООН, 2023).</a:t>
            </a:r>
          </a:p>
          <a:p>
            <a:r>
              <a:rPr lang="uk-UA" sz="2000" dirty="0">
                <a:solidFill>
                  <a:schemeClr val="bg2">
                    <a:lumMod val="50000"/>
                  </a:schemeClr>
                </a:solidFill>
              </a:rPr>
              <a:t>Війна в Україні спричинила </a:t>
            </a:r>
            <a:r>
              <a:rPr lang="uk-UA" sz="2000" b="1" dirty="0">
                <a:solidFill>
                  <a:schemeClr val="bg2">
                    <a:lumMod val="50000"/>
                  </a:schemeClr>
                </a:solidFill>
              </a:rPr>
              <a:t>найбільшу міграційну хвилю в Європі з часів Другої світової</a:t>
            </a:r>
            <a:r>
              <a:rPr lang="uk-UA" sz="2000" dirty="0">
                <a:solidFill>
                  <a:schemeClr val="bg2">
                    <a:lumMod val="50000"/>
                  </a:schemeClr>
                </a:solidFill>
              </a:rPr>
              <a:t> – мільйони українців шукають притулку за кордоном.</a:t>
            </a:r>
          </a:p>
          <a:p>
            <a:r>
              <a:rPr lang="uk-UA" sz="2000" dirty="0">
                <a:solidFill>
                  <a:schemeClr val="bg2">
                    <a:lumMod val="50000"/>
                  </a:schemeClr>
                </a:solidFill>
              </a:rPr>
              <a:t>Міграція впливає на економіку, політику, культуру, ринки праці та соціальну інтеграцію.</a:t>
            </a: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7709" y="0"/>
            <a:ext cx="3176291" cy="506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68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503022" y="416312"/>
            <a:ext cx="8251903" cy="33594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uk-UA" sz="2000" b="1" dirty="0">
                <a:solidFill>
                  <a:schemeClr val="bg2">
                    <a:lumMod val="75000"/>
                  </a:schemeClr>
                </a:solidFill>
              </a:rPr>
              <a:t>Мета курсу</a:t>
            </a:r>
          </a:p>
          <a:p>
            <a:r>
              <a:rPr lang="uk-UA" sz="2000" dirty="0">
                <a:solidFill>
                  <a:schemeClr val="bg2">
                    <a:lumMod val="75000"/>
                  </a:schemeClr>
                </a:solidFill>
              </a:rPr>
              <a:t>Дослідити </a:t>
            </a:r>
            <a:r>
              <a:rPr lang="uk-UA" sz="2000" b="1" dirty="0">
                <a:solidFill>
                  <a:schemeClr val="bg2">
                    <a:lumMod val="75000"/>
                  </a:schemeClr>
                </a:solidFill>
              </a:rPr>
              <a:t>соціальні причини та наслідки міграційних процесів</a:t>
            </a:r>
            <a:r>
              <a:rPr lang="uk-UA" sz="2000" dirty="0">
                <a:solidFill>
                  <a:schemeClr val="bg2">
                    <a:lumMod val="75000"/>
                  </a:schemeClr>
                </a:solidFill>
              </a:rPr>
              <a:t> у глобальному й українському контексті.</a:t>
            </a:r>
          </a:p>
          <a:p>
            <a:r>
              <a:rPr lang="uk-UA" sz="2000" dirty="0">
                <a:solidFill>
                  <a:schemeClr val="bg2">
                    <a:lumMod val="75000"/>
                  </a:schemeClr>
                </a:solidFill>
              </a:rPr>
              <a:t>Опанувати </a:t>
            </a:r>
            <a:r>
              <a:rPr lang="uk-UA" sz="2000" b="1" dirty="0">
                <a:solidFill>
                  <a:schemeClr val="bg2">
                    <a:lumMod val="75000"/>
                  </a:schemeClr>
                </a:solidFill>
              </a:rPr>
              <a:t>теорії </a:t>
            </a:r>
            <a:r>
              <a:rPr lang="uk-UA" sz="2000" b="1" dirty="0" smtClean="0">
                <a:solidFill>
                  <a:schemeClr val="bg2">
                    <a:lumMod val="75000"/>
                  </a:schemeClr>
                </a:solidFill>
              </a:rPr>
              <a:t>міграції</a:t>
            </a:r>
            <a:r>
              <a:rPr lang="uk-UA" sz="20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uk-UA" sz="2000" dirty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uk-UA" sz="2000" dirty="0" smtClean="0">
                <a:solidFill>
                  <a:schemeClr val="bg2">
                    <a:lumMod val="75000"/>
                  </a:schemeClr>
                </a:solidFill>
              </a:rPr>
              <a:t>неокласичні</a:t>
            </a:r>
            <a:r>
              <a:rPr lang="uk-UA" sz="2000" dirty="0">
                <a:solidFill>
                  <a:schemeClr val="bg2">
                    <a:lumMod val="75000"/>
                  </a:schemeClr>
                </a:solidFill>
              </a:rPr>
              <a:t>, мережеві, теорію світ-системи, </a:t>
            </a:r>
            <a:r>
              <a:rPr lang="uk-UA" sz="2000" dirty="0" smtClean="0">
                <a:solidFill>
                  <a:schemeClr val="bg2">
                    <a:lumMod val="75000"/>
                  </a:schemeClr>
                </a:solidFill>
              </a:rPr>
              <a:t>транснаціоналізм).</a:t>
            </a:r>
            <a:endParaRPr lang="uk-UA" sz="20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uk-UA" sz="2000" dirty="0">
                <a:solidFill>
                  <a:schemeClr val="bg2">
                    <a:lumMod val="75000"/>
                  </a:schemeClr>
                </a:solidFill>
              </a:rPr>
              <a:t>Розвинути </a:t>
            </a:r>
            <a:r>
              <a:rPr lang="uk-UA" sz="2000" b="1" dirty="0">
                <a:solidFill>
                  <a:schemeClr val="bg2">
                    <a:lumMod val="75000"/>
                  </a:schemeClr>
                </a:solidFill>
              </a:rPr>
              <a:t>аналітичні навички</a:t>
            </a:r>
            <a:r>
              <a:rPr lang="uk-UA" sz="2000" dirty="0">
                <a:solidFill>
                  <a:schemeClr val="bg2">
                    <a:lumMod val="75000"/>
                  </a:schemeClr>
                </a:solidFill>
              </a:rPr>
              <a:t> для оцінки міграційних політик, включно з післявоєнними сценаріями повернення українців.</a:t>
            </a: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3840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445872" y="155054"/>
            <a:ext cx="8251903" cy="44740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just">
              <a:buNone/>
            </a:pPr>
            <a:r>
              <a:rPr lang="uk-UA" sz="2800" b="1" u="sng" dirty="0">
                <a:solidFill>
                  <a:srgbClr val="2185C5"/>
                </a:solidFill>
                <a:latin typeface="Arial" panose="020B0604020202020204" pitchFamily="34" charset="0"/>
              </a:rPr>
              <a:t>Ключові теми </a:t>
            </a:r>
            <a:r>
              <a:rPr lang="uk-UA" sz="2800" b="1" u="sng" dirty="0" smtClean="0">
                <a:solidFill>
                  <a:srgbClr val="2185C5"/>
                </a:solidFill>
                <a:latin typeface="Arial" panose="020B0604020202020204" pitchFamily="34" charset="0"/>
              </a:rPr>
              <a:t>курсу</a:t>
            </a:r>
          </a:p>
          <a:p>
            <a:pPr algn="just"/>
            <a:r>
              <a:rPr lang="uk-UA" sz="2000" b="1" dirty="0" smtClean="0">
                <a:solidFill>
                  <a:srgbClr val="2185C5"/>
                </a:solidFill>
                <a:latin typeface="Arial" panose="020B0604020202020204" pitchFamily="34" charset="0"/>
              </a:rPr>
              <a:t>Теорії міграції.</a:t>
            </a:r>
          </a:p>
          <a:p>
            <a:pPr algn="just"/>
            <a:r>
              <a:rPr lang="uk-UA" sz="2000" b="1" dirty="0" smtClean="0">
                <a:solidFill>
                  <a:srgbClr val="FF9715"/>
                </a:solidFill>
                <a:latin typeface="Arial" panose="020B0604020202020204" pitchFamily="34" charset="0"/>
              </a:rPr>
              <a:t>Світові </a:t>
            </a:r>
            <a:r>
              <a:rPr lang="uk-UA" sz="2000" b="1" dirty="0">
                <a:solidFill>
                  <a:srgbClr val="FF9715"/>
                </a:solidFill>
                <a:latin typeface="Arial" panose="020B0604020202020204" pitchFamily="34" charset="0"/>
              </a:rPr>
              <a:t>міграційні тренди: від трудової мобільності до кліматичної міграції</a:t>
            </a:r>
            <a:r>
              <a:rPr lang="uk-UA" sz="2000" b="1" dirty="0" smtClean="0">
                <a:solidFill>
                  <a:srgbClr val="FF9715"/>
                </a:solidFill>
                <a:latin typeface="Arial" panose="020B0604020202020204" pitchFamily="34" charset="0"/>
              </a:rPr>
              <a:t>.</a:t>
            </a:r>
          </a:p>
          <a:p>
            <a:pPr algn="just"/>
            <a:r>
              <a:rPr lang="uk-UA" sz="2000" b="1" dirty="0" smtClean="0">
                <a:solidFill>
                  <a:srgbClr val="2185C5"/>
                </a:solidFill>
                <a:latin typeface="Arial" panose="020B0604020202020204" pitchFamily="34" charset="0"/>
              </a:rPr>
              <a:t>Діаспори </a:t>
            </a:r>
            <a:r>
              <a:rPr lang="uk-UA" sz="2000" b="1" dirty="0">
                <a:solidFill>
                  <a:srgbClr val="2185C5"/>
                </a:solidFill>
                <a:latin typeface="Arial" panose="020B0604020202020204" pitchFamily="34" charset="0"/>
              </a:rPr>
              <a:t>та транснаціональні мережі </a:t>
            </a:r>
            <a:r>
              <a:rPr lang="uk-UA" sz="2000" b="1" dirty="0" smtClean="0">
                <a:solidFill>
                  <a:srgbClr val="2185C5"/>
                </a:solidFill>
                <a:latin typeface="Arial" panose="020B0604020202020204" pitchFamily="34" charset="0"/>
              </a:rPr>
              <a:t>мігрантів.</a:t>
            </a:r>
          </a:p>
          <a:p>
            <a:pPr algn="just"/>
            <a:r>
              <a:rPr lang="uk-UA" sz="2000" b="1" dirty="0" smtClean="0">
                <a:solidFill>
                  <a:srgbClr val="FF9715"/>
                </a:solidFill>
                <a:latin typeface="Arial" panose="020B0604020202020204" pitchFamily="34" charset="0"/>
              </a:rPr>
              <a:t>Міграція </a:t>
            </a:r>
            <a:r>
              <a:rPr lang="uk-UA" sz="2000" b="1" dirty="0">
                <a:solidFill>
                  <a:srgbClr val="FF9715"/>
                </a:solidFill>
                <a:latin typeface="Arial" panose="020B0604020202020204" pitchFamily="34" charset="0"/>
              </a:rPr>
              <a:t>й національна/етнічна ідентичність</a:t>
            </a:r>
            <a:r>
              <a:rPr lang="uk-UA" sz="2000" b="1" dirty="0" smtClean="0">
                <a:solidFill>
                  <a:srgbClr val="FF9715"/>
                </a:solidFill>
                <a:latin typeface="Arial" panose="020B0604020202020204" pitchFamily="34" charset="0"/>
              </a:rPr>
              <a:t>.</a:t>
            </a:r>
          </a:p>
          <a:p>
            <a:pPr algn="just"/>
            <a:r>
              <a:rPr lang="uk-UA" sz="2000" b="1" dirty="0" smtClean="0">
                <a:solidFill>
                  <a:srgbClr val="2185C5"/>
                </a:solidFill>
                <a:latin typeface="Arial" panose="020B0604020202020204" pitchFamily="34" charset="0"/>
              </a:rPr>
              <a:t>Міграційна </a:t>
            </a:r>
            <a:r>
              <a:rPr lang="uk-UA" sz="2000" b="1" dirty="0">
                <a:solidFill>
                  <a:srgbClr val="2185C5"/>
                </a:solidFill>
                <a:latin typeface="Arial" panose="020B0604020202020204" pitchFamily="34" charset="0"/>
              </a:rPr>
              <a:t>політика </a:t>
            </a:r>
            <a:r>
              <a:rPr lang="uk-UA" sz="2000" b="1" dirty="0" smtClean="0">
                <a:solidFill>
                  <a:srgbClr val="2185C5"/>
                </a:solidFill>
                <a:latin typeface="Arial" panose="020B0604020202020204" pitchFamily="34" charset="0"/>
              </a:rPr>
              <a:t>держав, ЄС</a:t>
            </a:r>
            <a:r>
              <a:rPr lang="uk-UA" sz="2000" b="1" dirty="0">
                <a:solidFill>
                  <a:srgbClr val="2185C5"/>
                </a:solidFill>
                <a:latin typeface="Arial" panose="020B0604020202020204" pitchFamily="34" charset="0"/>
              </a:rPr>
              <a:t>, ООН та інших міжнародних інституцій</a:t>
            </a:r>
            <a:r>
              <a:rPr lang="uk-UA" sz="2000" b="1" dirty="0" smtClean="0">
                <a:solidFill>
                  <a:srgbClr val="2185C5"/>
                </a:solidFill>
                <a:latin typeface="Arial" panose="020B0604020202020204" pitchFamily="34" charset="0"/>
              </a:rPr>
              <a:t>.</a:t>
            </a:r>
          </a:p>
          <a:p>
            <a:pPr algn="just"/>
            <a:r>
              <a:rPr lang="uk-UA" sz="2000" b="1" dirty="0" smtClean="0">
                <a:solidFill>
                  <a:srgbClr val="FF9715"/>
                </a:solidFill>
                <a:latin typeface="Arial" panose="020B0604020202020204" pitchFamily="34" charset="0"/>
              </a:rPr>
              <a:t>Інтеграція </a:t>
            </a:r>
            <a:r>
              <a:rPr lang="uk-UA" sz="2000" b="1" dirty="0">
                <a:solidFill>
                  <a:srgbClr val="FF9715"/>
                </a:solidFill>
                <a:latin typeface="Arial" panose="020B0604020202020204" pitchFamily="34" charset="0"/>
              </a:rPr>
              <a:t>біженців </a:t>
            </a:r>
            <a:r>
              <a:rPr lang="uk-UA" sz="2000" b="1" dirty="0" smtClean="0">
                <a:solidFill>
                  <a:srgbClr val="FF9715"/>
                </a:solidFill>
                <a:latin typeface="Arial" panose="020B0604020202020204" pitchFamily="34" charset="0"/>
              </a:rPr>
              <a:t>та/чи </a:t>
            </a:r>
            <a:r>
              <a:rPr lang="uk-UA" sz="2000" b="1" dirty="0">
                <a:solidFill>
                  <a:srgbClr val="FF9715"/>
                </a:solidFill>
                <a:latin typeface="Arial" panose="020B0604020202020204" pitchFamily="34" charset="0"/>
              </a:rPr>
              <a:t>повернення: виклики й соціальні наслідки</a:t>
            </a:r>
            <a:r>
              <a:rPr lang="uk-UA" sz="2000" b="1" dirty="0" smtClean="0">
                <a:solidFill>
                  <a:srgbClr val="FF9715"/>
                </a:solidFill>
                <a:latin typeface="Arial" panose="020B0604020202020204" pitchFamily="34" charset="0"/>
              </a:rPr>
              <a:t>.</a:t>
            </a:r>
          </a:p>
          <a:p>
            <a:pPr algn="just"/>
            <a:r>
              <a:rPr lang="uk-UA" sz="2000" b="1" dirty="0" smtClean="0">
                <a:solidFill>
                  <a:srgbClr val="2185C5"/>
                </a:solidFill>
                <a:latin typeface="Arial" panose="020B0604020202020204" pitchFamily="34" charset="0"/>
              </a:rPr>
              <a:t>Особливості емпіричних досліджень міграційних процесів.</a:t>
            </a:r>
            <a:endParaRPr lang="uk-UA" sz="2000" dirty="0" smtClean="0">
              <a:solidFill>
                <a:srgbClr val="2185C5"/>
              </a:solidFill>
              <a:latin typeface="Arial" panose="020B0604020202020204" pitchFamily="34" charset="0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8552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394009" y="446049"/>
            <a:ext cx="8251903" cy="44076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just">
              <a:buNone/>
            </a:pPr>
            <a:r>
              <a:rPr lang="uk-UA" sz="2800" b="1" u="sng" dirty="0">
                <a:solidFill>
                  <a:srgbClr val="2185C5"/>
                </a:solidFill>
                <a:latin typeface="Arial" panose="020B0604020202020204" pitchFamily="34" charset="0"/>
              </a:rPr>
              <a:t>Формат </a:t>
            </a:r>
            <a:r>
              <a:rPr lang="uk-UA" sz="2800" b="1" u="sng" dirty="0" smtClean="0">
                <a:solidFill>
                  <a:srgbClr val="2185C5"/>
                </a:solidFill>
                <a:latin typeface="Arial" panose="020B0604020202020204" pitchFamily="34" charset="0"/>
              </a:rPr>
              <a:t>навчання</a:t>
            </a:r>
          </a:p>
          <a:p>
            <a:pPr lvl="0" algn="just"/>
            <a:r>
              <a:rPr lang="uk-UA" sz="2000" dirty="0" smtClean="0">
                <a:solidFill>
                  <a:srgbClr val="2185C5"/>
                </a:solidFill>
                <a:latin typeface="Arial" panose="020B0604020202020204" pitchFamily="34" charset="0"/>
              </a:rPr>
              <a:t>Інтерактивні </a:t>
            </a:r>
            <a:r>
              <a:rPr lang="uk-UA" sz="2000" dirty="0">
                <a:solidFill>
                  <a:srgbClr val="2185C5"/>
                </a:solidFill>
                <a:latin typeface="Arial" panose="020B0604020202020204" pitchFamily="34" charset="0"/>
              </a:rPr>
              <a:t>лекції та </a:t>
            </a:r>
            <a:r>
              <a:rPr lang="uk-UA" sz="2000" dirty="0" smtClean="0">
                <a:solidFill>
                  <a:srgbClr val="2185C5"/>
                </a:solidFill>
                <a:latin typeface="Arial" panose="020B0604020202020204" pitchFamily="34" charset="0"/>
              </a:rPr>
              <a:t>дискусії.</a:t>
            </a:r>
          </a:p>
          <a:p>
            <a:pPr lvl="0" algn="just"/>
            <a:r>
              <a:rPr lang="uk-UA" sz="2000" dirty="0" smtClean="0">
                <a:solidFill>
                  <a:srgbClr val="2185C5"/>
                </a:solidFill>
                <a:latin typeface="Arial" panose="020B0604020202020204" pitchFamily="34" charset="0"/>
              </a:rPr>
              <a:t>Аналіз </a:t>
            </a:r>
            <a:r>
              <a:rPr lang="uk-UA" sz="2000" dirty="0">
                <a:solidFill>
                  <a:srgbClr val="2185C5"/>
                </a:solidFill>
                <a:latin typeface="Arial" panose="020B0604020202020204" pitchFamily="34" charset="0"/>
              </a:rPr>
              <a:t>реальних кейсів воєнної та трудової міграції</a:t>
            </a:r>
            <a:r>
              <a:rPr lang="uk-UA" sz="2000" dirty="0" smtClean="0">
                <a:solidFill>
                  <a:srgbClr val="2185C5"/>
                </a:solidFill>
                <a:latin typeface="Arial" panose="020B0604020202020204" pitchFamily="34" charset="0"/>
              </a:rPr>
              <a:t>.</a:t>
            </a:r>
          </a:p>
          <a:p>
            <a:pPr lvl="0" algn="just"/>
            <a:r>
              <a:rPr lang="uk-UA" sz="2000" dirty="0" smtClean="0">
                <a:solidFill>
                  <a:srgbClr val="2185C5"/>
                </a:solidFill>
                <a:latin typeface="Arial" panose="020B0604020202020204" pitchFamily="34" charset="0"/>
              </a:rPr>
              <a:t>Міні-дослідження.</a:t>
            </a:r>
          </a:p>
          <a:p>
            <a:pPr marL="114300" lvl="0" indent="0" algn="just">
              <a:buNone/>
            </a:pPr>
            <a:endParaRPr lang="uk-UA" sz="2000" dirty="0" smtClean="0">
              <a:solidFill>
                <a:srgbClr val="2185C5"/>
              </a:solidFill>
              <a:latin typeface="Arial" panose="020B0604020202020204" pitchFamily="34" charset="0"/>
            </a:endParaRPr>
          </a:p>
          <a:p>
            <a:pPr marL="114300" lvl="0" indent="0" algn="just">
              <a:buNone/>
            </a:pPr>
            <a:endParaRPr lang="uk-UA" sz="2000" dirty="0" smtClean="0">
              <a:solidFill>
                <a:srgbClr val="2185C5"/>
              </a:solidFill>
              <a:latin typeface="Arial" panose="020B0604020202020204" pitchFamily="34" charset="0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5316" y="2210480"/>
            <a:ext cx="2143125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394009" y="446049"/>
            <a:ext cx="8251903" cy="44076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uk-UA" sz="2000" b="1" dirty="0">
                <a:solidFill>
                  <a:schemeClr val="bg2">
                    <a:lumMod val="75000"/>
                  </a:schemeClr>
                </a:solidFill>
              </a:rPr>
              <a:t>Чого ви навчитесь</a:t>
            </a:r>
          </a:p>
          <a:p>
            <a:r>
              <a:rPr lang="uk-UA" sz="2000" dirty="0">
                <a:solidFill>
                  <a:schemeClr val="bg2">
                    <a:lumMod val="75000"/>
                  </a:schemeClr>
                </a:solidFill>
              </a:rPr>
              <a:t>Розуміти ключові </a:t>
            </a:r>
            <a:r>
              <a:rPr lang="uk-UA" sz="2000" b="1" dirty="0">
                <a:solidFill>
                  <a:schemeClr val="bg2">
                    <a:lumMod val="75000"/>
                  </a:schemeClr>
                </a:solidFill>
              </a:rPr>
              <a:t>соціологічні теорії та підходи</a:t>
            </a:r>
            <a:r>
              <a:rPr lang="uk-UA" sz="2000" dirty="0">
                <a:solidFill>
                  <a:schemeClr val="bg2">
                    <a:lumMod val="75000"/>
                  </a:schemeClr>
                </a:solidFill>
              </a:rPr>
              <a:t> до міграції.</a:t>
            </a:r>
          </a:p>
          <a:p>
            <a:r>
              <a:rPr lang="uk-UA" sz="2000" dirty="0">
                <a:solidFill>
                  <a:schemeClr val="bg2">
                    <a:lumMod val="75000"/>
                  </a:schemeClr>
                </a:solidFill>
              </a:rPr>
              <a:t>Працювати з </a:t>
            </a:r>
            <a:r>
              <a:rPr lang="uk-UA" sz="2000" b="1" dirty="0">
                <a:solidFill>
                  <a:schemeClr val="bg2">
                    <a:lumMod val="75000"/>
                  </a:schemeClr>
                </a:solidFill>
              </a:rPr>
              <a:t>міжнародною та національною </a:t>
            </a:r>
            <a:r>
              <a:rPr lang="uk-UA" sz="2000" b="1" dirty="0" smtClean="0">
                <a:solidFill>
                  <a:schemeClr val="bg2">
                    <a:lumMod val="75000"/>
                  </a:schemeClr>
                </a:solidFill>
              </a:rPr>
              <a:t>статистикою</a:t>
            </a:r>
            <a:r>
              <a:rPr lang="uk-UA" sz="2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uk-UA" sz="2000" dirty="0" smtClean="0">
                <a:solidFill>
                  <a:schemeClr val="bg2">
                    <a:lumMod val="75000"/>
                  </a:schemeClr>
                </a:solidFill>
              </a:rPr>
              <a:t>міграційних </a:t>
            </a:r>
            <a:r>
              <a:rPr lang="uk-UA" sz="2000" dirty="0">
                <a:solidFill>
                  <a:schemeClr val="bg2">
                    <a:lumMod val="75000"/>
                  </a:schemeClr>
                </a:solidFill>
              </a:rPr>
              <a:t>потоків</a:t>
            </a:r>
            <a:r>
              <a:rPr lang="uk-UA" sz="2000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r>
              <a:rPr lang="uk-UA" sz="2000" dirty="0" smtClean="0">
                <a:solidFill>
                  <a:schemeClr val="bg2">
                    <a:lumMod val="75000"/>
                  </a:schemeClr>
                </a:solidFill>
              </a:rPr>
              <a:t>Використовувати якісний підхід у дослідженнях міграції.</a:t>
            </a:r>
            <a:endParaRPr lang="uk-UA" sz="20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uk-UA" sz="2000" dirty="0" smtClean="0">
                <a:solidFill>
                  <a:schemeClr val="bg2">
                    <a:lumMod val="75000"/>
                  </a:schemeClr>
                </a:solidFill>
              </a:rPr>
              <a:t>Комунікувати </a:t>
            </a:r>
            <a:r>
              <a:rPr lang="uk-UA" sz="2000" dirty="0">
                <a:solidFill>
                  <a:schemeClr val="bg2">
                    <a:lumMod val="75000"/>
                  </a:schemeClr>
                </a:solidFill>
              </a:rPr>
              <a:t>з різними аудиторіями на чутливі теми переселення та інтеграції.</a:t>
            </a: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800" y="278893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58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394010" y="470542"/>
            <a:ext cx="3818762" cy="44076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uk-UA" sz="2000" b="1" dirty="0">
                <a:solidFill>
                  <a:schemeClr val="bg2">
                    <a:lumMod val="75000"/>
                  </a:schemeClr>
                </a:solidFill>
              </a:rPr>
              <a:t>Приєднуйтесь до курсу</a:t>
            </a:r>
            <a:r>
              <a:rPr lang="uk-UA" sz="2000" b="1" dirty="0" smtClean="0">
                <a:solidFill>
                  <a:schemeClr val="bg2">
                    <a:lumMod val="75000"/>
                  </a:schemeClr>
                </a:solidFill>
              </a:rPr>
              <a:t>!</a:t>
            </a:r>
          </a:p>
          <a:p>
            <a:r>
              <a:rPr lang="uk-UA" sz="2000" b="1" dirty="0" smtClean="0">
                <a:solidFill>
                  <a:schemeClr val="bg2">
                    <a:lumMod val="75000"/>
                  </a:schemeClr>
                </a:solidFill>
              </a:rPr>
              <a:t>Міграція </a:t>
            </a:r>
            <a:r>
              <a:rPr lang="uk-UA" sz="2000" b="1" dirty="0">
                <a:solidFill>
                  <a:schemeClr val="bg2">
                    <a:lumMod val="75000"/>
                  </a:schemeClr>
                </a:solidFill>
              </a:rPr>
              <a:t>– це історія про людей, кордони та можливості</a:t>
            </a:r>
            <a:r>
              <a:rPr lang="uk-UA" sz="2000" b="1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r>
              <a:rPr lang="uk-UA" sz="2000" b="1" dirty="0" smtClean="0">
                <a:solidFill>
                  <a:schemeClr val="bg2">
                    <a:lumMod val="75000"/>
                  </a:schemeClr>
                </a:solidFill>
              </a:rPr>
              <a:t>Долучайтеся</a:t>
            </a:r>
            <a:r>
              <a:rPr lang="uk-UA" sz="2000" b="1" dirty="0">
                <a:solidFill>
                  <a:schemeClr val="bg2">
                    <a:lumMod val="75000"/>
                  </a:schemeClr>
                </a:solidFill>
              </a:rPr>
              <a:t>, щоб зрозуміти, як міграційні процеси змінюють світ і Україну – і як ми можемо </a:t>
            </a:r>
            <a:r>
              <a:rPr lang="uk-UA" sz="2000" b="1" dirty="0" smtClean="0">
                <a:solidFill>
                  <a:schemeClr val="bg2">
                    <a:lumMod val="75000"/>
                  </a:schemeClr>
                </a:solidFill>
              </a:rPr>
              <a:t>досліджувати ці зміни.</a:t>
            </a:r>
            <a:endParaRPr lang="uk-UA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2772" y="0"/>
            <a:ext cx="4931228" cy="507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73901"/>
      </p:ext>
    </p:extLst>
  </p:cSld>
  <p:clrMapOvr>
    <a:masterClrMapping/>
  </p:clrMapOvr>
</p:sld>
</file>

<file path=ppt/theme/theme1.xml><?xml version="1.0" encoding="utf-8"?>
<a:theme xmlns:a="http://schemas.openxmlformats.org/drawingml/2006/main" name="Antonio template">
  <a:themeElements>
    <a:clrScheme name="Custom 347">
      <a:dk1>
        <a:srgbClr val="677480"/>
      </a:dk1>
      <a:lt1>
        <a:srgbClr val="FFFFFF"/>
      </a:lt1>
      <a:dk2>
        <a:srgbClr val="2185C5"/>
      </a:dk2>
      <a:lt2>
        <a:srgbClr val="DEE2E6"/>
      </a:lt2>
      <a:accent1>
        <a:srgbClr val="2185C5"/>
      </a:accent1>
      <a:accent2>
        <a:srgbClr val="7ECEFD"/>
      </a:accent2>
      <a:accent3>
        <a:srgbClr val="F20253"/>
      </a:accent3>
      <a:accent4>
        <a:srgbClr val="FF9715"/>
      </a:accent4>
      <a:accent5>
        <a:srgbClr val="1C3AA9"/>
      </a:accent5>
      <a:accent6>
        <a:srgbClr val="97ABBC"/>
      </a:accent6>
      <a:hlink>
        <a:srgbClr val="2185C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</TotalTime>
  <Words>295</Words>
  <Application>Microsoft Office PowerPoint</Application>
  <PresentationFormat>Екран (16:9)</PresentationFormat>
  <Paragraphs>42</Paragraphs>
  <Slides>7</Slides>
  <Notes>7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1" baseType="lpstr">
      <vt:lpstr>Arial</vt:lpstr>
      <vt:lpstr>Lato</vt:lpstr>
      <vt:lpstr>Raleway</vt:lpstr>
      <vt:lpstr>Antonio template</vt:lpstr>
      <vt:lpstr>Соціологія міграційних процесів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1. Якісна та кількісна стратегії збору соціологічної інформації </dc:title>
  <cp:lastModifiedBy>Taisiia</cp:lastModifiedBy>
  <cp:revision>59</cp:revision>
  <dcterms:modified xsi:type="dcterms:W3CDTF">2025-09-29T20:37:23Z</dcterms:modified>
</cp:coreProperties>
</file>