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72" r:id="rId2"/>
    <p:sldId id="273" r:id="rId3"/>
    <p:sldId id="279" r:id="rId4"/>
    <p:sldId id="274" r:id="rId5"/>
    <p:sldId id="286" r:id="rId6"/>
    <p:sldId id="289" r:id="rId7"/>
    <p:sldId id="278" r:id="rId8"/>
    <p:sldId id="275" r:id="rId9"/>
    <p:sldId id="277" r:id="rId10"/>
    <p:sldId id="288" r:id="rId11"/>
    <p:sldId id="287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t>30.05.2021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pPr/>
              <a:t>30.05.2021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558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09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2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89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66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9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16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06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683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26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/>
              <a:t>Образец подзаголовка</a:t>
            </a:r>
            <a:endParaRPr kumimoji="0" lang="ru-RU" noProof="0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42E67-0227-4BC3-82B0-5759BC2EE067}" type="datetime1">
              <a:rPr lang="ru-RU" noProof="0" smtClean="0"/>
              <a:t>30.05.2021</a:t>
            </a:fld>
            <a:endParaRPr lang="ru-RU" noProof="0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DCC9AE-B7F3-45CB-BB2E-3222B2AEBBC3}" type="datetime1">
              <a:rPr lang="ru-RU" noProof="0" smtClean="0"/>
              <a:t>30.05.2021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58623-7ACF-43A9-B9A8-787CA2B0B620}" type="datetime1">
              <a:rPr lang="ru-RU" noProof="0" smtClean="0"/>
              <a:t>30.05.2021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EFBE7-4C1B-4778-8B46-649E4193A0B2}" type="datetime1">
              <a:rPr lang="ru-RU" noProof="0" smtClean="0"/>
              <a:t>30.05.2021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CFD91-7790-4468-A129-07AFFDDBA1C7}" type="datetime1">
              <a:rPr lang="ru-RU" noProof="0" smtClean="0"/>
              <a:t>30.05.2021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41293-93E0-46D4-A151-C6BFE1D839E4}" type="datetime1">
              <a:rPr lang="ru-RU" noProof="0" smtClean="0"/>
              <a:t>30.05.2021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1C00-DC62-4142-9F6D-DA1C45AB977D}" type="datetime1">
              <a:rPr lang="ru-RU" noProof="0" smtClean="0"/>
              <a:t>30.05.2021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95BA2-92C5-4296-B336-F8334E18CE48}" type="datetime1">
              <a:rPr lang="ru-RU" noProof="0" smtClean="0"/>
              <a:t>30.05.2021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BA5C4-3A0B-44F2-A553-77BCC15D81C0}" type="datetime1">
              <a:rPr lang="ru-RU" noProof="0" smtClean="0"/>
              <a:t>30.05.2021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01DC2-C9FF-4CCB-9CA8-59247185429A}" type="datetime1">
              <a:rPr lang="ru-RU" noProof="0" smtClean="0"/>
              <a:t>30.05.2021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о скругленным и усеч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noProof="0"/>
              <a:t>Вставка рисунка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00A0FC-F56C-4772-9C86-2C39F56A45E8}" type="datetime1">
              <a:rPr lang="ru-RU" noProof="0" smtClean="0"/>
              <a:t>30.05.2021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Полилиния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Полилиния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  <p:sp>
              <p:nvSpPr>
                <p:cNvPr id="33" name="Полилиния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</p:grpSp>
        </p:grp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  <a:endParaRPr kumimoji="0" lang="ru-RU" noProof="0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noProof="0" dirty="0"/>
              <a:t>Образец текста</a:t>
            </a:r>
          </a:p>
          <a:p>
            <a:pPr lvl="1" rtl="0" eaLnBrk="1" latinLnBrk="0" hangingPunct="1"/>
            <a:r>
              <a:rPr lang="ru-RU" noProof="0" dirty="0"/>
              <a:t>Второй уровень</a:t>
            </a:r>
          </a:p>
          <a:p>
            <a:pPr lvl="2" rtl="0" eaLnBrk="1" latinLnBrk="0" hangingPunct="1"/>
            <a:r>
              <a:rPr lang="ru-RU" noProof="0" dirty="0"/>
              <a:t>Третий уровень</a:t>
            </a:r>
          </a:p>
          <a:p>
            <a:pPr lvl="3" rtl="0" eaLnBrk="1" latinLnBrk="0" hangingPunct="1"/>
            <a:r>
              <a:rPr lang="ru-RU" noProof="0" dirty="0"/>
              <a:t>Четвертый уровень</a:t>
            </a:r>
          </a:p>
          <a:p>
            <a:pPr lvl="4" rtl="0" eaLnBrk="1" latinLnBrk="0" hangingPunct="1"/>
            <a:r>
              <a:rPr lang="ru-RU" noProof="0" dirty="0"/>
              <a:t>Пятый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t>30.05.2021</a:t>
            </a:fld>
            <a:endParaRPr lang="ru-RU" noProof="0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5113" y="748748"/>
            <a:ext cx="11321774" cy="182217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dirty="0"/>
              <a:t>Імагологічний дискурс </a:t>
            </a:r>
            <a:br>
              <a:rPr lang="uk-UA" dirty="0"/>
            </a:br>
            <a:r>
              <a:rPr lang="uk-UA" dirty="0"/>
              <a:t>у літературі та літературознавстві</a:t>
            </a:r>
            <a:endParaRPr lang="ru-RU" dirty="0"/>
          </a:p>
        </p:txBody>
      </p:sp>
      <p:pic>
        <p:nvPicPr>
          <p:cNvPr id="1026" name="Picture 2" descr="Картинки по запросу Літературна імаголог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5" y="3438938"/>
            <a:ext cx="3304207" cy="2478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Літературна імаголог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76" y="3990560"/>
            <a:ext cx="25527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97765" y="4621695"/>
            <a:ext cx="8825947" cy="18884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противагу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бінарній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опозиції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en-US" dirty="0">
                <a:solidFill>
                  <a:schemeClr val="tx1"/>
                </a:solidFill>
              </a:rPr>
              <a:t>XX </a:t>
            </a:r>
            <a:r>
              <a:rPr lang="ru-RU" dirty="0">
                <a:solidFill>
                  <a:schemeClr val="tx1"/>
                </a:solidFill>
              </a:rPr>
              <a:t>ст. </a:t>
            </a:r>
            <a:r>
              <a:rPr lang="ru-RU" dirty="0" err="1">
                <a:solidFill>
                  <a:schemeClr val="tx1"/>
                </a:solidFill>
              </a:rPr>
              <a:t>виникла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діалогічна</a:t>
            </a:r>
            <a:r>
              <a:rPr lang="ru-RU" dirty="0">
                <a:solidFill>
                  <a:schemeClr val="tx1"/>
                </a:solidFill>
              </a:rPr>
              <a:t> модель, яка </a:t>
            </a:r>
            <a:r>
              <a:rPr lang="ru-RU" dirty="0" err="1">
                <a:solidFill>
                  <a:schemeClr val="tx1"/>
                </a:solidFill>
              </a:rPr>
              <a:t>інтеґрує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Іншого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зберігаючи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відмінність</a:t>
            </a:r>
            <a:r>
              <a:rPr lang="ru-RU" dirty="0">
                <a:solidFill>
                  <a:schemeClr val="tx1"/>
                </a:solidFill>
              </a:rPr>
              <a:t>, в </a:t>
            </a:r>
            <a:r>
              <a:rPr lang="ru-RU" dirty="0" err="1">
                <a:solidFill>
                  <a:schemeClr val="tx1"/>
                </a:solidFill>
              </a:rPr>
              <a:t>ідентичність</a:t>
            </a:r>
            <a:r>
              <a:rPr lang="ru-RU" dirty="0">
                <a:solidFill>
                  <a:schemeClr val="tx1"/>
                </a:solidFill>
              </a:rPr>
              <a:t> Я                  (</a:t>
            </a:r>
            <a:r>
              <a:rPr lang="ru-RU" dirty="0" err="1">
                <a:solidFill>
                  <a:schemeClr val="tx1"/>
                </a:solidFill>
              </a:rPr>
              <a:t>Михаїл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Бахтін</a:t>
            </a:r>
            <a:r>
              <a:rPr lang="ru-RU" dirty="0">
                <a:solidFill>
                  <a:schemeClr val="tx1"/>
                </a:solidFill>
              </a:rPr>
              <a:t>, </a:t>
            </a:r>
            <a:r>
              <a:rPr lang="ru-RU" dirty="0" err="1">
                <a:solidFill>
                  <a:schemeClr val="tx1"/>
                </a:solidFill>
              </a:rPr>
              <a:t>Емануїл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Левінас</a:t>
            </a:r>
            <a:r>
              <a:rPr lang="ru-RU" dirty="0">
                <a:solidFill>
                  <a:schemeClr val="tx1"/>
                </a:solidFill>
              </a:rPr>
              <a:t>, Поль </a:t>
            </a:r>
            <a:r>
              <a:rPr lang="ru-RU" dirty="0" err="1">
                <a:solidFill>
                  <a:schemeClr val="tx1"/>
                </a:solidFill>
              </a:rPr>
              <a:t>Рікер</a:t>
            </a:r>
            <a:r>
              <a:rPr lang="ru-RU" dirty="0">
                <a:solidFill>
                  <a:schemeClr val="tx1"/>
                </a:solidFill>
              </a:rPr>
              <a:t>, Жиль </a:t>
            </a:r>
            <a:r>
              <a:rPr lang="ru-RU" dirty="0" err="1">
                <a:solidFill>
                  <a:schemeClr val="tx1"/>
                </a:solidFill>
              </a:rPr>
              <a:t>Дельоз</a:t>
            </a:r>
            <a:r>
              <a:rPr lang="ru-RU" dirty="0">
                <a:solidFill>
                  <a:schemeClr val="tx1"/>
                </a:solidFill>
              </a:rPr>
              <a:t>, Жак </a:t>
            </a:r>
            <a:r>
              <a:rPr lang="ru-RU" dirty="0" err="1">
                <a:solidFill>
                  <a:schemeClr val="tx1"/>
                </a:solidFill>
              </a:rPr>
              <a:t>Дерріда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</a:t>
            </a:r>
            <a:r>
              <a:rPr lang="ru-RU" dirty="0">
                <a:solidFill>
                  <a:schemeClr val="tx1"/>
                </a:solidFill>
              </a:rPr>
              <a:t>.). </a:t>
            </a:r>
            <a:r>
              <a:rPr lang="ru-RU" dirty="0" err="1">
                <a:solidFill>
                  <a:schemeClr val="tx1"/>
                </a:solidFill>
              </a:rPr>
              <a:t>Згідно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діалогічною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моделлю</a:t>
            </a:r>
            <a:r>
              <a:rPr lang="ru-RU" dirty="0">
                <a:solidFill>
                  <a:schemeClr val="tx1"/>
                </a:solidFill>
              </a:rPr>
              <a:t>, будь-яка культура </a:t>
            </a:r>
            <a:r>
              <a:rPr lang="ru-RU" dirty="0" err="1">
                <a:solidFill>
                  <a:schemeClr val="tx1"/>
                </a:solidFill>
              </a:rPr>
              <a:t>більшою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меншою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мірою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завжди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відкрита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впливів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Іншого</a:t>
            </a:r>
            <a:r>
              <a:rPr lang="ru-RU" dirty="0">
                <a:solidFill>
                  <a:schemeClr val="tx1"/>
                </a:solidFill>
              </a:rPr>
              <a:t>. І </a:t>
            </a:r>
            <a:r>
              <a:rPr lang="ru-RU" dirty="0" err="1">
                <a:solidFill>
                  <a:schemeClr val="tx1"/>
                </a:solidFill>
              </a:rPr>
              <a:t>взагалі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індивідуальні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групові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ідентичності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формуються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інакше</a:t>
            </a:r>
            <a:r>
              <a:rPr lang="ru-RU" dirty="0">
                <a:solidFill>
                  <a:schemeClr val="tx1"/>
                </a:solidFill>
              </a:rPr>
              <a:t>, як у </a:t>
            </a:r>
            <a:r>
              <a:rPr lang="ru-RU" dirty="0" err="1">
                <a:solidFill>
                  <a:schemeClr val="tx1"/>
                </a:solidFill>
              </a:rPr>
              <a:t>взаємодії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іншими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ідентичностя</a:t>
            </a:r>
            <a:r>
              <a:rPr lang="ru-RU" dirty="0" err="1"/>
              <a:t>ми</a:t>
            </a:r>
            <a:r>
              <a:rPr lang="ru-RU" dirty="0"/>
              <a:t>. </a:t>
            </a:r>
          </a:p>
        </p:txBody>
      </p:sp>
      <p:sp>
        <p:nvSpPr>
          <p:cNvPr id="3" name="AutoShape 2" descr="Картинки по запросу бінарна опози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339988"/>
            <a:ext cx="1924050" cy="2371725"/>
          </a:xfrm>
          <a:prstGeom prst="rect">
            <a:avLst/>
          </a:prstGeom>
        </p:spPr>
      </p:pic>
      <p:pic>
        <p:nvPicPr>
          <p:cNvPr id="12292" name="Picture 4" descr="Картинки по запросу михаил бахт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1" y="606563"/>
            <a:ext cx="23812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и по запросу левина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84" y="1461053"/>
            <a:ext cx="1968995" cy="282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Картинки по запросу поль рике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36" y="845446"/>
            <a:ext cx="23812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86609" y="4343400"/>
            <a:ext cx="7841973" cy="21866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Як </a:t>
            </a:r>
            <a:r>
              <a:rPr lang="ru-RU" dirty="0" err="1">
                <a:solidFill>
                  <a:schemeClr val="tx1"/>
                </a:solidFill>
              </a:rPr>
              <a:t>зазначає</a:t>
            </a:r>
            <a:r>
              <a:rPr lang="ru-RU" dirty="0">
                <a:solidFill>
                  <a:schemeClr val="tx1"/>
                </a:solidFill>
              </a:rPr>
              <a:t> Е. </a:t>
            </a:r>
            <a:r>
              <a:rPr lang="ru-RU" dirty="0" err="1">
                <a:solidFill>
                  <a:schemeClr val="tx1"/>
                </a:solidFill>
              </a:rPr>
              <a:t>Сміт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саме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етнокультурна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ідентичність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стає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могутнім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засобом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самовизначення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самоорієнтації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індивіда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світі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крізь</a:t>
            </a:r>
            <a:r>
              <a:rPr lang="ru-RU" dirty="0">
                <a:solidFill>
                  <a:schemeClr val="tx1"/>
                </a:solidFill>
              </a:rPr>
              <a:t> призму </a:t>
            </a:r>
            <a:r>
              <a:rPr lang="ru-RU" dirty="0" err="1">
                <a:solidFill>
                  <a:schemeClr val="tx1"/>
                </a:solidFill>
              </a:rPr>
              <a:t>колективної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особистості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своєї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самобутньої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культури</a:t>
            </a:r>
            <a:r>
              <a:rPr lang="ru-RU" dirty="0">
                <a:solidFill>
                  <a:schemeClr val="tx1"/>
                </a:solidFill>
              </a:rPr>
              <a:t>». </a:t>
            </a:r>
            <a:r>
              <a:rPr lang="ru-RU" dirty="0" err="1">
                <a:solidFill>
                  <a:schemeClr val="tx1"/>
                </a:solidFill>
              </a:rPr>
              <a:t>Саме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завдяки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спільній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неповторній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культурі</a:t>
            </a:r>
            <a:r>
              <a:rPr lang="ru-RU" dirty="0">
                <a:solidFill>
                  <a:schemeClr val="tx1"/>
                </a:solidFill>
              </a:rPr>
              <a:t> ми </a:t>
            </a:r>
            <a:r>
              <a:rPr lang="ru-RU" dirty="0" err="1">
                <a:solidFill>
                  <a:schemeClr val="tx1"/>
                </a:solidFill>
              </a:rPr>
              <a:t>спроможні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дізнатися</a:t>
            </a:r>
            <a:r>
              <a:rPr lang="ru-RU" dirty="0">
                <a:solidFill>
                  <a:schemeClr val="tx1"/>
                </a:solidFill>
              </a:rPr>
              <a:t>, «</a:t>
            </a:r>
            <a:r>
              <a:rPr lang="ru-RU" dirty="0" err="1">
                <a:solidFill>
                  <a:schemeClr val="tx1"/>
                </a:solidFill>
              </a:rPr>
              <a:t>хто</a:t>
            </a:r>
            <a:r>
              <a:rPr lang="ru-RU" dirty="0">
                <a:solidFill>
                  <a:schemeClr val="tx1"/>
                </a:solidFill>
              </a:rPr>
              <a:t> ми </a:t>
            </a:r>
            <a:r>
              <a:rPr lang="ru-RU" dirty="0" err="1">
                <a:solidFill>
                  <a:schemeClr val="tx1"/>
                </a:solidFill>
              </a:rPr>
              <a:t>такі</a:t>
            </a:r>
            <a:r>
              <a:rPr lang="ru-RU" dirty="0">
                <a:solidFill>
                  <a:schemeClr val="tx1"/>
                </a:solidFill>
              </a:rPr>
              <a:t>» в </a:t>
            </a:r>
            <a:r>
              <a:rPr lang="ru-RU" dirty="0" err="1">
                <a:solidFill>
                  <a:schemeClr val="tx1"/>
                </a:solidFill>
              </a:rPr>
              <a:t>сучасному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світі</a:t>
            </a:r>
            <a:r>
              <a:rPr lang="ru-RU" dirty="0">
                <a:solidFill>
                  <a:schemeClr val="tx1"/>
                </a:solidFill>
              </a:rPr>
              <a:t>. Наново </a:t>
            </a:r>
            <a:r>
              <a:rPr lang="ru-RU" dirty="0" err="1">
                <a:solidFill>
                  <a:schemeClr val="tx1"/>
                </a:solidFill>
              </a:rPr>
              <a:t>відкривши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цю</a:t>
            </a:r>
            <a:r>
              <a:rPr lang="ru-RU" dirty="0">
                <a:solidFill>
                  <a:schemeClr val="tx1"/>
                </a:solidFill>
              </a:rPr>
              <a:t> культуру, ми «наново </a:t>
            </a:r>
            <a:r>
              <a:rPr lang="ru-RU" dirty="0" err="1">
                <a:solidFill>
                  <a:schemeClr val="tx1"/>
                </a:solidFill>
              </a:rPr>
              <a:t>відкриваємо</a:t>
            </a:r>
            <a:r>
              <a:rPr lang="ru-RU" dirty="0">
                <a:solidFill>
                  <a:schemeClr val="tx1"/>
                </a:solidFill>
              </a:rPr>
              <a:t>» себе, </a:t>
            </a:r>
            <a:r>
              <a:rPr lang="ru-RU" dirty="0" err="1">
                <a:solidFill>
                  <a:schemeClr val="tx1"/>
                </a:solidFill>
              </a:rPr>
              <a:t>своє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автентичне</a:t>
            </a:r>
            <a:r>
              <a:rPr lang="ru-RU" dirty="0">
                <a:solidFill>
                  <a:schemeClr val="tx1"/>
                </a:solidFill>
              </a:rPr>
              <a:t> Я.</a:t>
            </a:r>
          </a:p>
        </p:txBody>
      </p:sp>
      <p:sp>
        <p:nvSpPr>
          <p:cNvPr id="5" name="AutoShape 4" descr="Картинки по запросу е смі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27" y="848487"/>
            <a:ext cx="2229029" cy="317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8" descr="Картинки по запросу індиві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10" y="1186327"/>
            <a:ext cx="4267338" cy="2835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8480" y="156052"/>
            <a:ext cx="11329946" cy="1143000"/>
          </a:xfrm>
        </p:spPr>
        <p:txBody>
          <a:bodyPr rtlCol="0">
            <a:normAutofit/>
          </a:bodyPr>
          <a:lstStyle/>
          <a:p>
            <a:pPr algn="ctr"/>
            <a:r>
              <a:rPr lang="uk-UA" sz="2800" b="1" dirty="0"/>
              <a:t>Історія формування </a:t>
            </a:r>
            <a:r>
              <a:rPr lang="uk-UA" sz="2800" b="1" dirty="0" err="1"/>
              <a:t>імагології</a:t>
            </a:r>
            <a:r>
              <a:rPr lang="uk-UA" sz="2800" b="1" dirty="0"/>
              <a:t> як міждисциплінарного вчення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4838" y="4866036"/>
            <a:ext cx="9740347" cy="15405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chemeClr val="tx1"/>
                </a:solidFill>
              </a:rPr>
              <a:t>Імагологія</a:t>
            </a:r>
            <a:r>
              <a:rPr lang="uk-UA" dirty="0">
                <a:solidFill>
                  <a:schemeClr val="tx1"/>
                </a:solidFill>
              </a:rPr>
              <a:t> є розгалуженою системою споріднених дисциплін, що вивчають історичні, культурологічні, соціологічні, психологічні, політологічні аспекти витворених художніх і нехудожніх образів. В соціологію термін «</a:t>
            </a:r>
            <a:r>
              <a:rPr lang="uk-UA" dirty="0" err="1">
                <a:solidFill>
                  <a:schemeClr val="tx1"/>
                </a:solidFill>
              </a:rPr>
              <a:t>імагологія</a:t>
            </a:r>
            <a:r>
              <a:rPr lang="uk-UA" dirty="0">
                <a:solidFill>
                  <a:schemeClr val="tx1"/>
                </a:solidFill>
              </a:rPr>
              <a:t>» запровадив у 1922 р. американець </a:t>
            </a:r>
            <a:r>
              <a:rPr lang="uk-UA" dirty="0" err="1">
                <a:solidFill>
                  <a:schemeClr val="tx1"/>
                </a:solidFill>
              </a:rPr>
              <a:t>Волтер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Ліппман</a:t>
            </a:r>
            <a:r>
              <a:rPr lang="uk-UA" dirty="0">
                <a:solidFill>
                  <a:schemeClr val="tx1"/>
                </a:solidFill>
              </a:rPr>
              <a:t>. Окремі дослідницькі напрями вивчають функціонування іміджів у галузях політичної реклами та комерційного маркетинг</a:t>
            </a:r>
            <a:r>
              <a:rPr lang="uk-UA" dirty="0"/>
              <a:t>у. </a:t>
            </a:r>
            <a:endParaRPr lang="ru-RU" dirty="0"/>
          </a:p>
        </p:txBody>
      </p:sp>
      <p:pic>
        <p:nvPicPr>
          <p:cNvPr id="2050" name="Picture 2" descr="Картинки по запросу історія імаголог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93" y="1430528"/>
            <a:ext cx="4846819" cy="323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американець Волтер Ліппма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21" y="1452276"/>
            <a:ext cx="2261435" cy="3413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4036" y="4750904"/>
            <a:ext cx="10525538" cy="19083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 </a:t>
            </a:r>
            <a:r>
              <a:rPr lang="ru-RU" dirty="0" err="1">
                <a:solidFill>
                  <a:schemeClr val="tx1"/>
                </a:solidFill>
              </a:rPr>
              <a:t>середини</a:t>
            </a:r>
            <a:r>
              <a:rPr lang="ru-RU" dirty="0">
                <a:solidFill>
                  <a:schemeClr val="tx1"/>
                </a:solidFill>
              </a:rPr>
              <a:t> XX ст. </a:t>
            </a:r>
            <a:r>
              <a:rPr lang="ru-RU" dirty="0" err="1">
                <a:solidFill>
                  <a:schemeClr val="tx1"/>
                </a:solidFill>
              </a:rPr>
              <a:t>дослідники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вивчали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окремі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аспекти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імагологічної</a:t>
            </a:r>
            <a:r>
              <a:rPr lang="ru-RU" dirty="0">
                <a:solidFill>
                  <a:schemeClr val="tx1"/>
                </a:solidFill>
              </a:rPr>
              <a:t> проблематики на </a:t>
            </a:r>
            <a:r>
              <a:rPr lang="ru-RU" dirty="0" err="1">
                <a:solidFill>
                  <a:schemeClr val="tx1"/>
                </a:solidFill>
              </a:rPr>
              <a:t>межі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літературознавства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етнографії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етнопсихології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антропології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культури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соціології</a:t>
            </a:r>
            <a:r>
              <a:rPr lang="ru-RU" dirty="0">
                <a:solidFill>
                  <a:schemeClr val="tx1"/>
                </a:solidFill>
              </a:rPr>
              <a:t>. У 1950-х роках у </a:t>
            </a:r>
            <a:r>
              <a:rPr lang="ru-RU" dirty="0" err="1">
                <a:solidFill>
                  <a:schemeClr val="tx1"/>
                </a:solidFill>
              </a:rPr>
              <a:t>французькому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літературознавстві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виникла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дослідницька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спеціалізація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назвою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Імагологія</a:t>
            </a:r>
            <a:r>
              <a:rPr lang="ru-RU" dirty="0">
                <a:solidFill>
                  <a:schemeClr val="tx1"/>
                </a:solidFill>
              </a:rPr>
              <a:t>», </a:t>
            </a:r>
            <a:r>
              <a:rPr lang="ru-RU" dirty="0" err="1">
                <a:solidFill>
                  <a:schemeClr val="tx1"/>
                </a:solidFill>
              </a:rPr>
              <a:t>присвячена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вивченню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образів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етнокультур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національній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Біля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початків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царини</a:t>
            </a:r>
            <a:r>
              <a:rPr lang="ru-RU" dirty="0">
                <a:solidFill>
                  <a:schemeClr val="tx1"/>
                </a:solidFill>
              </a:rPr>
              <a:t> стояли Жан-</a:t>
            </a:r>
            <a:r>
              <a:rPr lang="ru-RU" dirty="0" err="1">
                <a:solidFill>
                  <a:schemeClr val="tx1"/>
                </a:solidFill>
              </a:rPr>
              <a:t>Марі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Карре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учень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послідовник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Маріус</a:t>
            </a:r>
            <a:r>
              <a:rPr lang="ru-RU" dirty="0">
                <a:solidFill>
                  <a:schemeClr val="tx1"/>
                </a:solidFill>
              </a:rPr>
              <a:t>-Франсуа </a:t>
            </a:r>
            <a:r>
              <a:rPr lang="ru-RU" dirty="0" err="1">
                <a:solidFill>
                  <a:schemeClr val="tx1"/>
                </a:solidFill>
              </a:rPr>
              <a:t>Ґюйяр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074" name="Picture 2" descr="Картинки по запросу літературознав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1" y="1226140"/>
            <a:ext cx="2055809" cy="299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етнограф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46" y="822960"/>
            <a:ext cx="4803767" cy="360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етнопсихолог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5" y="195072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9869" y="691092"/>
            <a:ext cx="10972800" cy="1143000"/>
          </a:xfrm>
        </p:spPr>
        <p:txBody>
          <a:bodyPr rtlCol="0">
            <a:normAutofit fontScale="90000"/>
          </a:bodyPr>
          <a:lstStyle/>
          <a:p>
            <a:r>
              <a:rPr lang="uk-UA" sz="3100" b="1" dirty="0"/>
              <a:t>Статус літературної </a:t>
            </a:r>
            <a:r>
              <a:rPr lang="uk-UA" sz="3100" b="1" dirty="0" err="1"/>
              <a:t>імагології</a:t>
            </a:r>
            <a:r>
              <a:rPr lang="uk-UA" sz="3100" b="1" dirty="0"/>
              <a:t> в сучасній </a:t>
            </a:r>
            <a:r>
              <a:rPr lang="uk-UA" sz="3100" b="1" dirty="0" err="1"/>
              <a:t>гуманітаристиці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0225" y="4462669"/>
            <a:ext cx="8166653" cy="21866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Статус </a:t>
            </a:r>
            <a:r>
              <a:rPr lang="ru-RU" dirty="0" err="1">
                <a:solidFill>
                  <a:schemeClr val="tx1"/>
                </a:solidFill>
              </a:rPr>
              <a:t>імагології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сучасній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гуманітаристиці</a:t>
            </a:r>
            <a:r>
              <a:rPr lang="ru-RU" dirty="0">
                <a:solidFill>
                  <a:schemeClr val="tx1"/>
                </a:solidFill>
              </a:rPr>
              <a:t> не є </a:t>
            </a:r>
            <a:r>
              <a:rPr lang="ru-RU" dirty="0" err="1">
                <a:solidFill>
                  <a:schemeClr val="tx1"/>
                </a:solidFill>
              </a:rPr>
              <a:t>цілком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визначеним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основним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об'єктом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виступає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вивчення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формування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національних</a:t>
            </a:r>
            <a:r>
              <a:rPr lang="ru-RU" dirty="0">
                <a:solidFill>
                  <a:schemeClr val="tx1"/>
                </a:solidFill>
              </a:rPr>
              <a:t> культурах </a:t>
            </a:r>
            <a:r>
              <a:rPr lang="ru-RU" dirty="0" err="1">
                <a:solidFill>
                  <a:schemeClr val="tx1"/>
                </a:solidFill>
              </a:rPr>
              <a:t>образів</a:t>
            </a:r>
            <a:r>
              <a:rPr lang="ru-RU" dirty="0">
                <a:solidFill>
                  <a:schemeClr val="tx1"/>
                </a:solidFill>
              </a:rPr>
              <a:t> "</a:t>
            </a:r>
            <a:r>
              <a:rPr lang="ru-RU" dirty="0" err="1">
                <a:solidFill>
                  <a:schemeClr val="tx1"/>
                </a:solidFill>
              </a:rPr>
              <a:t>свого</a:t>
            </a:r>
            <a:r>
              <a:rPr lang="ru-RU" dirty="0">
                <a:solidFill>
                  <a:schemeClr val="tx1"/>
                </a:solidFill>
              </a:rPr>
              <a:t>" і "чужого". Вона </a:t>
            </a:r>
            <a:r>
              <a:rPr lang="ru-RU" dirty="0" err="1">
                <a:solidFill>
                  <a:schemeClr val="tx1"/>
                </a:solidFill>
              </a:rPr>
              <a:t>знаходиться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стику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соціальної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історичної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психології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культурології</a:t>
            </a:r>
            <a:r>
              <a:rPr lang="ru-RU" dirty="0">
                <a:solidFill>
                  <a:schemeClr val="tx1"/>
                </a:solidFill>
              </a:rPr>
              <a:t>,            </a:t>
            </a:r>
            <a:r>
              <a:rPr lang="ru-RU" dirty="0" err="1">
                <a:solidFill>
                  <a:schemeClr val="tx1"/>
                </a:solidFill>
              </a:rPr>
              <a:t>лінгвістики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соціології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етнології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конфліктології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 наук,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неминуче </a:t>
            </a:r>
            <a:r>
              <a:rPr lang="ru-RU" dirty="0" err="1">
                <a:solidFill>
                  <a:schemeClr val="tx1"/>
                </a:solidFill>
              </a:rPr>
              <a:t>призводить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понятійної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плутанини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098" name="Picture 2" descr="Картинки по запросу сучасна імаголог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" y="1351597"/>
            <a:ext cx="248602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імаголог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43" y="1351597"/>
            <a:ext cx="1828392" cy="285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імаголог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081" y="1389697"/>
            <a:ext cx="28765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1908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77448" y="5128591"/>
            <a:ext cx="8637104" cy="14908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Вчений</a:t>
            </a:r>
            <a:r>
              <a:rPr lang="ru-RU" dirty="0">
                <a:solidFill>
                  <a:schemeClr val="tx1"/>
                </a:solidFill>
              </a:rPr>
              <a:t> Д. Наливайко </a:t>
            </a:r>
            <a:r>
              <a:rPr lang="ru-RU" dirty="0" err="1">
                <a:solidFill>
                  <a:schemeClr val="tx1"/>
                </a:solidFill>
              </a:rPr>
              <a:t>відзначає</a:t>
            </a:r>
            <a:r>
              <a:rPr lang="ru-RU" dirty="0">
                <a:solidFill>
                  <a:schemeClr val="tx1"/>
                </a:solidFill>
              </a:rPr>
              <a:t>: «За </a:t>
            </a:r>
            <a:r>
              <a:rPr lang="ru-RU" dirty="0" err="1">
                <a:solidFill>
                  <a:schemeClr val="tx1"/>
                </a:solidFill>
              </a:rPr>
              <a:t>своїм</a:t>
            </a:r>
            <a:r>
              <a:rPr lang="ru-RU" dirty="0">
                <a:solidFill>
                  <a:schemeClr val="tx1"/>
                </a:solidFill>
              </a:rPr>
              <a:t> характером і структурою вона є </a:t>
            </a:r>
            <a:r>
              <a:rPr lang="ru-RU" dirty="0" err="1">
                <a:solidFill>
                  <a:schemeClr val="tx1"/>
                </a:solidFill>
              </a:rPr>
              <a:t>галуззю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міждисциплінарною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поряд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літературознавцями</a:t>
            </a:r>
            <a:r>
              <a:rPr lang="ru-RU" dirty="0">
                <a:solidFill>
                  <a:schemeClr val="tx1"/>
                </a:solidFill>
              </a:rPr>
              <a:t> нею </a:t>
            </a:r>
            <a:r>
              <a:rPr lang="ru-RU" dirty="0" err="1">
                <a:solidFill>
                  <a:schemeClr val="tx1"/>
                </a:solidFill>
              </a:rPr>
              <a:t>займаються</a:t>
            </a:r>
            <a:r>
              <a:rPr lang="ru-RU" dirty="0">
                <a:solidFill>
                  <a:schemeClr val="tx1"/>
                </a:solidFill>
              </a:rPr>
              <a:t> антропологи та </a:t>
            </a:r>
            <a:r>
              <a:rPr lang="ru-RU" dirty="0" err="1">
                <a:solidFill>
                  <a:schemeClr val="tx1"/>
                </a:solidFill>
              </a:rPr>
              <a:t>етнологи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соціологи</a:t>
            </a:r>
            <a:r>
              <a:rPr lang="ru-RU" dirty="0">
                <a:solidFill>
                  <a:schemeClr val="tx1"/>
                </a:solidFill>
              </a:rPr>
              <a:t> і культурологи, </a:t>
            </a:r>
            <a:r>
              <a:rPr lang="ru-RU" dirty="0" err="1">
                <a:solidFill>
                  <a:schemeClr val="tx1"/>
                </a:solidFill>
              </a:rPr>
              <a:t>історики</a:t>
            </a:r>
            <a:r>
              <a:rPr lang="ru-RU" dirty="0">
                <a:solidFill>
                  <a:schemeClr val="tx1"/>
                </a:solidFill>
              </a:rPr>
              <a:t> ментальностей та </a:t>
            </a:r>
            <a:r>
              <a:rPr lang="ru-RU" dirty="0" err="1">
                <a:solidFill>
                  <a:schemeClr val="tx1"/>
                </a:solidFill>
              </a:rPr>
              <a:t>історики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ідей</a:t>
            </a:r>
            <a:r>
              <a:rPr lang="ru-RU" dirty="0">
                <a:solidFill>
                  <a:schemeClr val="tx1"/>
                </a:solidFill>
              </a:rPr>
              <a:t>».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146" name="Picture 2" descr="Картинки по запросу вчений д. наливай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79" y="938560"/>
            <a:ext cx="2095500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літературні образ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4" y="938560"/>
            <a:ext cx="3291667" cy="32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38" y="1464343"/>
            <a:ext cx="2012948" cy="25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50504" y="4186568"/>
            <a:ext cx="9243392" cy="267143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Предметом </a:t>
            </a:r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імагології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літературні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образи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іміджі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взаємні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культурні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уявлення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народів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зокрема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образи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певного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етносу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свідомості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літератури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нації</a:t>
            </a:r>
            <a:r>
              <a:rPr lang="ru-RU" dirty="0">
                <a:solidFill>
                  <a:schemeClr val="tx1"/>
                </a:solidFill>
              </a:rPr>
              <a:t>. За </a:t>
            </a:r>
            <a:r>
              <a:rPr lang="ru-RU" dirty="0" err="1">
                <a:solidFill>
                  <a:schemeClr val="tx1"/>
                </a:solidFill>
              </a:rPr>
              <a:t>своєю</a:t>
            </a:r>
            <a:r>
              <a:rPr lang="ru-RU" dirty="0">
                <a:solidFill>
                  <a:schemeClr val="tx1"/>
                </a:solidFill>
              </a:rPr>
              <a:t> структурою </a:t>
            </a:r>
            <a:r>
              <a:rPr lang="ru-RU" dirty="0" err="1">
                <a:solidFill>
                  <a:schemeClr val="tx1"/>
                </a:solidFill>
              </a:rPr>
              <a:t>літературний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етнообраз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деталлю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використовується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репрезентації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зображення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всієї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нації</a:t>
            </a:r>
            <a:r>
              <a:rPr lang="ru-RU" dirty="0">
                <a:solidFill>
                  <a:schemeClr val="tx1"/>
                </a:solidFill>
              </a:rPr>
              <a:t>. За </a:t>
            </a:r>
            <a:r>
              <a:rPr lang="ru-RU" dirty="0" err="1">
                <a:solidFill>
                  <a:schemeClr val="tx1"/>
                </a:solidFill>
              </a:rPr>
              <a:t>цією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референційною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віднесеністю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тобто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пов’язанням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індивідуальних</a:t>
            </a:r>
            <a:r>
              <a:rPr lang="ru-RU" dirty="0">
                <a:solidFill>
                  <a:schemeClr val="tx1"/>
                </a:solidFill>
              </a:rPr>
              <a:t> рис </a:t>
            </a:r>
            <a:r>
              <a:rPr lang="ru-RU" dirty="0" err="1">
                <a:solidFill>
                  <a:schemeClr val="tx1"/>
                </a:solidFill>
              </a:rPr>
              <a:t>зображуваного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певною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національною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ідентичністю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розрізняють</a:t>
            </a:r>
            <a:r>
              <a:rPr lang="ru-RU" dirty="0">
                <a:solidFill>
                  <a:schemeClr val="tx1"/>
                </a:solidFill>
              </a:rPr>
              <a:t> образ </a:t>
            </a:r>
            <a:r>
              <a:rPr lang="ru-RU" dirty="0" err="1">
                <a:solidFill>
                  <a:schemeClr val="tx1"/>
                </a:solidFill>
              </a:rPr>
              <a:t>власного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етнокультурного</a:t>
            </a:r>
            <a:r>
              <a:rPr lang="ru-RU" dirty="0">
                <a:solidFill>
                  <a:schemeClr val="tx1"/>
                </a:solidFill>
              </a:rPr>
              <a:t> Я – </a:t>
            </a:r>
            <a:r>
              <a:rPr lang="ru-RU" dirty="0" err="1">
                <a:solidFill>
                  <a:schemeClr val="tx1"/>
                </a:solidFill>
              </a:rPr>
              <a:t>автообраз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автоімідж</a:t>
            </a:r>
            <a:r>
              <a:rPr lang="ru-RU" dirty="0">
                <a:solidFill>
                  <a:schemeClr val="tx1"/>
                </a:solidFill>
              </a:rPr>
              <a:t>) – та образ </a:t>
            </a:r>
            <a:r>
              <a:rPr lang="ru-RU" dirty="0" err="1">
                <a:solidFill>
                  <a:schemeClr val="tx1"/>
                </a:solidFill>
              </a:rPr>
              <a:t>Іншого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гетерообраз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чи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гетероімідж</a:t>
            </a:r>
            <a:r>
              <a:rPr lang="ru-RU" dirty="0">
                <a:solidFill>
                  <a:schemeClr val="tx1"/>
                </a:solidFill>
              </a:rPr>
              <a:t>), а за семантикою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ділити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образи</a:t>
            </a:r>
            <a:r>
              <a:rPr lang="ru-RU" dirty="0">
                <a:solidFill>
                  <a:schemeClr val="tx1"/>
                </a:solidFill>
              </a:rPr>
              <a:t> позитивно й негативно </a:t>
            </a:r>
            <a:r>
              <a:rPr lang="ru-RU" dirty="0" err="1">
                <a:solidFill>
                  <a:schemeClr val="tx1"/>
                </a:solidFill>
              </a:rPr>
              <a:t>забарвлені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символічні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карикатурні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гротескні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AutoShape 2" descr="Картинки по запросу етнообра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етнообраз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14" y="1524539"/>
            <a:ext cx="2442832" cy="2442832"/>
          </a:xfrm>
          <a:prstGeom prst="rect">
            <a:avLst/>
          </a:prstGeom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76D06909-95D2-44E2-BFCE-D01F7BB1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361" y="701396"/>
            <a:ext cx="9105127" cy="1207891"/>
          </a:xfrm>
        </p:spPr>
        <p:txBody>
          <a:bodyPr rtlCol="0">
            <a:normAutofit fontScale="90000"/>
          </a:bodyPr>
          <a:lstStyle/>
          <a:p>
            <a:r>
              <a:rPr lang="uk-UA" sz="2700" b="1" dirty="0"/>
              <a:t>Термінологічний дискурс літературної </a:t>
            </a:r>
            <a:r>
              <a:rPr lang="uk-UA" sz="2700" b="1" dirty="0" err="1"/>
              <a:t>імагології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Купить картину Африканец , Сток — заказать репродукцию картины на холсте">
            <a:extLst>
              <a:ext uri="{FF2B5EF4-FFF2-40B4-BE49-F238E27FC236}">
                <a16:creationId xmlns:a16="http://schemas.microsoft.com/office/drawing/2014/main" id="{7097AEA0-DD41-4C94-A303-0C441714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49" y="1524539"/>
            <a:ext cx="1721665" cy="244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аварец :: Eugen Pracht – Социальная сеть ФотоКто">
            <a:extLst>
              <a:ext uri="{FF2B5EF4-FFF2-40B4-BE49-F238E27FC236}">
                <a16:creationId xmlns:a16="http://schemas.microsoft.com/office/drawing/2014/main" id="{CF7EA125-B990-4F7E-B21E-1131A465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011" y="1524540"/>
            <a:ext cx="2444441" cy="244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5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63077" y="4929809"/>
            <a:ext cx="7335079" cy="141135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Спектр </a:t>
            </a:r>
            <a:r>
              <a:rPr lang="ru-RU" dirty="0" err="1">
                <a:solidFill>
                  <a:schemeClr val="tx1"/>
                </a:solidFill>
              </a:rPr>
              <a:t>посередницьких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жанрів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розповсюджують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етнокультурні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образи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надзвичайно</a:t>
            </a:r>
            <a:r>
              <a:rPr lang="ru-RU" dirty="0">
                <a:solidFill>
                  <a:schemeClr val="tx1"/>
                </a:solidFill>
              </a:rPr>
              <a:t> широкий: </a:t>
            </a:r>
            <a:r>
              <a:rPr lang="ru-RU" dirty="0" err="1">
                <a:solidFill>
                  <a:schemeClr val="tx1"/>
                </a:solidFill>
              </a:rPr>
              <a:t>мандрівничі</a:t>
            </a:r>
            <a:r>
              <a:rPr lang="ru-RU" dirty="0">
                <a:solidFill>
                  <a:schemeClr val="tx1"/>
                </a:solidFill>
              </a:rPr>
              <a:t> записки, </a:t>
            </a:r>
            <a:r>
              <a:rPr lang="ru-RU" dirty="0" err="1">
                <a:solidFill>
                  <a:schemeClr val="tx1"/>
                </a:solidFill>
              </a:rPr>
              <a:t>звичаєва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етологічна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повість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історичний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ідеологічний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пригодницький</a:t>
            </a:r>
            <a:r>
              <a:rPr lang="ru-RU" dirty="0">
                <a:solidFill>
                  <a:schemeClr val="tx1"/>
                </a:solidFill>
              </a:rPr>
              <a:t> роман,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переклад, критична </a:t>
            </a:r>
            <a:r>
              <a:rPr lang="ru-RU" dirty="0" err="1">
                <a:solidFill>
                  <a:schemeClr val="tx1"/>
                </a:solidFill>
              </a:rPr>
              <a:t>рецепція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публіцистична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есеїстика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46" name="Picture 6" descr="Картинки по запросу мандрівні запис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"/>
          <a:stretch/>
        </p:blipFill>
        <p:spPr bwMode="auto">
          <a:xfrm>
            <a:off x="4806477" y="1645475"/>
            <a:ext cx="4602565" cy="249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упити книгу Тяжіння Святої землі. Українська паломницька проза (Петро  Білоус) - 978-617-572-074-5 | Інтернет-магазин Yakaboo.ua">
            <a:extLst>
              <a:ext uri="{FF2B5EF4-FFF2-40B4-BE49-F238E27FC236}">
                <a16:creationId xmlns:a16="http://schemas.microsoft.com/office/drawing/2014/main" id="{F01A9553-2E33-4277-8333-664E05664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8267">
            <a:off x="2797897" y="1333201"/>
            <a:ext cx="2320269" cy="329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uisine of an Egoist by Svitlana Pyrkalo">
            <a:extLst>
              <a:ext uri="{FF2B5EF4-FFF2-40B4-BE49-F238E27FC236}">
                <a16:creationId xmlns:a16="http://schemas.microsoft.com/office/drawing/2014/main" id="{A22FE153-4F13-422C-827B-26A216F26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5663">
            <a:off x="9098197" y="2025916"/>
            <a:ext cx="1999919" cy="280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повість">
            <a:extLst>
              <a:ext uri="{FF2B5EF4-FFF2-40B4-BE49-F238E27FC236}">
                <a16:creationId xmlns:a16="http://schemas.microsoft.com/office/drawing/2014/main" id="{DD77973F-209C-4C88-BA1E-014FD0144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1268">
            <a:off x="568915" y="1890700"/>
            <a:ext cx="2086422" cy="32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6B9BDD32-32D9-48EC-A4D8-D2B347FF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79" y="63369"/>
            <a:ext cx="10962860" cy="1143000"/>
          </a:xfrm>
        </p:spPr>
        <p:txBody>
          <a:bodyPr rtlCol="0">
            <a:normAutofit/>
          </a:bodyPr>
          <a:lstStyle/>
          <a:p>
            <a:r>
              <a:rPr lang="uk-UA" sz="2400" b="1" dirty="0"/>
              <a:t>Посередницькі жанри як джерело етнокультурних образів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7313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59835" y="4462669"/>
            <a:ext cx="9303026" cy="216673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літературознавстві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вчені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здійснюють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спробу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прочитання</a:t>
            </a:r>
            <a:r>
              <a:rPr lang="ru-RU" dirty="0">
                <a:solidFill>
                  <a:schemeClr val="tx1"/>
                </a:solidFill>
              </a:rPr>
              <a:t>» і «</a:t>
            </a:r>
            <a:r>
              <a:rPr lang="ru-RU" dirty="0" err="1">
                <a:solidFill>
                  <a:schemeClr val="tx1"/>
                </a:solidFill>
              </a:rPr>
              <a:t>перепрочитання</a:t>
            </a:r>
            <a:r>
              <a:rPr lang="ru-RU" dirty="0">
                <a:solidFill>
                  <a:schemeClr val="tx1"/>
                </a:solidFill>
              </a:rPr>
              <a:t>» </a:t>
            </a:r>
            <a:r>
              <a:rPr lang="ru-RU" dirty="0" err="1">
                <a:solidFill>
                  <a:schemeClr val="tx1"/>
                </a:solidFill>
              </a:rPr>
              <a:t>національних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дискурсів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вивчення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специфіки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крізь</a:t>
            </a:r>
            <a:r>
              <a:rPr lang="ru-RU" dirty="0">
                <a:solidFill>
                  <a:schemeClr val="tx1"/>
                </a:solidFill>
              </a:rPr>
              <a:t> призму </a:t>
            </a:r>
            <a:r>
              <a:rPr lang="ru-RU" dirty="0" err="1">
                <a:solidFill>
                  <a:schemeClr val="tx1"/>
                </a:solidFill>
              </a:rPr>
              <a:t>проблеми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збереження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національної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ідентичності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Методологія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сучасної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імагології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спрямована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проблем </a:t>
            </a:r>
            <a:r>
              <a:rPr lang="ru-RU" dirty="0" err="1">
                <a:solidFill>
                  <a:schemeClr val="tx1"/>
                </a:solidFill>
              </a:rPr>
              <a:t>культурної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ідентичності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міжнаціонального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сприйняття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національних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образів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літературному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дискурсі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Переорієнтація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інтердисциплінарність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спонукає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дослідників</a:t>
            </a:r>
            <a:r>
              <a:rPr lang="ru-RU" dirty="0">
                <a:solidFill>
                  <a:schemeClr val="tx1"/>
                </a:solidFill>
              </a:rPr>
              <a:t> до активного </a:t>
            </a:r>
            <a:r>
              <a:rPr lang="ru-RU" dirty="0" err="1">
                <a:solidFill>
                  <a:schemeClr val="tx1"/>
                </a:solidFill>
              </a:rPr>
              <a:t>вивчення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культурних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літературних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феноменів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різного</a:t>
            </a:r>
            <a:r>
              <a:rPr lang="ru-RU" dirty="0">
                <a:solidFill>
                  <a:schemeClr val="tx1"/>
                </a:solidFill>
              </a:rPr>
              <a:t> характеру</a:t>
            </a:r>
            <a:r>
              <a:rPr lang="ru-RU" dirty="0"/>
              <a:t>.</a:t>
            </a:r>
          </a:p>
        </p:txBody>
      </p:sp>
      <p:pic>
        <p:nvPicPr>
          <p:cNvPr id="5122" name="Picture 2" descr="Картинки по запросу дискур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30" y="1617184"/>
            <a:ext cx="2637320" cy="2023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дискур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97" y="1670672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Картинки по запросу дискурс"/>
          <p:cNvSpPr>
            <a:spLocks noChangeAspect="1" noChangeArrowheads="1"/>
          </p:cNvSpPr>
          <p:nvPr/>
        </p:nvSpPr>
        <p:spPr bwMode="auto">
          <a:xfrm rot="11230985" flipV="1">
            <a:off x="2908713" y="1968161"/>
            <a:ext cx="2865921" cy="286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Картинки по запросу дискур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35" y="1605140"/>
            <a:ext cx="3200400" cy="233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3ABC6D6-128D-469B-B7AE-0DEE7677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4" y="265276"/>
            <a:ext cx="10522226" cy="1143000"/>
          </a:xfrm>
        </p:spPr>
        <p:txBody>
          <a:bodyPr>
            <a:normAutofit/>
          </a:bodyPr>
          <a:lstStyle/>
          <a:p>
            <a:r>
              <a:rPr lang="uk-UA" sz="3200" b="1" dirty="0"/>
              <a:t>Методологія сучасної літературної </a:t>
            </a:r>
            <a:r>
              <a:rPr lang="uk-UA" sz="3200" b="1" dirty="0" err="1"/>
              <a:t>імагології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74907566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88435" y="4422913"/>
            <a:ext cx="8666922" cy="22064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Сучасні</a:t>
            </a:r>
            <a:r>
              <a:rPr lang="ru-RU" dirty="0">
                <a:solidFill>
                  <a:schemeClr val="tx1"/>
                </a:solidFill>
              </a:rPr>
              <a:t> методики </a:t>
            </a:r>
            <a:r>
              <a:rPr lang="ru-RU" dirty="0" err="1">
                <a:solidFill>
                  <a:schemeClr val="tx1"/>
                </a:solidFill>
              </a:rPr>
              <a:t>дослідження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етнообразів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контактологічний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типологічний</a:t>
            </a:r>
            <a:r>
              <a:rPr lang="ru-RU" dirty="0">
                <a:solidFill>
                  <a:schemeClr val="tx1"/>
                </a:solidFill>
              </a:rPr>
              <a:t>, рецептивно-</a:t>
            </a:r>
            <a:r>
              <a:rPr lang="ru-RU" dirty="0" err="1">
                <a:solidFill>
                  <a:schemeClr val="tx1"/>
                </a:solidFill>
              </a:rPr>
              <a:t>естетичний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дискурсивний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ґрунтуються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філософії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взаємин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</a:t>
            </a:r>
            <a:r>
              <a:rPr lang="ru-RU" dirty="0">
                <a:solidFill>
                  <a:schemeClr val="tx1"/>
                </a:solidFill>
              </a:rPr>
              <a:t> Я та </a:t>
            </a:r>
            <a:r>
              <a:rPr lang="ru-RU" dirty="0" err="1">
                <a:solidFill>
                  <a:schemeClr val="tx1"/>
                </a:solidFill>
              </a:rPr>
              <a:t>Іншим</a:t>
            </a:r>
            <a:r>
              <a:rPr lang="ru-RU" dirty="0">
                <a:solidFill>
                  <a:schemeClr val="tx1"/>
                </a:solidFill>
              </a:rPr>
              <a:t>, яку </a:t>
            </a:r>
            <a:r>
              <a:rPr lang="ru-RU" dirty="0" err="1">
                <a:solidFill>
                  <a:schemeClr val="tx1"/>
                </a:solidFill>
              </a:rPr>
              <a:t>імагологія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проектує</a:t>
            </a:r>
            <a:r>
              <a:rPr lang="ru-RU" dirty="0">
                <a:solidFill>
                  <a:schemeClr val="tx1"/>
                </a:solidFill>
              </a:rPr>
              <a:t> на сферу </a:t>
            </a:r>
            <a:r>
              <a:rPr lang="ru-RU" dirty="0" err="1">
                <a:solidFill>
                  <a:schemeClr val="tx1"/>
                </a:solidFill>
              </a:rPr>
              <a:t>міжкультурних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Західна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логоцентрична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традиція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тривалий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розглядала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взаємини</a:t>
            </a:r>
            <a:r>
              <a:rPr lang="ru-RU" dirty="0">
                <a:solidFill>
                  <a:schemeClr val="tx1"/>
                </a:solidFill>
              </a:rPr>
              <a:t> в рамках </a:t>
            </a:r>
            <a:r>
              <a:rPr lang="ru-RU" dirty="0" err="1">
                <a:solidFill>
                  <a:schemeClr val="tx1"/>
                </a:solidFill>
              </a:rPr>
              <a:t>універсального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протиставлення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тотожності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відмінності</a:t>
            </a:r>
            <a:r>
              <a:rPr lang="ru-RU" dirty="0">
                <a:solidFill>
                  <a:schemeClr val="tx1"/>
                </a:solidFill>
              </a:rPr>
              <a:t>, коли </a:t>
            </a:r>
            <a:r>
              <a:rPr lang="ru-RU" dirty="0" err="1">
                <a:solidFill>
                  <a:schemeClr val="tx1"/>
                </a:solidFill>
              </a:rPr>
              <a:t>Інший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мислився</a:t>
            </a:r>
            <a:r>
              <a:rPr lang="ru-RU" dirty="0">
                <a:solidFill>
                  <a:schemeClr val="tx1"/>
                </a:solidFill>
              </a:rPr>
              <a:t> як Чужий, </a:t>
            </a:r>
            <a:r>
              <a:rPr lang="ru-RU" dirty="0" err="1">
                <a:solidFill>
                  <a:schemeClr val="tx1"/>
                </a:solidFill>
              </a:rPr>
              <a:t>іншість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підлягає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підпорядкуванню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асиміляції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ж </a:t>
            </a:r>
            <a:r>
              <a:rPr lang="ru-RU" dirty="0" err="1">
                <a:solidFill>
                  <a:schemeClr val="tx1"/>
                </a:solidFill>
              </a:rPr>
              <a:t>виключенню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1266" name="Picture 2" descr="Картинки по запросу філософ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8" y="1113182"/>
            <a:ext cx="4227736" cy="2832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філософ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84" y="1510748"/>
            <a:ext cx="5403573" cy="2315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мозгового штурма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845_TF03460637.potx" id="{F42726C0-6660-44EB-84CB-9AAEF4C07D5F}" vid="{C5E20908-8830-4429-B2D1-54A91E0450D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для мозгового штурма</Template>
  <TotalTime>125</TotalTime>
  <Words>599</Words>
  <Application>Microsoft Office PowerPoint</Application>
  <PresentationFormat>Широкоэкранный</PresentationFormat>
  <Paragraphs>29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Palatino Linotype</vt:lpstr>
      <vt:lpstr>Wingdings 2</vt:lpstr>
      <vt:lpstr>Презентация мозгового штурма</vt:lpstr>
      <vt:lpstr>Імагологічний дискурс  у літературі та літературознавстві</vt:lpstr>
      <vt:lpstr>Історія формування імагології як міждисциплінарного вчення</vt:lpstr>
      <vt:lpstr>Презентация PowerPoint</vt:lpstr>
      <vt:lpstr>Статус літературної імагології в сучасній гуманітаристиці </vt:lpstr>
      <vt:lpstr>Презентация PowerPoint</vt:lpstr>
      <vt:lpstr>Термінологічний дискурс літературної імагології </vt:lpstr>
      <vt:lpstr>Посередницькі жанри як джерело етнокультурних образів</vt:lpstr>
      <vt:lpstr>Методологія сучасної літературної імагології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Літературна імагологія: історія, предмет, стратегії</dc:title>
  <dc:creator>User</dc:creator>
  <cp:lastModifiedBy>TKM200</cp:lastModifiedBy>
  <cp:revision>19</cp:revision>
  <dcterms:created xsi:type="dcterms:W3CDTF">2018-11-16T14:35:06Z</dcterms:created>
  <dcterms:modified xsi:type="dcterms:W3CDTF">2021-05-30T01:19:29Z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