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310" r:id="rId4"/>
    <p:sldId id="258" r:id="rId5"/>
    <p:sldId id="311" r:id="rId6"/>
    <p:sldId id="259" r:id="rId7"/>
    <p:sldId id="267" r:id="rId8"/>
    <p:sldId id="28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1" r:id="rId18"/>
    <p:sldId id="292" r:id="rId19"/>
    <p:sldId id="300" r:id="rId20"/>
    <p:sldId id="293" r:id="rId21"/>
    <p:sldId id="308" r:id="rId22"/>
    <p:sldId id="309" r:id="rId23"/>
    <p:sldId id="297" r:id="rId24"/>
    <p:sldId id="298" r:id="rId25"/>
  </p:sldIdLst>
  <p:sldSz cx="12192000" cy="6858000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D81AF-ADA4-44DA-8F6F-B2370D7E2C62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FB57C-E360-4090-9720-476F73B739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6583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7E315-9B89-46D7-907F-E14DF5C48423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A762F-7B86-42B2-BEEF-CD17ADA3930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793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A762F-7B86-42B2-BEEF-CD17ADA3930C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596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173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324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98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249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945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076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069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7168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278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324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666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4A6D1-BFEB-4988-BC19-BE3FD630A37B}" type="datetimeFigureOut">
              <a:rPr lang="uk-UA" smtClean="0"/>
              <a:t>21.10.2020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E4164-E143-40C5-8D0E-9F98C5AD01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968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4405" y="1140031"/>
            <a:ext cx="10450286" cy="2690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8010">
              <a:spcBef>
                <a:spcPts val="355"/>
              </a:spcBef>
              <a:spcAft>
                <a:spcPts val="0"/>
              </a:spcAf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4:</a:t>
            </a:r>
            <a:r>
              <a:rPr lang="uk-UA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БЮДЖЕТ. БЮДЖЕТНА СИСТЕМА</a:t>
            </a:r>
            <a:endParaRPr lang="uk-UA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>
              <a:spcBef>
                <a:spcPts val="55"/>
              </a:spcBef>
              <a:spcAft>
                <a:spcPts val="0"/>
              </a:spcAft>
            </a:pP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901700" algn="l"/>
              </a:tabLst>
            </a:pP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Економічна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ru-RU" sz="2800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бюджету.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901700" algn="l"/>
              </a:tabLst>
            </a:pPr>
            <a:r>
              <a:rPr lang="uk-UA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 доходів бюджету.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901700" algn="l"/>
              </a:tabLs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 видатків бюджету.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901700" algn="l"/>
              </a:tabLst>
            </a:pPr>
            <a:r>
              <a:rPr lang="uk-UA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Бюджетна система та принципи її побудови.</a:t>
            </a:r>
            <a:endParaRPr lang="uk-UA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05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286" y="534390"/>
            <a:ext cx="11107109" cy="593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21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908" y="1995055"/>
            <a:ext cx="97852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ПОДАТКОВІ НАДХОДЖЕННЯ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законами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оподаткування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загальнодержавні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збори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обов'язкові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платежі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місцеві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збори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обов'язкові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платежі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005840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522" y="280332"/>
            <a:ext cx="10759044" cy="640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60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4395" y="783771"/>
            <a:ext cx="10402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4780" lvl="0" algn="just">
              <a:spcBef>
                <a:spcPts val="600"/>
              </a:spcBef>
              <a:spcAft>
                <a:spcPts val="0"/>
              </a:spcAft>
              <a:buSzPts val="1400"/>
              <a:tabLst>
                <a:tab pos="904240" algn="l"/>
              </a:tabLs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НЕПОДАТКОВІ НАДХОДЖЕННЯ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платежі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неподаткового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характеру у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власності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підприємницької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адміністративні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збори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платежі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доходи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некомерційної</a:t>
            </a:r>
            <a:r>
              <a:rPr lang="ru-RU" sz="2800" spc="19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господарської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[1].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8774" y="3339347"/>
            <a:ext cx="9856519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51435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  <a:tabLst>
                <a:tab pos="901700" algn="l"/>
              </a:tabLst>
            </a:pP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Доходи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власності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підприємницької</a:t>
            </a:r>
            <a:r>
              <a:rPr lang="ru-RU" sz="2800" b="1" i="1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endParaRPr lang="ru-RU" sz="28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71550" lvl="1" indent="-51435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  <a:tabLst>
                <a:tab pos="901700" algn="l"/>
              </a:tabLst>
            </a:pP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Адміністративні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збори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платежі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доходи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некомерційної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господарської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71550" lvl="1" indent="-51435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  <a:tabLst>
                <a:tab pos="945515" algn="l"/>
              </a:tabLst>
            </a:pP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неподаткові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надходження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71550" lvl="1" indent="-51435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  <a:tabLst>
                <a:tab pos="901700" algn="l"/>
              </a:tabLst>
            </a:pP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Власні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надходження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бюджетних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244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5028" y="783771"/>
            <a:ext cx="106996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4145" lvl="0" algn="just">
              <a:spcAft>
                <a:spcPts val="0"/>
              </a:spcAft>
              <a:buSzPts val="1400"/>
              <a:tabLst>
                <a:tab pos="792480" algn="l"/>
              </a:tabLs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ДОХОДИ ВІД ОПЕРАЦІЇ З КАПІТАЛОМ –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доходи бюджету у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продажу основного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капіталу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безгосподарного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майна,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валютних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цінностей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скарбів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запасів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землі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нематеріальних</a:t>
            </a:r>
            <a:r>
              <a:rPr lang="ru-RU" sz="28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8590" indent="448945"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8590" indent="448945"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доходи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мобілізуються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неподатковим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методом і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включають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чотири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ct val="100000"/>
              <a:buFont typeface="Times New Roman" panose="02020603050405020304" pitchFamily="18" charset="0"/>
              <a:buAutoNum type="arabicPeriod"/>
              <a:tabLst>
                <a:tab pos="901700" algn="l"/>
              </a:tabLst>
            </a:pP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Надходження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продажу основного</a:t>
            </a:r>
            <a:r>
              <a:rPr lang="ru-RU" sz="2800" b="1" i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капіталу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ct val="100000"/>
              <a:buFont typeface="Times New Roman" panose="02020603050405020304" pitchFamily="18" charset="0"/>
              <a:buAutoNum type="arabicPeriod"/>
              <a:tabLst>
                <a:tab pos="901700" algn="l"/>
              </a:tabLst>
            </a:pP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Надходження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державних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запасів</a:t>
            </a:r>
            <a:r>
              <a:rPr lang="ru-RU" sz="2800" b="1" i="1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ct val="100000"/>
              <a:buFont typeface="Times New Roman" panose="02020603050405020304" pitchFamily="18" charset="0"/>
              <a:buAutoNum type="arabicPeriod"/>
              <a:tabLst>
                <a:tab pos="901700" algn="l"/>
              </a:tabLst>
            </a:pP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Кошти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продажу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землі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нематеріальних</a:t>
            </a:r>
            <a:r>
              <a:rPr lang="ru-RU" sz="2800" b="1" i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активів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ct val="100000"/>
              <a:buFont typeface="Times New Roman" panose="02020603050405020304" pitchFamily="18" charset="0"/>
              <a:buAutoNum type="arabicPeriod"/>
              <a:tabLst>
                <a:tab pos="901700" algn="l"/>
              </a:tabLst>
            </a:pP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Податки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фінансові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</a:t>
            </a:r>
            <a:r>
              <a:rPr lang="ru-RU" sz="2800" b="1" i="1" spc="-10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капіталом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153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641" y="831273"/>
            <a:ext cx="108421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8430" marR="146685" indent="448945" algn="just"/>
            <a:r>
              <a:rPr lang="uk-UA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Трансферти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кошти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одержані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державної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місцевого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самоврядування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міжнародних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безоплатній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безповоротній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88010"/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Офіційні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трансферти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розподілено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складові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Трансферти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органів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державного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поділяються</a:t>
            </a:r>
            <a:r>
              <a:rPr lang="ru-RU" sz="2800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на: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57200">
              <a:buSzPts val="1400"/>
              <a:buFont typeface="Times New Roman" panose="02020603050405020304" pitchFamily="18" charset="0"/>
              <a:buChar char="–"/>
              <a:tabLst>
                <a:tab pos="824230" algn="l"/>
                <a:tab pos="824865" algn="l"/>
              </a:tabLst>
            </a:pPr>
            <a:r>
              <a:rPr lang="ru-RU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кошти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надходять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sz="2800" i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бюджетів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57200">
              <a:buSzPts val="1400"/>
              <a:buFont typeface="Times New Roman" panose="02020603050405020304" pitchFamily="18" charset="0"/>
              <a:buChar char="–"/>
              <a:tabLst>
                <a:tab pos="824230" algn="l"/>
                <a:tab pos="824865" algn="l"/>
              </a:tabLst>
            </a:pP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дотації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57200">
              <a:buSzPts val="1400"/>
              <a:buFont typeface="Times New Roman" panose="02020603050405020304" pitchFamily="18" charset="0"/>
              <a:buChar char="–"/>
              <a:tabLst>
                <a:tab pos="824230" algn="l"/>
                <a:tab pos="824865" algn="l"/>
              </a:tabLst>
            </a:pP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субвенції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Трансферти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урядів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зарубіжних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b="1" i="1" spc="-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міжнародних</a:t>
            </a:r>
            <a:r>
              <a:rPr lang="ru-RU" sz="2800" b="1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</a:t>
            </a:r>
            <a:endParaRPr lang="uk-UA" sz="2800" b="1" i="1" dirty="0"/>
          </a:p>
        </p:txBody>
      </p:sp>
    </p:spTree>
    <p:extLst>
      <p:ext uri="{BB962C8B-B14F-4D97-AF65-F5344CB8AC3E}">
        <p14:creationId xmlns:p14="http://schemas.microsoft.com/office/powerpoint/2010/main" val="798984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8140" y="676894"/>
            <a:ext cx="108421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8430" indent="448945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Видатки бюджету –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кошти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спрямовуються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здійснення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передбачених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відповідним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бюджетом.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88010">
              <a:spcAft>
                <a:spcPts val="0"/>
              </a:spcAft>
            </a:pPr>
            <a:endParaRPr lang="ru-RU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88010">
              <a:spcAft>
                <a:spcPts val="0"/>
              </a:spcAft>
            </a:pP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видатків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бюджету не належать: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4230" algn="l"/>
                <a:tab pos="82486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погашення</a:t>
            </a:r>
            <a:r>
              <a:rPr lang="en-US" sz="2800" spc="-2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боргу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4230" algn="l"/>
                <a:tab pos="82486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надання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кредитів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з</a:t>
            </a:r>
            <a:r>
              <a:rPr lang="en-US" sz="2800" spc="-2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бюджету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4230" algn="l"/>
                <a:tab pos="824865" algn="l"/>
              </a:tabLs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розміщення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бюджетних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коштів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на</a:t>
            </a:r>
            <a:r>
              <a:rPr lang="ru-RU" sz="2800" spc="-2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депозитах;</a:t>
            </a:r>
            <a:endParaRPr lang="uk-UA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4230" algn="l"/>
                <a:tab pos="82486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придбання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цінних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паперів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147955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486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повернення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надміру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сплачених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бюджету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сум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податків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і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зборів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(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обов'язкових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платежів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інших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доходів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бюджету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проведення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їх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бюджетного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відшкодування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uk-UA" sz="2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96599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57" y="302533"/>
            <a:ext cx="9615962" cy="611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516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82" y="581891"/>
            <a:ext cx="99158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711450" algn="l"/>
                <a:tab pos="4627880" algn="l"/>
                <a:tab pos="6013450" algn="l"/>
              </a:tabLst>
            </a:pP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Функціональна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видатків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кредитування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бюджету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побудована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згідно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функціями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поділити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4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  <a:tabLst>
                <a:tab pos="2711450" algn="l"/>
                <a:tab pos="4627880" algn="l"/>
                <a:tab pos="6013450" algn="l"/>
              </a:tabLst>
            </a:pP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39065" lvl="0" algn="just">
              <a:spcAft>
                <a:spcPts val="0"/>
              </a:spcAft>
              <a:buSzPts val="1400"/>
              <a:tabLst>
                <a:tab pos="791210" algn="l"/>
              </a:tabLst>
            </a:pP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Державні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видатки на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загальнодержавного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судова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фіскальна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зовнішньополітична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фундаментальні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оборона,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виборів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референдумів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видатки на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обслуговування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внутрішнього</a:t>
            </a:r>
            <a:r>
              <a:rPr lang="ru-RU" sz="28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ru-RU" sz="2800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зовнішнього</a:t>
            </a:r>
            <a:r>
              <a:rPr lang="ru-RU" sz="28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боргу</a:t>
            </a:r>
            <a:r>
              <a:rPr lang="ru-RU" sz="2800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spc="-3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громадський</a:t>
            </a:r>
            <a:r>
              <a:rPr lang="ru-RU" sz="28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8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800" spc="-2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3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безпека</a:t>
            </a:r>
            <a:r>
              <a:rPr lang="ru-RU" sz="28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3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sz="28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2875" lvl="0" algn="just">
              <a:spcAft>
                <a:spcPts val="0"/>
              </a:spcAft>
              <a:buSzPts val="1400"/>
              <a:tabLst>
                <a:tab pos="791210" algn="l"/>
              </a:tabLst>
            </a:pPr>
            <a:endParaRPr lang="uk-UA" sz="2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2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4405" y="1041830"/>
            <a:ext cx="9915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42875" lvl="0" algn="just">
              <a:buSzPts val="1400"/>
              <a:tabLst>
                <a:tab pos="791210" algn="l"/>
              </a:tabLst>
            </a:pPr>
            <a:r>
              <a:rPr lang="ru-RU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Видатки 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суспільні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надаються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державою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освіта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охорона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духовний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фізичний</a:t>
            </a:r>
            <a:r>
              <a:rPr lang="ru-RU" sz="28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marR="142875" lvl="0" algn="just">
              <a:buSzPts val="1400"/>
              <a:tabLst>
                <a:tab pos="791210" algn="l"/>
              </a:tabLst>
            </a:pPr>
            <a:endParaRPr lang="uk-UA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2875" lvl="0" algn="just">
              <a:buSzPts val="1400"/>
              <a:tabLst>
                <a:tab pos="791210" algn="l"/>
              </a:tabLst>
            </a:pPr>
            <a:r>
              <a:rPr lang="ru-RU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Видатки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пов’язані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економічною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діяльністю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зокрема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видатки,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пов’язані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економічним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розвитком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галузей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торговельної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трудової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охороною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25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навколишнього</a:t>
            </a:r>
            <a:r>
              <a:rPr lang="ru-RU" sz="2800" spc="-2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25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</a:t>
            </a:r>
            <a:r>
              <a:rPr lang="ru-RU" sz="2800" spc="-2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spc="-25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розвитком</a:t>
            </a:r>
            <a:r>
              <a:rPr lang="ru-RU" sz="2800" spc="-2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2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житлово</a:t>
            </a:r>
            <a:r>
              <a:rPr lang="ru-RU" sz="2800" spc="-2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800" spc="-25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комунального</a:t>
            </a:r>
            <a:r>
              <a:rPr lang="ru-RU" sz="2800" spc="-2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25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господарства</a:t>
            </a:r>
            <a:r>
              <a:rPr lang="ru-RU" sz="2800" spc="-2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1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800" spc="-8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25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2800" spc="-25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.;</a:t>
            </a:r>
          </a:p>
          <a:p>
            <a:pPr marL="342900" marR="142875" lvl="0" algn="just">
              <a:buSzPts val="1400"/>
              <a:tabLst>
                <a:tab pos="791210" algn="l"/>
              </a:tabLst>
            </a:pPr>
            <a:endParaRPr lang="uk-UA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7320" lvl="0" algn="just">
              <a:buSzPts val="1400"/>
              <a:tabLst>
                <a:tab pos="791210" algn="l"/>
                <a:tab pos="1665605" algn="l"/>
                <a:tab pos="2042795" algn="l"/>
                <a:tab pos="3105785" algn="l"/>
                <a:tab pos="3857625" algn="l"/>
                <a:tab pos="4276090" algn="l"/>
                <a:tab pos="5220335" algn="l"/>
              </a:tabLst>
            </a:pPr>
            <a:r>
              <a:rPr lang="ru-RU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Видатки на </a:t>
            </a:r>
            <a:r>
              <a:rPr lang="ru-RU" sz="28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соціальне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800" b="1" i="1" spc="-5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абезпечення</a:t>
            </a:r>
            <a:r>
              <a:rPr lang="ru-RU" sz="2800" b="1" i="1" spc="-5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044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3771" y="612845"/>
            <a:ext cx="1065216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8430" marR="146050" indent="44894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Державний бюджет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розглядається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сторін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враховуючи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різнобічність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6050" indent="448945" algn="just">
              <a:spcAft>
                <a:spcPts val="0"/>
              </a:spcAft>
            </a:pPr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541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798830" algn="l"/>
              </a:tabLst>
            </a:pP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</a:t>
            </a:r>
            <a:r>
              <a:rPr lang="ru-RU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економічна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відображає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пов’язані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процесами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централізованого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фонду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фінансових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</a:t>
            </a:r>
            <a:r>
              <a:rPr lang="ru-RU" sz="32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R="145415" lvl="0" algn="just">
              <a:spcAft>
                <a:spcPts val="0"/>
              </a:spcAft>
              <a:buSzPts val="1400"/>
              <a:tabLst>
                <a:tab pos="798830" algn="l"/>
              </a:tabLst>
            </a:pP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334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8157" y="1258921"/>
            <a:ext cx="99277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видатків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економічною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характеристикою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здійснюються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 точки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зору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впливу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видатків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суспільного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продукту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розширеного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відтворення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базується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SzPts val="1400"/>
              <a:buFont typeface="Wingdings" panose="05000000000000000000" pitchFamily="2" charset="2"/>
              <a:buChar char="q"/>
              <a:tabLst>
                <a:tab pos="826135" algn="l"/>
                <a:tab pos="826770" algn="l"/>
              </a:tabLst>
            </a:pP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поточних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видатків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SzPts val="1400"/>
              <a:buFont typeface="Wingdings" panose="05000000000000000000" pitchFamily="2" charset="2"/>
              <a:buChar char="q"/>
              <a:tabLst>
                <a:tab pos="826135" algn="l"/>
                <a:tab pos="826770" algn="l"/>
              </a:tabLst>
            </a:pP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капітальних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видатків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видатків</a:t>
            </a:r>
            <a:r>
              <a:rPr lang="en-US" sz="2800" b="1" i="1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078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0020" y="558142"/>
            <a:ext cx="1033153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algn="just">
              <a:spcAft>
                <a:spcPts val="0"/>
              </a:spcAft>
              <a:tabLst>
                <a:tab pos="1617980" algn="l"/>
                <a:tab pos="3241675" algn="l"/>
                <a:tab pos="4341495" algn="l"/>
                <a:tab pos="4740275" algn="l"/>
              </a:tabLst>
            </a:pP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Відомча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видатків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кредитування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державного бюджету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перелік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головних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розпорядників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бюджетних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коштів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5415" indent="448945" algn="just">
              <a:spcAft>
                <a:spcPts val="0"/>
              </a:spcAft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5415" indent="448945" algn="just">
              <a:spcAft>
                <a:spcPts val="0"/>
              </a:spcAft>
            </a:pPr>
            <a:r>
              <a:rPr lang="ru-RU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Головні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розпорядники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коштів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установи в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керівників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отримують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повноваження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шляхом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5415" indent="448945" algn="just">
              <a:spcAft>
                <a:spcPts val="0"/>
              </a:spcAft>
            </a:pPr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7955" indent="448945" algn="just">
              <a:spcAft>
                <a:spcPts val="0"/>
              </a:spcAft>
            </a:pP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установами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державної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місцевого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самоврядування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ними у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встановленому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порядку,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повністю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утримуються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рахунок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державного бюджету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місцевого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бюджету.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установи є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неприбутковими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801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6898" y="1270797"/>
            <a:ext cx="1050966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  <a:tabLst>
                <a:tab pos="2125980" algn="l"/>
                <a:tab pos="3964940" algn="l"/>
                <a:tab pos="5274945" algn="l"/>
              </a:tabLst>
            </a:pPr>
            <a:r>
              <a:rPr lang="ru-RU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Програмна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видатків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бюджету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використовуєть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бюджету за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програмно-цільовим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методом і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передбачає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розпорядникам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коштів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бюджетними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програмами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46685"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програма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заходів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єдиної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мети,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результату,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реалізацію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розпорядник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коштів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покладених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нього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функцій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42875" indent="448945" algn="just">
              <a:spcAft>
                <a:spcPts val="0"/>
              </a:spcAft>
            </a:pP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470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8769" y="593767"/>
            <a:ext cx="109252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8430" marR="142875" indent="448945" algn="just"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Бюджетного кодексу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бюджетна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державного бюджету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місцевих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бюджетів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побудована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урахуванням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державного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адміністративно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територіальних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устроїв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врегульована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нормами права.</a:t>
            </a:r>
          </a:p>
          <a:p>
            <a:pPr marL="138430" marR="145415" indent="448945" algn="just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Державний бюджет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план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здійснюються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органами державної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бюджетного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періоду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6685" indent="448945" algn="just">
              <a:spcAft>
                <a:spcPts val="0"/>
              </a:spcAft>
            </a:pP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Місцевий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бюджет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план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здійснюються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органами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місцевого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самоврядування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бюджетного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періоду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2875" indent="448945" algn="just">
              <a:spcAft>
                <a:spcPts val="0"/>
              </a:spcAft>
            </a:pP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588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416" y="220049"/>
            <a:ext cx="9121284" cy="634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27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5034" y="1686296"/>
            <a:ext cx="98802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фонду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Верховною Радою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7402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1283" y="2161308"/>
            <a:ext cx="1014152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4351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798830" algn="l"/>
              </a:tabLst>
            </a:pPr>
            <a:r>
              <a:rPr lang="uk-UA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як основний фінансовий план 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утворення та використання загальнодержавного фонду фінансових ресурсів на визначені в законі «Про Державний бюджет України»</a:t>
            </a:r>
            <a:r>
              <a:rPr lang="uk-UA" sz="3200" spc="-4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цілі;</a:t>
            </a:r>
          </a:p>
          <a:p>
            <a:pPr marR="143510" lvl="0" algn="just">
              <a:spcAft>
                <a:spcPts val="0"/>
              </a:spcAft>
              <a:buSzPts val="1400"/>
              <a:tabLst>
                <a:tab pos="798830" algn="l"/>
              </a:tabLst>
            </a:pPr>
            <a:endParaRPr lang="uk-UA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28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5039" y="2113808"/>
            <a:ext cx="100940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розпис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 (як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середньострокову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перспективу – три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п’ять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законодавчому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балансу.</a:t>
            </a:r>
          </a:p>
        </p:txBody>
      </p:sp>
    </p:spTree>
    <p:extLst>
      <p:ext uri="{BB962C8B-B14F-4D97-AF65-F5344CB8AC3E}">
        <p14:creationId xmlns:p14="http://schemas.microsoft.com/office/powerpoint/2010/main" val="3336502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4416" y="1923803"/>
            <a:ext cx="96071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8430" marR="147320" indent="448945" algn="just">
              <a:spcBef>
                <a:spcPts val="10"/>
              </a:spcBef>
              <a:spcAft>
                <a:spcPts val="0"/>
              </a:spcAft>
            </a:pPr>
            <a:endParaRPr lang="ru-RU" sz="28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7320" indent="448945" algn="just">
              <a:spcBef>
                <a:spcPts val="10"/>
              </a:spcBef>
              <a:spcAft>
                <a:spcPts val="0"/>
              </a:spcAf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бюджету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обґрунтування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обсягу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коштів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рік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завдань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138430" marR="147320" indent="448945" algn="just">
              <a:spcBef>
                <a:spcPts val="10"/>
              </a:spcBef>
              <a:spcAft>
                <a:spcPts val="0"/>
              </a:spcAft>
            </a:pPr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562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4405" y="926275"/>
            <a:ext cx="99396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8430" marR="143510" indent="448945" algn="just">
              <a:spcBef>
                <a:spcPts val="15"/>
              </a:spcBef>
              <a:spcAft>
                <a:spcPts val="0"/>
              </a:spcAft>
            </a:pP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державного бюджету як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економічної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категорії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реалізується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через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7320" indent="448945" algn="just">
              <a:spcAft>
                <a:spcPts val="0"/>
              </a:spcAft>
            </a:pP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8430" marR="147320" indent="448945" algn="just">
              <a:spcAft>
                <a:spcPts val="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юджет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виконує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наступні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342900"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77025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розподільчу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342900"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77025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342900"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77025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існування</a:t>
            </a:r>
            <a:r>
              <a:rPr lang="en-US" sz="28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342900"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77025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</a:t>
            </a:r>
            <a:r>
              <a:rPr lang="en-US" sz="28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342900"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77025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23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0665" y="1543792"/>
            <a:ext cx="958338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8430" marR="144780" indent="448945" algn="just">
              <a:spcBef>
                <a:spcPts val="5"/>
              </a:spcBef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Доходи бюджету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податкові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неподаткові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безповоротній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справляння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передбачено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законодавством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включаючи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трансферти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плату за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адміністративних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28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273" y="890649"/>
            <a:ext cx="1073529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8010">
              <a:lnSpc>
                <a:spcPct val="150000"/>
              </a:lnSpc>
              <a:spcAft>
                <a:spcPts val="0"/>
              </a:spcAft>
            </a:pP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доходів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бюджету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впливають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фактори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6135" algn="l"/>
                <a:tab pos="826770" algn="l"/>
              </a:tabLs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зміна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обсягів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виробництва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ВВП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національного</a:t>
            </a:r>
            <a:r>
              <a:rPr lang="ru-RU" sz="2800" spc="-5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доходу;</a:t>
            </a:r>
            <a:endParaRPr lang="uk-UA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149860" lvl="0" indent="-342900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6135" algn="l"/>
                <a:tab pos="826770" algn="l"/>
              </a:tabLs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вплив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інфляційних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процесів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на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рівень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цін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вартість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основних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грошово-кредитних</a:t>
            </a:r>
            <a:r>
              <a:rPr lang="ru-RU" sz="2800" spc="-2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інструментів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6135" algn="l"/>
                <a:tab pos="826770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зміна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курсу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національної</a:t>
            </a:r>
            <a:r>
              <a:rPr lang="en-US" sz="2800" spc="-3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валюти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6135" algn="l"/>
                <a:tab pos="826770" algn="l"/>
              </a:tabLs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зміна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податкових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ставок і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бази</a:t>
            </a:r>
            <a:r>
              <a:rPr lang="ru-RU" sz="2800" spc="-4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оподаткування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uk-UA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147320" lvl="0" indent="-342900">
              <a:lnSpc>
                <a:spcPct val="150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826135" algn="l"/>
                <a:tab pos="826770" algn="l"/>
                <a:tab pos="1572260" algn="l"/>
                <a:tab pos="2014855" algn="l"/>
                <a:tab pos="3348990" algn="l"/>
                <a:tab pos="3919855" algn="l"/>
                <a:tab pos="4255135" algn="l"/>
                <a:tab pos="5288280" algn="l"/>
                <a:tab pos="6099810" algn="l"/>
              </a:tabLs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відміна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	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запровадження</a:t>
            </a:r>
            <a:r>
              <a:rPr lang="ru-RU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пільг</a:t>
            </a:r>
            <a:r>
              <a:rPr lang="ru-RU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	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податками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	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зборами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	та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обов’язковими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платежами</a:t>
            </a:r>
            <a:r>
              <a:rPr lang="ru-RU" sz="2800" spc="-1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тощо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uk-UA" sz="2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00045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717</Words>
  <Application>Microsoft Office PowerPoint</Application>
  <PresentationFormat>Широкоэкранный</PresentationFormat>
  <Paragraphs>80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</dc:creator>
  <cp:lastModifiedBy>H</cp:lastModifiedBy>
  <cp:revision>18</cp:revision>
  <cp:lastPrinted>2019-09-30T06:07:45Z</cp:lastPrinted>
  <dcterms:created xsi:type="dcterms:W3CDTF">2019-09-23T10:29:49Z</dcterms:created>
  <dcterms:modified xsi:type="dcterms:W3CDTF">2020-10-21T09:42:52Z</dcterms:modified>
</cp:coreProperties>
</file>