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Nunito Semi Bold" panose="020B0604020202020204" charset="-52"/>
      <p:regular r:id="rId13"/>
    </p:embeddedFont>
    <p:embeddedFont>
      <p:font typeface="PT Sans" panose="020B0503020203020204" pitchFamily="34" charset="-52"/>
      <p:regular r:id="rId14"/>
    </p:embeddedFont>
    <p:embeddedFont>
      <p:font typeface="Trebuchet MS" panose="020B0603020202020204" pitchFamily="34" charset="0"/>
      <p:regular r:id="rId15"/>
      <p:bold r:id="rId16"/>
      <p:italic r:id="rId17"/>
      <p:boldItalic r:id="rId18"/>
    </p:embeddedFont>
    <p:embeddedFont>
      <p:font typeface="Wingdings 3" panose="05040102010807070707" pitchFamily="18" charset="2"/>
      <p:regular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67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02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0160"/>
            <a:ext cx="14630400" cy="823976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481" y="2885441"/>
            <a:ext cx="9320323" cy="1975562"/>
          </a:xfrm>
        </p:spPr>
        <p:txBody>
          <a:bodyPr anchor="b">
            <a:noAutofit/>
          </a:bodyPr>
          <a:lstStyle>
            <a:lvl1pPr algn="r">
              <a:defRPr sz="648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8481" y="4861000"/>
            <a:ext cx="9320323" cy="131627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39104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731520"/>
            <a:ext cx="10316002" cy="40843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364480"/>
            <a:ext cx="10316002" cy="1885154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1417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1" y="731520"/>
            <a:ext cx="9712961" cy="36271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39367" y="4358640"/>
            <a:ext cx="8669429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364480"/>
            <a:ext cx="10316002" cy="1885154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50244" y="948454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71613" y="34638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16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85528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2318386"/>
            <a:ext cx="10316002" cy="3114552"/>
          </a:xfrm>
        </p:spPr>
        <p:txBody>
          <a:bodyPr anchor="b">
            <a:normAutofit/>
          </a:bodyPr>
          <a:lstStyle>
            <a:lvl1pPr algn="l">
              <a:defRPr sz="528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81669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145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1" y="731520"/>
            <a:ext cx="9712961" cy="36271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9" y="4815840"/>
            <a:ext cx="10316003" cy="61709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81669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0244" y="948454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71613" y="34638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12053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731520"/>
            <a:ext cx="10305844" cy="36271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9" y="4815840"/>
            <a:ext cx="10316003" cy="61709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81669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9670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0471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1208" y="731520"/>
            <a:ext cx="1565692" cy="630174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731520"/>
            <a:ext cx="8472180" cy="630174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3446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572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937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55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2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5004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130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986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108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1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44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055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48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3241041"/>
            <a:ext cx="10316002" cy="2191897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2907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592707"/>
            <a:ext cx="5020842" cy="465692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64" y="2592707"/>
            <a:ext cx="5020841" cy="465692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7832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894" y="2593180"/>
            <a:ext cx="502274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894" y="3284695"/>
            <a:ext cx="5022748" cy="3964940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6059" y="2593180"/>
            <a:ext cx="5022742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6062" y="3284695"/>
            <a:ext cx="5022740" cy="3964940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140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58496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40449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46993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798325"/>
            <a:ext cx="4625434" cy="1534159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2554" y="617910"/>
            <a:ext cx="5416249" cy="6631724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3332483"/>
            <a:ext cx="4625434" cy="3101339"/>
          </a:xfrm>
        </p:spPr>
        <p:txBody>
          <a:bodyPr>
            <a:normAutofit/>
          </a:bodyPr>
          <a:lstStyle>
            <a:lvl1pPr marL="0" indent="0">
              <a:buNone/>
              <a:defRPr sz="1680"/>
            </a:lvl1pPr>
            <a:lvl2pPr marL="548476" indent="0">
              <a:buNone/>
              <a:defRPr sz="1680"/>
            </a:lvl2pPr>
            <a:lvl3pPr marL="1096951" indent="0">
              <a:buNone/>
              <a:defRPr sz="1440"/>
            </a:lvl3pPr>
            <a:lvl4pPr marL="1645427" indent="0">
              <a:buNone/>
              <a:defRPr sz="1200"/>
            </a:lvl4pPr>
            <a:lvl5pPr marL="2193901" indent="0">
              <a:buNone/>
              <a:defRPr sz="1200"/>
            </a:lvl5pPr>
            <a:lvl6pPr marL="2742377" indent="0">
              <a:buNone/>
              <a:defRPr sz="1200"/>
            </a:lvl6pPr>
            <a:lvl7pPr marL="3290852" indent="0">
              <a:buNone/>
              <a:defRPr sz="1200"/>
            </a:lvl7pPr>
            <a:lvl8pPr marL="3839328" indent="0">
              <a:buNone/>
              <a:defRPr sz="1200"/>
            </a:lvl8pPr>
            <a:lvl9pPr marL="4387804" indent="0">
              <a:buNone/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6203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5760720"/>
            <a:ext cx="1031600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801" y="731520"/>
            <a:ext cx="10316002" cy="4614862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2" y="6440806"/>
            <a:ext cx="10316000" cy="808829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1369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0160"/>
            <a:ext cx="14630400" cy="823976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5849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592707"/>
            <a:ext cx="10316002" cy="4656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46160" y="7249635"/>
            <a:ext cx="109432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1" y="7249635"/>
            <a:ext cx="755713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08796" y="7249635"/>
            <a:ext cx="82000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78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6733" y="1184552"/>
            <a:ext cx="5834538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Цифрові інструменти та середовища для навчання з AI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584263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Штучний інтелект докорінно змінює підхід до навчання, створюючи нові можливості для вчителів та учнів. Давайте розглянемо найефективніші цифрові інструменти та середовища, що використовують AI для трансформації освітнього процесу.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151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197" y="2703909"/>
            <a:ext cx="8639413" cy="521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Майбутнє навчання з AI — це вже сьогодні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620197" y="5133142"/>
            <a:ext cx="13390007" cy="22860"/>
          </a:xfrm>
          <a:prstGeom prst="roundRect">
            <a:avLst>
              <a:gd name="adj" fmla="val 1162864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3900726" y="4601587"/>
            <a:ext cx="22860" cy="531614"/>
          </a:xfrm>
          <a:prstGeom prst="roundRect">
            <a:avLst>
              <a:gd name="adj" fmla="val 1162864"/>
            </a:avLst>
          </a:prstGeom>
          <a:solidFill>
            <a:srgbClr val="2D4DF2"/>
          </a:solidFill>
          <a:ln/>
        </p:spPr>
      </p:sp>
      <p:sp>
        <p:nvSpPr>
          <p:cNvPr id="6" name="Shape 3"/>
          <p:cNvSpPr/>
          <p:nvPr/>
        </p:nvSpPr>
        <p:spPr>
          <a:xfrm>
            <a:off x="3712845" y="4933771"/>
            <a:ext cx="398740" cy="398740"/>
          </a:xfrm>
          <a:prstGeom prst="roundRect">
            <a:avLst>
              <a:gd name="adj" fmla="val 66668"/>
            </a:avLst>
          </a:prstGeom>
          <a:solidFill>
            <a:srgbClr val="F3F3FF"/>
          </a:solidFill>
          <a:ln w="15240">
            <a:solidFill>
              <a:srgbClr val="2D4DF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3787080" y="4976753"/>
            <a:ext cx="250150" cy="312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2869883" y="3490793"/>
            <a:ext cx="2084903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Персоналізація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97362" y="3857625"/>
            <a:ext cx="6229945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робить навчання персоналізованим, адаптуючи контент під стиль навчання, темп та інтереси кожного учня.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7303532" y="5133082"/>
            <a:ext cx="22860" cy="531614"/>
          </a:xfrm>
          <a:prstGeom prst="roundRect">
            <a:avLst>
              <a:gd name="adj" fmla="val 1162864"/>
            </a:avLst>
          </a:prstGeom>
          <a:solidFill>
            <a:srgbClr val="018CE1"/>
          </a:solidFill>
          <a:ln/>
        </p:spPr>
      </p:sp>
      <p:sp>
        <p:nvSpPr>
          <p:cNvPr id="11" name="Shape 8"/>
          <p:cNvSpPr/>
          <p:nvPr/>
        </p:nvSpPr>
        <p:spPr>
          <a:xfrm>
            <a:off x="7115651" y="4933771"/>
            <a:ext cx="398740" cy="398740"/>
          </a:xfrm>
          <a:prstGeom prst="roundRect">
            <a:avLst>
              <a:gd name="adj" fmla="val 66668"/>
            </a:avLst>
          </a:prstGeom>
          <a:solidFill>
            <a:srgbClr val="F3F3FF"/>
          </a:solidFill>
          <a:ln w="15240">
            <a:solidFill>
              <a:srgbClr val="018CE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189887" y="4976753"/>
            <a:ext cx="250150" cy="312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272689" y="5841921"/>
            <a:ext cx="2084903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Інтерактивність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4200168" y="6208752"/>
            <a:ext cx="6229945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Учні отримують миттєвий зворотний зв'язок та можливість взаємодіяти з контентом у природний спосіб.</a:t>
            </a:r>
            <a:endParaRPr lang="en-US" sz="1350" dirty="0"/>
          </a:p>
        </p:txBody>
      </p:sp>
      <p:sp>
        <p:nvSpPr>
          <p:cNvPr id="15" name="Shape 12"/>
          <p:cNvSpPr/>
          <p:nvPr/>
        </p:nvSpPr>
        <p:spPr>
          <a:xfrm>
            <a:off x="10706457" y="4601587"/>
            <a:ext cx="22860" cy="531614"/>
          </a:xfrm>
          <a:prstGeom prst="roundRect">
            <a:avLst>
              <a:gd name="adj" fmla="val 1162864"/>
            </a:avLst>
          </a:prstGeom>
          <a:solidFill>
            <a:srgbClr val="DA33BF"/>
          </a:solidFill>
          <a:ln/>
        </p:spPr>
      </p:sp>
      <p:sp>
        <p:nvSpPr>
          <p:cNvPr id="16" name="Shape 13"/>
          <p:cNvSpPr/>
          <p:nvPr/>
        </p:nvSpPr>
        <p:spPr>
          <a:xfrm>
            <a:off x="10518577" y="4933771"/>
            <a:ext cx="398740" cy="398740"/>
          </a:xfrm>
          <a:prstGeom prst="roundRect">
            <a:avLst>
              <a:gd name="adj" fmla="val 66668"/>
            </a:avLst>
          </a:prstGeom>
          <a:solidFill>
            <a:srgbClr val="F3F3FF"/>
          </a:solidFill>
          <a:ln w="15240">
            <a:solidFill>
              <a:srgbClr val="DA33B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592812" y="4976753"/>
            <a:ext cx="250150" cy="312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9675614" y="3490793"/>
            <a:ext cx="2084903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Доступність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7603093" y="3857625"/>
            <a:ext cx="6229945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Освіта стає доступною для всіх, незалежно від географічного розташування чи фізичних обмежень.</a:t>
            </a:r>
            <a:endParaRPr lang="en-US" sz="1350" dirty="0"/>
          </a:p>
        </p:txBody>
      </p:sp>
      <p:sp>
        <p:nvSpPr>
          <p:cNvPr id="20" name="Text 17"/>
          <p:cNvSpPr/>
          <p:nvPr/>
        </p:nvSpPr>
        <p:spPr>
          <a:xfrm>
            <a:off x="620197" y="6974800"/>
            <a:ext cx="13390007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Запрошуємо вас долучитися до цифрової революції в освіті з AI!</a:t>
            </a:r>
            <a:endParaRPr lang="en-US" sz="1350" dirty="0"/>
          </a:p>
        </p:txBody>
      </p:sp>
      <p:sp>
        <p:nvSpPr>
          <p:cNvPr id="21" name="Text 18"/>
          <p:cNvSpPr/>
          <p:nvPr/>
        </p:nvSpPr>
        <p:spPr>
          <a:xfrm>
            <a:off x="620197" y="7457480"/>
            <a:ext cx="13390007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Зв'яжіться з нами, щоб дізнатися більше про впровадження цих інструментів у вашому закладі.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10816"/>
            <a:ext cx="870608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Чому AI змінює освіту назавжди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113121"/>
            <a:ext cx="343840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D4DF2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Переваги для викладачів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2704386"/>
            <a:ext cx="61855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звільняє вчителів від рутинних завдань, даючи більше часу на індивідуальну підтримку учнів. Автоматизація адміністративних процесів дозволяє зосередитись на творчій взаємодії.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7614761" y="2113121"/>
            <a:ext cx="284738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18CE1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Ринкові перспективи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614761" y="2704386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Глобальний ринок AI в освіті зростає мільярдами доларів щороку. До 2027 року очікується сягнути позначки у $20 млрд з річним приростом 45%.</a:t>
            </a:r>
            <a:endParaRPr lang="en-US" sz="18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4721066"/>
            <a:ext cx="4318278" cy="9575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77039" y="591788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Персоналізація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77039" y="641342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створює навчальні плани, адаптовані під кожного учня</a:t>
            </a:r>
            <a:endParaRPr lang="en-US" sz="18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4721066"/>
            <a:ext cx="4318278" cy="95750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395317" y="591788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Аналітика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395317" y="641342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Глибокий аналіз успішності та виявлення прогалин у знаннях</a:t>
            </a:r>
            <a:endParaRPr lang="en-US" sz="18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4721066"/>
            <a:ext cx="4318278" cy="95750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713595" y="591788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Ефективність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9713595" y="641342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Скорочення часу на рутинні завдання на 70%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98327"/>
            <a:ext cx="1054310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Course Hero: AI-помічник для студентів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230517"/>
            <a:ext cx="4831556" cy="48315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60783" y="2200632"/>
            <a:ext cx="3515201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DA33B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Революція у навчанні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260783" y="2862263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Платформа з 24+ експертами та AI, що миттєво пояснює складні теми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260783" y="3712012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підсвічує ключові поняття, допомагає з домашніми завданнями за 30 секунд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260783" y="4561761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Понад 10 млн користувачів по всьому світу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260783" y="5028486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Інтелектуальні підказки покращують критичне мислення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260783" y="5626894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Course Hero аналізує стиль навчання кожного студента, поступово адаптуючи пояснення під індивідуальні потреби.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6607" y="571857"/>
            <a:ext cx="7743587" cy="1176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Gradescope: AI для ефективного оцінювання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186607" y="2348746"/>
            <a:ext cx="3771781" cy="3031569"/>
          </a:xfrm>
          <a:prstGeom prst="roundRect">
            <a:avLst>
              <a:gd name="adj" fmla="val 3620"/>
            </a:avLst>
          </a:prstGeom>
          <a:solidFill>
            <a:srgbClr val="F3F3FF">
              <a:alpha val="75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6186607" y="2325886"/>
            <a:ext cx="3771781" cy="91440"/>
          </a:xfrm>
          <a:prstGeom prst="roundRect">
            <a:avLst>
              <a:gd name="adj" fmla="val 328197"/>
            </a:avLst>
          </a:prstGeom>
          <a:solidFill>
            <a:srgbClr val="2D4DF2"/>
          </a:solidFill>
          <a:ln/>
        </p:spPr>
      </p:sp>
      <p:sp>
        <p:nvSpPr>
          <p:cNvPr id="6" name="Shape 3"/>
          <p:cNvSpPr/>
          <p:nvPr/>
        </p:nvSpPr>
        <p:spPr>
          <a:xfrm>
            <a:off x="7772340" y="2048708"/>
            <a:ext cx="600194" cy="600194"/>
          </a:xfrm>
          <a:prstGeom prst="roundRect">
            <a:avLst>
              <a:gd name="adj" fmla="val 152351"/>
            </a:avLst>
          </a:prstGeom>
          <a:solidFill>
            <a:srgbClr val="2D4DF2"/>
          </a:solidFill>
          <a:ln/>
        </p:spPr>
      </p:sp>
      <p:sp>
        <p:nvSpPr>
          <p:cNvPr id="7" name="Text 4"/>
          <p:cNvSpPr/>
          <p:nvPr/>
        </p:nvSpPr>
        <p:spPr>
          <a:xfrm>
            <a:off x="7952363" y="2198727"/>
            <a:ext cx="24003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409492" y="2848808"/>
            <a:ext cx="3326011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Автоматичне групування відповідей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409492" y="3557230"/>
            <a:ext cx="3326011" cy="160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Використання машинного навчання для автоматичного групування схожих відповідей студентів. Це дозволяє викладачам оцінювати аналогічні роботи одночасно.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10158413" y="2348746"/>
            <a:ext cx="3771781" cy="3031569"/>
          </a:xfrm>
          <a:prstGeom prst="roundRect">
            <a:avLst>
              <a:gd name="adj" fmla="val 3620"/>
            </a:avLst>
          </a:prstGeom>
          <a:solidFill>
            <a:srgbClr val="F3F3FF">
              <a:alpha val="75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10158413" y="2325886"/>
            <a:ext cx="3771781" cy="91440"/>
          </a:xfrm>
          <a:prstGeom prst="roundRect">
            <a:avLst>
              <a:gd name="adj" fmla="val 328197"/>
            </a:avLst>
          </a:prstGeom>
          <a:solidFill>
            <a:srgbClr val="018CE1"/>
          </a:solidFill>
          <a:ln/>
        </p:spPr>
      </p:sp>
      <p:sp>
        <p:nvSpPr>
          <p:cNvPr id="12" name="Shape 9"/>
          <p:cNvSpPr/>
          <p:nvPr/>
        </p:nvSpPr>
        <p:spPr>
          <a:xfrm>
            <a:off x="11744146" y="2048708"/>
            <a:ext cx="600194" cy="600194"/>
          </a:xfrm>
          <a:prstGeom prst="roundRect">
            <a:avLst>
              <a:gd name="adj" fmla="val 152351"/>
            </a:avLst>
          </a:prstGeom>
          <a:solidFill>
            <a:srgbClr val="2D4DF2"/>
          </a:solidFill>
          <a:ln/>
        </p:spPr>
      </p:sp>
      <p:sp>
        <p:nvSpPr>
          <p:cNvPr id="13" name="Text 10"/>
          <p:cNvSpPr/>
          <p:nvPr/>
        </p:nvSpPr>
        <p:spPr>
          <a:xfrm>
            <a:off x="11924169" y="2198727"/>
            <a:ext cx="24003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10381298" y="2848808"/>
            <a:ext cx="2459117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Значна економія часу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10381298" y="3263027"/>
            <a:ext cx="3326011" cy="160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Зменшує час перевірки до 75% і підвищує об'єктивність оцінювання. Викладачі відзначають, що можуть присвятити більше часу конструктивному зворотному зв'язку.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6186607" y="5880378"/>
            <a:ext cx="7743587" cy="1777246"/>
          </a:xfrm>
          <a:prstGeom prst="roundRect">
            <a:avLst>
              <a:gd name="adj" fmla="val 6174"/>
            </a:avLst>
          </a:prstGeom>
          <a:solidFill>
            <a:srgbClr val="F3F3FF">
              <a:alpha val="75000"/>
            </a:srgbClr>
          </a:solidFill>
          <a:ln/>
        </p:spPr>
      </p:sp>
      <p:sp>
        <p:nvSpPr>
          <p:cNvPr id="17" name="Shape 14"/>
          <p:cNvSpPr/>
          <p:nvPr/>
        </p:nvSpPr>
        <p:spPr>
          <a:xfrm>
            <a:off x="6186607" y="5857518"/>
            <a:ext cx="7743587" cy="91440"/>
          </a:xfrm>
          <a:prstGeom prst="roundRect">
            <a:avLst>
              <a:gd name="adj" fmla="val 328197"/>
            </a:avLst>
          </a:prstGeom>
          <a:solidFill>
            <a:srgbClr val="DA33BF"/>
          </a:solidFill>
          <a:ln/>
        </p:spPr>
      </p:sp>
      <p:sp>
        <p:nvSpPr>
          <p:cNvPr id="18" name="Shape 15"/>
          <p:cNvSpPr/>
          <p:nvPr/>
        </p:nvSpPr>
        <p:spPr>
          <a:xfrm>
            <a:off x="9758303" y="5580340"/>
            <a:ext cx="600194" cy="600194"/>
          </a:xfrm>
          <a:prstGeom prst="roundRect">
            <a:avLst>
              <a:gd name="adj" fmla="val 152351"/>
            </a:avLst>
          </a:prstGeom>
          <a:solidFill>
            <a:srgbClr val="2D4DF2"/>
          </a:solidFill>
          <a:ln/>
        </p:spPr>
      </p:sp>
      <p:sp>
        <p:nvSpPr>
          <p:cNvPr id="19" name="Text 16"/>
          <p:cNvSpPr/>
          <p:nvPr/>
        </p:nvSpPr>
        <p:spPr>
          <a:xfrm>
            <a:off x="9938325" y="5730359"/>
            <a:ext cx="24003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6409492" y="6380440"/>
            <a:ext cx="2482334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Гнучкий формат робіт</a:t>
            </a:r>
            <a:endParaRPr lang="en-US" sz="1850" dirty="0"/>
          </a:p>
        </p:txBody>
      </p:sp>
      <p:sp>
        <p:nvSpPr>
          <p:cNvPr id="21" name="Text 18"/>
          <p:cNvSpPr/>
          <p:nvPr/>
        </p:nvSpPr>
        <p:spPr>
          <a:xfrm>
            <a:off x="6409492" y="6794659"/>
            <a:ext cx="7297817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Підтримка паперових і онлайн-іспитів в одному інструменті. Система ефективно розпізнає рукописний текст і формули.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6637" y="597932"/>
            <a:ext cx="11925181" cy="602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EdTool: Створення інтерактивних уроків за секунди</a:t>
            </a:r>
            <a:endParaRPr lang="en-US" sz="3750" dirty="0"/>
          </a:p>
        </p:txBody>
      </p:sp>
      <p:sp>
        <p:nvSpPr>
          <p:cNvPr id="3" name="Shape 1"/>
          <p:cNvSpPr/>
          <p:nvPr/>
        </p:nvSpPr>
        <p:spPr>
          <a:xfrm>
            <a:off x="716637" y="1737479"/>
            <a:ext cx="7033498" cy="1616035"/>
          </a:xfrm>
          <a:prstGeom prst="roundRect">
            <a:avLst>
              <a:gd name="adj" fmla="val 19008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44166" y="1965007"/>
            <a:ext cx="3428047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Миттєва генерація матеріалів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944166" y="2470666"/>
            <a:ext cx="6578441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генерує тести та уроки з будь-яких джерел: текстів, PDF, фото підручників. Перетворює статичний контент на інтерактивні завдання.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16637" y="3558183"/>
            <a:ext cx="7033498" cy="1616035"/>
          </a:xfrm>
          <a:prstGeom prst="roundRect">
            <a:avLst>
              <a:gd name="adj" fmla="val 19008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44166" y="3785711"/>
            <a:ext cx="2725936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Багатомовна підтримка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944166" y="4291370"/>
            <a:ext cx="6578441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Підтримка 35+ мов для залучення учнів з різних країн. Автоматичний переклад навчальних матеріалів зберігає контекст.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16637" y="5378887"/>
            <a:ext cx="7033498" cy="1616035"/>
          </a:xfrm>
          <a:prstGeom prst="roundRect">
            <a:avLst>
              <a:gd name="adj" fmla="val 19008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44166" y="5606415"/>
            <a:ext cx="2409111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Аналітична панель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944166" y="6112073"/>
            <a:ext cx="6578441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Відстеження прогресу учнів у зручній платформі з деталізацією по темах, часу виконання та типах помилок.</a:t>
            </a:r>
            <a:endParaRPr lang="en-US" sz="160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342" y="1737479"/>
            <a:ext cx="5663922" cy="56639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688" y="1120378"/>
            <a:ext cx="7581424" cy="1313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MetaMinder: Мікронавчання з AI для бізнесу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67688" y="2880003"/>
            <a:ext cx="2341126" cy="736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00"/>
              </a:lnSpc>
              <a:buNone/>
            </a:pPr>
            <a:r>
              <a:rPr lang="en-US" sz="58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10</a:t>
            </a:r>
            <a:endParaRPr lang="en-US" sz="5800" dirty="0"/>
          </a:p>
        </p:txBody>
      </p:sp>
      <p:sp>
        <p:nvSpPr>
          <p:cNvPr id="5" name="Text 2"/>
          <p:cNvSpPr/>
          <p:nvPr/>
        </p:nvSpPr>
        <p:spPr>
          <a:xfrm>
            <a:off x="6267688" y="3895606"/>
            <a:ext cx="2341126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Хвилин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267688" y="4357807"/>
            <a:ext cx="2341126" cy="1071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Час, необхідний для створення соціального уроку з AI-редактором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887778" y="2880003"/>
            <a:ext cx="2341126" cy="736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00"/>
              </a:lnSpc>
              <a:buNone/>
            </a:pPr>
            <a:r>
              <a:rPr lang="en-US" sz="58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150+</a:t>
            </a:r>
            <a:endParaRPr lang="en-US" sz="5800" dirty="0"/>
          </a:p>
        </p:txBody>
      </p:sp>
      <p:sp>
        <p:nvSpPr>
          <p:cNvPr id="8" name="Text 5"/>
          <p:cNvSpPr/>
          <p:nvPr/>
        </p:nvSpPr>
        <p:spPr>
          <a:xfrm>
            <a:off x="8887778" y="3895606"/>
            <a:ext cx="2341126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Мов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8887778" y="4357807"/>
            <a:ext cx="2341126" cy="1071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Автоматичний переклад контенту для глобальних команд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1507867" y="2880003"/>
            <a:ext cx="2341126" cy="736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00"/>
              </a:lnSpc>
              <a:buNone/>
            </a:pPr>
            <a:r>
              <a:rPr lang="en-US" sz="58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90%</a:t>
            </a:r>
            <a:endParaRPr lang="en-US" sz="5800" dirty="0"/>
          </a:p>
        </p:txBody>
      </p:sp>
      <p:sp>
        <p:nvSpPr>
          <p:cNvPr id="11" name="Text 8"/>
          <p:cNvSpPr/>
          <p:nvPr/>
        </p:nvSpPr>
        <p:spPr>
          <a:xfrm>
            <a:off x="11507867" y="3895606"/>
            <a:ext cx="2341126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Залученість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11507867" y="4357807"/>
            <a:ext cx="2341126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Підвищення залученості співробітників завдяки короткому формату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6267688" y="6037659"/>
            <a:ext cx="7581424" cy="1071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MetaMinder інтегрується з корпоративними системами комунікації: </a:t>
            </a:r>
            <a:r>
              <a:rPr lang="en-US" sz="1750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Microsoft Teams</a:t>
            </a: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750" dirty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Slack</a:t>
            </a: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750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WhatsApp</a:t>
            </a: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— для зручності доставки навчального контенту безпосередньо у робочі чати.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11665625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CLEVIO: Інтерактивна платформа з AI-чатботом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19" y="1798797"/>
            <a:ext cx="4659154" cy="46591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28504" y="1827491"/>
            <a:ext cx="3543895" cy="381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2D4DF2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Особливості платформи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6128504" y="2425542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Уроки адаптуються під відповіді користувача, підвищуючи мотивацію та ефективність навчання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128504" y="3193376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Менторська підтримка з AI-рекомендаціями та детальна аналітика навчання співробітників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128504" y="3961210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Підтримка продажу курсів і швидкий запуск онлайн-шкіл за 48 годин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128504" y="4925617"/>
            <a:ext cx="6294239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CLEVIO збирає понад 40 метрик навчання, допомагаючи покращувати контент та виявляти найскладніші моменти для учнів.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8782" y="733068"/>
            <a:ext cx="7686437" cy="1224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Онлайн-курси для вчителів і учнів: Google AI Trainings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728782" y="2270046"/>
            <a:ext cx="3739158" cy="2558653"/>
          </a:xfrm>
          <a:prstGeom prst="roundRect">
            <a:avLst>
              <a:gd name="adj" fmla="val 19531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59763" y="2501027"/>
            <a:ext cx="2577941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Безкоштовний доступ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959763" y="2932033"/>
            <a:ext cx="3277195" cy="1665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Безкоштовні курси для освітян з практичним застосуванням генеративного AI. Сертифікати про проходження для професійного портфоліо.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4676061" y="2270046"/>
            <a:ext cx="3739158" cy="2558653"/>
          </a:xfrm>
          <a:prstGeom prst="roundRect">
            <a:avLst>
              <a:gd name="adj" fmla="val 19531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07042" y="2501027"/>
            <a:ext cx="244959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Практичні приклади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4907042" y="2932033"/>
            <a:ext cx="3277195" cy="1332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Готові шаблони для створення навчальних матеріалів, оцінювання та індивідуальної підтримки учнів з використанням AI-інструментів.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28782" y="5036820"/>
            <a:ext cx="7686437" cy="1559243"/>
          </a:xfrm>
          <a:prstGeom prst="roundRect">
            <a:avLst>
              <a:gd name="adj" fmla="val 32050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59763" y="5267801"/>
            <a:ext cx="244959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Етичні принципи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959763" y="5698808"/>
            <a:ext cx="7224474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Етичне використання AI для посилення, а не заміни вчителя. Курс включає модуль з безпеки даних та запобігання плагіату.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28782" y="6830258"/>
            <a:ext cx="7686437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Тривалість: 5-8 годин з можливістю проходити у власному темпі. Доступ до спільноти освітян, які впроваджують AI у своїх навчальних закладах.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8065" y="556379"/>
            <a:ext cx="11926491" cy="594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Як почати: ресурси та курси для освоєння AI в освіті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65" y="1682353"/>
            <a:ext cx="4029908" cy="40299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08065" y="5939790"/>
            <a:ext cx="2380298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D4DF2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«Елементи ШІ»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708065" y="6439495"/>
            <a:ext cx="4029908" cy="970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Курс від Університету Гельсінкі: 1 млн студентів, 170 країн. Доступний українською. Базові принципи штучного інтелекту.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226" y="1682353"/>
            <a:ext cx="4166949" cy="416694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9226" y="6076831"/>
            <a:ext cx="2380298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18CE1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ai-course.study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5239226" y="6576536"/>
            <a:ext cx="4166949" cy="970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Модульний курс від початківця до експерта з практичними завданнями. Спеціальний модуль для освітян.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7429" y="1682353"/>
            <a:ext cx="4029908" cy="40299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07429" y="5939790"/>
            <a:ext cx="2380298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DA33B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Безкоштовні демо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9907429" y="6439495"/>
            <a:ext cx="4029908" cy="970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Платформи з безкоштовними демо-версіями та технічною підтримкою для швидкого старту без тривалого навчання.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707</Words>
  <Application>Microsoft Office PowerPoint</Application>
  <PresentationFormat>Довільний</PresentationFormat>
  <Paragraphs>91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6" baseType="lpstr">
      <vt:lpstr>Trebuchet MS</vt:lpstr>
      <vt:lpstr>Arial</vt:lpstr>
      <vt:lpstr>Nunito Semi Bold</vt:lpstr>
      <vt:lpstr>Wingdings 3</vt:lpstr>
      <vt:lpstr>PT Sans</vt:lpstr>
      <vt:lpstr>Грань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User</cp:lastModifiedBy>
  <cp:revision>2</cp:revision>
  <dcterms:created xsi:type="dcterms:W3CDTF">2025-09-06T05:43:36Z</dcterms:created>
  <dcterms:modified xsi:type="dcterms:W3CDTF">2025-09-06T05:58:05Z</dcterms:modified>
</cp:coreProperties>
</file>