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4660"/>
  </p:normalViewPr>
  <p:slideViewPr>
    <p:cSldViewPr>
      <p:cViewPr varScale="1">
        <p:scale>
          <a:sx n="80" d="100"/>
          <a:sy n="80" d="100"/>
        </p:scale>
        <p:origin x="1819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itel.netfirms.com/" TargetMode="External"/><Relationship Id="rId2" Type="http://schemas.openxmlformats.org/officeDocument/2006/relationships/hyperlink" Target="http://eprints.kname.edu.ua/20889/1/Gritsunov_2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au.kiev.ua/" TargetMode="External"/><Relationship Id="rId4" Type="http://schemas.openxmlformats.org/officeDocument/2006/relationships/hyperlink" Target="http://www.icfcst.kiev.ua/MUSEUM/IT_u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388424" cy="1470025"/>
          </a:xfrm>
        </p:spPr>
        <p:txBody>
          <a:bodyPr>
            <a:normAutofit fontScale="90000"/>
          </a:bodyPr>
          <a:lstStyle/>
          <a:p>
            <a:r>
              <a:rPr lang="uk-UA" sz="2700" b="1" dirty="0"/>
              <a:t>ІНФОРМАЦІЙНІ СИСТЕМИ ТА ТЕХНОЛОГІЇ В ПІДПРИЄМСТВІ 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uk-UA" sz="2700" b="1" dirty="0"/>
              <a:t>(ІНФОРМАЦІЙНІ СИСТЕМИ ТА ТЕХНОЛОГІЇ В МЕНЕДЖМЕНТІ)</a:t>
            </a:r>
            <a:endParaRPr lang="ru-RU" sz="2700" dirty="0"/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 descr="Інформатика. Інформаційні системи. Інформаційні технології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785926"/>
            <a:ext cx="7143800" cy="47718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uk-UA" b="1" dirty="0"/>
              <a:t>Викладач:</a:t>
            </a:r>
            <a:r>
              <a:rPr lang="uk-UA" dirty="0"/>
              <a:t> </a:t>
            </a:r>
            <a:r>
              <a:rPr lang="uk-UA" i="1" dirty="0"/>
              <a:t>кандидат економічних наук, доцент </a:t>
            </a:r>
            <a:r>
              <a:rPr lang="uk-UA" i="1" dirty="0" smtClean="0"/>
              <a:t>Хорошун Вікторія Василівна</a:t>
            </a:r>
            <a:endParaRPr lang="ru-RU" dirty="0"/>
          </a:p>
          <a:p>
            <a:r>
              <a:rPr lang="uk-UA" b="1" dirty="0"/>
              <a:t>Кафедра: </a:t>
            </a:r>
            <a:r>
              <a:rPr lang="uk-UA" i="1" dirty="0"/>
              <a:t>інформаційної економіки, підприємництва та </a:t>
            </a:r>
            <a:r>
              <a:rPr lang="uk-UA" i="1" dirty="0" smtClean="0"/>
              <a:t>фінансів</a:t>
            </a:r>
          </a:p>
          <a:p>
            <a:r>
              <a:rPr lang="uk-UA" b="1" dirty="0" smtClean="0"/>
              <a:t>E-</a:t>
            </a:r>
            <a:r>
              <a:rPr lang="uk-UA" b="1" dirty="0" err="1" smtClean="0"/>
              <a:t>mail</a:t>
            </a:r>
            <a:r>
              <a:rPr lang="uk-UA" b="1" dirty="0"/>
              <a:t>: </a:t>
            </a:r>
            <a:r>
              <a:rPr lang="en-US" i="1" dirty="0" smtClean="0"/>
              <a:t>vixhoroshun@gmail.com</a:t>
            </a:r>
            <a:endParaRPr lang="ru-RU" dirty="0"/>
          </a:p>
          <a:p>
            <a:r>
              <a:rPr lang="uk-UA" b="1" dirty="0"/>
              <a:t>Телефон: </a:t>
            </a:r>
            <a:r>
              <a:rPr lang="uk-UA" i="1" dirty="0"/>
              <a:t>(0</a:t>
            </a:r>
            <a:r>
              <a:rPr lang="en-US" i="1" dirty="0"/>
              <a:t>50</a:t>
            </a:r>
            <a:r>
              <a:rPr lang="uk-UA" i="1" dirty="0"/>
              <a:t>) </a:t>
            </a:r>
            <a:r>
              <a:rPr lang="en-GB" i="1" dirty="0" smtClean="0"/>
              <a:t>75-19-524</a:t>
            </a:r>
            <a:endParaRPr lang="ru-RU" dirty="0"/>
          </a:p>
          <a:p>
            <a:r>
              <a:rPr lang="uk-UA" b="1" dirty="0"/>
              <a:t>Інші засоби зв’язку: </a:t>
            </a:r>
            <a:r>
              <a:rPr lang="en-GB" i="1" dirty="0" err="1"/>
              <a:t>moodle</a:t>
            </a:r>
            <a:r>
              <a:rPr lang="uk-UA" i="1" dirty="0"/>
              <a:t>, </a:t>
            </a:r>
            <a:r>
              <a:rPr lang="uk-UA" i="1" dirty="0" err="1"/>
              <a:t>Viber</a:t>
            </a:r>
            <a:r>
              <a:rPr lang="uk-UA" i="1" dirty="0"/>
              <a:t>, </a:t>
            </a:r>
            <a:r>
              <a:rPr lang="uk-UA" i="1" dirty="0" err="1"/>
              <a:t>Facebook</a:t>
            </a:r>
            <a:r>
              <a:rPr lang="uk-UA" i="1" dirty="0"/>
              <a:t>, Messenger, Telegram – за вибором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83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38263" y="2759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260648"/>
            <a:ext cx="8572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/>
            <a:r>
              <a:rPr lang="uk-UA" sz="2400" b="1" dirty="0" smtClean="0"/>
              <a:t>Здатність</a:t>
            </a:r>
            <a:r>
              <a:rPr lang="uk-UA" sz="2400" dirty="0" smtClean="0"/>
              <a:t> </a:t>
            </a:r>
            <a:r>
              <a:rPr lang="uk-UA" sz="2400" dirty="0" err="1" smtClean="0"/>
              <a:t>професійно</a:t>
            </a:r>
            <a:r>
              <a:rPr lang="uk-UA" sz="2400" dirty="0" smtClean="0"/>
              <a:t> володіти сучасними інформаційними технологіями систем управління економічними об’єктами та процесами – ключова компетенція сучасного економіста, який завдяки набутим знанням буде конкурентоспроможним на ринку праці. </a:t>
            </a:r>
          </a:p>
          <a:p>
            <a:pPr indent="542925" algn="just"/>
            <a:r>
              <a:rPr lang="uk-UA" sz="2400" b="1" dirty="0" smtClean="0"/>
              <a:t>Метою курсу є </a:t>
            </a:r>
            <a:r>
              <a:rPr lang="uk-UA" sz="2400" dirty="0" smtClean="0"/>
              <a:t>надання системи теоретичних знань та формування практичних умінь і навичок з основ створення, функціонування та використання інформаційних технологій в економіці та управлінні.</a:t>
            </a:r>
          </a:p>
          <a:p>
            <a:pPr indent="542925" algn="just"/>
            <a:r>
              <a:rPr lang="uk-UA" sz="2400" dirty="0" smtClean="0"/>
              <a:t> Дисципліна є невід’ємною частиною циклу дисциплін, необхідних </a:t>
            </a:r>
            <a:r>
              <a:rPr lang="uk-UA" sz="2400" b="1" dirty="0" smtClean="0"/>
              <a:t>економістам та аналітикам </a:t>
            </a:r>
            <a:r>
              <a:rPr lang="uk-UA" sz="2400" dirty="0" smtClean="0"/>
              <a:t>з використання упровадження та підтримки інформаційних технологій в процесі використання та обробки економічної інформації на підприємствах незалежно від форм їх власності та організаційно-правової форми господарювання.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36471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У разі успішного завершення курсу студент зможе: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361950" algn="just"/>
            <a:r>
              <a:rPr lang="uk-UA" dirty="0" smtClean="0"/>
              <a:t>здійснювати розробку концепції побудови інформаційної системи оброблення інформації у сферах: виробництва, управління трудовими ресурсами, бухгалтерській, маркетингу, в органах державної статистики, податковій, страхуванні, банківській, фондового ринку; </a:t>
            </a:r>
          </a:p>
          <a:p>
            <a:pPr marL="0" indent="361950" algn="just"/>
            <a:r>
              <a:rPr lang="uk-UA" dirty="0" smtClean="0"/>
              <a:t>виконувати практичний супровід інформаційних систем різного рівня складності; </a:t>
            </a:r>
          </a:p>
          <a:p>
            <a:pPr marL="0" indent="361950" algn="just"/>
            <a:r>
              <a:rPr lang="uk-UA" dirty="0" smtClean="0"/>
              <a:t>виконувати експорт та імпорт даних між різними інформаційними системами та іншими засобами збереження та оброблення інформації; </a:t>
            </a:r>
          </a:p>
          <a:p>
            <a:pPr marL="0" indent="361950" algn="just"/>
            <a:r>
              <a:rPr lang="uk-UA" dirty="0" smtClean="0"/>
              <a:t>виконувати розробку автоматизованих систем обробки економічної інформації із застосуванням сучасних інформаційних технологій.</a:t>
            </a:r>
          </a:p>
          <a:p>
            <a:pPr marL="0" indent="361950" algn="just"/>
            <a:r>
              <a:rPr lang="uk-UA" dirty="0" smtClean="0"/>
              <a:t>застосовувати міждисциплінарні зв’язки для більш обґрунтованого розв’язання поточних та стратегічних питань у різних сферах інформаційної діяльності суб’єктів господарювання;</a:t>
            </a:r>
          </a:p>
          <a:p>
            <a:pPr marL="0" indent="361950" algn="just"/>
            <a:r>
              <a:rPr lang="uk-UA" dirty="0" smtClean="0"/>
              <a:t>застосовувати набуті теоретичні знання для розв’язання практичних завдань та змістовно інтерпретувати отримані результати.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048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Теми змістовних модулів: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Змістовий модуль 1.</a:t>
            </a:r>
            <a:r>
              <a:rPr lang="uk-UA" dirty="0"/>
              <a:t> Інформаційні системи та процеси їх створення. Інформаційні системи. Загальні положення та визначення. Класифікація сучасних ІС. Особливості </a:t>
            </a:r>
            <a:r>
              <a:rPr lang="uk-UA" dirty="0" err="1"/>
              <a:t>транзакційних</a:t>
            </a:r>
            <a:r>
              <a:rPr lang="uk-UA" dirty="0"/>
              <a:t> ІС. Системи підтримки прийняття рішень. Організація даних у сучасних ІС.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379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Змістовий модуль 2. </a:t>
            </a:r>
            <a:r>
              <a:rPr lang="uk-UA" dirty="0"/>
              <a:t>Структурне та об’єктне проектування ІC. Структурне проектування ІС. Розробка бази даних засобами CASE-інструментів структурного проектування. Об'єктне проектування інформаційних систем. Упровадження, супровід і керування якістю інформаційних систем.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523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/>
              <a:t>Змістовий модуль 3.</a:t>
            </a:r>
            <a:r>
              <a:rPr lang="uk-UA" dirty="0"/>
              <a:t> Інформаційні системи управління виробництвом, трудовими ресурсами, оброблення бухгалтерської інформації. Інформаційні системи управління виробництвом. Інформаційні системи управління трудовими ресурсами. Інформаційні системи оброблення бухгалтерської інформації. Інформаційні системи оброблення маркетингової інформації. Інформаційно-обчислювальна система в органах державної статистики.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99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uk-UA" b="1" dirty="0"/>
              <a:t>Змістовий модуль 4</a:t>
            </a:r>
            <a:r>
              <a:rPr lang="uk-UA" dirty="0"/>
              <a:t>. Інформаційні системи оброблення інформації в фінансовій сфері. Інформаційні системи оброблення інформації в податковій сфері. Інформаційні системи оброблення інформації у страхуванні.  Інформаційні системи фінансових розрахунків. Банківські інформаційні системи. Інформаційні системи оброблення інформації на фондовому ринку.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562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Інформаційні ресурси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784976" cy="597666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sz="5200" b="1" dirty="0"/>
              <a:t>Основна</a:t>
            </a:r>
            <a:r>
              <a:rPr lang="uk-UA" sz="5200" dirty="0"/>
              <a:t>:</a:t>
            </a:r>
            <a:endParaRPr lang="ru-RU" sz="5200" b="1" dirty="0"/>
          </a:p>
          <a:p>
            <a:pPr marL="0" indent="0">
              <a:buNone/>
            </a:pPr>
            <a:r>
              <a:rPr lang="uk-UA" sz="5200" dirty="0"/>
              <a:t>1. Новак В. О., Макаренко Л. Г., Луцький М. Г. Інформаційне забезпечення менеджменту : </a:t>
            </a:r>
            <a:r>
              <a:rPr lang="uk-UA" sz="5200" dirty="0" err="1"/>
              <a:t>навч</a:t>
            </a:r>
            <a:r>
              <a:rPr lang="uk-UA" sz="5200" dirty="0"/>
              <a:t>. </a:t>
            </a:r>
            <a:r>
              <a:rPr lang="uk-UA" sz="5200" dirty="0" err="1"/>
              <a:t>посіб</a:t>
            </a:r>
            <a:r>
              <a:rPr lang="uk-UA" sz="5200" dirty="0"/>
              <a:t>. Київ : Кондор, 2016. 462 с.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2. Новак В.О., Матвєєв В.В., Бондар В.П., Карпенко М.О. Інформаційні системи в менеджменті : Підручник. 2-е вид. Київ : Каравела, 2020. 536 с. 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3. Анісімов А. В. Інформаційні системи та бази даних : навчальний посібник для студентів факультету комп’ютерних наук та кібернетики. Київ : 2017. 110 с.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4. Антоненко В. М. Сучасні інформаційні системи і технології: управління знаннями : </a:t>
            </a:r>
            <a:r>
              <a:rPr lang="uk-UA" sz="5200" dirty="0" err="1"/>
              <a:t>навч</a:t>
            </a:r>
            <a:r>
              <a:rPr lang="uk-UA" sz="5200" dirty="0"/>
              <a:t>. посібник Ірпінь : </a:t>
            </a:r>
            <a:r>
              <a:rPr lang="uk-UA" sz="5200" dirty="0" err="1"/>
              <a:t>Нац</a:t>
            </a:r>
            <a:r>
              <a:rPr lang="uk-UA" sz="5200" dirty="0"/>
              <a:t>. університет ДПС України, 2016. 212 с.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5. Морзе Н. В. Інформаційні системи : </a:t>
            </a:r>
            <a:r>
              <a:rPr lang="uk-UA" sz="5200" dirty="0" err="1"/>
              <a:t>навч</a:t>
            </a:r>
            <a:r>
              <a:rPr lang="uk-UA" sz="5200" dirty="0"/>
              <a:t>. </a:t>
            </a:r>
            <a:r>
              <a:rPr lang="uk-UA" sz="5200" dirty="0" err="1"/>
              <a:t>посіб</a:t>
            </a:r>
            <a:r>
              <a:rPr lang="uk-UA" sz="5200" dirty="0"/>
              <a:t>. /за наук. ред. Н. В. Морзе; Морзе Н.В., </a:t>
            </a:r>
            <a:r>
              <a:rPr lang="uk-UA" sz="5200" dirty="0" err="1"/>
              <a:t>Піх</a:t>
            </a:r>
            <a:r>
              <a:rPr lang="uk-UA" sz="5200" dirty="0"/>
              <a:t> О.З. Івано-Франківськ : «</a:t>
            </a:r>
            <a:r>
              <a:rPr lang="uk-UA" sz="5200" dirty="0" err="1"/>
              <a:t>ЛілеяНВ</a:t>
            </a:r>
            <a:r>
              <a:rPr lang="uk-UA" sz="5200" dirty="0"/>
              <a:t>», 2015. 384 с.</a:t>
            </a:r>
            <a:endParaRPr lang="ru-RU" sz="5200" dirty="0"/>
          </a:p>
          <a:p>
            <a:pPr marL="0" indent="0">
              <a:buNone/>
            </a:pPr>
            <a:r>
              <a:rPr lang="uk-UA" sz="5200" b="1" dirty="0" smtClean="0"/>
              <a:t>Додаткова</a:t>
            </a:r>
            <a:r>
              <a:rPr lang="uk-UA" sz="5200" dirty="0" smtClean="0"/>
              <a:t>:</a:t>
            </a:r>
            <a:endParaRPr lang="ru-RU" sz="5200" dirty="0" smtClean="0"/>
          </a:p>
          <a:p>
            <a:pPr marL="0" indent="0">
              <a:buNone/>
            </a:pPr>
            <a:r>
              <a:rPr lang="uk-UA" sz="5200" dirty="0" smtClean="0"/>
              <a:t>1. </a:t>
            </a:r>
            <a:r>
              <a:rPr lang="uk-UA" sz="5200" dirty="0" err="1" smtClean="0"/>
              <a:t>Сусіденко</a:t>
            </a:r>
            <a:r>
              <a:rPr lang="uk-UA" sz="5200" dirty="0" smtClean="0"/>
              <a:t> В. Інформаційні системи і технології в обліку : </a:t>
            </a:r>
            <a:r>
              <a:rPr lang="uk-UA" sz="5200" dirty="0" err="1" smtClean="0"/>
              <a:t>навч</a:t>
            </a:r>
            <a:r>
              <a:rPr lang="uk-UA" sz="5200" dirty="0" smtClean="0"/>
              <a:t>. </a:t>
            </a:r>
            <a:r>
              <a:rPr lang="uk-UA" sz="5200" dirty="0" err="1" smtClean="0"/>
              <a:t>посіб</a:t>
            </a:r>
            <a:r>
              <a:rPr lang="uk-UA" sz="5200" dirty="0" smtClean="0"/>
              <a:t>. Київ : Центр навчальної літератури 2019 р.  224 с. </a:t>
            </a:r>
            <a:endParaRPr lang="ru-RU" sz="5200" dirty="0" smtClean="0"/>
          </a:p>
          <a:p>
            <a:pPr marL="0" indent="0">
              <a:buNone/>
            </a:pPr>
            <a:r>
              <a:rPr lang="uk-UA" sz="5200" dirty="0" smtClean="0"/>
              <a:t>2</a:t>
            </a:r>
            <a:r>
              <a:rPr lang="uk-UA" sz="5200" dirty="0"/>
              <a:t>. </a:t>
            </a:r>
            <a:r>
              <a:rPr lang="uk-UA" sz="5200" dirty="0" err="1"/>
              <a:t>Новаківський</a:t>
            </a:r>
            <a:r>
              <a:rPr lang="uk-UA" sz="5200" dirty="0"/>
              <a:t> І. І. Інформаційні системи в менеджменті : системний підхід : </a:t>
            </a:r>
            <a:r>
              <a:rPr lang="uk-UA" sz="5200" dirty="0" err="1"/>
              <a:t>навч</a:t>
            </a:r>
            <a:r>
              <a:rPr lang="uk-UA" sz="5200" dirty="0"/>
              <a:t>. </a:t>
            </a:r>
            <a:r>
              <a:rPr lang="uk-UA" sz="5200" dirty="0" err="1"/>
              <a:t>посіб</a:t>
            </a:r>
            <a:r>
              <a:rPr lang="uk-UA" sz="5200" dirty="0"/>
              <a:t>. Львів : Вид-во «Національний університет Львівська політехніка», 2016.  202 с.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3. </a:t>
            </a:r>
            <a:r>
              <a:rPr lang="uk-UA" sz="5200" dirty="0" err="1"/>
              <a:t>Гужва</a:t>
            </a:r>
            <a:r>
              <a:rPr lang="uk-UA" sz="5200" dirty="0"/>
              <a:t> В. М. Інформаційні системи і технології на підприємствах : </a:t>
            </a:r>
            <a:r>
              <a:rPr lang="uk-UA" sz="5200" dirty="0" err="1"/>
              <a:t>навч</a:t>
            </a:r>
            <a:r>
              <a:rPr lang="uk-UA" sz="5200" dirty="0"/>
              <a:t>. посібник Київ : КНЕУ, 2014. 400 с.</a:t>
            </a:r>
            <a:endParaRPr lang="ru-RU" sz="5200" dirty="0"/>
          </a:p>
          <a:p>
            <a:pPr marL="0" lvl="0" indent="0">
              <a:buNone/>
            </a:pPr>
            <a:r>
              <a:rPr lang="uk-UA" sz="5200" dirty="0" err="1"/>
              <a:t>Єрьоміна</a:t>
            </a:r>
            <a:r>
              <a:rPr lang="uk-UA" sz="5200" dirty="0"/>
              <a:t> Н. В. Банківські інформаційні системи : </a:t>
            </a:r>
            <a:r>
              <a:rPr lang="uk-UA" sz="5200" dirty="0" err="1"/>
              <a:t>навч</a:t>
            </a:r>
            <a:r>
              <a:rPr lang="uk-UA" sz="5200" dirty="0"/>
              <a:t>. посібник. Київ : КНЕУ, 2015. 220 с.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5. Інформаційні системи і технології в економіці : посібник / за ред. </a:t>
            </a:r>
            <a:r>
              <a:rPr lang="uk-UA" sz="5200" dirty="0" err="1"/>
              <a:t>д.е.н</a:t>
            </a:r>
            <a:r>
              <a:rPr lang="uk-UA" sz="5200" dirty="0"/>
              <a:t>. В. С. Пономаренка. Київ : Видавничий центр «Академія», 2012.  542 с.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6. Кравчук Г. Т. Інформаційні системи і технології в банківській сфері : навчальний посібник. Львів : Львівський банківський інститут НБУ, 2012. - 136 с.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7. Основи інформаційних систем : </a:t>
            </a:r>
            <a:r>
              <a:rPr lang="uk-UA" sz="5200" dirty="0" err="1"/>
              <a:t>навч</a:t>
            </a:r>
            <a:r>
              <a:rPr lang="uk-UA" sz="5200" dirty="0"/>
              <a:t>. посібник / [В.Ф. Ситник та ін.]. Київ : КНЕУ, 2010. 252 с.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8. Пономаренко В. С. Інструментальні засоби розробки та підтримки баз даних розподілених інформаційних систем. Харків : Вид. ХДЕУ, 2011. 102 с.</a:t>
            </a:r>
            <a:endParaRPr lang="ru-RU" sz="5200" dirty="0"/>
          </a:p>
          <a:p>
            <a:pPr marL="0" indent="0">
              <a:buNone/>
            </a:pPr>
            <a:r>
              <a:rPr lang="uk-UA" sz="5200" b="1" dirty="0"/>
              <a:t>Інформаційні ресурси 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1. Сайти періодичних видань: «Менеджмент». </a:t>
            </a:r>
            <a:r>
              <a:rPr lang="en-GB" sz="5200" dirty="0"/>
              <a:t>URL</a:t>
            </a:r>
            <a:r>
              <a:rPr lang="uk-UA" sz="5200" dirty="0"/>
              <a:t>: http://www.management.com.ua </a:t>
            </a:r>
            <a:endParaRPr lang="ru-RU" sz="5200" dirty="0"/>
          </a:p>
          <a:p>
            <a:pPr marL="0" indent="0">
              <a:buNone/>
            </a:pPr>
            <a:r>
              <a:rPr lang="ru-RU" sz="5200" dirty="0"/>
              <a:t>2</a:t>
            </a:r>
            <a:r>
              <a:rPr lang="uk-UA" sz="5200" dirty="0"/>
              <a:t>. </a:t>
            </a:r>
            <a:r>
              <a:rPr lang="uk-UA" sz="5200" dirty="0" err="1"/>
              <a:t>Грицунов</a:t>
            </a:r>
            <a:r>
              <a:rPr lang="uk-UA" sz="5200" dirty="0"/>
              <a:t> О. В. Інформаційні системи та технології. Система менеджменту якості. </a:t>
            </a:r>
            <a:r>
              <a:rPr lang="en-GB" sz="5200" dirty="0"/>
              <a:t>URL</a:t>
            </a:r>
            <a:r>
              <a:rPr lang="uk-UA" sz="5200" dirty="0"/>
              <a:t>: </a:t>
            </a:r>
            <a:r>
              <a:rPr lang="uk-UA" sz="5200" u="sng" dirty="0">
                <a:hlinkClick r:id="rId2"/>
              </a:rPr>
              <a:t>http://eprints.kname.edu.ua/20889/1/Gritsunov_2.pdf</a:t>
            </a:r>
            <a:r>
              <a:rPr lang="uk-UA" sz="5200" dirty="0"/>
              <a:t>.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3. Інтернет-журнал </a:t>
            </a:r>
            <a:r>
              <a:rPr lang="uk-UA" sz="5200" dirty="0" err="1"/>
              <a:t>Link</a:t>
            </a:r>
            <a:r>
              <a:rPr lang="uk-UA" sz="5200" dirty="0"/>
              <a:t> Львівського </a:t>
            </a:r>
            <a:r>
              <a:rPr lang="uk-UA" sz="5200" dirty="0" err="1"/>
              <a:t>сайта</a:t>
            </a:r>
            <a:r>
              <a:rPr lang="uk-UA" sz="5200" dirty="0"/>
              <a:t> інформаційних технологій ITEL .  </a:t>
            </a:r>
            <a:r>
              <a:rPr lang="en-GB" sz="5200" dirty="0"/>
              <a:t>URL</a:t>
            </a:r>
            <a:r>
              <a:rPr lang="uk-UA" sz="5200" dirty="0"/>
              <a:t>: </a:t>
            </a:r>
            <a:r>
              <a:rPr lang="uk-UA" sz="5200" u="sng" dirty="0">
                <a:hlinkClick r:id="rId3"/>
              </a:rPr>
              <a:t>http://itel.netfirms.com/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4. Історія розвитку інформаційних технологій в Україні. </a:t>
            </a:r>
            <a:r>
              <a:rPr lang="en-GB" sz="5200" dirty="0"/>
              <a:t>URL</a:t>
            </a:r>
            <a:r>
              <a:rPr lang="uk-UA" sz="5200" dirty="0"/>
              <a:t>: </a:t>
            </a:r>
            <a:r>
              <a:rPr lang="uk-UA" sz="5200" u="sng" dirty="0">
                <a:hlinkClick r:id="rId4"/>
              </a:rPr>
              <a:t>http://www.icfcst.kiev.ua/MUSEUM/IT_u.html</a:t>
            </a:r>
            <a:endParaRPr lang="ru-RU" sz="5200" dirty="0"/>
          </a:p>
          <a:p>
            <a:pPr marL="0" indent="0">
              <a:buNone/>
            </a:pPr>
            <a:r>
              <a:rPr lang="uk-UA" sz="5200" dirty="0"/>
              <a:t>5. Нормативні	акти України. </a:t>
            </a:r>
            <a:r>
              <a:rPr lang="en-GB" sz="5200" dirty="0"/>
              <a:t>URL</a:t>
            </a:r>
            <a:r>
              <a:rPr lang="uk-UA" sz="5200" dirty="0"/>
              <a:t>: </a:t>
            </a:r>
            <a:r>
              <a:rPr lang="en-GB" sz="5200" dirty="0"/>
              <a:t>            </a:t>
            </a:r>
            <a:r>
              <a:rPr lang="uk-UA" sz="5200" u="sng" dirty="0">
                <a:hlinkClick r:id="rId5"/>
              </a:rPr>
              <a:t>www.nau.kiev.ua.</a:t>
            </a:r>
            <a:endParaRPr lang="ru-RU" sz="5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37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450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ІНФОРМАЦІЙНІ СИСТЕМИ ТА ТЕХНОЛОГІЇ В ПІДПРИЄМСТВІ  (ІНФОРМАЦІЙНІ СИСТЕМИ ТА ТЕХНОЛОГІЇ В МЕНЕДЖМЕНТІ)</vt:lpstr>
      <vt:lpstr>Презентация PowerPoint</vt:lpstr>
      <vt:lpstr>Презентация PowerPoint</vt:lpstr>
      <vt:lpstr>У разі успішного завершення курсу студент зможе:</vt:lpstr>
      <vt:lpstr>Теми змістовних модулів:</vt:lpstr>
      <vt:lpstr>Презентация PowerPoint</vt:lpstr>
      <vt:lpstr>Презентация PowerPoint</vt:lpstr>
      <vt:lpstr>Презентация PowerPoint</vt:lpstr>
      <vt:lpstr>Інформаційні ресурси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Основы бизнес-моделирования</dc:title>
  <dc:creator>Евгений Мержинский</dc:creator>
  <cp:lastModifiedBy>Viktoriia Khoroshun</cp:lastModifiedBy>
  <cp:revision>32</cp:revision>
  <dcterms:created xsi:type="dcterms:W3CDTF">2017-01-28T14:13:33Z</dcterms:created>
  <dcterms:modified xsi:type="dcterms:W3CDTF">2023-02-14T12:09:51Z</dcterms:modified>
</cp:coreProperties>
</file>