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6" r:id="rId12"/>
    <p:sldId id="283" r:id="rId13"/>
    <p:sldId id="267" r:id="rId14"/>
    <p:sldId id="268" r:id="rId15"/>
    <p:sldId id="269" r:id="rId16"/>
    <p:sldId id="271" r:id="rId17"/>
    <p:sldId id="284" r:id="rId18"/>
    <p:sldId id="272" r:id="rId19"/>
    <p:sldId id="286" r:id="rId20"/>
    <p:sldId id="285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0000FF"/>
    <a:srgbClr val="996600"/>
    <a:srgbClr val="808000"/>
    <a:srgbClr val="CC9900"/>
    <a:srgbClr val="996633"/>
    <a:srgbClr val="99FF33"/>
    <a:srgbClr val="CCCC00"/>
    <a:srgbClr val="00CC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84" autoAdjust="0"/>
  </p:normalViewPr>
  <p:slideViewPr>
    <p:cSldViewPr>
      <p:cViewPr varScale="1">
        <p:scale>
          <a:sx n="65" d="100"/>
          <a:sy n="65" d="100"/>
        </p:scale>
        <p:origin x="-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FBE07-5FAB-492D-8D6B-D1CF39289A8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3EBBD-57F2-4583-AD97-691031148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43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EBBD-57F2-4583-AD97-691031148CA9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11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485" y="1628800"/>
            <a:ext cx="88569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7000" b="1" i="1" dirty="0" smtClean="0">
                <a:latin typeface="Segoe Script" panose="030B0504020000000003" pitchFamily="66" charset="0"/>
                <a:ea typeface="Calibri"/>
                <a:cs typeface="MV Boli" panose="02000500030200090000" pitchFamily="2" charset="0"/>
              </a:rPr>
              <a:t>РОЗВИТОК УКРАЇНСЬКОГО </a:t>
            </a:r>
            <a:r>
              <a:rPr lang="uk-UA" sz="7000" b="1" i="1" dirty="0">
                <a:latin typeface="Segoe Script" panose="030B0504020000000003" pitchFamily="66" charset="0"/>
                <a:ea typeface="Calibri"/>
                <a:cs typeface="MV Boli" panose="02000500030200090000" pitchFamily="2" charset="0"/>
              </a:rPr>
              <a:t>ТЕАТРУ </a:t>
            </a:r>
            <a:endParaRPr lang="ru-RU" sz="7000" b="1" i="1" dirty="0">
              <a:latin typeface="Segoe Script" panose="030B0504020000000003" pitchFamily="66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37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Домінують теми, які лежать у філософській, соціальній, релігійній, морально-етичній площині: </a:t>
            </a: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історична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(«Сава Чалий» І. Карпенко-Карий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інтелігенції (творчої – «Талан» М. Старицький, освітянської - «Учитель» І. Франко, в широкому «На громадській роботі» </a:t>
            </a:r>
            <a:r>
              <a:rPr lang="uk-UA" dirty="0" err="1">
                <a:latin typeface="Segoe Script" panose="030B0504020000000003" pitchFamily="66" charset="0"/>
                <a:ea typeface="Calibri"/>
                <a:cs typeface="Times New Roman"/>
              </a:rPr>
              <a:t>Б.Грінченко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класового розшарування села («Сто тисяч» І. Карпенко-Карий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революції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й революційної діяльності («Скрутна доба»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/>
            </a:r>
            <a:b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</a:b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М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. Кропивницький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емансипації, насамперед жіночої («Крила» Л. Старицька-Черняхівська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оновлення моральних засад суспільства («Базар»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/>
            </a:r>
            <a:b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</a:b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. Винниченко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 тощо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722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Валя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20888"/>
            <a:ext cx="8856984" cy="40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4002" y="188640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2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Іван Карпенко-Карий</a:t>
            </a:r>
          </a:p>
          <a:p>
            <a:pPr algn="ctr"/>
            <a:r>
              <a:rPr lang="uk-UA" sz="32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Іван Карпович Тобілевич </a:t>
            </a:r>
          </a:p>
          <a:p>
            <a:pPr algn="ctr"/>
            <a:r>
              <a:rPr lang="uk-UA" sz="36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1845-1907</a:t>
            </a:r>
            <a:endParaRPr lang="ru-RU" sz="3600" b="1" dirty="0">
              <a:solidFill>
                <a:srgbClr val="99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84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269155"/>
              </p:ext>
            </p:extLst>
          </p:nvPr>
        </p:nvGraphicFramePr>
        <p:xfrm>
          <a:off x="179512" y="188640"/>
          <a:ext cx="8784976" cy="64807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92488"/>
                <a:gridCol w="4392488"/>
              </a:tblGrid>
              <a:tr h="648072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Segoe Script" panose="030B0504020000000003" pitchFamily="66" charset="0"/>
                        </a:rPr>
                        <a:t>Іван</a:t>
                      </a:r>
                      <a:r>
                        <a:rPr lang="uk-UA" baseline="0" dirty="0" smtClean="0">
                          <a:latin typeface="Segoe Script" panose="030B0504020000000003" pitchFamily="66" charset="0"/>
                        </a:rPr>
                        <a:t> Карпович Тобілевич</a:t>
                      </a:r>
                      <a:endParaRPr lang="ru-RU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Segoe Script" panose="030B0504020000000003" pitchFamily="66" charset="0"/>
                        </a:rPr>
                        <a:t>МЕТРИЧНА КНИГА АРСЕНІВСЬКОЇ ЦЕРКВИ СЕЛА МАКСИМІВНА: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Рождение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17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сентября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крещение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18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сентября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имя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Иоанн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звание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имя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отчество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родителей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и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какого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вероисповедания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проживающий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в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слободе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Арсениська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2-го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разряда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дворянин Карп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Адамов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Тобилевич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и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законная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жена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его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Евдокия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Зиновьевна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оба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православного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исповедания</a:t>
                      </a:r>
                      <a:endParaRPr lang="uk-UA" sz="1600" b="0" dirty="0" smtClean="0">
                        <a:latin typeface="Segoe Script" panose="030B0504020000000003" pitchFamily="66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Карпо Адамович і Євдокія Зіновіївна  Тобілевичі </a:t>
                      </a:r>
                      <a:endParaRPr lang="ru-RU" sz="1600" b="0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3" descr="D:\Users\Валя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222" y="3429000"/>
            <a:ext cx="388843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2222" y="203255"/>
            <a:ext cx="43297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/>
          </a:p>
          <a:p>
            <a:r>
              <a:rPr lang="uk-UA" dirty="0" smtClean="0">
                <a:latin typeface="Segoe Script" panose="030B0504020000000003" pitchFamily="66" charset="0"/>
              </a:rPr>
              <a:t>Дата народження: 17 </a:t>
            </a:r>
            <a:r>
              <a:rPr lang="uk-UA" dirty="0">
                <a:latin typeface="Segoe Script" panose="030B0504020000000003" pitchFamily="66" charset="0"/>
              </a:rPr>
              <a:t>вересня (29 серпня за н. ст.) 1845 </a:t>
            </a:r>
            <a:r>
              <a:rPr lang="uk-UA" dirty="0" smtClean="0">
                <a:latin typeface="Segoe Script" panose="030B0504020000000003" pitchFamily="66" charset="0"/>
              </a:rPr>
              <a:t>року</a:t>
            </a: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Місце народження:  с. Арсенівна (</a:t>
            </a:r>
            <a:r>
              <a:rPr lang="uk-UA" dirty="0" err="1">
                <a:latin typeface="Segoe Script" panose="030B0504020000000003" pitchFamily="66" charset="0"/>
              </a:rPr>
              <a:t>Великовисківська</a:t>
            </a:r>
            <a:r>
              <a:rPr lang="uk-UA" dirty="0">
                <a:latin typeface="Segoe Script" panose="030B0504020000000003" pitchFamily="66" charset="0"/>
              </a:rPr>
              <a:t> волость, тепер село </a:t>
            </a:r>
            <a:r>
              <a:rPr lang="uk-UA" dirty="0" err="1">
                <a:latin typeface="Segoe Script" panose="030B0504020000000003" pitchFamily="66" charset="0"/>
              </a:rPr>
              <a:t>Веселівка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Новомиргородського</a:t>
            </a:r>
            <a:r>
              <a:rPr lang="uk-UA" dirty="0">
                <a:latin typeface="Segoe Script" panose="030B0504020000000003" pitchFamily="66" charset="0"/>
              </a:rPr>
              <a:t> району Кіровоградської області) в родині дрібного шляхтича, управителя панських </a:t>
            </a:r>
            <a:r>
              <a:rPr lang="uk-UA" dirty="0" err="1" smtClean="0">
                <a:latin typeface="Segoe Script" panose="030B0504020000000003" pitchFamily="66" charset="0"/>
              </a:rPr>
              <a:t>економій</a:t>
            </a:r>
            <a:endParaRPr lang="uk-UA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Освіта: повітова школа </a:t>
            </a: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Кар'єра: 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з 14 років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писар </a:t>
            </a:r>
            <a:r>
              <a:rPr lang="uk-UA" dirty="0">
                <a:latin typeface="Segoe Script" panose="030B0504020000000003" pitchFamily="66" charset="0"/>
              </a:rPr>
              <a:t>у канцелярії ставного пристава Абрамова у Малій </a:t>
            </a:r>
            <a:r>
              <a:rPr lang="uk-UA" dirty="0" err="1" smtClean="0">
                <a:latin typeface="Segoe Script" panose="030B0504020000000003" pitchFamily="66" charset="0"/>
              </a:rPr>
              <a:t>Висці</a:t>
            </a: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писар </a:t>
            </a:r>
            <a:r>
              <a:rPr lang="uk-UA" dirty="0" err="1" smtClean="0">
                <a:latin typeface="Segoe Script" panose="030B0504020000000003" pitchFamily="66" charset="0"/>
              </a:rPr>
              <a:t>Бобринецького</a:t>
            </a:r>
            <a:r>
              <a:rPr lang="uk-UA" dirty="0" smtClean="0">
                <a:latin typeface="Segoe Script" panose="030B0504020000000003" pitchFamily="66" charset="0"/>
              </a:rPr>
              <a:t> повітового суду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писар в </a:t>
            </a:r>
            <a:r>
              <a:rPr lang="uk-UA" dirty="0" err="1" smtClean="0">
                <a:latin typeface="Segoe Script" panose="030B0504020000000003" pitchFamily="66" charset="0"/>
              </a:rPr>
              <a:t>Єлисаветграді</a:t>
            </a: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 секретар міської </a:t>
            </a:r>
            <a:r>
              <a:rPr lang="uk-UA" dirty="0">
                <a:latin typeface="Segoe Script" panose="030B0504020000000003" pitchFamily="66" charset="0"/>
              </a:rPr>
              <a:t>поліції в </a:t>
            </a:r>
            <a:r>
              <a:rPr lang="uk-UA" dirty="0" smtClean="0">
                <a:latin typeface="Segoe Script" panose="030B0504020000000003" pitchFamily="66" charset="0"/>
              </a:rPr>
              <a:t>Херсоні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знову </a:t>
            </a:r>
            <a:r>
              <a:rPr lang="uk-UA" dirty="0">
                <a:latin typeface="Segoe Script" panose="030B0504020000000003" pitchFamily="66" charset="0"/>
              </a:rPr>
              <a:t>в </a:t>
            </a:r>
            <a:r>
              <a:rPr lang="uk-UA" dirty="0" err="1" smtClean="0">
                <a:latin typeface="Segoe Script" panose="030B0504020000000003" pitchFamily="66" charset="0"/>
              </a:rPr>
              <a:t>Єлисаветграді</a:t>
            </a:r>
            <a:endParaRPr lang="ru-RU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95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569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Материні оповідання про виставу </a:t>
            </a: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«Наталка Полтавка»  </a:t>
            </a:r>
            <a:r>
              <a:rPr lang="uk-UA" sz="36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Власні </a:t>
            </a: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враження від вистав у </a:t>
            </a:r>
            <a:r>
              <a:rPr lang="uk-UA" sz="2000" b="1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Єлисаветграді</a:t>
            </a: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just">
              <a:lnSpc>
                <a:spcPct val="115000"/>
              </a:lnSpc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Участь у любительському артистичному гуртку </a:t>
            </a:r>
            <a:r>
              <a:rPr lang="uk-UA" sz="36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  <a:endParaRPr lang="uk-UA" sz="36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4800" dirty="0" smtClean="0">
                <a:latin typeface="Times New Roman"/>
                <a:ea typeface="Calibri"/>
                <a:cs typeface="Times New Roman"/>
              </a:rPr>
              <a:t>=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ТЕАТРОМ 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uk-UA" sz="20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>
                <a:latin typeface="Segoe Script" panose="030B0504020000000003" pitchFamily="66" charset="0"/>
                <a:ea typeface="Calibri"/>
                <a:cs typeface="Times New Roman"/>
              </a:rPr>
              <a:t>ЗАХОПЛЕННЯ ТЕАТРОМ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ХУДОЖНЬОЮ ЛІТЕРАТУРОЮ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ЛІТЕРАТУРНОЮ КРИТИКОЮ </a:t>
            </a: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зростання 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творчого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таланту</a:t>
            </a:r>
            <a:endParaRPr lang="ru-RU" sz="3200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sp>
        <p:nvSpPr>
          <p:cNvPr id="10" name="Выгнутая вправо стрелка 9"/>
          <p:cNvSpPr/>
          <p:nvPr/>
        </p:nvSpPr>
        <p:spPr>
          <a:xfrm>
            <a:off x="8028384" y="4576515"/>
            <a:ext cx="1008112" cy="2020838"/>
          </a:xfrm>
          <a:prstGeom prst="curved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251520" y="4149080"/>
            <a:ext cx="504056" cy="22322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923928" y="5157192"/>
            <a:ext cx="14401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846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49694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indent="-450850" algn="just">
              <a:buFont typeface="Wingdings" panose="05000000000000000000" pitchFamily="2" charset="2"/>
              <a:buChar char="ü"/>
            </a:pPr>
            <a:r>
              <a:rPr lang="uk-UA" sz="2600" dirty="0" smtClean="0">
                <a:latin typeface="Segoe Script" panose="030B0504020000000003" pitchFamily="66" charset="0"/>
                <a:ea typeface="Calibri"/>
              </a:rPr>
              <a:t>«…перший </a:t>
            </a:r>
            <a:r>
              <a:rPr lang="uk-UA" sz="2600" dirty="0">
                <a:latin typeface="Segoe Script" panose="030B0504020000000003" pitchFamily="66" charset="0"/>
                <a:ea typeface="Calibri"/>
              </a:rPr>
              <a:t>виступив за межі </a:t>
            </a:r>
            <a:r>
              <a:rPr lang="uk-UA" sz="2600" dirty="0" smtClean="0">
                <a:latin typeface="Segoe Script" panose="030B0504020000000003" pitchFamily="66" charset="0"/>
                <a:ea typeface="Calibri"/>
              </a:rPr>
              <a:t>шаблону»  (</a:t>
            </a:r>
            <a:r>
              <a:rPr lang="uk-UA" sz="2600" dirty="0" err="1">
                <a:latin typeface="Segoe Script" panose="030B0504020000000003" pitchFamily="66" charset="0"/>
                <a:ea typeface="Calibri"/>
              </a:rPr>
              <a:t>Мамонтов</a:t>
            </a:r>
            <a:r>
              <a:rPr lang="uk-UA" sz="2600" dirty="0">
                <a:latin typeface="Segoe Script" panose="030B0504020000000003" pitchFamily="66" charset="0"/>
                <a:ea typeface="Calibri"/>
              </a:rPr>
              <a:t> Я</a:t>
            </a:r>
            <a:r>
              <a:rPr lang="uk-UA" sz="2600" dirty="0" smtClean="0">
                <a:latin typeface="Segoe Script" panose="030B0504020000000003" pitchFamily="66" charset="0"/>
                <a:ea typeface="Calibri"/>
              </a:rPr>
              <a:t>.)</a:t>
            </a:r>
          </a:p>
          <a:p>
            <a:pPr marL="450850" indent="-450850" algn="just">
              <a:buFont typeface="Wingdings" panose="05000000000000000000" pitchFamily="2" charset="2"/>
              <a:buChar char="ü"/>
            </a:pPr>
            <a:endParaRPr lang="uk-UA" sz="2600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800" b="1" dirty="0" smtClean="0">
                <a:latin typeface="Segoe Script" panose="030B0504020000000003" pitchFamily="66" charset="0"/>
              </a:rPr>
              <a:t>ПОЧАТОК ТВОРЧОСТІ</a:t>
            </a:r>
            <a:r>
              <a:rPr lang="uk-UA" sz="2400" dirty="0" smtClean="0">
                <a:latin typeface="Segoe Script" panose="030B0504020000000003" pitchFamily="66" charset="0"/>
              </a:rPr>
              <a:t>: 80-ті рр.</a:t>
            </a:r>
          </a:p>
          <a:p>
            <a:pPr indent="355600" algn="just"/>
            <a:endParaRPr lang="uk-UA" sz="2400" dirty="0" smtClean="0">
              <a:latin typeface="Segoe Script" panose="030B0504020000000003" pitchFamily="66" charset="0"/>
            </a:endParaRPr>
          </a:p>
          <a:p>
            <a:pPr marL="355600" algn="just"/>
            <a:r>
              <a:rPr lang="uk-UA" sz="2800" dirty="0">
                <a:latin typeface="Segoe Script" panose="030B0504020000000003" pitchFamily="66" charset="0"/>
              </a:rPr>
              <a:t>Напрями</a:t>
            </a:r>
            <a:r>
              <a:rPr lang="uk-UA" sz="2600" dirty="0" smtClean="0">
                <a:latin typeface="Segoe Script" panose="030B0504020000000003" pitchFamily="66" charset="0"/>
              </a:rPr>
              <a:t>:</a:t>
            </a:r>
          </a:p>
          <a:p>
            <a:pPr marL="355600" algn="just"/>
            <a:r>
              <a:rPr lang="uk-UA" sz="2600" dirty="0" smtClean="0">
                <a:latin typeface="Segoe Script" panose="030B0504020000000003" pitchFamily="66" charset="0"/>
              </a:rPr>
              <a:t> </a:t>
            </a:r>
            <a:endParaRPr lang="uk-UA" sz="2600" dirty="0">
              <a:latin typeface="Segoe Script" panose="030B0504020000000003" pitchFamily="66" charset="0"/>
            </a:endParaRPr>
          </a:p>
          <a:p>
            <a:pPr marL="698500" indent="25400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  романтичний</a:t>
            </a:r>
          </a:p>
          <a:p>
            <a:pPr marL="698500" indent="25400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  </a:t>
            </a:r>
            <a:r>
              <a:rPr lang="uk-UA" sz="2600" dirty="0" smtClean="0">
                <a:latin typeface="Segoe Script" panose="030B0504020000000003" pitchFamily="66" charset="0"/>
              </a:rPr>
              <a:t>реалістичний</a:t>
            </a:r>
          </a:p>
          <a:p>
            <a:pPr marL="698500" indent="25400" algn="just">
              <a:buFont typeface="Wingdings" panose="05000000000000000000" pitchFamily="2" charset="2"/>
              <a:buChar char="Ø"/>
            </a:pPr>
            <a:endParaRPr lang="uk-UA" sz="2600" dirty="0">
              <a:latin typeface="Segoe Script" panose="030B0504020000000003" pitchFamily="66" charset="0"/>
            </a:endParaRPr>
          </a:p>
          <a:p>
            <a:pPr indent="355600" algn="just"/>
            <a:r>
              <a:rPr lang="uk-UA" sz="2800" dirty="0" smtClean="0">
                <a:latin typeface="Segoe Script" panose="030B0504020000000003" pitchFamily="66" charset="0"/>
              </a:rPr>
              <a:t>Жанри</a:t>
            </a:r>
            <a:r>
              <a:rPr lang="uk-UA" sz="2800" dirty="0">
                <a:latin typeface="Segoe Script" panose="030B0504020000000003" pitchFamily="66" charset="0"/>
              </a:rPr>
              <a:t>, жанрові різновиди</a:t>
            </a:r>
            <a:r>
              <a:rPr lang="uk-UA" sz="2800" dirty="0" smtClean="0">
                <a:latin typeface="Segoe Script" panose="030B0504020000000003" pitchFamily="66" charset="0"/>
              </a:rPr>
              <a:t>:</a:t>
            </a:r>
          </a:p>
          <a:p>
            <a:pPr indent="355600" algn="just"/>
            <a:endParaRPr lang="uk-UA" sz="2600" dirty="0">
              <a:latin typeface="Segoe Script" panose="030B0504020000000003" pitchFamily="66" charset="0"/>
            </a:endParaRPr>
          </a:p>
          <a:p>
            <a:pPr marL="685800" indent="392113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соціально-побутова драма </a:t>
            </a:r>
          </a:p>
          <a:p>
            <a:pPr marL="685800" indent="392113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комедія </a:t>
            </a:r>
          </a:p>
          <a:p>
            <a:pPr marL="685800" indent="392113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історична </a:t>
            </a:r>
            <a:r>
              <a:rPr lang="uk-UA" sz="2600" dirty="0" smtClean="0">
                <a:latin typeface="Segoe Script" panose="030B0504020000000003" pitchFamily="66" charset="0"/>
              </a:rPr>
              <a:t>драма</a:t>
            </a:r>
          </a:p>
          <a:p>
            <a:pPr marL="685800" indent="392113" algn="just">
              <a:buFont typeface="Wingdings" panose="05000000000000000000" pitchFamily="2" charset="2"/>
              <a:buChar char="Ø"/>
            </a:pPr>
            <a:endParaRPr lang="uk-UA" sz="2600" dirty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6534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935" y="332656"/>
            <a:ext cx="8136904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uk-UA" sz="2800" b="1" dirty="0">
                <a:latin typeface="Segoe Script" panose="030B0504020000000003" pitchFamily="66" charset="0"/>
              </a:rPr>
              <a:t>«Бурлака» (1883</a:t>
            </a:r>
            <a:r>
              <a:rPr lang="uk-UA" sz="2800" b="1" dirty="0" smtClean="0">
                <a:latin typeface="Segoe Script" panose="030B0504020000000003" pitchFamily="66" charset="0"/>
              </a:rPr>
              <a:t>)</a:t>
            </a:r>
          </a:p>
          <a:p>
            <a:pPr indent="355600" algn="just"/>
            <a:r>
              <a:rPr lang="uk-UA" dirty="0" smtClean="0"/>
              <a:t>-   </a:t>
            </a:r>
            <a:r>
              <a:rPr lang="uk-UA" sz="2300" dirty="0" smtClean="0">
                <a:latin typeface="Segoe Script" panose="030B0504020000000003" pitchFamily="66" charset="0"/>
              </a:rPr>
              <a:t>перша </a:t>
            </a:r>
            <a:r>
              <a:rPr lang="uk-UA" sz="2300" dirty="0">
                <a:latin typeface="Segoe Script" panose="030B0504020000000003" pitchFamily="66" charset="0"/>
              </a:rPr>
              <a:t>п’єса </a:t>
            </a:r>
          </a:p>
          <a:p>
            <a:pPr marL="355600" indent="1762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синтез </a:t>
            </a:r>
            <a:r>
              <a:rPr lang="uk-UA" sz="2300" dirty="0">
                <a:latin typeface="Segoe Script" panose="030B0504020000000003" pitchFamily="66" charset="0"/>
              </a:rPr>
              <a:t>принципів реалізму </a:t>
            </a:r>
            <a:r>
              <a:rPr lang="uk-UA" sz="2300" dirty="0" smtClean="0">
                <a:latin typeface="Segoe Script" panose="030B0504020000000003" pitchFamily="66" charset="0"/>
              </a:rPr>
              <a:t>і романтизму</a:t>
            </a:r>
            <a:endParaRPr lang="uk-UA" sz="2300" dirty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тема</a:t>
            </a:r>
            <a:r>
              <a:rPr lang="uk-UA" sz="2300" dirty="0">
                <a:latin typeface="Segoe Script" panose="030B0504020000000003" pitchFamily="66" charset="0"/>
              </a:rPr>
              <a:t>: соціальні й економічні відносини на селі в умовах початків капіталістичного нагромадження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за </a:t>
            </a:r>
            <a:r>
              <a:rPr lang="uk-UA" sz="2300" dirty="0">
                <a:latin typeface="Segoe Script" panose="030B0504020000000003" pitchFamily="66" charset="0"/>
              </a:rPr>
              <a:t>І. Франком – це „найбільша політична драма” І</a:t>
            </a:r>
            <a:r>
              <a:rPr lang="uk-UA" sz="2300" dirty="0" smtClean="0">
                <a:latin typeface="Segoe Script" panose="030B0504020000000003" pitchFamily="66" charset="0"/>
              </a:rPr>
              <a:t>. Тобілевича</a:t>
            </a:r>
          </a:p>
          <a:p>
            <a:pPr marL="342900" indent="188913" algn="just">
              <a:buFontTx/>
              <a:buChar char="-"/>
            </a:pPr>
            <a:r>
              <a:rPr lang="uk-UA" sz="2300" dirty="0">
                <a:latin typeface="Segoe Script" panose="030B0504020000000003" pitchFamily="66" charset="0"/>
              </a:rPr>
              <a:t> </a:t>
            </a:r>
            <a:r>
              <a:rPr lang="uk-UA" sz="2300" dirty="0" smtClean="0">
                <a:latin typeface="Segoe Script" panose="030B0504020000000003" pitchFamily="66" charset="0"/>
              </a:rPr>
              <a:t>головний герой – бунтар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розкрито </a:t>
            </a:r>
            <a:r>
              <a:rPr lang="uk-UA" sz="2300" dirty="0">
                <a:latin typeface="Segoe Script" panose="030B0504020000000003" pitchFamily="66" charset="0"/>
              </a:rPr>
              <a:t>механізм </a:t>
            </a:r>
            <a:r>
              <a:rPr lang="uk-UA" sz="2300" dirty="0" smtClean="0">
                <a:latin typeface="Segoe Script" panose="030B0504020000000003" pitchFamily="66" charset="0"/>
              </a:rPr>
              <a:t>фізичного і духовного упокорення </a:t>
            </a:r>
            <a:r>
              <a:rPr lang="uk-UA" sz="2300" dirty="0">
                <a:latin typeface="Segoe Script" panose="030B0504020000000003" pitchFamily="66" charset="0"/>
              </a:rPr>
              <a:t>простих </a:t>
            </a:r>
            <a:r>
              <a:rPr lang="uk-UA" sz="2300" dirty="0" smtClean="0">
                <a:latin typeface="Segoe Script" panose="030B0504020000000003" pitchFamily="66" charset="0"/>
              </a:rPr>
              <a:t>людей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використано художній прийом подвійного драматичного конфлікту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дві </a:t>
            </a:r>
            <a:r>
              <a:rPr lang="uk-UA" sz="2300" dirty="0">
                <a:latin typeface="Segoe Script" panose="030B0504020000000003" pitchFamily="66" charset="0"/>
              </a:rPr>
              <a:t>конфліктні </a:t>
            </a:r>
            <a:r>
              <a:rPr lang="uk-UA" sz="2300" dirty="0" smtClean="0">
                <a:latin typeface="Segoe Script" panose="030B0504020000000003" pitchFamily="66" charset="0"/>
              </a:rPr>
              <a:t>лінії: любовна й соціально-економічна</a:t>
            </a:r>
          </a:p>
          <a:p>
            <a:pPr marL="342900" algn="just"/>
            <a:endParaRPr lang="uk-UA" sz="2300" dirty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endParaRPr lang="uk-UA" sz="2400" dirty="0">
              <a:latin typeface="Segoe Script" panose="030B0504020000000003" pitchFamily="66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uk-UA" sz="2400" dirty="0">
              <a:latin typeface="Segoe Script" panose="030B0504020000000003" pitchFamily="66" charset="0"/>
            </a:endParaRPr>
          </a:p>
          <a:p>
            <a:pPr marL="355600" algn="just"/>
            <a:endParaRPr lang="uk-UA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527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43512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«Наймичка» (1885)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драма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театральна класика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тема </a:t>
            </a:r>
            <a:r>
              <a:rPr lang="uk-UA" sz="2400" dirty="0">
                <a:latin typeface="Segoe Script" panose="030B0504020000000003" pitchFamily="66" charset="0"/>
              </a:rPr>
              <a:t>нових </a:t>
            </a:r>
            <a:r>
              <a:rPr lang="uk-UA" sz="2400" dirty="0" smtClean="0">
                <a:latin typeface="Segoe Script" panose="030B0504020000000003" pitchFamily="66" charset="0"/>
              </a:rPr>
              <a:t>«хазяїв села»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фабула: хазяїн </a:t>
            </a:r>
            <a:r>
              <a:rPr lang="uk-UA" sz="2400" dirty="0">
                <a:latin typeface="Segoe Script" panose="030B0504020000000003" pitchFamily="66" charset="0"/>
              </a:rPr>
              <a:t>Василь Микитович </a:t>
            </a:r>
            <a:r>
              <a:rPr lang="uk-UA" sz="2400" dirty="0" err="1" smtClean="0">
                <a:latin typeface="Segoe Script" panose="030B0504020000000003" pitchFamily="66" charset="0"/>
              </a:rPr>
              <a:t>Цокуль</a:t>
            </a:r>
            <a:r>
              <a:rPr lang="uk-UA" sz="2400" dirty="0" smtClean="0">
                <a:latin typeface="Segoe Script" panose="030B0504020000000003" pitchFamily="66" charset="0"/>
              </a:rPr>
              <a:t> прагне любові молодої дівчини</a:t>
            </a:r>
            <a:r>
              <a:rPr lang="uk-UA" sz="2400" dirty="0">
                <a:latin typeface="Segoe Script" panose="030B0504020000000003" pitchFamily="66" charset="0"/>
              </a:rPr>
              <a:t>. Жертвою домагань його стає юна й беззахисна сирота-наймичка Харитина, яка кохає наймита </a:t>
            </a:r>
            <a:r>
              <a:rPr lang="uk-UA" sz="2400" dirty="0" smtClean="0">
                <a:latin typeface="Segoe Script" panose="030B0504020000000003" pitchFamily="66" charset="0"/>
              </a:rPr>
              <a:t>Панаса.</a:t>
            </a:r>
            <a:r>
              <a:rPr lang="ru-RU" sz="2400" dirty="0">
                <a:latin typeface="Segoe Script" panose="030B0504020000000003" pitchFamily="66" charset="0"/>
              </a:rPr>
              <a:t> </a:t>
            </a:r>
            <a:r>
              <a:rPr lang="uk-UA" sz="2400" dirty="0" smtClean="0">
                <a:latin typeface="Segoe Script" panose="030B0504020000000003" pitchFamily="66" charset="0"/>
              </a:rPr>
              <a:t>Драматична інтрига закінчується  </a:t>
            </a:r>
            <a:r>
              <a:rPr lang="uk-UA" sz="2400" dirty="0">
                <a:latin typeface="Segoe Script" panose="030B0504020000000003" pitchFamily="66" charset="0"/>
              </a:rPr>
              <a:t>загибеллю </a:t>
            </a:r>
            <a:r>
              <a:rPr lang="uk-UA" sz="2400" dirty="0" smtClean="0">
                <a:latin typeface="Segoe Script" panose="030B0504020000000003" pitchFamily="66" charset="0"/>
              </a:rPr>
              <a:t>дівчини, потрясінням  і сповіддю-самовикриттям </a:t>
            </a:r>
            <a:r>
              <a:rPr lang="uk-UA" sz="2400" dirty="0" err="1" smtClean="0">
                <a:latin typeface="Segoe Script" panose="030B0504020000000003" pitchFamily="66" charset="0"/>
              </a:rPr>
              <a:t>Цокуля</a:t>
            </a:r>
            <a:r>
              <a:rPr lang="uk-UA" sz="2400" dirty="0" smtClean="0">
                <a:latin typeface="Segoe Script" panose="030B0504020000000003" pitchFamily="66" charset="0"/>
              </a:rPr>
              <a:t> від з’ясування факту: Христина  -  рідна дочка 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мелодраматична кінцівка має пояснення – відсутність щастя у Василя Микитовича, якому батько не дозволив  одружитися з коханою</a:t>
            </a:r>
            <a:endParaRPr lang="ru-RU" sz="2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857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76772"/>
            <a:ext cx="828092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Segoe Script" panose="030B0504020000000003" pitchFamily="66" charset="0"/>
                <a:ea typeface="Calibri"/>
              </a:rPr>
              <a:t>„Мартин Боруля” (1885</a:t>
            </a:r>
            <a:r>
              <a:rPr lang="uk-UA" sz="2800" b="1" dirty="0" smtClean="0">
                <a:latin typeface="Segoe Script" panose="030B0504020000000003" pitchFamily="66" charset="0"/>
                <a:ea typeface="Calibri"/>
              </a:rPr>
              <a:t>)</a:t>
            </a:r>
          </a:p>
          <a:p>
            <a:pPr algn="just"/>
            <a:endParaRPr lang="uk-UA" sz="2800" b="1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 smtClean="0">
                <a:latin typeface="Segoe Script" panose="030B0504020000000003" pitchFamily="66" charset="0"/>
              </a:rPr>
              <a:t>фабула: історія </a:t>
            </a:r>
            <a:r>
              <a:rPr lang="uk-UA" sz="2400" dirty="0">
                <a:latin typeface="Segoe Script" panose="030B0504020000000003" pitchFamily="66" charset="0"/>
              </a:rPr>
              <a:t>погоні селянина за дворянством і втрати омріяних дворянських прав через прикрий недогляд, допущений писарем у минулі часи </a:t>
            </a: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 smtClean="0">
                <a:latin typeface="Segoe Script" panose="030B0504020000000003" pitchFamily="66" charset="0"/>
              </a:rPr>
              <a:t>комізм  полягає у втраті морально-етичних цінностей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гонитва </a:t>
            </a:r>
            <a:r>
              <a:rPr lang="uk-UA" sz="2400" dirty="0">
                <a:latin typeface="Segoe Script" panose="030B0504020000000003" pitchFamily="66" charset="0"/>
              </a:rPr>
              <a:t>Борулі за </a:t>
            </a:r>
            <a:r>
              <a:rPr lang="uk-UA" sz="2400" dirty="0" smtClean="0">
                <a:latin typeface="Segoe Script" panose="030B0504020000000003" pitchFamily="66" charset="0"/>
              </a:rPr>
              <a:t>дворянством трагічна у </a:t>
            </a:r>
            <a:r>
              <a:rPr lang="uk-UA" sz="2400" dirty="0">
                <a:latin typeface="Segoe Script" panose="030B0504020000000003" pitchFamily="66" charset="0"/>
              </a:rPr>
              <a:t>своїй </a:t>
            </a:r>
            <a:r>
              <a:rPr lang="uk-UA" sz="2400" dirty="0" smtClean="0">
                <a:latin typeface="Segoe Script" panose="030B0504020000000003" pitchFamily="66" charset="0"/>
              </a:rPr>
              <a:t>суті </a:t>
            </a:r>
            <a:r>
              <a:rPr lang="uk-UA" sz="2400" dirty="0">
                <a:latin typeface="Segoe Script" panose="030B0504020000000003" pitchFamily="66" charset="0"/>
              </a:rPr>
              <a:t>й комічна у </a:t>
            </a:r>
            <a:r>
              <a:rPr lang="uk-UA" sz="2400" dirty="0" smtClean="0">
                <a:latin typeface="Segoe Script" panose="030B0504020000000003" pitchFamily="66" charset="0"/>
              </a:rPr>
              <a:t>зовнішніх проявах. прообраз </a:t>
            </a:r>
            <a:r>
              <a:rPr lang="uk-UA" sz="2400" dirty="0">
                <a:latin typeface="Segoe Script" panose="030B0504020000000003" pitchFamily="66" charset="0"/>
              </a:rPr>
              <a:t>Борулі </a:t>
            </a:r>
            <a:r>
              <a:rPr lang="uk-UA" sz="2400" dirty="0" smtClean="0">
                <a:latin typeface="Segoe Script" panose="030B0504020000000003" pitchFamily="66" charset="0"/>
              </a:rPr>
              <a:t>- Карпо </a:t>
            </a:r>
            <a:r>
              <a:rPr lang="uk-UA" sz="2400" dirty="0">
                <a:latin typeface="Segoe Script" panose="030B0504020000000003" pitchFamily="66" charset="0"/>
              </a:rPr>
              <a:t>Адамович </a:t>
            </a:r>
            <a:r>
              <a:rPr lang="uk-UA" sz="2400" dirty="0" smtClean="0">
                <a:latin typeface="Segoe Script" panose="030B0504020000000003" pitchFamily="66" charset="0"/>
              </a:rPr>
              <a:t>Тобілевич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971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 smtClean="0">
                <a:latin typeface="Segoe Script" panose="030B0504020000000003" pitchFamily="66" charset="0"/>
                <a:ea typeface="Calibri"/>
              </a:rPr>
              <a:t>«Розумний </a:t>
            </a:r>
            <a:r>
              <a:rPr lang="uk-UA" sz="3200" b="1" dirty="0">
                <a:latin typeface="Segoe Script" panose="030B0504020000000003" pitchFamily="66" charset="0"/>
                <a:ea typeface="Calibri"/>
              </a:rPr>
              <a:t>і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</a:rPr>
              <a:t>дурень» </a:t>
            </a:r>
            <a:r>
              <a:rPr lang="uk-UA" sz="3200" dirty="0" smtClean="0">
                <a:latin typeface="Segoe Script" panose="030B0504020000000003" pitchFamily="66" charset="0"/>
                <a:ea typeface="Calibri"/>
              </a:rPr>
              <a:t>- </a:t>
            </a:r>
            <a:r>
              <a:rPr lang="uk-UA" sz="3200" dirty="0">
                <a:latin typeface="Segoe Script" panose="030B0504020000000003" pitchFamily="66" charset="0"/>
              </a:rPr>
              <a:t>становлення </a:t>
            </a:r>
            <a:r>
              <a:rPr lang="uk-UA" sz="3200" dirty="0" smtClean="0">
                <a:latin typeface="Segoe Script" panose="030B0504020000000003" pitchFamily="66" charset="0"/>
              </a:rPr>
              <a:t>«</a:t>
            </a:r>
            <a:r>
              <a:rPr lang="uk-UA" sz="3200" dirty="0" err="1" smtClean="0">
                <a:latin typeface="Segoe Script" panose="030B0504020000000003" pitchFamily="66" charset="0"/>
              </a:rPr>
              <a:t>хазяйственного</a:t>
            </a:r>
            <a:r>
              <a:rPr lang="uk-UA" sz="3200" dirty="0" smtClean="0">
                <a:latin typeface="Segoe Script" panose="030B0504020000000003" pitchFamily="66" charset="0"/>
              </a:rPr>
              <a:t>  мужика» </a:t>
            </a:r>
          </a:p>
          <a:p>
            <a:pPr algn="just"/>
            <a:endParaRPr lang="uk-UA" sz="3200" b="1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3200" b="1" dirty="0" smtClean="0">
                <a:latin typeface="Segoe Script" panose="030B0504020000000003" pitchFamily="66" charset="0"/>
              </a:rPr>
              <a:t>«Сто тисяча» </a:t>
            </a:r>
            <a:r>
              <a:rPr lang="uk-UA" sz="3200" dirty="0" smtClean="0">
                <a:latin typeface="Segoe Script" panose="030B0504020000000003" pitchFamily="66" charset="0"/>
              </a:rPr>
              <a:t>– утвердження «</a:t>
            </a:r>
            <a:r>
              <a:rPr lang="uk-UA" sz="3200" dirty="0" err="1" smtClean="0">
                <a:latin typeface="Segoe Script" panose="030B0504020000000003" pitchFamily="66" charset="0"/>
              </a:rPr>
              <a:t>хазяйственного</a:t>
            </a:r>
            <a:r>
              <a:rPr lang="uk-UA" sz="3200" dirty="0" smtClean="0">
                <a:latin typeface="Segoe Script" panose="030B0504020000000003" pitchFamily="66" charset="0"/>
              </a:rPr>
              <a:t>  мужика»</a:t>
            </a:r>
          </a:p>
          <a:p>
            <a:pPr algn="just"/>
            <a:endParaRPr lang="uk-UA" sz="3200" b="1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3200" b="1" dirty="0" smtClean="0">
                <a:latin typeface="Segoe Script" panose="030B0504020000000003" pitchFamily="66" charset="0"/>
              </a:rPr>
              <a:t> «Хазяїн»– </a:t>
            </a:r>
            <a:r>
              <a:rPr lang="uk-UA" sz="3200" dirty="0">
                <a:latin typeface="Segoe Script" panose="030B0504020000000003" pitchFamily="66" charset="0"/>
              </a:rPr>
              <a:t>вся система господарювання </a:t>
            </a:r>
            <a:r>
              <a:rPr lang="uk-UA" sz="3200" dirty="0" smtClean="0">
                <a:latin typeface="Segoe Script" panose="030B0504020000000003" pitchFamily="66" charset="0"/>
              </a:rPr>
              <a:t>мільйонера-землевласника</a:t>
            </a:r>
            <a:endParaRPr lang="ru-RU" sz="32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15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Segoe Script" panose="030B0504020000000003" pitchFamily="66" charset="0"/>
              </a:rPr>
              <a:t>«Розумний </a:t>
            </a:r>
            <a:r>
              <a:rPr lang="uk-UA" sz="2800" b="1" dirty="0">
                <a:latin typeface="Segoe Script" panose="030B0504020000000003" pitchFamily="66" charset="0"/>
              </a:rPr>
              <a:t>і </a:t>
            </a:r>
            <a:r>
              <a:rPr lang="uk-UA" sz="2800" b="1" dirty="0" smtClean="0">
                <a:latin typeface="Segoe Script" panose="030B0504020000000003" pitchFamily="66" charset="0"/>
              </a:rPr>
              <a:t>дурень» (1885)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перша в серії </a:t>
            </a:r>
            <a:r>
              <a:rPr lang="uk-UA" sz="2600" dirty="0">
                <a:latin typeface="Segoe Script" panose="030B0504020000000003" pitchFamily="66" charset="0"/>
              </a:rPr>
              <a:t>сатиричних </a:t>
            </a:r>
            <a:r>
              <a:rPr lang="uk-UA" sz="2600" dirty="0" smtClean="0">
                <a:latin typeface="Segoe Script" panose="030B0504020000000003" pitchFamily="66" charset="0"/>
              </a:rPr>
              <a:t>комедій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тема: становлення представника сільської буржуазії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вже використовуваний подвійний драматичний конфлікт: зовнішній (широкий: утвердження нового буржуа) внутрішній (вузький: батьки </a:t>
            </a:r>
            <a:r>
              <a:rPr lang="uk-UA" sz="2600" dirty="0">
                <a:latin typeface="Segoe Script" panose="030B0504020000000003" pitchFamily="66" charset="0"/>
              </a:rPr>
              <a:t>і </a:t>
            </a:r>
            <a:r>
              <a:rPr lang="uk-UA" sz="2600" dirty="0" smtClean="0">
                <a:latin typeface="Segoe Script" panose="030B0504020000000003" pitchFamily="66" charset="0"/>
              </a:rPr>
              <a:t>діти)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ширший конфлікт відкритий</a:t>
            </a:r>
          </a:p>
          <a:p>
            <a:pPr marL="457200" indent="-457200" algn="just">
              <a:buFontTx/>
              <a:buChar char="-"/>
            </a:pPr>
            <a:endParaRPr lang="uk-UA" sz="2600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Вади: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серед другорядних персонажів немає характерів 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ослаблення </a:t>
            </a:r>
            <a:r>
              <a:rPr lang="uk-UA" sz="2600" dirty="0">
                <a:latin typeface="Segoe Script" panose="030B0504020000000003" pitchFamily="66" charset="0"/>
              </a:rPr>
              <a:t>драматичної інтриги 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введення конфлікту надто прямолінійне</a:t>
            </a:r>
            <a:endParaRPr lang="uk-UA" sz="2600" b="1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011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136904" cy="667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Український театр XIX ст. почав свою нову добу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1819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en-US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Кріпацький театр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 smtClean="0">
              <a:ln w="38100">
                <a:solidFill>
                  <a:schemeClr val="tx1"/>
                </a:solidFill>
              </a:ln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Він </a:t>
            </a:r>
            <a:r>
              <a:rPr lang="uk-UA" sz="2400" b="1" dirty="0" err="1">
                <a:latin typeface="Segoe Script" panose="030B0504020000000003" pitchFamily="66" charset="0"/>
                <a:ea typeface="Calibri"/>
                <a:cs typeface="Times New Roman"/>
              </a:rPr>
              <a:t>організувався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 з міських акторів і аматорів </a:t>
            </a: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Тривалий час 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мав епізодичний або аматорський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характер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Панівні жанри в театрі європейському й Російської імперії: комічна 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опера, водевіль і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мелодрама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endParaRPr lang="uk-UA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2278357" y="1534331"/>
            <a:ext cx="1512168" cy="64807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422373" y="1498327"/>
            <a:ext cx="1224136" cy="7200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13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20891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latin typeface="Segoe Script" panose="030B0504020000000003" pitchFamily="66" charset="0"/>
              </a:rPr>
              <a:t>«Сто тисяч» </a:t>
            </a:r>
            <a:r>
              <a:rPr lang="uk-UA" sz="3600" b="1" dirty="0" smtClean="0">
                <a:latin typeface="Segoe Script" panose="030B0504020000000003" pitchFamily="66" charset="0"/>
              </a:rPr>
              <a:t>(1889)</a:t>
            </a:r>
            <a:endParaRPr lang="uk-UA" sz="3600" b="1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знаходять своє продовження не лише тема, а й художні принципи її втілення</a:t>
            </a:r>
          </a:p>
          <a:p>
            <a:pPr marL="342900" indent="-34290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перший план драматичної дії – сюжетна лінія ста тисяч. Вона художньо вичерпує себе з розв’язкою комедії</a:t>
            </a:r>
          </a:p>
          <a:p>
            <a:pPr marL="342900" indent="-34290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другий план – становлення сільської буржуазії. Як нового суспільного класу на зламі епох</a:t>
            </a:r>
          </a:p>
          <a:p>
            <a:pPr marL="342900" indent="-342900" algn="just">
              <a:buFontTx/>
              <a:buChar char="-"/>
            </a:pPr>
            <a:endParaRPr lang="uk-UA" sz="2000" dirty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 Калитка не будує ніякої інтриги, його почуття стосуються не так людей, як землі</a:t>
            </a:r>
          </a:p>
          <a:p>
            <a:pPr algn="just"/>
            <a:endParaRPr lang="uk-UA" sz="2000" dirty="0" smtClean="0">
              <a:latin typeface="Segoe Script" panose="030B0504020000000003" pitchFamily="66" charset="0"/>
            </a:endParaRPr>
          </a:p>
          <a:p>
            <a:pPr marL="450850" indent="-450850" algn="just"/>
            <a:r>
              <a:rPr lang="uk-UA" sz="2000" dirty="0" smtClean="0">
                <a:latin typeface="Segoe Script" panose="030B0504020000000003" pitchFamily="66" charset="0"/>
              </a:rPr>
              <a:t>- мотиви дій і вчинків персонажів мають економічну, психологічну моральну мотивацію</a:t>
            </a:r>
          </a:p>
          <a:p>
            <a:pPr algn="just"/>
            <a:endParaRPr lang="ru-RU" sz="2000" dirty="0" smtClean="0">
              <a:latin typeface="Segoe Script" panose="030B0504020000000003" pitchFamily="66" charset="0"/>
            </a:endParaRPr>
          </a:p>
          <a:p>
            <a:endParaRPr lang="uk-UA" sz="20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496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«Хазяїн</a:t>
            </a:r>
            <a:r>
              <a:rPr lang="uk-UA" sz="2800" b="1" dirty="0" smtClean="0">
                <a:latin typeface="Segoe Script" panose="030B0504020000000003" pitchFamily="66" charset="0"/>
              </a:rPr>
              <a:t>» (1900)</a:t>
            </a:r>
            <a:endParaRPr lang="uk-UA" sz="2800" b="1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твір нової якості: </a:t>
            </a:r>
            <a:r>
              <a:rPr lang="uk-UA" dirty="0">
                <a:latin typeface="Segoe Script" panose="030B0504020000000003" pitchFamily="66" charset="0"/>
              </a:rPr>
              <a:t>реалізм, який </a:t>
            </a:r>
            <a:r>
              <a:rPr lang="uk-UA" dirty="0" smtClean="0">
                <a:latin typeface="Segoe Script" panose="030B0504020000000003" pitchFamily="66" charset="0"/>
              </a:rPr>
              <a:t>«витончився </a:t>
            </a:r>
            <a:r>
              <a:rPr lang="uk-UA" dirty="0">
                <a:latin typeface="Segoe Script" panose="030B0504020000000003" pitchFamily="66" charset="0"/>
              </a:rPr>
              <a:t>до </a:t>
            </a:r>
            <a:r>
              <a:rPr lang="uk-UA" dirty="0" smtClean="0">
                <a:latin typeface="Segoe Script" panose="030B0504020000000003" pitchFamily="66" charset="0"/>
              </a:rPr>
              <a:t>символу»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водночас тут  художнє відтворення життя позбавлене </a:t>
            </a:r>
            <a:r>
              <a:rPr lang="uk-UA" dirty="0">
                <a:latin typeface="Segoe Script" panose="030B0504020000000003" pitchFamily="66" charset="0"/>
              </a:rPr>
              <a:t>художньої </a:t>
            </a:r>
            <a:r>
              <a:rPr lang="uk-UA" dirty="0" smtClean="0">
                <a:latin typeface="Segoe Script" panose="030B0504020000000003" pitchFamily="66" charset="0"/>
              </a:rPr>
              <a:t>умовності</a:t>
            </a:r>
          </a:p>
          <a:p>
            <a:pPr marL="285750" indent="-285750" algn="just">
              <a:buFontTx/>
              <a:buChar char="-"/>
            </a:pPr>
            <a:endParaRPr lang="uk-UA" dirty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п’єса може сприйматися як камерна, </a:t>
            </a:r>
            <a:r>
              <a:rPr lang="uk-UA" dirty="0" smtClean="0">
                <a:latin typeface="Segoe Script" panose="030B0504020000000003" pitchFamily="66" charset="0"/>
              </a:rPr>
              <a:t>сімейна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кілька сюжетних ліній: </a:t>
            </a:r>
            <a:r>
              <a:rPr lang="uk-UA" dirty="0">
                <a:latin typeface="Segoe Script" panose="030B0504020000000003" pitchFamily="66" charset="0"/>
                <a:ea typeface="Calibri"/>
              </a:rPr>
              <a:t>кожен персонаж веде свою </a:t>
            </a:r>
            <a:r>
              <a:rPr lang="uk-UA" dirty="0" smtClean="0">
                <a:latin typeface="Segoe Script" panose="030B0504020000000003" pitchFamily="66" charset="0"/>
                <a:ea typeface="Calibri"/>
              </a:rPr>
              <a:t>партію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  <a:ea typeface="Calibri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опозиційні сили з інтелігентських </a:t>
            </a:r>
            <a:r>
              <a:rPr lang="uk-UA" dirty="0" smtClean="0">
                <a:latin typeface="Segoe Script" panose="030B0504020000000003" pitchFamily="66" charset="0"/>
              </a:rPr>
              <a:t>кіл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епізодичне, але виразне зростання </a:t>
            </a:r>
            <a:r>
              <a:rPr lang="uk-UA" dirty="0">
                <a:latin typeface="Segoe Script" panose="030B0504020000000003" pitchFamily="66" charset="0"/>
              </a:rPr>
              <a:t>активності найманих робітників – </a:t>
            </a:r>
            <a:r>
              <a:rPr lang="uk-UA" dirty="0" smtClean="0">
                <a:latin typeface="Segoe Script" panose="030B0504020000000003" pitchFamily="66" charset="0"/>
              </a:rPr>
              <a:t>батраків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бунт </a:t>
            </a:r>
            <a:r>
              <a:rPr lang="uk-UA" dirty="0" smtClean="0">
                <a:latin typeface="Segoe Script" panose="030B0504020000000003" pitchFamily="66" charset="0"/>
              </a:rPr>
              <a:t>у Мануйлівці – </a:t>
            </a:r>
            <a:r>
              <a:rPr lang="uk-UA" dirty="0">
                <a:latin typeface="Segoe Script" panose="030B0504020000000003" pitchFamily="66" charset="0"/>
              </a:rPr>
              <a:t>зародок селянських заворушень і страйків, що передували подіям революції 1905-1907 </a:t>
            </a:r>
            <a:r>
              <a:rPr lang="uk-UA" dirty="0" smtClean="0">
                <a:latin typeface="Segoe Script" panose="030B0504020000000003" pitchFamily="66" charset="0"/>
              </a:rPr>
              <a:t>рр.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жорстока  хазяйська силу урівноважується  </a:t>
            </a:r>
            <a:r>
              <a:rPr lang="uk-UA" dirty="0">
                <a:latin typeface="Segoe Script" panose="030B0504020000000003" pitchFamily="66" charset="0"/>
              </a:rPr>
              <a:t>думкою про слабкість </a:t>
            </a:r>
            <a:r>
              <a:rPr lang="uk-UA" dirty="0" smtClean="0">
                <a:latin typeface="Segoe Script" panose="030B0504020000000003" pitchFamily="66" charset="0"/>
              </a:rPr>
              <a:t>життя</a:t>
            </a:r>
          </a:p>
          <a:p>
            <a:pPr marL="285750" indent="-285750" algn="just">
              <a:buFontTx/>
              <a:buChar char="-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603427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835304"/>
              </p:ext>
            </p:extLst>
          </p:nvPr>
        </p:nvGraphicFramePr>
        <p:xfrm>
          <a:off x="179512" y="188640"/>
          <a:ext cx="8640960" cy="640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872208"/>
                <a:gridCol w="939235"/>
                <a:gridCol w="3381245"/>
              </a:tblGrid>
              <a:tr h="1349321"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«Бондарівна</a:t>
                      </a: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«Ґандзя»</a:t>
                      </a:r>
                    </a:p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«Мазепа»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драма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Segoe Script" panose="030B0504020000000003" pitchFamily="66" charset="0"/>
                        </a:rPr>
                        <a:t>історична тема</a:t>
                      </a:r>
                      <a:endParaRPr lang="ru-RU" sz="3200" dirty="0">
                        <a:latin typeface="Segoe Script" panose="030B0504020000000003" pitchFamily="66" charset="0"/>
                      </a:endParaRPr>
                    </a:p>
                  </a:txBody>
                  <a:tcPr vert="vert27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романтична основа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романтичний герой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реалістичний малюнок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людина в руслі  часу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результати</a:t>
                      </a:r>
                      <a:r>
                        <a:rPr lang="uk-UA" sz="2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діяльності людської – з відстані часу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основою драматичної дії  -переддень визвольної війни 1648-1654 років.</a:t>
                      </a:r>
                      <a:endParaRPr lang="ru-RU" sz="2200" b="1" kern="1200" dirty="0" smtClean="0">
                        <a:solidFill>
                          <a:schemeClr val="lt1"/>
                        </a:solidFill>
                        <a:effectLst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endParaRPr lang="uk-UA" sz="2400" b="1" kern="1200" dirty="0" smtClean="0">
                        <a:solidFill>
                          <a:schemeClr val="lt1"/>
                        </a:solidFill>
                        <a:effectLst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2143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«Паливода Х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V</a:t>
                      </a: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ІІІ ст.»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комедія-жарт 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01793">
                <a:tc>
                  <a:txBody>
                    <a:bodyPr/>
                    <a:lstStyle/>
                    <a:p>
                      <a:pPr marL="0" indent="0"/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„Лиха іскра поле спалить і сама щезне”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solidFill>
                            <a:schemeClr val="bg1"/>
                          </a:solidFill>
                          <a:latin typeface="Segoe Script" panose="030B0504020000000003" pitchFamily="66" charset="0"/>
                        </a:rPr>
                        <a:t>мелодрама</a:t>
                      </a:r>
                      <a:endParaRPr lang="ru-RU" sz="2000" dirty="0">
                        <a:solidFill>
                          <a:schemeClr val="bg1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43209"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„Сава Чалий”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трагедія 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660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5"/>
            <a:ext cx="849694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«БОНДАРІВНА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» (1889)</a:t>
            </a: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en-US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героїко-романтичний зміст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інтрига – любовного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новий романтизм: незвичайний характер соціально й психологічно </a:t>
            </a:r>
            <a:r>
              <a:rPr lang="uk-UA" sz="2400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обгрунтований</a:t>
            </a: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драматична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напруженість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зумовлена художнім осмисленням часу: переддень Хмельниччини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ідея: самопожертва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в ім’я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народу</a:t>
            </a: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11620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Segoe Script" panose="030B0504020000000003" pitchFamily="66" charset="0"/>
              </a:rPr>
              <a:t>«ЛИХА ІСКРА ПОЛЕ СПАЛИТЬ І САМА ЩЕЗНЕ</a:t>
            </a:r>
            <a:r>
              <a:rPr lang="uk-UA" sz="2000" b="1" dirty="0" smtClean="0">
                <a:latin typeface="Segoe Script" panose="030B0504020000000003" pitchFamily="66" charset="0"/>
              </a:rPr>
              <a:t>» (1896)</a:t>
            </a:r>
            <a:endParaRPr lang="uk-UA" sz="2000" b="1" dirty="0" smtClean="0">
              <a:latin typeface="Segoe Script" panose="030B0504020000000003" pitchFamily="66" charset="0"/>
            </a:endParaRPr>
          </a:p>
          <a:p>
            <a:pPr marL="342900" indent="-342900">
              <a:buFontTx/>
              <a:buChar char="-"/>
              <a:tabLst>
                <a:tab pos="95250" algn="l"/>
              </a:tabLst>
            </a:pPr>
            <a:r>
              <a:rPr lang="uk-UA" sz="2000" dirty="0" smtClean="0">
                <a:latin typeface="Segoe Script" panose="030B0504020000000003" pitchFamily="66" charset="0"/>
              </a:rPr>
              <a:t>продовжено мотиви «Бондарівни» </a:t>
            </a:r>
          </a:p>
          <a:p>
            <a:pPr marL="342900" indent="-342900">
              <a:buFontTx/>
              <a:buChar char="-"/>
              <a:tabLst>
                <a:tab pos="95250" algn="l"/>
              </a:tabLst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ретроспекція подій  Х</a:t>
            </a:r>
            <a:r>
              <a:rPr lang="en-US" sz="2000" dirty="0">
                <a:latin typeface="Segoe Script" panose="030B0504020000000003" pitchFamily="66" charset="0"/>
              </a:rPr>
              <a:t>V</a:t>
            </a:r>
            <a:r>
              <a:rPr lang="uk-UA" sz="2000" dirty="0">
                <a:latin typeface="Segoe Script" panose="030B0504020000000003" pitchFamily="66" charset="0"/>
              </a:rPr>
              <a:t>ІІІ </a:t>
            </a:r>
            <a:r>
              <a:rPr lang="uk-UA" sz="2000" dirty="0" smtClean="0">
                <a:latin typeface="Segoe Script" panose="030B0504020000000003" pitchFamily="66" charset="0"/>
              </a:rPr>
              <a:t>століття (згадки, розповіді)</a:t>
            </a:r>
          </a:p>
          <a:p>
            <a:pPr marL="285750" indent="-28575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історичні </a:t>
            </a:r>
            <a:r>
              <a:rPr lang="uk-UA" sz="2000" dirty="0">
                <a:latin typeface="Segoe Script" panose="030B0504020000000003" pitchFamily="66" charset="0"/>
              </a:rPr>
              <a:t>події </a:t>
            </a:r>
            <a:r>
              <a:rPr lang="uk-UA" sz="2000" dirty="0" smtClean="0">
                <a:latin typeface="Segoe Script" panose="030B0504020000000003" pitchFamily="66" charset="0"/>
              </a:rPr>
              <a:t> - тло </a:t>
            </a:r>
            <a:r>
              <a:rPr lang="uk-UA" sz="2000" dirty="0">
                <a:latin typeface="Segoe Script" panose="030B0504020000000003" pitchFamily="66" charset="0"/>
              </a:rPr>
              <a:t>для розкриття </a:t>
            </a:r>
            <a:r>
              <a:rPr lang="uk-UA" sz="2000" dirty="0" smtClean="0">
                <a:latin typeface="Segoe Script" panose="030B0504020000000003" pitchFamily="66" charset="0"/>
              </a:rPr>
              <a:t>приватних стосунків 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приватні стосунки складають </a:t>
            </a:r>
            <a:r>
              <a:rPr lang="uk-UA" sz="2000" dirty="0">
                <a:latin typeface="Segoe Script" panose="030B0504020000000003" pitchFamily="66" charset="0"/>
              </a:rPr>
              <a:t>драматичну </a:t>
            </a:r>
            <a:r>
              <a:rPr lang="uk-UA" sz="2000" dirty="0" smtClean="0">
                <a:latin typeface="Segoe Script" panose="030B0504020000000003" pitchFamily="66" charset="0"/>
              </a:rPr>
              <a:t>інтригу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домінують  морально-етичні проблеми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риси романтизму: підступні </a:t>
            </a:r>
            <a:r>
              <a:rPr lang="uk-UA" sz="2000" dirty="0">
                <a:latin typeface="Segoe Script" panose="030B0504020000000003" pitchFamily="66" charset="0"/>
              </a:rPr>
              <a:t>й злочинні задуми, віщі передчуття й сни, чаклування відьми-чарівниці, </a:t>
            </a:r>
            <a:r>
              <a:rPr lang="uk-UA" sz="2000" dirty="0" smtClean="0">
                <a:latin typeface="Segoe Script" panose="030B0504020000000003" pitchFamily="66" charset="0"/>
              </a:rPr>
              <a:t>незвичайні повороти долі,  характери сильні</a:t>
            </a:r>
            <a:r>
              <a:rPr lang="uk-UA" sz="2000" dirty="0">
                <a:latin typeface="Segoe Script" panose="030B0504020000000003" pitchFamily="66" charset="0"/>
              </a:rPr>
              <a:t>, </a:t>
            </a:r>
            <a:r>
              <a:rPr lang="uk-UA" sz="2000" dirty="0" smtClean="0">
                <a:latin typeface="Segoe Script" panose="030B0504020000000003" pitchFamily="66" charset="0"/>
              </a:rPr>
              <a:t> почуття</a:t>
            </a:r>
          </a:p>
          <a:p>
            <a:pPr marL="285750" indent="-28575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мінуси: мелодраматизм </a:t>
            </a:r>
            <a:r>
              <a:rPr lang="uk-UA" sz="2000" dirty="0">
                <a:latin typeface="Segoe Script" panose="030B0504020000000003" pitchFamily="66" charset="0"/>
              </a:rPr>
              <a:t>подій і </a:t>
            </a:r>
            <a:r>
              <a:rPr lang="uk-UA" sz="2000" dirty="0" smtClean="0">
                <a:latin typeface="Segoe Script" panose="030B0504020000000003" pitchFamily="66" charset="0"/>
              </a:rPr>
              <a:t>ситуацій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переваги: поглиблений психологізм  героїв  і композиції </a:t>
            </a:r>
            <a:r>
              <a:rPr lang="uk-UA" sz="2000" dirty="0">
                <a:latin typeface="Segoe Script" panose="030B0504020000000003" pitchFamily="66" charset="0"/>
              </a:rPr>
              <a:t>твору </a:t>
            </a:r>
          </a:p>
        </p:txBody>
      </p:sp>
    </p:spTree>
    <p:extLst>
      <p:ext uri="{BB962C8B-B14F-4D97-AF65-F5344CB8AC3E}">
        <p14:creationId xmlns:p14="http://schemas.microsoft.com/office/powerpoint/2010/main" val="271651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250" y="188640"/>
            <a:ext cx="894875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«САВА ЧАЛИЙ</a:t>
            </a:r>
            <a:r>
              <a:rPr lang="uk-UA" sz="2400" b="1" smtClean="0">
                <a:latin typeface="Segoe Script" panose="030B0504020000000003" pitchFamily="66" charset="0"/>
                <a:ea typeface="Calibri"/>
                <a:cs typeface="Times New Roman"/>
              </a:rPr>
              <a:t>» </a:t>
            </a:r>
            <a:r>
              <a:rPr lang="uk-UA" sz="2400" b="1" smtClean="0">
                <a:latin typeface="Segoe Script" panose="030B0504020000000003" pitchFamily="66" charset="0"/>
                <a:ea typeface="Calibri"/>
                <a:cs typeface="Times New Roman"/>
              </a:rPr>
              <a:t>(1899)</a:t>
            </a: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синтез морально-людських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і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соціально-історичних аспектів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зображення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особистості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проблема: «народ і вождь» 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проблема подана з позицій часу автора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героїко-романтичний/</a:t>
            </a:r>
            <a:r>
              <a:rPr lang="uk-UA" sz="2400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трагікоромантичний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 пафос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в основі зображення - контраст</a:t>
            </a: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08198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4969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ЗДОБУТКИ ДРАМАТУРГІЇ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драматичні твори віх класичних жанрів (драма, комедія, трагедія)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проблемний діапазон: соціальні, політичні, моральні, етичні проблеми в найрізноманітніших  проявах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і тенденціях.  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18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оригінальних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творів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322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образи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головних і другорядних персонажів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обмежувався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дуже загальними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описом персонажів чи й взагалі обходився без нього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зосереджувався на розкритті внутрішнього світу персонажа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мова – головний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засіб змалювання персонажів </a:t>
            </a: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використання </a:t>
            </a:r>
            <a:r>
              <a:rPr lang="uk-UA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апосіопези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, що дає можливість   глядачеві/читачеві бути співучасником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творчості письменника й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акторів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важливе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місце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посідають діалоги й монологи. Монолог вводиться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в момент найвищого напруження душевної боротьби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персонажа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життя - епіграф до всієї своєї творчості</a:t>
            </a:r>
          </a:p>
        </p:txBody>
      </p:sp>
    </p:spTree>
    <p:extLst>
      <p:ext uri="{BB962C8B-B14F-4D97-AF65-F5344CB8AC3E}">
        <p14:creationId xmlns:p14="http://schemas.microsoft.com/office/powerpoint/2010/main" val="353368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1"/>
            <a:ext cx="8431852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Використання популярних театральних жанрів по-українськи: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530225" indent="2460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насичення їх селянським побутом</a:t>
            </a:r>
          </a:p>
          <a:p>
            <a:pPr marL="530225" indent="2460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яскраве оздоблення своєрідною українською </a:t>
            </a:r>
            <a:r>
              <a:rPr lang="uk-UA" sz="2400" b="1" dirty="0" err="1">
                <a:latin typeface="Segoe Script" panose="030B0504020000000003" pitchFamily="66" charset="0"/>
                <a:ea typeface="Calibri"/>
                <a:cs typeface="Times New Roman"/>
              </a:rPr>
              <a:t>етнографікою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 (убрання, спів, танок тощо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530225" indent="2460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2400" b="1" dirty="0" smtClean="0">
                <a:latin typeface="Segoe Script" panose="030B0504020000000003" pitchFamily="66" charset="0"/>
              </a:rPr>
              <a:t>1819       початок нової доби українського театру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</a:rPr>
              <a:t> </a:t>
            </a:r>
            <a:endParaRPr lang="uk-UA" sz="2400" b="1" dirty="0" smtClean="0">
              <a:latin typeface="Segoe Script" panose="030B0504020000000003" pitchFamily="66" charset="0"/>
              <a:ea typeface="Calibri"/>
            </a:endParaRPr>
          </a:p>
          <a:p>
            <a:pPr algn="just"/>
            <a:r>
              <a:rPr lang="uk-UA" sz="2400" b="1" dirty="0" smtClean="0">
                <a:latin typeface="Segoe Script" panose="030B0504020000000003" pitchFamily="66" charset="0"/>
                <a:ea typeface="Calibri"/>
              </a:rPr>
              <a:t>1876–1881   українські вистави заборонено</a:t>
            </a:r>
          </a:p>
          <a:p>
            <a:pPr algn="just"/>
            <a:endParaRPr lang="uk-UA" sz="2400" b="1" dirty="0" smtClean="0">
              <a:latin typeface="Segoe Script" panose="030B0504020000000003" pitchFamily="66" charset="0"/>
              <a:ea typeface="Calibri"/>
            </a:endParaRPr>
          </a:p>
          <a:p>
            <a:pPr marL="1350963" indent="-1350963" algn="just">
              <a:buAutoNum type="arabicPlain" startAt="1881"/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</a:rPr>
              <a:t>Г</a:t>
            </a:r>
            <a:r>
              <a:rPr lang="uk-UA" sz="2400" b="1" dirty="0">
                <a:latin typeface="Segoe Script" panose="030B0504020000000003" pitchFamily="66" charset="0"/>
                <a:ea typeface="Calibri"/>
              </a:rPr>
              <a:t>. </a:t>
            </a:r>
            <a:r>
              <a:rPr lang="uk-UA" sz="2400" b="1" dirty="0" err="1" smtClean="0">
                <a:latin typeface="Segoe Script" panose="030B0504020000000003" pitchFamily="66" charset="0"/>
                <a:ea typeface="Calibri"/>
              </a:rPr>
              <a:t>Ашкаренко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</a:rPr>
              <a:t> отримує дозвіл на постановку українських спектаклів</a:t>
            </a:r>
          </a:p>
          <a:p>
            <a:pPr indent="1350963" algn="just">
              <a:buAutoNum type="arabicPlain" startAt="1881"/>
            </a:pPr>
            <a:endParaRPr lang="uk-UA" sz="2400" dirty="0">
              <a:latin typeface="Segoe Script" panose="030B0504020000000003" pitchFamily="66" charset="0"/>
              <a:ea typeface="Calibri"/>
            </a:endParaRPr>
          </a:p>
          <a:p>
            <a:pPr marL="1433513" indent="-82550" algn="just"/>
            <a:r>
              <a:rPr lang="uk-UA" sz="2400" b="1" dirty="0">
                <a:latin typeface="Segoe Script" panose="030B0504020000000003" pitchFamily="66" charset="0"/>
              </a:rPr>
              <a:t>утворення першої української трупи</a:t>
            </a:r>
            <a:endParaRPr lang="uk-UA" sz="2400" b="1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AutoNum type="arabicPlain" startAt="1881"/>
            </a:pPr>
            <a:endParaRPr lang="uk-UA" sz="2400" dirty="0" smtClean="0">
              <a:latin typeface="Segoe Script" panose="030B0504020000000003" pitchFamily="66" charset="0"/>
              <a:ea typeface="Calibri"/>
            </a:endParaRPr>
          </a:p>
          <a:p>
            <a:pPr marL="1350963" indent="-135096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20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085332"/>
              </p:ext>
            </p:extLst>
          </p:nvPr>
        </p:nvGraphicFramePr>
        <p:xfrm>
          <a:off x="179512" y="332656"/>
          <a:ext cx="8850068" cy="5782746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4464253"/>
                <a:gridCol w="4385815"/>
              </a:tblGrid>
              <a:tr h="373369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ПОБУТОВИЙ ТЕАТР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346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РОМАНТИЧНО-побутовий</a:t>
                      </a:r>
                      <a:r>
                        <a:rPr lang="uk-UA" sz="1800" b="1" kern="1200" baseline="0" dirty="0" smtClean="0">
                          <a:effectLst/>
                          <a:latin typeface="Segoe Script" panose="030B0504020000000003" pitchFamily="66" charset="0"/>
                        </a:rPr>
                        <a:t> театр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РЕАЛІСТИЧНО-побутовий театр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  <a:tr h="1187861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мелодраматичний та музично-комедійний репертуар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соціально-побутовий реалістичний репертуар </a:t>
                      </a:r>
                      <a:r>
                        <a:rPr lang="uk-UA" sz="1800" b="1" kern="1200" baseline="0" dirty="0" smtClean="0">
                          <a:effectLst/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з. європейським елементом, тобто почав виходити за межі сільського побуту 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  <a:tr h="1187861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переважають</a:t>
                      </a:r>
                      <a:r>
                        <a:rPr lang="uk-U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мелодраматичні герої чи коміки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центральною фігурою переважно є резонер 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  <a:tr h="2118396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драматурги: І. Котляревський, С. Гулак-Артемовський, </a:t>
                      </a:r>
                      <a:r>
                        <a:rPr lang="uk-UA" sz="1800" b="1" kern="1200" dirty="0" err="1" smtClean="0">
                          <a:effectLst/>
                          <a:latin typeface="Segoe Script" panose="030B0504020000000003" pitchFamily="66" charset="0"/>
                        </a:rPr>
                        <a:t>Г.Квітка-Основ'яненко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800" b="1" kern="1200" dirty="0" err="1" smtClean="0">
                          <a:effectLst/>
                          <a:latin typeface="Segoe Script" panose="030B0504020000000003" pitchFamily="66" charset="0"/>
                        </a:rPr>
                        <a:t>Т.Шевченко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,</a:t>
                      </a:r>
                      <a:r>
                        <a:rPr lang="uk-UA" sz="1800" b="1" kern="1200" baseline="0" dirty="0" smtClean="0">
                          <a:effectLst/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М. Кропивницький, М. Старицький, І. Карпенко-Карий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драматурги: І. Карпенко-Карий, І. Франко, Б. Грінченко, </a:t>
                      </a:r>
                      <a:r>
                        <a:rPr lang="uk-UA" sz="1800" b="1" kern="1200" dirty="0" err="1" smtClean="0">
                          <a:effectLst/>
                          <a:latin typeface="Segoe Script" panose="030B0504020000000003" pitchFamily="66" charset="0"/>
                        </a:rPr>
                        <a:t>Л.Яновська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72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dirty="0" err="1">
                <a:latin typeface="Segoe Script" panose="030B0504020000000003" pitchFamily="66" charset="0"/>
              </a:rPr>
              <a:t>романтично</a:t>
            </a:r>
            <a:r>
              <a:rPr lang="uk-UA" sz="2400" b="1" dirty="0">
                <a:latin typeface="Segoe Script" panose="030B0504020000000003" pitchFamily="66" charset="0"/>
              </a:rPr>
              <a:t>-побутовий театр довгий час тримається паралельно з </a:t>
            </a:r>
            <a:r>
              <a:rPr lang="uk-UA" sz="2400" b="1" dirty="0" err="1">
                <a:latin typeface="Segoe Script" panose="030B0504020000000003" pitchFamily="66" charset="0"/>
              </a:rPr>
              <a:t>реалістично</a:t>
            </a:r>
            <a:r>
              <a:rPr lang="uk-UA" sz="2400" b="1" dirty="0">
                <a:latin typeface="Segoe Script" panose="030B0504020000000003" pitchFamily="66" charset="0"/>
              </a:rPr>
              <a:t>-побутовим театром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b="1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b="1" dirty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dirty="0">
                <a:latin typeface="Segoe Script" panose="030B0504020000000003" pitchFamily="66" charset="0"/>
              </a:rPr>
              <a:t>театр І. Карпенка-Карого і </a:t>
            </a:r>
            <a:r>
              <a:rPr lang="uk-UA" sz="2400" b="1" dirty="0" err="1" smtClean="0">
                <a:latin typeface="Segoe Script" panose="030B0504020000000003" pitchFamily="66" charset="0"/>
              </a:rPr>
              <a:t>П.Саксаганського</a:t>
            </a:r>
            <a:r>
              <a:rPr lang="uk-UA" sz="2400" b="1" dirty="0" smtClean="0">
                <a:latin typeface="Segoe Script" panose="030B0504020000000003" pitchFamily="66" charset="0"/>
              </a:rPr>
              <a:t> </a:t>
            </a:r>
            <a:r>
              <a:rPr lang="uk-UA" sz="2400" b="1" dirty="0">
                <a:latin typeface="Segoe Script" panose="030B0504020000000003" pitchFamily="66" charset="0"/>
              </a:rPr>
              <a:t>був виразником переходу від побутового романтизму до побутового реалізму</a:t>
            </a:r>
            <a:endParaRPr lang="ru-RU" sz="2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40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04664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latin typeface="Segoe Script" panose="030B0504020000000003" pitchFamily="66" charset="0"/>
                <a:ea typeface="Calibri"/>
              </a:rPr>
              <a:t>ТЕАТР КОРИФЕЇВ</a:t>
            </a:r>
            <a:endParaRPr lang="ru-RU" sz="3600" b="1" dirty="0">
              <a:latin typeface="Segoe Script" panose="030B0504020000000003" pitchFamily="66" charset="0"/>
            </a:endParaRPr>
          </a:p>
        </p:txBody>
      </p:sp>
      <p:pic>
        <p:nvPicPr>
          <p:cNvPr id="1027" name="Picture 3" descr="D:\Users\Валя\Desktop\Mykhaylo_starycky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030" y="957934"/>
            <a:ext cx="1944216" cy="215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Users\Валя\Desktop\Mark_Kropyvnytsk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750" y="879959"/>
            <a:ext cx="1910184" cy="218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Users\Валя\Desktop\Садовський_М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21146"/>
            <a:ext cx="1778293" cy="234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Users\Валя\Desktop\Саксаганський_П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159" y="3563073"/>
            <a:ext cx="2032000" cy="23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D:\Users\Валя\Desktop\Заньковецька_Марія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88" y="3412017"/>
            <a:ext cx="1944216" cy="253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:\Users\Валя\Desktop\завантаженн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88" y="321146"/>
            <a:ext cx="1743075" cy="221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7751" y="2617020"/>
            <a:ext cx="2003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І. </a:t>
            </a:r>
            <a:r>
              <a:rPr lang="uk-UA" dirty="0" smtClean="0">
                <a:latin typeface="Times New Roman"/>
                <a:ea typeface="Calibri"/>
              </a:rPr>
              <a:t>Карпенко-Карий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86484" y="3067137"/>
            <a:ext cx="17266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Старицький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06621" y="3067137"/>
            <a:ext cx="2294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Кропивницький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92280" y="2666562"/>
            <a:ext cx="1774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Садовський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8759" y="6021650"/>
            <a:ext cx="1819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Заньковецька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635897" y="6021650"/>
            <a:ext cx="22099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П. </a:t>
            </a:r>
            <a:r>
              <a:rPr lang="uk-UA" dirty="0" smtClean="0">
                <a:latin typeface="Times New Roman"/>
                <a:ea typeface="Calibri"/>
              </a:rPr>
              <a:t>Саксаганський</a:t>
            </a:r>
            <a:endParaRPr lang="ru-RU" dirty="0"/>
          </a:p>
        </p:txBody>
      </p:sp>
      <p:pic>
        <p:nvPicPr>
          <p:cNvPr id="1033" name="Picture 9" descr="D:\Users\Валя\Desktop\завантаження (1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934" y="3412018"/>
            <a:ext cx="1695450" cy="254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624528" y="6021650"/>
            <a:ext cx="2519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М. </a:t>
            </a:r>
            <a:r>
              <a:rPr lang="uk-UA" dirty="0" smtClean="0"/>
              <a:t>Садовська-</a:t>
            </a:r>
            <a:r>
              <a:rPr lang="uk-UA" dirty="0" err="1" smtClean="0"/>
              <a:t>Барілотті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36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61345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8000" b="1" i="1" dirty="0" smtClean="0">
                <a:latin typeface="Segoe Script" panose="030B0504020000000003" pitchFamily="66" charset="0"/>
                <a:cs typeface="MV Boli" panose="02000500030200090000" pitchFamily="2" charset="0"/>
              </a:rPr>
              <a:t>ДРАМАТУРГІЯ </a:t>
            </a:r>
            <a:endParaRPr lang="ru-RU" sz="8000" b="1" i="1" dirty="0">
              <a:latin typeface="Segoe Script" panose="030B0504020000000003" pitchFamily="66" charset="0"/>
              <a:cs typeface="MV Boli" panose="02000500030200090000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14530"/>
            <a:ext cx="871296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3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ТИПИ ХУДОЖНЬОГО МИСЛЕННЯ</a:t>
            </a:r>
          </a:p>
          <a:p>
            <a:pPr indent="450215" algn="ctr">
              <a:lnSpc>
                <a:spcPts val="4800"/>
              </a:lnSpc>
              <a:spcAft>
                <a:spcPts val="0"/>
              </a:spcAft>
            </a:pPr>
            <a:endParaRPr lang="ru-RU" sz="40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романтичний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, натуралістичний,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реалістичний</a:t>
            </a:r>
          </a:p>
          <a:p>
            <a:pPr indent="450215" algn="ctr"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ctr"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неоромантичний, символістський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,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імпресіоністичний, експресіоністичний</a:t>
            </a:r>
            <a:endParaRPr lang="ru-RU" sz="3200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463988" y="2204864"/>
            <a:ext cx="0" cy="304933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86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9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 </a:t>
            </a:r>
            <a:r>
              <a:rPr lang="uk-UA" sz="2400" dirty="0">
                <a:latin typeface="Segoe Script" panose="030B0504020000000003" pitchFamily="66" charset="0"/>
              </a:rPr>
              <a:t>Історико-романтичний і мелодраматично-водевільний репертуар збагачується соціально-психологічною мотивацією художньої дії, типізацією </a:t>
            </a:r>
            <a:r>
              <a:rPr lang="uk-UA" sz="2400" dirty="0" smtClean="0">
                <a:latin typeface="Segoe Script" panose="030B0504020000000003" pitchFamily="66" charset="0"/>
              </a:rPr>
              <a:t>образів</a:t>
            </a:r>
          </a:p>
          <a:p>
            <a:pPr algn="just"/>
            <a:endParaRPr lang="uk-UA" sz="2400" dirty="0">
              <a:latin typeface="Segoe Script" panose="030B0504020000000003" pitchFamily="66" charset="0"/>
            </a:endParaRPr>
          </a:p>
          <a:p>
            <a:r>
              <a:rPr lang="uk-UA" sz="2400" b="1" dirty="0" smtClean="0">
                <a:latin typeface="Segoe Script" panose="030B0504020000000003" pitchFamily="66" charset="0"/>
              </a:rPr>
              <a:t>ЖАНРИ Й ЖАНРОВІ РІЗНОВИДИ: </a:t>
            </a:r>
          </a:p>
          <a:p>
            <a:pPr marL="720725" indent="-538163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соціально-побутова </a:t>
            </a:r>
            <a:r>
              <a:rPr lang="uk-UA" sz="2400" dirty="0">
                <a:latin typeface="Segoe Script" panose="030B0504020000000003" pitchFamily="66" charset="0"/>
              </a:rPr>
              <a:t>драма («Дві сім’ї» </a:t>
            </a:r>
            <a:r>
              <a:rPr lang="uk-UA" sz="2400" dirty="0" err="1" smtClean="0">
                <a:latin typeface="Segoe Script" panose="030B0504020000000003" pitchFamily="66" charset="0"/>
              </a:rPr>
              <a:t>М.Кропивницький</a:t>
            </a:r>
            <a:r>
              <a:rPr lang="uk-UA" sz="2400" dirty="0" smtClean="0">
                <a:latin typeface="Segoe Script" panose="030B0504020000000003" pitchFamily="66" charset="0"/>
              </a:rPr>
              <a:t>) </a:t>
            </a:r>
          </a:p>
          <a:p>
            <a:pPr marL="720725" indent="-538163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історична </a:t>
            </a:r>
            <a:r>
              <a:rPr lang="uk-UA" sz="2400" dirty="0">
                <a:latin typeface="Segoe Script" panose="030B0504020000000003" pitchFamily="66" charset="0"/>
              </a:rPr>
              <a:t>трагедія («Сава Чалий» </a:t>
            </a:r>
            <a:r>
              <a:rPr lang="uk-UA" sz="2400" dirty="0" smtClean="0">
                <a:latin typeface="Segoe Script" panose="030B0504020000000003" pitchFamily="66" charset="0"/>
              </a:rPr>
              <a:t/>
            </a:r>
            <a:br>
              <a:rPr lang="uk-UA" sz="2400" dirty="0" smtClean="0">
                <a:latin typeface="Segoe Script" panose="030B0504020000000003" pitchFamily="66" charset="0"/>
              </a:rPr>
            </a:br>
            <a:r>
              <a:rPr lang="uk-UA" sz="2400" dirty="0" smtClean="0">
                <a:latin typeface="Segoe Script" panose="030B0504020000000003" pitchFamily="66" charset="0"/>
              </a:rPr>
              <a:t>І</a:t>
            </a:r>
            <a:r>
              <a:rPr lang="uk-UA" sz="2400" dirty="0">
                <a:latin typeface="Segoe Script" panose="030B0504020000000003" pitchFamily="66" charset="0"/>
              </a:rPr>
              <a:t>. Карпенко-Карий</a:t>
            </a:r>
            <a:r>
              <a:rPr lang="uk-UA" sz="2400" dirty="0" smtClean="0">
                <a:latin typeface="Segoe Script" panose="030B0504020000000003" pitchFamily="66" charset="0"/>
              </a:rPr>
              <a:t>)</a:t>
            </a:r>
          </a:p>
          <a:p>
            <a:pPr marL="720725" indent="-538163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соціальна </a:t>
            </a:r>
            <a:r>
              <a:rPr lang="uk-UA" sz="2400" dirty="0">
                <a:latin typeface="Segoe Script" panose="030B0504020000000003" pitchFamily="66" charset="0"/>
              </a:rPr>
              <a:t>драма («Талан» М. Старицький</a:t>
            </a:r>
            <a:r>
              <a:rPr lang="uk-UA" sz="2400" dirty="0" smtClean="0">
                <a:latin typeface="Segoe Script" panose="030B0504020000000003" pitchFamily="66" charset="0"/>
              </a:rPr>
              <a:t>)</a:t>
            </a:r>
          </a:p>
          <a:p>
            <a:pPr marL="720725" indent="-538163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мелодрама </a:t>
            </a:r>
            <a:r>
              <a:rPr lang="uk-UA" sz="2400" dirty="0">
                <a:latin typeface="Segoe Script" panose="030B0504020000000003" pitchFamily="66" charset="0"/>
              </a:rPr>
              <a:t>(«Дай серцю волю, заведе в неволю» </a:t>
            </a:r>
            <a:r>
              <a:rPr lang="uk-UA" sz="2400" dirty="0" err="1" smtClean="0">
                <a:latin typeface="Segoe Script" panose="030B0504020000000003" pitchFamily="66" charset="0"/>
              </a:rPr>
              <a:t>М.Кропивницький</a:t>
            </a:r>
            <a:r>
              <a:rPr lang="uk-UA" sz="2400" dirty="0">
                <a:latin typeface="Segoe Script" panose="030B0504020000000003" pitchFamily="66" charset="0"/>
              </a:rPr>
              <a:t>), </a:t>
            </a:r>
            <a:endParaRPr lang="uk-UA" sz="2400" dirty="0" smtClean="0">
              <a:latin typeface="Segoe Script" panose="030B0504020000000003" pitchFamily="66" charset="0"/>
            </a:endParaRPr>
          </a:p>
          <a:p>
            <a:pPr marL="720725" indent="-538163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комедія </a:t>
            </a:r>
            <a:r>
              <a:rPr lang="uk-UA" sz="2400" dirty="0">
                <a:latin typeface="Segoe Script" panose="030B0504020000000003" pitchFamily="66" charset="0"/>
              </a:rPr>
              <a:t>(«На Кожум’яках» І. Нечуй-Левицький</a:t>
            </a:r>
            <a:r>
              <a:rPr lang="uk-UA" sz="2400" dirty="0" smtClean="0">
                <a:latin typeface="Segoe Script" panose="030B0504020000000003" pitchFamily="66" charset="0"/>
              </a:rPr>
              <a:t>)</a:t>
            </a:r>
          </a:p>
          <a:p>
            <a:pPr marL="892175" indent="-446088"/>
            <a:r>
              <a:rPr lang="uk-UA" sz="2400" dirty="0" smtClean="0">
                <a:latin typeface="Segoe Script" panose="030B0504020000000003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96795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+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фантастична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 («Осіння казка» 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Леся Українка),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поема («Кассандра» Леся Українка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»)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драматичний етюд («По дорозі в Казку» </a:t>
            </a:r>
            <a:r>
              <a:rPr lang="uk-UA" sz="2800" dirty="0" err="1">
                <a:solidFill>
                  <a:prstClr val="black"/>
                </a:solidFill>
                <a:latin typeface="Segoe Script" panose="030B0504020000000003" pitchFamily="66" charset="0"/>
              </a:rPr>
              <a:t>О.Олесь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казка («Микита Кожум’яка» О. Олесь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драматичний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ескіз («Повинен» </a:t>
            </a:r>
            <a:r>
              <a:rPr lang="uk-UA" sz="2800" dirty="0" err="1" smtClean="0">
                <a:solidFill>
                  <a:prstClr val="black"/>
                </a:solidFill>
                <a:latin typeface="Segoe Script" panose="030B0504020000000003" pitchFamily="66" charset="0"/>
              </a:rPr>
              <a:t>С.Черкасенко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балада («Троянда з Єрихону» Ю. Липа)</a:t>
            </a:r>
            <a:endParaRPr lang="ru-RU" sz="2800" dirty="0">
              <a:solidFill>
                <a:prstClr val="black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6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1349</Words>
  <Application>Microsoft Office PowerPoint</Application>
  <PresentationFormat>Экран (4:3)</PresentationFormat>
  <Paragraphs>270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Валя</cp:lastModifiedBy>
  <cp:revision>56</cp:revision>
  <dcterms:created xsi:type="dcterms:W3CDTF">2023-03-23T08:51:56Z</dcterms:created>
  <dcterms:modified xsi:type="dcterms:W3CDTF">2023-04-14T09:20:16Z</dcterms:modified>
</cp:coreProperties>
</file>