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52372F9-C30F-4234-AEEC-6F504CB5D02C}"/>
              </a:ext>
            </a:extLst>
          </p:cNvPr>
          <p:cNvSpPr txBox="1"/>
          <p:nvPr/>
        </p:nvSpPr>
        <p:spPr>
          <a:xfrm>
            <a:off x="1403648" y="1268760"/>
            <a:ext cx="6569242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4800" b="1" dirty="0">
                <a:solidFill>
                  <a:srgbClr val="C00000"/>
                </a:solidFill>
                <a:effectLst/>
                <a:latin typeface="Derby"/>
                <a:ea typeface="Calibri" panose="020F0502020204030204" pitchFamily="34" charset="0"/>
              </a:rPr>
              <a:t>ДЕНЬ 6. </a:t>
            </a:r>
            <a:endParaRPr lang="uk-UA" sz="4800" b="1" dirty="0" smtClean="0">
              <a:solidFill>
                <a:srgbClr val="C00000"/>
              </a:solidFill>
              <a:effectLst/>
              <a:latin typeface="Derby"/>
              <a:ea typeface="Calibri" panose="020F0502020204030204" pitchFamily="34" charset="0"/>
            </a:endParaRPr>
          </a:p>
          <a:p>
            <a:pPr indent="450215" algn="ctr"/>
            <a:endParaRPr lang="uk-UA" sz="4800" b="1" dirty="0" smtClean="0">
              <a:solidFill>
                <a:srgbClr val="E36C0A"/>
              </a:solidFill>
              <a:effectLst/>
              <a:latin typeface="Derby"/>
              <a:ea typeface="Calibri" panose="020F0502020204030204" pitchFamily="34" charset="0"/>
            </a:endParaRPr>
          </a:p>
          <a:p>
            <a:pPr indent="450215" algn="ctr"/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Derby"/>
                <a:ea typeface="Calibri" panose="020F0502020204030204" pitchFamily="34" charset="0"/>
              </a:rPr>
              <a:t>СПІЛКУВАННЯ </a:t>
            </a:r>
            <a:endParaRPr lang="uk-UA" sz="36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/>
            <a:r>
              <a:rPr lang="uk-UA" sz="3600" b="1" dirty="0">
                <a:solidFill>
                  <a:schemeClr val="accent6">
                    <a:lumMod val="75000"/>
                  </a:schemeClr>
                </a:solidFill>
                <a:effectLst/>
                <a:latin typeface="Derby"/>
                <a:ea typeface="Calibri" panose="020F0502020204030204" pitchFamily="34" charset="0"/>
              </a:rPr>
              <a:t>ЗА ВЕРТИКАЛЬНИМ ВЕКТОРОМ</a:t>
            </a:r>
            <a:r>
              <a:rPr lang="uk-UA" sz="36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6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3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35DA0C1-FF26-4AA1-B0F1-FB04E55E5F78}"/>
              </a:ext>
            </a:extLst>
          </p:cNvPr>
          <p:cNvSpPr txBox="1"/>
          <p:nvPr/>
        </p:nvSpPr>
        <p:spPr>
          <a:xfrm>
            <a:off x="120316" y="550103"/>
            <a:ext cx="8903368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/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Постійно підвищуй свою </a:t>
            </a:r>
            <a:r>
              <a:rPr lang="uk-UA" sz="2000" b="1" i="1" dirty="0" err="1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стресостійкість</a:t>
            </a:r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/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фізичними способами: виконуй фізичні вправи, повноцінно відпочивай, засинай вчасно, приймай теплі ванни, дбай про своє тіло (масаж, косметичні процедури) та ін.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психологічними способами: посміхайся стресу, впорядкуй своє дихання, візьми тайм-аут, виконуй ритмічні дії у ситуаціях напруги, плануй свій час, обирай діяльність, яка приносить емоційне задоволення,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релаксуй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роби собі компліменти, будь господарем власного простору і не дозволяй іншим його порушувати, вчись жартувати над ситуацією, виховуй у собі толерантність до невдач, формуй готовність до іншого розгортання подій.</a:t>
            </a:r>
            <a:endParaRPr lang="uk-UA" sz="2000" b="1" i="1" dirty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endParaRPr lang="uk-UA" sz="2000" b="1" i="1" dirty="0" smtClean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Виховуй у собі організованість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повернутись до пункту 1, то всі фрази: «спізнився...», «не виконав домашнє завдання...», «затримав науковий проект...», можна доповнити одним словосполученням: 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вистачило організованості.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Саме її нестача є основною причиною академічної тривожності. Працюй над собою та підвищуй свою відповідальність!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000" dirty="0">
                <a:solidFill>
                  <a:srgbClr val="17365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0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C292D8F-6DCA-407A-A2B0-BE72FB8389E1}"/>
              </a:ext>
            </a:extLst>
          </p:cNvPr>
          <p:cNvSpPr txBox="1"/>
          <p:nvPr/>
        </p:nvSpPr>
        <p:spPr>
          <a:xfrm>
            <a:off x="96253" y="128245"/>
            <a:ext cx="904774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l"/>
            <a:r>
              <a:rPr lang="uk-UA" sz="2400" b="1" spc="-10" dirty="0">
                <a:solidFill>
                  <a:srgbClr val="00B050"/>
                </a:solidFill>
                <a:effectLst/>
                <a:latin typeface="Derby"/>
                <a:ea typeface="Times New Roman" panose="02020603050405020304" pitchFamily="18" charset="0"/>
              </a:rPr>
              <a:t>4. ДАЙ ВИХІД СВОЇМ ЕМОЦІЯМ</a:t>
            </a:r>
            <a:r>
              <a:rPr lang="uk-UA" sz="2400" b="1" spc="-1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spc="-10" dirty="0">
                <a:solidFill>
                  <a:srgbClr val="00B050"/>
                </a:solidFill>
                <a:effectLst/>
                <a:latin typeface="Derby"/>
                <a:ea typeface="Times New Roman" panose="02020603050405020304" pitchFamily="18" charset="0"/>
              </a:rPr>
              <a:t>ПІСЛЯ НАВЧАЛЬНИХ ЗАНЯТЬ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/>
            <a:r>
              <a:rPr lang="uk-UA" sz="2000" b="1" i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Всім негативним емоціям потрібний </a:t>
            </a:r>
            <a:r>
              <a:rPr lang="uk-UA" sz="2000" b="1" i="1" spc="-1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вихід. Знайди </a:t>
            </a:r>
            <a:r>
              <a:rPr lang="uk-UA" sz="2000" b="1" i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свій індивідуальний:</a:t>
            </a:r>
            <a:endParaRPr lang="uk-UA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59CC823-CAB2-429D-9D2C-889D51B2C1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01" y="1257634"/>
            <a:ext cx="7794649" cy="43374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1779A23-630C-44FC-A1D8-376280F617F3}"/>
              </a:ext>
            </a:extLst>
          </p:cNvPr>
          <p:cNvSpPr txBox="1"/>
          <p:nvPr/>
        </p:nvSpPr>
        <p:spPr>
          <a:xfrm>
            <a:off x="-36096" y="5595046"/>
            <a:ext cx="90477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450215" algn="l"/>
            <a:r>
              <a:rPr lang="uk-UA" sz="20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Обери для себе свій шлях зняття емоційної напруги і реалізуй його сьогодні</a:t>
            </a:r>
            <a:r>
              <a:rPr lang="uk-UA" sz="20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____________________________________________________________</a:t>
            </a: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6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079B373-DDB5-4CE9-B707-0425F462E201}"/>
              </a:ext>
            </a:extLst>
          </p:cNvPr>
          <p:cNvSpPr txBox="1"/>
          <p:nvPr/>
        </p:nvSpPr>
        <p:spPr>
          <a:xfrm>
            <a:off x="683569" y="404664"/>
            <a:ext cx="7992888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solidFill>
                  <a:srgbClr val="4F6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accent6">
                    <a:lumMod val="75000"/>
                  </a:schemeClr>
                </a:solidFill>
                <a:effectLst/>
                <a:latin typeface="Derby"/>
                <a:ea typeface="Times New Roman" panose="02020603050405020304" pitchFamily="18" charset="0"/>
              </a:rPr>
              <a:t>5. ДЕСТРУКТИВНІ </a:t>
            </a:r>
            <a:endParaRPr lang="uk-UA" sz="2400" dirty="0" smtClean="0">
              <a:solidFill>
                <a:schemeClr val="accent6">
                  <a:lumMod val="75000"/>
                </a:schemeClr>
              </a:solidFill>
              <a:effectLst/>
              <a:latin typeface="Derby"/>
              <a:ea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  <a:effectLst/>
                <a:latin typeface="Derby"/>
                <a:ea typeface="Times New Roman" panose="02020603050405020304" pitchFamily="18" charset="0"/>
              </a:rPr>
              <a:t>І КОНСТРУКТИВНІ </a:t>
            </a:r>
            <a:r>
              <a:rPr lang="uk-UA" sz="2400" dirty="0">
                <a:solidFill>
                  <a:schemeClr val="accent6">
                    <a:lumMod val="75000"/>
                  </a:schemeClr>
                </a:solidFill>
                <a:effectLst/>
                <a:latin typeface="Derby"/>
                <a:ea typeface="Times New Roman" panose="02020603050405020304" pitchFamily="18" charset="0"/>
              </a:rPr>
              <a:t>ДУМКИ</a:t>
            </a:r>
            <a:endParaRPr lang="uk-UA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Аналізуючи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впливу на самооцінку, у спілкуванні виокремлюють деструктивну і конструктивну комунікативну поведінку.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Деструктивна комунікація спрямована на руйнування та опір. Вона знижує самооцінку, перешкоджає прогресу, що, в підсумку призводить до порушення якості життя. Прикладом такої поведінки є установки на зразок «Я ніколи не зможу досягти цього рівня», «Я буду виглядати безглуздо».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Конструктивна (ресурсна) ‒ мотивує на досягнення, сприяє активізації ресурсів та здібностей. Вона активує такі установки: </a:t>
            </a:r>
            <a:r>
              <a:rPr lang="uk-UA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ове є цікавим», «Я маю всі шанси стати успішним».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пропонованій вправі слід систематизувати всі висловлювання на дві групи: 1 група ‒ конструктивні, 2 група ‒ деструктивні.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0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F8E709E-3C78-458B-81DD-58A4871BA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07313"/>
              </p:ext>
            </p:extLst>
          </p:nvPr>
        </p:nvGraphicFramePr>
        <p:xfrm>
          <a:off x="611560" y="247651"/>
          <a:ext cx="8064895" cy="54176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905903273"/>
                    </a:ext>
                  </a:extLst>
                </a:gridCol>
                <a:gridCol w="5256584">
                  <a:extLst>
                    <a:ext uri="{9D8B030D-6E8A-4147-A177-3AD203B41FA5}">
                      <a16:colId xmlns="" xmlns:a16="http://schemas.microsoft.com/office/drawing/2014/main" val="2623210682"/>
                    </a:ext>
                  </a:extLst>
                </a:gridCol>
                <a:gridCol w="1368151">
                  <a:extLst>
                    <a:ext uri="{9D8B030D-6E8A-4147-A177-3AD203B41FA5}">
                      <a16:colId xmlns="" xmlns:a16="http://schemas.microsoft.com/office/drawing/2014/main" val="4071473750"/>
                    </a:ext>
                  </a:extLst>
                </a:gridCol>
              </a:tblGrid>
              <a:tr h="87709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20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Конструктивні </a:t>
                      </a:r>
                      <a:r>
                        <a:rPr lang="uk-UA" sz="20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висл-ня</a:t>
                      </a:r>
                      <a:endParaRPr lang="uk-UA" sz="2000" b="1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1" marR="476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</a:pPr>
                      <a:r>
                        <a:rPr lang="uk-UA" sz="20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Прочитай уважно висловлювання і спрямуй їх стрілками у відповідні колонки:</a:t>
                      </a:r>
                      <a:endParaRPr lang="uk-UA" sz="20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1" marR="47681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20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Деструктивні </a:t>
                      </a:r>
                      <a:r>
                        <a:rPr lang="uk-UA" sz="2000" b="1" i="1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висл-ня</a:t>
                      </a:r>
                      <a:endParaRPr lang="uk-UA" sz="2000" b="1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1" marR="47681" marT="0" marB="0"/>
                </a:tc>
                <a:extLst>
                  <a:ext uri="{0D108BD9-81ED-4DB2-BD59-A6C34878D82A}">
                    <a16:rowId xmlns="" xmlns:a16="http://schemas.microsoft.com/office/drawing/2014/main" val="3498821691"/>
                  </a:ext>
                </a:extLst>
              </a:tr>
              <a:tr h="450321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</a:pP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1" marR="47681" marT="0" marB="0"/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Взірець: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першопрохідці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завжди виграють </a:t>
                      </a: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 б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оюсь помилитися. 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Я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знову зроблю щось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неправильно.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Я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цього ніколи не робив, але спробувати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можна.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 всі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дивляться.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uk-UA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Мені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важко зберігати спокій у напружених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ситуаціях.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В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 достатньо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сміливості.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Я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вагань визнаю власні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помилки.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Я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краще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промовчу.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Я не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буду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висовуватись.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Я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зможу і в мене вистачить зусиль на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1" marR="476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1" marR="47681" marT="0" marB="0"/>
                </a:tc>
                <a:extLst>
                  <a:ext uri="{0D108BD9-81ED-4DB2-BD59-A6C34878D82A}">
                    <a16:rowId xmlns="" xmlns:a16="http://schemas.microsoft.com/office/drawing/2014/main" val="4017301520"/>
                  </a:ext>
                </a:extLst>
              </a:tr>
            </a:tbl>
          </a:graphicData>
        </a:graphic>
      </p:graphicFrame>
      <p:cxnSp>
        <p:nvCxnSpPr>
          <p:cNvPr id="3" name="Прямая со стрелкой 2">
            <a:extLst>
              <a:ext uri="{FF2B5EF4-FFF2-40B4-BE49-F238E27FC236}">
                <a16:creationId xmlns="" xmlns:a16="http://schemas.microsoft.com/office/drawing/2014/main" id="{FEA865A7-89CC-4424-B824-E28F1800D997}"/>
              </a:ext>
            </a:extLst>
          </p:cNvPr>
          <p:cNvCxnSpPr>
            <a:cxnSpLocks/>
          </p:cNvCxnSpPr>
          <p:nvPr/>
        </p:nvCxnSpPr>
        <p:spPr>
          <a:xfrm flipH="1">
            <a:off x="1269332" y="1398534"/>
            <a:ext cx="102268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E067C53-7D1E-43A1-94AF-1BA793F6133D}"/>
              </a:ext>
            </a:extLst>
          </p:cNvPr>
          <p:cNvSpPr txBox="1"/>
          <p:nvPr/>
        </p:nvSpPr>
        <p:spPr>
          <a:xfrm>
            <a:off x="251520" y="5888504"/>
            <a:ext cx="86409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18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Тренувальне </a:t>
            </a: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завдання:</a:t>
            </a:r>
            <a:r>
              <a:rPr lang="uk-UA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Спробуй наступних три дні вживати лише конструктивні висловлювання, які активують власні ресурси і мотивують на спілкування.</a:t>
            </a:r>
          </a:p>
        </p:txBody>
      </p:sp>
    </p:spTree>
    <p:extLst>
      <p:ext uri="{BB962C8B-B14F-4D97-AF65-F5344CB8AC3E}">
        <p14:creationId xmlns:p14="http://schemas.microsoft.com/office/powerpoint/2010/main" val="160524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BDA3BC9A-5E71-47C4-A08E-14F365372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121" name="Рисунок 6" descr="Lærer | Illustrasjon, Artister, Bilder">
            <a:extLst>
              <a:ext uri="{FF2B5EF4-FFF2-40B4-BE49-F238E27FC236}">
                <a16:creationId xmlns="" xmlns:a16="http://schemas.microsoft.com/office/drawing/2014/main" id="{B9917BB6-19E2-47A5-AF9C-7F3923EFC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8" t="10567" r="8218" b="22922"/>
          <a:stretch>
            <a:fillRect/>
          </a:stretch>
        </p:blipFill>
        <p:spPr bwMode="auto">
          <a:xfrm>
            <a:off x="252669" y="620689"/>
            <a:ext cx="3392005" cy="50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00AFC568-B6CB-4387-BD11-BFECECF2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577" y="674774"/>
            <a:ext cx="5328911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uk-UA" sz="2400" b="1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Derby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Derby"/>
                <a:ea typeface="Calibri" panose="020F0502020204030204" pitchFamily="34" charset="0"/>
                <a:cs typeface="Times New Roman" panose="02020603050405020304" pitchFamily="18" charset="0"/>
              </a:rPr>
              <a:t>ПСИХОРЕЛАКСАЦІЙНА 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E36C0A"/>
                </a:solidFill>
                <a:effectLst/>
                <a:latin typeface="Derby"/>
                <a:ea typeface="Calibri" panose="020F0502020204030204" pitchFamily="34" charset="0"/>
                <a:cs typeface="Times New Roman" panose="02020603050405020304" pitchFamily="18" charset="0"/>
              </a:rPr>
              <a:t>ВПРАВА</a:t>
            </a:r>
            <a:r>
              <a:rPr kumimoji="0" lang="ru-RU" altLang="uk-UA" sz="2400" b="0" i="0" u="none" strike="noStrike" cap="none" normalizeH="0" baseline="0" dirty="0">
                <a:ln>
                  <a:noFill/>
                </a:ln>
                <a:solidFill>
                  <a:srgbClr val="E36C0A"/>
                </a:solidFill>
                <a:effectLst/>
                <a:latin typeface="Derby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E36C0A"/>
                </a:solidFill>
                <a:effectLst/>
                <a:latin typeface="Derby"/>
                <a:ea typeface="Calibri" panose="020F0502020204030204" pitchFamily="34" charset="0"/>
                <a:cs typeface="Times New Roman" panose="02020603050405020304" pitchFamily="18" charset="0"/>
              </a:rPr>
              <a:t>НАВПАКИ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Ввімкни </a:t>
            </a:r>
            <a:r>
              <a:rPr kumimoji="0" lang="uk-UA" altLang="uk-UA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психорелаксаційну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музику. Заплющ очі й уяви, що наш світ розвернувся знизу догори на 180°. Твій керівник улаштувався на твій дерев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яний стілець, натомість, ти зайняв його зручне і м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яке крісло...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хочеш дослухати установки і зняти зайву напругу, ввімкни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аудіофайл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 записом </a:t>
            </a:r>
            <a:r>
              <a:rPr kumimoji="0" lang="uk-UA" altLang="uk-UA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психорелаксаційної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вправи </a:t>
            </a:r>
            <a:r>
              <a:rPr kumimoji="0" lang="uk-UA" alt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(див. </a:t>
            </a:r>
            <a:r>
              <a:rPr kumimoji="0" lang="uk-UA" altLang="uk-UA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аудіофайл</a:t>
            </a:r>
            <a:r>
              <a:rPr kumimoji="0" lang="uk-UA" alt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6)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Derb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БАЖАЄМО УСПІХІВ!</a:t>
            </a:r>
            <a:endParaRPr kumimoji="0" lang="uk-UA" altLang="uk-UA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rby" pitchFamily="2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8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92D297E-3EF1-4970-B52B-AEFFA63353C4}"/>
              </a:ext>
            </a:extLst>
          </p:cNvPr>
          <p:cNvSpPr txBox="1"/>
          <p:nvPr/>
        </p:nvSpPr>
        <p:spPr>
          <a:xfrm>
            <a:off x="168442" y="160421"/>
            <a:ext cx="8795084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2400" b="1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ВЧИМОСЯ БУДУВАТИ </a:t>
            </a:r>
            <a:endParaRPr lang="uk-UA" sz="2400" b="1" dirty="0" smtClean="0">
              <a:solidFill>
                <a:srgbClr val="00B050"/>
              </a:solidFill>
              <a:effectLst/>
              <a:latin typeface="Derby"/>
              <a:ea typeface="Calibri" panose="020F0502020204030204" pitchFamily="34" charset="0"/>
            </a:endParaRPr>
          </a:p>
          <a:p>
            <a:pPr indent="450215" algn="ctr"/>
            <a:r>
              <a:rPr lang="uk-UA" sz="2400" b="1" dirty="0" smtClean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ЕФЕКТИВНІ </a:t>
            </a:r>
            <a:r>
              <a:rPr lang="uk-UA" sz="2400" b="1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СТОСУНКИ </a:t>
            </a:r>
            <a:r>
              <a:rPr lang="uk-UA" sz="2400" b="1" dirty="0" smtClean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У </a:t>
            </a:r>
            <a:r>
              <a:rPr lang="uk-UA" sz="2400" b="1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СИСТЕМІ </a:t>
            </a:r>
            <a:endParaRPr lang="uk-UA" sz="2400" b="1" dirty="0" smtClean="0">
              <a:solidFill>
                <a:srgbClr val="00B050"/>
              </a:solidFill>
              <a:effectLst/>
              <a:latin typeface="Derby"/>
              <a:ea typeface="Calibri" panose="020F0502020204030204" pitchFamily="34" charset="0"/>
            </a:endParaRPr>
          </a:p>
          <a:p>
            <a:pPr indent="450215" algn="ctr"/>
            <a:r>
              <a:rPr lang="uk-UA" sz="2400" b="1" dirty="0" smtClean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«</a:t>
            </a:r>
            <a:r>
              <a:rPr lang="uk-UA" sz="2400" b="1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ВИКЛАДАЧ-СТУДЕНТ»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endParaRPr lang="uk-UA" sz="2000" b="1" i="1" dirty="0" smtClean="0">
              <a:solidFill>
                <a:srgbClr val="E36C0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 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заняття:</a:t>
            </a:r>
            <a:r>
              <a:rPr lang="uk-UA" sz="2000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корекція соціальної тривожності у системі «керівник-підлеглий», «викладач-студент», розвиток здатності до передбачення (антиципації) у структурі психічної діяльності.</a:t>
            </a:r>
          </a:p>
        </p:txBody>
      </p:sp>
      <p:pic>
        <p:nvPicPr>
          <p:cNvPr id="6" name="Рисунок 5" descr="Hvordan stoppe overordnede overtredere og opprettholde en hyggelig  atmosfære for arbeid. Underordning - hva er det på jobben og i familien">
            <a:extLst>
              <a:ext uri="{FF2B5EF4-FFF2-40B4-BE49-F238E27FC236}">
                <a16:creationId xmlns="" xmlns:a16="http://schemas.microsoft.com/office/drawing/2014/main" id="{4DB29157-44BE-40A0-867D-2E6F78298B4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" t="2141" r="-784" b="2306"/>
          <a:stretch/>
        </p:blipFill>
        <p:spPr bwMode="auto">
          <a:xfrm>
            <a:off x="1547664" y="2708920"/>
            <a:ext cx="6264695" cy="37005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125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BB1CF111-3FC2-4B86-B6A0-1A2118FD3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4" y="215443"/>
            <a:ext cx="866239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Derby"/>
                <a:ea typeface="Calibri" panose="020F0502020204030204" pitchFamily="34" charset="0"/>
                <a:cs typeface="Times New Roman" panose="02020603050405020304" pitchFamily="18" charset="0"/>
              </a:rPr>
              <a:t>ОЦІНЮЄМО ВИКЛАДАЧА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Високий рівень знань та педагогічної майстерності, любов до студентів, педагогічний такт, професійна культура, почуття гумору, організованість та цілеспрямованість ‒ ось неповний перелік якостей викладача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Derby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Оціни його за цими критеріями (див. рисунок 2).</a:t>
            </a:r>
          </a:p>
          <a:p>
            <a:pPr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18">
            <a:extLst>
              <a:ext uri="{FF2B5EF4-FFF2-40B4-BE49-F238E27FC236}">
                <a16:creationId xmlns="" xmlns:a16="http://schemas.microsoft.com/office/drawing/2014/main" id="{D7D1A871-AFC7-4C43-A69B-D9F4DFFC9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4" y="2232358"/>
            <a:ext cx="3999465" cy="399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78F52AD-6B69-4365-A7D3-45FE20AC96FB}"/>
              </a:ext>
            </a:extLst>
          </p:cNvPr>
          <p:cNvSpPr txBox="1"/>
          <p:nvPr/>
        </p:nvSpPr>
        <p:spPr>
          <a:xfrm>
            <a:off x="3741821" y="5510178"/>
            <a:ext cx="35283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Рис.2. Оцінка якостей викладача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1011ACF-18B5-4DC4-9632-F974448A6C2B}"/>
              </a:ext>
            </a:extLst>
          </p:cNvPr>
          <p:cNvSpPr txBox="1"/>
          <p:nvPr/>
        </p:nvSpPr>
        <p:spPr>
          <a:xfrm>
            <a:off x="3851920" y="2232358"/>
            <a:ext cx="4906728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000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Крок</a:t>
            </a:r>
            <a:r>
              <a:rPr lang="uk-UA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000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1.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Оціни свого викладача за пропонованими критеріями (від 1 до 12). Оцінки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запиши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середніх кружальцях.</a:t>
            </a:r>
          </a:p>
          <a:p>
            <a:pPr indent="450215" algn="just"/>
            <a:r>
              <a:rPr lang="uk-UA" sz="2000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Крок</a:t>
            </a:r>
            <a:r>
              <a:rPr lang="uk-UA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000" dirty="0">
                <a:solidFill>
                  <a:srgbClr val="00B050"/>
                </a:solidFill>
                <a:effectLst/>
                <a:latin typeface="Derby"/>
                <a:ea typeface="Calibri" panose="020F0502020204030204" pitchFamily="34" charset="0"/>
              </a:rPr>
              <a:t>2.</a:t>
            </a:r>
            <a:r>
              <a:rPr lang="uk-UA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ти гадаєш, як за цими самими критеріями оцінив би тебе твій викладач? Вистав оцінки в найменших кружальцях. Чи співпадають ці оцінки? Якщо ні, то подумай про шлях до вдосконалення.</a:t>
            </a:r>
          </a:p>
          <a:p>
            <a:pPr indent="450215" algn="just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220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EF4AB9D-0BD0-4C9E-8F81-B43FF10D443A}"/>
              </a:ext>
            </a:extLst>
          </p:cNvPr>
          <p:cNvSpPr txBox="1"/>
          <p:nvPr/>
        </p:nvSpPr>
        <p:spPr>
          <a:xfrm>
            <a:off x="619626" y="336884"/>
            <a:ext cx="79047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400" dirty="0">
                <a:solidFill>
                  <a:srgbClr val="E36C0A"/>
                </a:solidFill>
                <a:effectLst/>
                <a:latin typeface="Derby"/>
                <a:ea typeface="Calibri" panose="020F0502020204030204" pitchFamily="34" charset="0"/>
              </a:rPr>
              <a:t>2. ЩО ТАКЕ ТОКСИЧНІ КЕРІВНИКИ І ЯК З НИМИ СПІЛКУВАТИСЬ?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E8880A40-E128-44A3-B0C9-DC2ADACAE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181"/>
              </p:ext>
            </p:extLst>
          </p:nvPr>
        </p:nvGraphicFramePr>
        <p:xfrm>
          <a:off x="574234" y="1376244"/>
          <a:ext cx="7658101" cy="471705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93155">
                  <a:extLst>
                    <a:ext uri="{9D8B030D-6E8A-4147-A177-3AD203B41FA5}">
                      <a16:colId xmlns="" xmlns:a16="http://schemas.microsoft.com/office/drawing/2014/main" val="4163216557"/>
                    </a:ext>
                  </a:extLst>
                </a:gridCol>
                <a:gridCol w="3864946">
                  <a:extLst>
                    <a:ext uri="{9D8B030D-6E8A-4147-A177-3AD203B41FA5}">
                      <a16:colId xmlns="" xmlns:a16="http://schemas.microsoft.com/office/drawing/2014/main" val="3257659110"/>
                    </a:ext>
                  </a:extLst>
                </a:gridCol>
              </a:tblGrid>
              <a:tr h="47170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</a:pPr>
                      <a:r>
                        <a:rPr lang="uk-UA" sz="20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Токсичні керівники: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непослідовні у своїх словах і діях;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невдоволені всім на світі;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прискіпливі;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упереджені в оцінюванні;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 нереалізовані власні амбіції;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насолоджуються владою над студентами;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виявляють претензії до неакадемічних факторів (зовнішність та ін.);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ставлять низькі оцінки, щоб покарати за поведінку.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</a:pPr>
                      <a:endParaRPr lang="uk-UA" sz="1400" dirty="0">
                        <a:solidFill>
                          <a:srgbClr val="17365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4219828589"/>
                  </a:ext>
                </a:extLst>
              </a:tr>
            </a:tbl>
          </a:graphicData>
        </a:graphic>
      </p:graphicFrame>
      <p:pic>
        <p:nvPicPr>
          <p:cNvPr id="3073" name="Рисунок 4" descr="De vanskelige og giftige menneskene på arbeidsplassen – Houge  Organisasjonspsykologi">
            <a:extLst>
              <a:ext uri="{FF2B5EF4-FFF2-40B4-BE49-F238E27FC236}">
                <a16:creationId xmlns="" xmlns:a16="http://schemas.microsoft.com/office/drawing/2014/main" id="{63433955-4BC2-4BD9-BFA1-28015FF79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3789947" cy="424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80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B35EA19-67E4-406E-8D41-D8600632319D}"/>
              </a:ext>
            </a:extLst>
          </p:cNvPr>
          <p:cNvSpPr txBox="1"/>
          <p:nvPr/>
        </p:nvSpPr>
        <p:spPr>
          <a:xfrm>
            <a:off x="395536" y="494398"/>
            <a:ext cx="842493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rgbClr val="E36C0A"/>
                </a:solidFill>
                <a:effectLst/>
                <a:latin typeface="Derby" pitchFamily="2" charset="0"/>
                <a:ea typeface="Times New Roman" panose="02020603050405020304" pitchFamily="18" charset="0"/>
              </a:rPr>
              <a:t>МЕТОДИ ВПЛИВУ НА ТОКСИЧНИХ КЕРІВНИКІВ:</a:t>
            </a:r>
          </a:p>
          <a:p>
            <a:endParaRPr lang="uk-UA" sz="2000" dirty="0" smtClean="0">
              <a:effectLst/>
              <a:latin typeface="Derby" pitchFamily="2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Звужуй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 з ними до мінімальної межі.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Означ свої особисті межі і спілкуйся лише у навчально-професійній сфері.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дозволяй себе ображати, а будь-які образи відразу </a:t>
            </a:r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ТАКТОВНО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припиняй.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приймай звернену до тебе критику близько до серця.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Май самовладання, це дозволить уникнути багатьох конфліктних ситуацій.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моралізуй, не обвинувачуй, не критикуй, і не використовуй інші деструктивні впливи на токсичного керівника ‒ це лише поглибить ситуацію. Натомість намагайся знайти конструктивні способи впливу: «Я завжди зацікавлений у співпраці», «Заради досягнень нашого факультету я зроблю все, що у моїх силах».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Сумлінно вчися і виконуй свою навчальну роботу якомога краще.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Роби все можливе для створення позитивного клімату у колективі.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Перебуваючи вдома, насолоджуйся своїм життям та абстрагуйся від навчання.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2D96506-1950-446B-8837-7C4F99E3C463}"/>
              </a:ext>
            </a:extLst>
          </p:cNvPr>
          <p:cNvSpPr txBox="1"/>
          <p:nvPr/>
        </p:nvSpPr>
        <p:spPr>
          <a:xfrm>
            <a:off x="683568" y="332656"/>
            <a:ext cx="784887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/>
            <a:r>
              <a:rPr lang="uk-UA" sz="2000" b="1" i="1" dirty="0">
                <a:solidFill>
                  <a:srgbClr val="24406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Враховуючи вищезазначене, потренуйся у відповідях на такі висловлювання токсичного керівника: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Роби те, що я сказав, інакше пошкодуєш</a:t>
            </a:r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___________________</a:t>
            </a: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вам влаштую на екзамені! </a:t>
            </a:r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буде, як я захочу, а до ваших претензій я не дослуховуюсь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Роби 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згідно вказівок, за кожну помилку ‒ штрафні бали </a:t>
            </a:r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 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такий бездарний, що в тебе нічого не вийде </a:t>
            </a:r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</a:t>
            </a:r>
            <a:endParaRPr lang="uk-UA" sz="2000" b="1" i="1" dirty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>
                <a:solidFill>
                  <a:srgbClr val="E36C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endParaRPr lang="uk-UA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тебе хвилює ця проблема, прочитай книгу письменника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Віджея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Наїра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«Бос ‒ не твій друг» і </a:t>
            </a:r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залиш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короткий коментар-враження: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</a:t>
            </a: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4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10C7FC3-A3CF-4418-90E6-19A7F61F2176}"/>
              </a:ext>
            </a:extLst>
          </p:cNvPr>
          <p:cNvSpPr txBox="1"/>
          <p:nvPr/>
        </p:nvSpPr>
        <p:spPr>
          <a:xfrm>
            <a:off x="204537" y="256675"/>
            <a:ext cx="875898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/>
            <a:r>
              <a:rPr lang="uk-UA" sz="2400" dirty="0" smtClean="0">
                <a:solidFill>
                  <a:srgbClr val="17365D"/>
                </a:solidFill>
                <a:effectLst/>
                <a:latin typeface="Derby"/>
                <a:ea typeface="Calibri" panose="020F0502020204030204" pitchFamily="34" charset="0"/>
              </a:rPr>
              <a:t>3. АНАЛІЗ </a:t>
            </a:r>
            <a:r>
              <a:rPr lang="uk-UA" sz="2400" dirty="0">
                <a:solidFill>
                  <a:srgbClr val="17365D"/>
                </a:solidFill>
                <a:effectLst/>
                <a:latin typeface="Derby"/>
                <a:ea typeface="Calibri" panose="020F0502020204030204" pitchFamily="34" charset="0"/>
              </a:rPr>
              <a:t>СИТУАЦІЙ ПІДВИЩЕНОЇ НАПРУГИ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endParaRPr lang="uk-UA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Через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 спілкування з «токсичними» керівниками часто виникає академічна тривожність. Зазвичай, вона стосується таких ситуацій: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1AF9746-ADE2-40FA-8240-0F9A733217D3}"/>
              </a:ext>
            </a:extLst>
          </p:cNvPr>
          <p:cNvSpPr txBox="1"/>
          <p:nvPr/>
        </p:nvSpPr>
        <p:spPr>
          <a:xfrm>
            <a:off x="625642" y="2165227"/>
            <a:ext cx="4572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l">
              <a:buFont typeface="+mj-lt"/>
              <a:buAutoNum type="arabicPeriod"/>
            </a:pPr>
            <a:r>
              <a:rPr lang="uk-UA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Запізнення.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uk-UA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Несвоєчасне виконання завдань.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uk-UA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Затримка наукових проектів.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uk-UA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Зауваження.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uk-UA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Контрольні роботи.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uk-UA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Спілкування з викладачем.</a:t>
            </a:r>
          </a:p>
        </p:txBody>
      </p:sp>
      <p:pic>
        <p:nvPicPr>
          <p:cNvPr id="6" name="Рисунок 5" descr="教授这个群体胆小让他们替老百姓说话基本上是扯淡- 禁闻网">
            <a:extLst>
              <a:ext uri="{FF2B5EF4-FFF2-40B4-BE49-F238E27FC236}">
                <a16:creationId xmlns="" xmlns:a16="http://schemas.microsoft.com/office/drawing/2014/main" id="{12C237E6-F547-4C30-9587-FF332D07269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9" r="6201"/>
          <a:stretch/>
        </p:blipFill>
        <p:spPr bwMode="auto">
          <a:xfrm>
            <a:off x="5710126" y="2165228"/>
            <a:ext cx="2808233" cy="3577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915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4FA6235-0878-4BB5-9057-20E9770D4F86}"/>
              </a:ext>
            </a:extLst>
          </p:cNvPr>
          <p:cNvSpPr txBox="1"/>
          <p:nvPr/>
        </p:nvSpPr>
        <p:spPr>
          <a:xfrm>
            <a:off x="0" y="1"/>
            <a:ext cx="8975558" cy="8586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/>
            <a:r>
              <a:rPr lang="uk-UA" sz="2200" b="1" i="1" dirty="0">
                <a:solidFill>
                  <a:srgbClr val="24406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Симптоми академічної тривожності, зумовленої боязню викладача: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крайнє емоційне виснаження на занятті саме цього викладача;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немає відчуття радості від навчання;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 опитування характерні шкірно-гальванічні та нервові реакції: пересихає у роті, пітніють чоло і долоні, тремтить голос, з’являється запинання;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 контрольною з цього предмета болить голова або живіт, підвищується температура та з’являється інша психосоматична симптоматика;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характерні пропуски через небажання йти в університет;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вдома навчальні завдання виконуються більш 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ніж такої самої складності на заняттях;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характерна низька успішність  з цієї дисципліни. </a:t>
            </a:r>
          </a:p>
          <a:p>
            <a:pPr indent="450215" algn="just"/>
            <a:r>
              <a:rPr lang="uk-UA" sz="2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 подолати академічну тривожність, вироби у себе алгоритм дії у стресових ситуаціях: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algn="just"/>
            <a:r>
              <a:rPr lang="uk-UA" sz="22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 Завжди говори правду: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спізнився </a:t>
            </a:r>
            <a:r>
              <a:rPr lang="uk-UA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 те, що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вистачило організованості зранку;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виконав </a:t>
            </a:r>
            <a:r>
              <a:rPr lang="uk-UA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тому,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не вистачило наполегливості;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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затримав науковий </a:t>
            </a:r>
            <a:r>
              <a:rPr lang="uk-UA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тому, 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відклав роботу на останній тиждень.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200" dirty="0">
                <a:solidFill>
                  <a:srgbClr val="24406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 неправдиві виправдання сприймаються викладачем як щось на зразок «не виконав домашнє завдання, тому що якийсь божевільний робот зруйнував наш будинок» (Тисяча і одна брехня, М. Київська).</a:t>
            </a:r>
            <a:endParaRPr lang="uk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3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E8EF85A-33CB-42EE-B6CC-1BB35F654D3E}"/>
              </a:ext>
            </a:extLst>
          </p:cNvPr>
          <p:cNvSpPr txBox="1"/>
          <p:nvPr/>
        </p:nvSpPr>
        <p:spPr>
          <a:xfrm>
            <a:off x="91652" y="692696"/>
            <a:ext cx="9059779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215"/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 Пам’ятай, що кожна людина має право на </a:t>
            </a:r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помилку</a:t>
            </a:r>
          </a:p>
          <a:p>
            <a:pPr marL="450215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розслабляє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поразка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підніматися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(цитата).</a:t>
            </a:r>
          </a:p>
          <a:p>
            <a:pPr marL="450215"/>
            <a:endParaRPr lang="uk-UA" sz="2000" b="1" i="1" dirty="0" smtClean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Знай про антиципацію ‒ навчись передбачати усі ймовірні і негативні наслідки ситуації: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що буде, якщо я напишу контрольну роботу на незадовільну оцінку: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отримаю зауваження від викладача;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про це знатимуть усі в групі;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переписуватиму контрольну </a:t>
            </a:r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роботу, щоб отримати допуск.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окей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Я готовий до цього. Тому </a:t>
            </a:r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тривожність можна знизити до мінімуму, а зусилля спрямувати на попередження або вирішення реальних питань.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endParaRPr lang="uk-UA" sz="2000" b="1" i="1" dirty="0" smtClean="0">
              <a:solidFill>
                <a:srgbClr val="E36C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b="1" i="1" dirty="0" smtClean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b="1" i="1" dirty="0">
                <a:solidFill>
                  <a:srgbClr val="E36C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Не сприймай оцінку викладача як сталий критерій 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Завжди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шлях до саморозвитку. Сьогодні я отримав «задовільно», а завтра зроблю все, щоб підвищити свій рівень.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93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935</Words>
  <Application>Microsoft Office PowerPoint</Application>
  <PresentationFormat>Экран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Nataly</dc:creator>
  <cp:lastModifiedBy>Nataly</cp:lastModifiedBy>
  <cp:revision>5</cp:revision>
  <dcterms:created xsi:type="dcterms:W3CDTF">2021-05-13T03:57:28Z</dcterms:created>
  <dcterms:modified xsi:type="dcterms:W3CDTF">2021-05-13T09:45:43Z</dcterms:modified>
</cp:coreProperties>
</file>